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33"/>
  </p:notesMasterIdLst>
  <p:sldIdLst>
    <p:sldId id="256" r:id="rId2"/>
    <p:sldId id="263" r:id="rId3"/>
    <p:sldId id="257" r:id="rId4"/>
    <p:sldId id="261" r:id="rId5"/>
    <p:sldId id="262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8" r:id="rId14"/>
    <p:sldId id="271" r:id="rId15"/>
    <p:sldId id="272" r:id="rId16"/>
    <p:sldId id="259" r:id="rId17"/>
    <p:sldId id="258" r:id="rId18"/>
    <p:sldId id="279" r:id="rId19"/>
    <p:sldId id="280" r:id="rId20"/>
    <p:sldId id="260" r:id="rId21"/>
    <p:sldId id="281" r:id="rId22"/>
    <p:sldId id="282" r:id="rId23"/>
    <p:sldId id="283" r:id="rId24"/>
    <p:sldId id="284" r:id="rId25"/>
    <p:sldId id="285" r:id="rId26"/>
    <p:sldId id="276" r:id="rId27"/>
    <p:sldId id="286" r:id="rId28"/>
    <p:sldId id="273" r:id="rId29"/>
    <p:sldId id="274" r:id="rId30"/>
    <p:sldId id="275" r:id="rId31"/>
    <p:sldId id="277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3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9E1B29-F3B1-440C-A9CC-3DA11FE7BDF3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D5E582-27E1-4E62-9ECD-A1D11CCF7D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B6195F-78DC-4548-9F4A-EF718F83476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48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4B7746-999C-4401-BD41-E19E420F0BFC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ctor reto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ctor reto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ector reto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ector reto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e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e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e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e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5127-172D-4C28-BEF1-166B305D5581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307F-3C08-4B20-A7AB-08D92FD600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2E2D-7151-4282-8F45-E8C092EE775C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D63A-6084-44D2-BD65-47D4E997E0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17FA-B950-4520-B6D5-020CECBB8222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DE63-281B-47E0-AD78-57786B8570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A3FB4C-8AD1-4575-BB6D-DF5CE9351EE8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C0634A-4E6E-4BF2-AAD6-76D03306E3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ector reto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ector reto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ector reto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e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e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e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e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ector reto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96C9-6F22-4D52-B85F-C1B123E888E0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B159-64B0-41C0-B6EF-F43E7E9176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CA69C-E1B3-47E3-9EAA-4A511470ACE3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C753-334F-4A26-B23C-B80BE0AE0F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0A51-6343-470C-BC13-732CB0C94DB2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5987-627D-44BC-978E-6EB0849A40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378EA0-D68E-437D-8A95-44ADBB57DCD6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2077BE-BBD2-4204-B0B4-1483565FCD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AF0B-8E5C-4F5E-ABC1-626DB60723AE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D99B-BD2A-4086-B08B-79C060A8BE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ector reto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e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B00CAE-2AEF-4852-9C58-235330641D3B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D9EB6D-1287-4EA5-879C-999EE720D8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e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ector reto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BD8FCA-1349-49C7-8EE5-1AC8B1498696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4E5DE8-DD05-43AB-9894-E56CCE4C55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491BD-AF44-4B7D-90B8-250EB907912C}" type="datetimeFigureOut">
              <a:rPr lang="pt-BR"/>
              <a:pPr>
                <a:defRPr/>
              </a:pPr>
              <a:t>25/6/2013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92882-718B-407B-BFF2-A6553A57AF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5" r:id="rId4"/>
    <p:sldLayoutId id="2147484054" r:id="rId5"/>
    <p:sldLayoutId id="2147484059" r:id="rId6"/>
    <p:sldLayoutId id="2147484053" r:id="rId7"/>
    <p:sldLayoutId id="2147484060" r:id="rId8"/>
    <p:sldLayoutId id="2147484061" r:id="rId9"/>
    <p:sldLayoutId id="2147484052" r:id="rId10"/>
    <p:sldLayoutId id="21474840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00250" y="500063"/>
            <a:ext cx="6172200" cy="1893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Acidente Vascular Cerebral</a:t>
            </a:r>
            <a:endParaRPr lang="pt-BR" dirty="0"/>
          </a:p>
        </p:txBody>
      </p:sp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3643313" y="4365104"/>
            <a:ext cx="5500687" cy="1752600"/>
          </a:xfrm>
        </p:spPr>
        <p:txBody>
          <a:bodyPr/>
          <a:lstStyle/>
          <a:p>
            <a:r>
              <a:rPr lang="pt-BR" dirty="0" smtClean="0"/>
              <a:t>Ambulatório Neurovascular . 4º ano Medicina </a:t>
            </a:r>
            <a:r>
              <a:rPr lang="pt-BR" dirty="0" err="1" smtClean="0"/>
              <a:t>Famema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Prof. Dr. Milton </a:t>
            </a:r>
            <a:r>
              <a:rPr lang="pt-BR" smtClean="0"/>
              <a:t>Marchioli</a:t>
            </a:r>
            <a:endParaRPr lang="pt-BR" dirty="0" smtClean="0"/>
          </a:p>
          <a:p>
            <a:r>
              <a:rPr lang="pt-BR" dirty="0" smtClean="0"/>
              <a:t>Ana Lúcia S. Bianchini </a:t>
            </a:r>
          </a:p>
          <a:p>
            <a:r>
              <a:rPr lang="pt-BR" dirty="0" smtClean="0"/>
              <a:t>Camila de Lima </a:t>
            </a:r>
            <a:r>
              <a:rPr lang="pt-BR" dirty="0" err="1" smtClean="0"/>
              <a:t>Acras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625" y="1071563"/>
            <a:ext cx="7467600" cy="4873625"/>
          </a:xfrm>
        </p:spPr>
        <p:txBody>
          <a:bodyPr/>
          <a:lstStyle/>
          <a:p>
            <a:r>
              <a:rPr lang="pt-BR" smtClean="0"/>
              <a:t>Intracranialmente, são laterais ao bulbo, seguem ventral e medialmente, onde confluem para formar a artéria basilar na junção bulbopontina.</a:t>
            </a:r>
          </a:p>
          <a:p>
            <a:endParaRPr lang="pt-BR" smtClean="0"/>
          </a:p>
          <a:p>
            <a:r>
              <a:rPr lang="pt-BR" smtClean="0"/>
              <a:t>Na porção pontinomesencefália, a basilar bifurca formando as artérias cerebrais posteriores. </a:t>
            </a:r>
          </a:p>
          <a:p>
            <a:endParaRPr lang="pt-BR" smtClean="0"/>
          </a:p>
          <a:p>
            <a:r>
              <a:rPr lang="pt-BR" smtClean="0"/>
              <a:t>As vertebrais                Basilar</a:t>
            </a:r>
          </a:p>
          <a:p>
            <a:endParaRPr lang="pt-BR" smtClean="0"/>
          </a:p>
          <a:p>
            <a:r>
              <a:rPr lang="pt-BR" smtClean="0"/>
              <a:t>Cerebelares posteriores e inferiores + artéria espinhal anterior.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857500" y="4071938"/>
            <a:ext cx="9779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rot="16200000" flipH="1">
            <a:off x="2571750" y="4429125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Polígono de Willis  (base do cérebro)</a:t>
            </a:r>
            <a:endParaRPr lang="pt-BR" dirty="0"/>
          </a:p>
        </p:txBody>
      </p:sp>
      <p:pic>
        <p:nvPicPr>
          <p:cNvPr id="3" name="Imagem 2" descr="poligo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" y="1214438"/>
            <a:ext cx="7215188" cy="5286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Etiologia</a:t>
            </a:r>
            <a:endParaRPr lang="pt-BR" dirty="0"/>
          </a:p>
        </p:txBody>
      </p:sp>
      <p:sp>
        <p:nvSpPr>
          <p:cNvPr id="2662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pt-BR" smtClean="0"/>
              <a:t>AVC isquêmico- 85% dos casos.</a:t>
            </a:r>
          </a:p>
          <a:p>
            <a:endParaRPr lang="pt-BR" smtClean="0"/>
          </a:p>
          <a:p>
            <a:r>
              <a:rPr lang="pt-BR" smtClean="0"/>
              <a:t>AVC hemorrágico- 15% dos casos.</a:t>
            </a:r>
          </a:p>
          <a:p>
            <a:endParaRPr lang="pt-BR" smtClean="0"/>
          </a:p>
          <a:p>
            <a:r>
              <a:rPr lang="pt-BR" smtClean="0"/>
              <a:t>AIT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m 1" descr="]]avc image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392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Imagem 2" descr="avc 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00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63" y="642938"/>
            <a:ext cx="7467600" cy="4873625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AVC isquêmico (</a:t>
            </a:r>
            <a:r>
              <a:rPr lang="pt-BR" dirty="0" err="1" smtClean="0"/>
              <a:t>AVCi</a:t>
            </a:r>
            <a:r>
              <a:rPr lang="pt-BR" dirty="0" smtClean="0"/>
              <a:t>):</a:t>
            </a:r>
          </a:p>
          <a:p>
            <a:pPr marL="274320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dirty="0" smtClean="0"/>
              <a:t>85% dos AVC são causados pelo início súbito de inadequação de fluxo sanguíneo em alguma parte ou em todo o cérebro.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Causa obstrutiva: pode ser provocado por trombose (aterosclerose), embolia (originada do coração e artérias aorta ou carótidas), dissecção da parede arterial, </a:t>
            </a:r>
            <a:r>
              <a:rPr lang="pt-BR" dirty="0" err="1" smtClean="0"/>
              <a:t>arterite</a:t>
            </a:r>
            <a:r>
              <a:rPr lang="pt-BR" dirty="0" smtClean="0"/>
              <a:t> (inflamação específica das artérias cerebrais), compressão e malformação.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pt-BR" dirty="0" smtClean="0"/>
              <a:t>AVC hemorrágico (</a:t>
            </a:r>
            <a:r>
              <a:rPr lang="pt-BR" dirty="0" err="1" smtClean="0"/>
              <a:t>AVCh</a:t>
            </a:r>
            <a:r>
              <a:rPr lang="pt-BR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15% dos AVC </a:t>
            </a:r>
            <a:br>
              <a:rPr lang="pt-BR" dirty="0" smtClean="0"/>
            </a:b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Causa hemorrágica: devido à ruptura de </a:t>
            </a:r>
            <a:r>
              <a:rPr lang="pt-BR" dirty="0" err="1" smtClean="0"/>
              <a:t>microaneurismas</a:t>
            </a:r>
            <a:r>
              <a:rPr lang="pt-BR" dirty="0" smtClean="0"/>
              <a:t> (hemorragia </a:t>
            </a:r>
            <a:r>
              <a:rPr lang="pt-BR" dirty="0" err="1" smtClean="0"/>
              <a:t>intraparenquimatosa</a:t>
            </a:r>
            <a:r>
              <a:rPr lang="pt-BR" dirty="0" smtClean="0"/>
              <a:t>, no tecido cerebral), aneurismas (hemorragia subaracnóidea, no espaço que circunda o cérebro) ou outras malformações ou à </a:t>
            </a:r>
            <a:r>
              <a:rPr lang="pt-BR" dirty="0" err="1" smtClean="0"/>
              <a:t>discrasia</a:t>
            </a:r>
            <a:r>
              <a:rPr lang="pt-BR" dirty="0" smtClean="0"/>
              <a:t> sanguínea.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3072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pt-BR" smtClean="0"/>
              <a:t>Os principais fatores risco são: HAS, hipercolesterolemia e dislipidemia, hiperglicemia, obesidade, cardiopatia (Fibrilação Atrial *), tabagismo, etilismo, idade, etnia (negros), </a:t>
            </a:r>
          </a:p>
          <a:p>
            <a:r>
              <a:rPr lang="pt-BR" smtClean="0"/>
              <a:t>anticoncepcionais orais (ACO), história familiar.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Quadro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88" y="1500188"/>
            <a:ext cx="8183562" cy="41878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Suspeitar de AVC sempre que paciente apresentar </a:t>
            </a:r>
            <a:r>
              <a:rPr lang="pt-BR" dirty="0" smtClean="0">
                <a:solidFill>
                  <a:srgbClr val="FF0000"/>
                </a:solidFill>
              </a:rPr>
              <a:t>início súbito de déficit focal com ou sem alteração do nível da consciência.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Os </a:t>
            </a:r>
            <a:r>
              <a:rPr lang="pt-BR" dirty="0" smtClean="0">
                <a:solidFill>
                  <a:srgbClr val="FF0000"/>
                </a:solidFill>
              </a:rPr>
              <a:t>principais sinais de alerta </a:t>
            </a:r>
            <a:r>
              <a:rPr lang="pt-BR" dirty="0" smtClean="0"/>
              <a:t>são: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Perda súbita de força ou formigamento de um lado do corpo- face e/ou membro superior e/ou membro inferior.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Dificuldade súbita de falar  ou compreender.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Perda visual súbita em um ou ambos olhos.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Tontura súbita, perda de equilíbrio e ou de coordenação.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Dor de cabeça súbita, intensa, sem causa aparente.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476250"/>
            <a:ext cx="4906963" cy="4873625"/>
          </a:xfrm>
          <a:noFill/>
        </p:spPr>
      </p:pic>
      <p:sp>
        <p:nvSpPr>
          <p:cNvPr id="4" name="Espaço Reservado para Rodapé 3"/>
          <p:cNvSpPr txBox="1">
            <a:spLocks noGrp="1"/>
          </p:cNvSpPr>
          <p:nvPr/>
        </p:nvSpPr>
        <p:spPr>
          <a:xfrm>
            <a:off x="755650" y="5516563"/>
            <a:ext cx="7467600" cy="1143000"/>
          </a:xfrm>
          <a:prstGeom prst="rect">
            <a:avLst/>
          </a:prstGeom>
          <a:noFill/>
        </p:spPr>
        <p:txBody>
          <a:bodyPr anchor="b"/>
          <a:lstStyle/>
          <a:p>
            <a:pPr algn="ctr"/>
            <a:r>
              <a:rPr lang="pt-BR" sz="1400">
                <a:solidFill>
                  <a:schemeClr val="tx2"/>
                </a:solidFill>
                <a:latin typeface="Century Schoolbook" pitchFamily="18" charset="0"/>
              </a:rPr>
              <a:t>Hospital Sírio Libanês - Protocolo institucional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-387350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cap="none" smtClean="0"/>
              <a:t>Diagnóstico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052513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1600" smtClean="0"/>
              <a:t>Para diagnóstico acurado, confirmação diagnóstica e exclusão de outras patologias, deve-se proceder logo que houver suspeita de AVE, aos seguintes passos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smtClean="0"/>
              <a:t>- </a:t>
            </a:r>
            <a:r>
              <a:rPr lang="pt-BR" sz="1600" b="1" smtClean="0">
                <a:solidFill>
                  <a:srgbClr val="FF0000"/>
                </a:solidFill>
              </a:rPr>
              <a:t>Anamnese dirigida</a:t>
            </a:r>
            <a:r>
              <a:rPr lang="pt-BR" sz="1600" b="1" smtClean="0"/>
              <a:t>, </a:t>
            </a:r>
            <a:r>
              <a:rPr lang="pt-BR" sz="1600" smtClean="0"/>
              <a:t>que deve questionar a forma de instalação e evolução dos sintomas, atividade realizada no momento da instalação; horário do início; sintomas relacionados, histórico de fatores de risco; histórico de doença cardiovascular e/ou cerebrovascular;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smtClean="0"/>
              <a:t>- </a:t>
            </a:r>
            <a:r>
              <a:rPr lang="pt-BR" sz="1600" b="1" smtClean="0">
                <a:solidFill>
                  <a:srgbClr val="FF0000"/>
                </a:solidFill>
              </a:rPr>
              <a:t>Exame clínico </a:t>
            </a:r>
            <a:r>
              <a:rPr lang="pt-BR" sz="1600" smtClean="0"/>
              <a:t>acurado que deve incluir além do convencional, exame vascular periférico, e ausculta dos vasos do pescoço;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smtClean="0"/>
              <a:t>- </a:t>
            </a:r>
            <a:r>
              <a:rPr lang="pt-BR" sz="1600" b="1" smtClean="0">
                <a:solidFill>
                  <a:srgbClr val="FF0000"/>
                </a:solidFill>
              </a:rPr>
              <a:t>Exame neurológico e uso de escalas</a:t>
            </a:r>
            <a:r>
              <a:rPr lang="pt-BR" sz="1600" smtClean="0"/>
              <a:t>: Escala de coma de Glasgow e escala de déficit neurológico do National Institute of Health (NIHSS)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smtClean="0"/>
              <a:t>- </a:t>
            </a:r>
            <a:r>
              <a:rPr lang="pt-BR" sz="1600" b="1" smtClean="0">
                <a:solidFill>
                  <a:srgbClr val="FF0000"/>
                </a:solidFill>
              </a:rPr>
              <a:t>Exames de sangue</a:t>
            </a:r>
            <a:r>
              <a:rPr lang="pt-BR" sz="1600" b="1" smtClean="0"/>
              <a:t>: </a:t>
            </a:r>
            <a:r>
              <a:rPr lang="pt-BR" sz="1600" smtClean="0"/>
              <a:t>glicemia sérica, hemograma completo com plaquetas, eletrólitos, creatinina, Tempo de Protrombina, Tempo de tromboplastina parcial ativado;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600" b="1" smtClean="0"/>
              <a:t>- </a:t>
            </a:r>
            <a:r>
              <a:rPr lang="pt-BR" sz="1600" b="1" smtClean="0">
                <a:solidFill>
                  <a:srgbClr val="FF0000"/>
                </a:solidFill>
              </a:rPr>
              <a:t>Exame de imagem </a:t>
            </a:r>
            <a:r>
              <a:rPr lang="pt-BR" sz="1600" b="1" smtClean="0"/>
              <a:t>do cérebro, </a:t>
            </a:r>
            <a:r>
              <a:rPr lang="pt-BR" sz="1600" smtClean="0"/>
              <a:t>em geral, </a:t>
            </a:r>
            <a:r>
              <a:rPr lang="pt-BR" sz="1600" b="1" smtClean="0"/>
              <a:t>Tomografia computadorizada do crânio</a:t>
            </a:r>
            <a:r>
              <a:rPr lang="pt-BR" sz="1600" smtClean="0"/>
              <a:t>.</a:t>
            </a:r>
          </a:p>
          <a:p>
            <a:pPr>
              <a:lnSpc>
                <a:spcPct val="90000"/>
              </a:lnSpc>
            </a:pPr>
            <a:endParaRPr lang="pt-BR" sz="1600" smtClean="0"/>
          </a:p>
          <a:p>
            <a:pPr>
              <a:lnSpc>
                <a:spcPct val="90000"/>
              </a:lnSpc>
            </a:pPr>
            <a:r>
              <a:rPr lang="pt-BR" sz="1600" smtClean="0"/>
              <a:t>Estes procedimentos e exames, buscam confirmar o diagnóstico de AVE, fazer o diagnóstico diferencial entre AVEI e AVEH e excluir outras patologias que possam mimetizar AVE. Devem ser realizados rápida e precisamente, para garantir a viabilidade do tratamento emergencial do AVE e a possibilidade de trombólise em caso de AVEI.</a:t>
            </a:r>
          </a:p>
          <a:p>
            <a:pPr>
              <a:lnSpc>
                <a:spcPct val="90000"/>
              </a:lnSpc>
            </a:pPr>
            <a:endParaRPr lang="pt-BR" sz="16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1536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7467600" cy="4873625"/>
          </a:xfrm>
        </p:spPr>
        <p:txBody>
          <a:bodyPr/>
          <a:lstStyle/>
          <a:p>
            <a:r>
              <a:rPr lang="pt-BR" smtClean="0"/>
              <a:t>“Manifestação clínica e/ou anatomopatológica decorrente de comprometimento da circulação cerebral” </a:t>
            </a:r>
          </a:p>
          <a:p>
            <a:r>
              <a:rPr lang="pt-BR" smtClean="0"/>
              <a:t>“Grupo de doenças que apresentam início abrupto e provocam danos neurológicos” (Cecil, 23ª ed.)</a:t>
            </a:r>
          </a:p>
          <a:p>
            <a:r>
              <a:rPr lang="pt-BR" smtClean="0"/>
              <a:t>Caracteriza-se tipicamente como episódio de disfunção neurológica decorrente de isquemia focal cerebral ou retiniana, com sintomas típicos durando mais do que 24 hrs e com presença de lesão em exames de imagem (tomografia computadorizada ou ressonância magnética do crânio). (</a:t>
            </a:r>
            <a:r>
              <a:rPr lang="en-US" smtClean="0"/>
              <a:t>National Institute for Health and Clinical Excellence. 2008.)</a:t>
            </a:r>
            <a:endParaRPr lang="pt-BR" smtClean="0"/>
          </a:p>
          <a:p>
            <a:endParaRPr lang="pt-BR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Tratamento Agudo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mtClean="0"/>
              <a:t>AVCi é emergência, atendimento em até 4horas e meia pós início dos sintomas!</a:t>
            </a:r>
          </a:p>
          <a:p>
            <a:pPr>
              <a:lnSpc>
                <a:spcPct val="90000"/>
              </a:lnSpc>
            </a:pPr>
            <a:r>
              <a:rPr lang="pt-BR" smtClean="0"/>
              <a:t>Objetivo: Reperfusão e proteção da área isquêmica.</a:t>
            </a:r>
          </a:p>
          <a:p>
            <a:pPr>
              <a:lnSpc>
                <a:spcPct val="90000"/>
              </a:lnSpc>
            </a:pPr>
            <a:r>
              <a:rPr lang="pt-BR" u="sng" smtClean="0">
                <a:solidFill>
                  <a:srgbClr val="FF0000"/>
                </a:solidFill>
              </a:rPr>
              <a:t>Trombolíticos: </a:t>
            </a:r>
            <a:r>
              <a:rPr lang="pt-BR" smtClean="0"/>
              <a:t>maioria dos pacientes apresentam oclusão arterial na fase aguda do AVC. </a:t>
            </a:r>
            <a:r>
              <a:rPr lang="pt-BR" smtClean="0">
                <a:solidFill>
                  <a:srgbClr val="FF0000"/>
                </a:solidFill>
              </a:rPr>
              <a:t>Critérios de inclusão </a:t>
            </a:r>
            <a:r>
              <a:rPr lang="pt-BR" smtClean="0"/>
              <a:t>( Dx de AVCI em qq território arterial, persistencia de deficit neurológico, TC sem contraste sem evidencia de hemorragia, início sintomas &lt; 3 horas). </a:t>
            </a:r>
            <a:r>
              <a:rPr lang="pt-BR" smtClean="0">
                <a:solidFill>
                  <a:srgbClr val="FF0000"/>
                </a:solidFill>
              </a:rPr>
              <a:t>T-PA na fase aguda</a:t>
            </a:r>
            <a:r>
              <a:rPr lang="pt-BR" smtClean="0"/>
              <a:t>. Efeito colateral: </a:t>
            </a:r>
            <a:r>
              <a:rPr lang="pt-BR" smtClean="0">
                <a:solidFill>
                  <a:srgbClr val="FF0000"/>
                </a:solidFill>
              </a:rPr>
              <a:t>hemorragia!</a:t>
            </a:r>
          </a:p>
          <a:p>
            <a:pPr>
              <a:lnSpc>
                <a:spcPct val="90000"/>
              </a:lnSpc>
            </a:pPr>
            <a:r>
              <a:rPr lang="pt-BR" smtClean="0"/>
              <a:t>Não usar anticoagulantes nem antiplaquetários até 24h pós uso de trombolítico.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-571500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cap="none" smtClean="0"/>
              <a:t>Tratamento - Trombolíticos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69215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smtClean="0"/>
              <a:t>Alteplase (rtPA) IV na dose de 0,9 mg/Kg, máximo de 90mg, é recomendado e traz benefícios para pacientes aptos e que tiveram o episódio a menos de 3h. (Classe I; Evidência A).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Os benefícios são tempo-dependentes. O tempo ideal deve ser menor que 60 minutos. (Classe I; Evidência A).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Pacientes entre 3h e 4,5h do episódio também podem se beneficiar do tratamento com rtPA, porém são submetidos a critérios adicionais (idade menor que 80 anos, valor do INR, entre outros).</a:t>
            </a:r>
          </a:p>
          <a:p>
            <a:pPr>
              <a:lnSpc>
                <a:spcPct val="90000"/>
              </a:lnSpc>
            </a:pPr>
            <a:r>
              <a:rPr lang="pt-BR" sz="2000" smtClean="0"/>
              <a:t>Sistema fibrinolítico dissolve os coágulos intravasculares pela ação da plasmina, enzima que digere a fibrina.</a:t>
            </a:r>
          </a:p>
          <a:p>
            <a:pPr>
              <a:lnSpc>
                <a:spcPct val="90000"/>
              </a:lnSpc>
            </a:pPr>
            <a:endParaRPr lang="pt-BR" sz="2000" smtClean="0"/>
          </a:p>
          <a:p>
            <a:pPr>
              <a:lnSpc>
                <a:spcPct val="90000"/>
              </a:lnSpc>
            </a:pPr>
            <a:r>
              <a:rPr lang="pt-BR" sz="2000" smtClean="0"/>
              <a:t>O rtPA liga-se à fibrina e converte o plasminogênio em plasmina , assim, digere o trombo. Portanto, a administração de rtPA leva a fibrinólise maciça.</a:t>
            </a:r>
          </a:p>
          <a:p>
            <a:pPr>
              <a:lnSpc>
                <a:spcPct val="90000"/>
              </a:lnSpc>
            </a:pPr>
            <a:endParaRPr lang="pt-BR" sz="2000" smtClean="0"/>
          </a:p>
          <a:p>
            <a:pPr>
              <a:lnSpc>
                <a:spcPct val="90000"/>
              </a:lnSpc>
            </a:pPr>
            <a:r>
              <a:rPr lang="pt-BR" sz="2000" b="1" i="1" u="sng" smtClean="0">
                <a:solidFill>
                  <a:srgbClr val="FF0000"/>
                </a:solidFill>
              </a:rPr>
              <a:t>Atenção</a:t>
            </a:r>
            <a:r>
              <a:rPr lang="pt-BR" sz="2000" smtClean="0"/>
              <a:t>: Estreptoquinase </a:t>
            </a:r>
            <a:r>
              <a:rPr lang="pt-BR" sz="2000" b="1" smtClean="0"/>
              <a:t>NÃO</a:t>
            </a:r>
            <a:r>
              <a:rPr lang="pt-BR" sz="2000" smtClean="0"/>
              <a:t> é indicada em AVC i agudo (Classe III, Nível de evidência A).</a:t>
            </a:r>
          </a:p>
          <a:p>
            <a:pPr>
              <a:lnSpc>
                <a:spcPct val="90000"/>
              </a:lnSpc>
            </a:pPr>
            <a:endParaRPr lang="pt-BR" sz="2000" smtClean="0"/>
          </a:p>
          <a:p>
            <a:pPr>
              <a:lnSpc>
                <a:spcPct val="90000"/>
              </a:lnSpc>
            </a:pPr>
            <a:endParaRPr lang="pt-BR" sz="18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cap="none" smtClean="0"/>
              <a:t>Tratamento - Trombolíticos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000" smtClean="0"/>
              <a:t>O médico deve estar ciente dos possíveis efeitos colaterais do tratamento, incluindo: complicações por sangramentos e angioedema, que pode causar obstrução parcial da via respiratória.</a:t>
            </a:r>
          </a:p>
          <a:p>
            <a:pPr>
              <a:lnSpc>
                <a:spcPct val="80000"/>
              </a:lnSpc>
            </a:pPr>
            <a:r>
              <a:rPr lang="pt-BR" sz="2000" smtClean="0"/>
              <a:t>Trombólise intra-arterial: A trombólise intra-arterial já é um tratamento justificável do ponto de vista de eficácia e segurança, e é considerado por grande parte dos especialistas como método de eleição para pacientes com AVCi da circulação anterior com duração dos sintomas entre 3-6 horas, naqueles com evidência de oclusão de ramos principais da artéria cerebral média mesmo ainda dentro da janela de 3 horas, e nos pacientes com AVCi por oclusão do sistema vértebro-basilar, onde as evidências de eficácia são muito maiores do que com a trombólise endovenosa.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cap="none" smtClean="0"/>
              <a:t>Tratamento - Anticoagulantes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mtClean="0"/>
              <a:t>Anticoagulação plena de urgência, buscando previnir recidiva precoce, não está recomenadada para tratamento de pacientes com episódio agudo de AVCi. </a:t>
            </a:r>
            <a:r>
              <a:rPr lang="pt-BR" sz="2000" smtClean="0"/>
              <a:t>(Classe III, Nível de Evidência A). </a:t>
            </a:r>
            <a:endParaRPr lang="pt-BR" smtClean="0"/>
          </a:p>
          <a:p>
            <a:r>
              <a:rPr lang="pt-BR" smtClean="0"/>
              <a:t>Iniciar anticoagulantes dentro de 24h do tratamento com rtPA não é recomendado. </a:t>
            </a:r>
            <a:r>
              <a:rPr lang="pt-BR" sz="2000" smtClean="0"/>
              <a:t>(Classe III, o nível de evidência B).</a:t>
            </a:r>
            <a:endParaRPr lang="pt-BR" smtClean="0"/>
          </a:p>
          <a:p>
            <a:r>
              <a:rPr lang="pt-BR" smtClean="0"/>
              <a:t>Recomenda-se dose profilática, subcutânea, para prevenção de TVP/TEP.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cap="none" smtClean="0"/>
              <a:t>Tratamento – Antiagregantes Plaquetários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mtClean="0"/>
              <a:t>Administração de AAS – dose inicial de 325mg, via oral, após 24 – 48h do episódio é recomendado para a maioria dos pacientes. (Classe I; Evidência A)</a:t>
            </a:r>
          </a:p>
          <a:p>
            <a:r>
              <a:rPr lang="pt-BR" smtClean="0"/>
              <a:t>O uso de clopidogrel não é bem estabelecido. </a:t>
            </a:r>
            <a:r>
              <a:rPr lang="pt-BR" sz="2000" smtClean="0"/>
              <a:t>(Classe IIb, Nível de evidência C).</a:t>
            </a:r>
            <a:endParaRPr lang="pt-BR" smtClean="0"/>
          </a:p>
          <a:p>
            <a:r>
              <a:rPr lang="pt-BR" smtClean="0"/>
              <a:t>AAS não é recomendado como substituto do tratamento trombolítico.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cap="none" smtClean="0"/>
              <a:t>Tratamento - Volume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dirty="0" smtClean="0"/>
              <a:t>Em situações especiais (lesão cerebral por hipotensão, por exemplo) o médico pode prescrever drogas vasoativas buscando melhora na perfusão cerebral.</a:t>
            </a:r>
          </a:p>
          <a:p>
            <a:r>
              <a:rPr lang="pt-BR" dirty="0" err="1" smtClean="0"/>
              <a:t>Hemodiluição</a:t>
            </a:r>
            <a:r>
              <a:rPr lang="pt-BR" dirty="0" smtClean="0"/>
              <a:t> </a:t>
            </a:r>
            <a:r>
              <a:rPr lang="pt-BR" dirty="0" smtClean="0"/>
              <a:t>por aumento de volume não está recomendada.</a:t>
            </a:r>
          </a:p>
          <a:p>
            <a:r>
              <a:rPr lang="pt-BR" dirty="0" smtClean="0"/>
              <a:t>O uso de vasodilatadores (como a </a:t>
            </a:r>
            <a:r>
              <a:rPr lang="pt-BR" dirty="0" err="1" smtClean="0"/>
              <a:t>pentoxifilina</a:t>
            </a:r>
            <a:r>
              <a:rPr lang="pt-BR" dirty="0" smtClean="0"/>
              <a:t>) não é recomendado.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cap="none" smtClean="0"/>
              <a:t>Tratamento - Neuroproteção</a:t>
            </a:r>
          </a:p>
        </p:txBody>
      </p:sp>
      <p:sp>
        <p:nvSpPr>
          <p:cNvPr id="3379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pt-BR" sz="2800" smtClean="0"/>
              <a:t>O uso de estatinas, para os pacientes que já faziam uso previamente, no período agudo, é aceitável.</a:t>
            </a:r>
          </a:p>
          <a:p>
            <a:r>
              <a:rPr lang="pt-BR" sz="2800" smtClean="0"/>
              <a:t>A utilidade de hipotermia no tratamento é questionável e precisa de mais estudos.</a:t>
            </a:r>
          </a:p>
          <a:p>
            <a:r>
              <a:rPr lang="pt-BR" sz="2800" smtClean="0"/>
              <a:t>No momento nenhum agente farmacológico com ação neuroprotetora tem administração recomendada.</a:t>
            </a:r>
          </a:p>
          <a:p>
            <a:pPr>
              <a:buFont typeface="Wingdings" pitchFamily="2" charset="2"/>
              <a:buNone/>
            </a:pPr>
            <a:endParaRPr lang="pt-B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pt-BR" cap="none" smtClean="0"/>
              <a:t>Tratamento – Fase Crônica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mtClean="0"/>
              <a:t>Determinado pela etiologia:</a:t>
            </a:r>
          </a:p>
          <a:p>
            <a:pPr>
              <a:buFont typeface="Wingdings" pitchFamily="2" charset="2"/>
              <a:buNone/>
            </a:pPr>
            <a:r>
              <a:rPr lang="pt-BR" smtClean="0"/>
              <a:t>	- Cardioembólico: Anticoagulação plena permanente ( 2 &lt; INR &lt; 3).</a:t>
            </a:r>
          </a:p>
          <a:p>
            <a:pPr>
              <a:buFont typeface="Wingdings" pitchFamily="2" charset="2"/>
              <a:buNone/>
            </a:pPr>
            <a:r>
              <a:rPr lang="pt-BR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pt-BR" smtClean="0"/>
              <a:t>	- Arterioembólico: AAS. Clopidogrel – segunda escolha. HAS controlada.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Prevenção e Tratamento  de AVC e de AIT</a:t>
            </a:r>
            <a:endParaRPr lang="pt-BR" dirty="0"/>
          </a:p>
        </p:txBody>
      </p:sp>
      <p:sp>
        <p:nvSpPr>
          <p:cNvPr id="3584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Prevenção Primária </a:t>
            </a:r>
            <a:r>
              <a:rPr lang="pt-BR" smtClean="0"/>
              <a:t>(antes do acidente/ataque), baseada nos fatores de risco.</a:t>
            </a:r>
          </a:p>
          <a:p>
            <a:r>
              <a:rPr lang="pt-BR" sz="2000" u="sng" smtClean="0"/>
              <a:t>Controle da PA</a:t>
            </a:r>
            <a:r>
              <a:rPr lang="pt-BR" sz="2000" smtClean="0"/>
              <a:t>         é a estratégia mais importante</a:t>
            </a:r>
            <a:r>
              <a:rPr lang="pt-BR" smtClean="0"/>
              <a:t>. Sendo </a:t>
            </a:r>
            <a:r>
              <a:rPr lang="pt-BR" sz="2000" smtClean="0"/>
              <a:t>mais importante em pacientes diabéticos, controle rígido da HAS com </a:t>
            </a:r>
            <a:r>
              <a:rPr lang="pt-BR" sz="2000" smtClean="0">
                <a:solidFill>
                  <a:srgbClr val="FF0000"/>
                </a:solidFill>
              </a:rPr>
              <a:t>IECA</a:t>
            </a:r>
            <a:r>
              <a:rPr lang="pt-BR" sz="2000" smtClean="0"/>
              <a:t>, reduz substancialmente o risco de AVC. </a:t>
            </a:r>
          </a:p>
          <a:p>
            <a:r>
              <a:rPr lang="pt-BR" sz="2000" smtClean="0">
                <a:solidFill>
                  <a:srgbClr val="FF0000"/>
                </a:solidFill>
              </a:rPr>
              <a:t>Estatinas </a:t>
            </a:r>
            <a:r>
              <a:rPr lang="pt-BR" sz="2000" smtClean="0"/>
              <a:t>são recomendadas aos pacientes que satisfazem criterios para tratar hiperlipidemia. </a:t>
            </a:r>
          </a:p>
          <a:p>
            <a:r>
              <a:rPr lang="pt-BR" sz="2000" smtClean="0">
                <a:solidFill>
                  <a:srgbClr val="FF0000"/>
                </a:solidFill>
              </a:rPr>
              <a:t>Anticolagulaçao</a:t>
            </a:r>
            <a:r>
              <a:rPr lang="pt-BR" sz="2000" smtClean="0"/>
              <a:t> em pacientes com FA, reduz substancialmente o risco. </a:t>
            </a:r>
          </a:p>
          <a:p>
            <a:r>
              <a:rPr lang="pt-BR" sz="2000" smtClean="0"/>
              <a:t>Cessação de tabagismo.</a:t>
            </a:r>
          </a:p>
        </p:txBody>
      </p:sp>
      <p:sp>
        <p:nvSpPr>
          <p:cNvPr id="4" name="Seta para a direita listrada 3"/>
          <p:cNvSpPr/>
          <p:nvPr/>
        </p:nvSpPr>
        <p:spPr>
          <a:xfrm>
            <a:off x="2643188" y="2571750"/>
            <a:ext cx="500062" cy="2143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Prevenção Secundária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2000" dirty="0" smtClean="0"/>
              <a:t>Redução de fatores de risco + terapias clínicas e cirúrgicas específicas.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2000" dirty="0" smtClean="0">
                <a:solidFill>
                  <a:srgbClr val="FF0000"/>
                </a:solidFill>
              </a:rPr>
              <a:t>Medicamentos</a:t>
            </a:r>
            <a:r>
              <a:rPr lang="pt-BR" sz="2000" dirty="0" smtClean="0"/>
              <a:t>: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2000" b="1" dirty="0" smtClean="0"/>
              <a:t>Antiplaquetários: 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AAS</a:t>
            </a:r>
            <a:r>
              <a:rPr lang="pt-BR" sz="2000" dirty="0" smtClean="0"/>
              <a:t> e outros reduzem as chances de AVC não fatal em 31%, quando usados em pacientes com doença vascular conhecida. </a:t>
            </a:r>
            <a:r>
              <a:rPr lang="pt-BR" sz="2000" dirty="0" smtClean="0">
                <a:solidFill>
                  <a:srgbClr val="FF0000"/>
                </a:solidFill>
              </a:rPr>
              <a:t>Todos que não tiverem contra-indicação, devem receber tratamento com antiplaquetário </a:t>
            </a:r>
            <a:r>
              <a:rPr lang="pt-BR" sz="2000" dirty="0" smtClean="0"/>
              <a:t>para reduzir risco de AVC recorrente.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2000" dirty="0" err="1" smtClean="0"/>
              <a:t>Anticoagulaçao</a:t>
            </a:r>
            <a:r>
              <a:rPr lang="pt-BR" sz="2000" dirty="0" smtClean="0"/>
              <a:t> oral com </a:t>
            </a:r>
            <a:r>
              <a:rPr lang="pt-BR" sz="2000" dirty="0" err="1" smtClean="0">
                <a:solidFill>
                  <a:srgbClr val="FF0000"/>
                </a:solidFill>
              </a:rPr>
              <a:t>Varfarina</a:t>
            </a:r>
            <a:r>
              <a:rPr lang="pt-BR" sz="2000" dirty="0" smtClean="0">
                <a:solidFill>
                  <a:srgbClr val="FF0000"/>
                </a:solidFill>
              </a:rPr>
              <a:t> (</a:t>
            </a:r>
            <a:r>
              <a:rPr lang="pt-BR" sz="2000" dirty="0" err="1" smtClean="0">
                <a:solidFill>
                  <a:srgbClr val="FF0000"/>
                </a:solidFill>
              </a:rPr>
              <a:t>Marevan</a:t>
            </a:r>
            <a:r>
              <a:rPr lang="pt-BR" sz="2000" dirty="0" smtClean="0">
                <a:solidFill>
                  <a:srgbClr val="FF0000"/>
                </a:solidFill>
              </a:rPr>
              <a:t>)</a:t>
            </a:r>
            <a:r>
              <a:rPr lang="pt-BR" sz="2000" dirty="0" smtClean="0"/>
              <a:t> não é superior aos antiplaquetários na prevenção de AVC, exceto em pacientes com </a:t>
            </a:r>
            <a:r>
              <a:rPr lang="pt-BR" sz="2000" dirty="0" smtClean="0">
                <a:solidFill>
                  <a:srgbClr val="FF0000"/>
                </a:solidFill>
              </a:rPr>
              <a:t>FA ou outra fonte cardíaca de embolia. </a:t>
            </a:r>
            <a:r>
              <a:rPr lang="pt-BR" sz="2000" dirty="0" smtClean="0"/>
              <a:t>(</a:t>
            </a:r>
            <a:r>
              <a:rPr lang="pt-BR" sz="2000" dirty="0" smtClean="0">
                <a:solidFill>
                  <a:srgbClr val="FF0000"/>
                </a:solidFill>
              </a:rPr>
              <a:t>**</a:t>
            </a:r>
            <a:r>
              <a:rPr lang="pt-BR" sz="2000" dirty="0" smtClean="0"/>
              <a:t>riscos de hemorragia cerebral excedem o benefício em prevenção a AVC isquêmico)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sz="2000" dirty="0" smtClean="0"/>
              <a:t>Adição de </a:t>
            </a:r>
            <a:r>
              <a:rPr lang="pt-BR" sz="2000" dirty="0" smtClean="0">
                <a:solidFill>
                  <a:srgbClr val="FF0000"/>
                </a:solidFill>
              </a:rPr>
              <a:t>dipiridamol</a:t>
            </a:r>
            <a:r>
              <a:rPr lang="pt-BR" sz="2000" dirty="0" smtClean="0"/>
              <a:t> ao </a:t>
            </a:r>
            <a:r>
              <a:rPr lang="pt-BR" sz="2000" dirty="0" smtClean="0">
                <a:solidFill>
                  <a:srgbClr val="FF0000"/>
                </a:solidFill>
              </a:rPr>
              <a:t>AAS</a:t>
            </a:r>
            <a:r>
              <a:rPr lang="pt-BR" sz="2000" dirty="0" smtClean="0"/>
              <a:t> pode favorecer pacientes com alto risco de isquemia cerebral anterior.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Aspectos epidemiológicos</a:t>
            </a:r>
            <a:endParaRPr lang="pt-BR" dirty="0"/>
          </a:p>
        </p:txBody>
      </p:sp>
      <p:sp>
        <p:nvSpPr>
          <p:cNvPr id="1638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88" y="1285875"/>
            <a:ext cx="8229600" cy="5143500"/>
          </a:xfrm>
        </p:spPr>
        <p:txBody>
          <a:bodyPr/>
          <a:lstStyle/>
          <a:p>
            <a:r>
              <a:rPr lang="pt-BR" smtClean="0"/>
              <a:t>AVC é uma das principais causas de morte (segunda maior causa) e de incapacidade adquirida no mundo.</a:t>
            </a:r>
          </a:p>
          <a:p>
            <a:r>
              <a:rPr lang="pt-BR" smtClean="0"/>
              <a:t>16 milhões de pessoas/ano. </a:t>
            </a:r>
          </a:p>
          <a:p>
            <a:r>
              <a:rPr lang="pt-BR" smtClean="0"/>
              <a:t>Acomete principalmente indivíduos adultos de meia idade e idosos. </a:t>
            </a:r>
          </a:p>
          <a:p>
            <a:r>
              <a:rPr lang="pt-BR" smtClean="0"/>
              <a:t>O </a:t>
            </a:r>
            <a:r>
              <a:rPr lang="pt-BR" smtClean="0">
                <a:solidFill>
                  <a:srgbClr val="FF0000"/>
                </a:solidFill>
              </a:rPr>
              <a:t>padrão socioeconômico </a:t>
            </a:r>
            <a:r>
              <a:rPr lang="pt-BR" smtClean="0"/>
              <a:t>tem impacto importante sobre a </a:t>
            </a:r>
            <a:r>
              <a:rPr lang="pt-BR" smtClean="0">
                <a:solidFill>
                  <a:srgbClr val="FF0000"/>
                </a:solidFill>
              </a:rPr>
              <a:t>mortalidade</a:t>
            </a:r>
            <a:r>
              <a:rPr lang="pt-BR" smtClean="0"/>
              <a:t> , sendo que 85% ocorrem em países </a:t>
            </a:r>
            <a:r>
              <a:rPr lang="pt-BR" smtClean="0">
                <a:solidFill>
                  <a:srgbClr val="FF0000"/>
                </a:solidFill>
              </a:rPr>
              <a:t>subdesenvolvidos</a:t>
            </a:r>
            <a:r>
              <a:rPr lang="pt-BR" smtClean="0"/>
              <a:t> e em </a:t>
            </a:r>
            <a:r>
              <a:rPr lang="pt-BR" smtClean="0">
                <a:solidFill>
                  <a:srgbClr val="FF0000"/>
                </a:solidFill>
              </a:rPr>
              <a:t>desenvolvimento</a:t>
            </a:r>
            <a:r>
              <a:rPr lang="pt-BR" smtClean="0"/>
              <a:t> .</a:t>
            </a:r>
          </a:p>
          <a:p>
            <a:r>
              <a:rPr lang="pt-BR" smtClean="0"/>
              <a:t>O Brasil apresenta a </a:t>
            </a:r>
            <a:r>
              <a:rPr lang="pt-BR" smtClean="0">
                <a:solidFill>
                  <a:srgbClr val="FF0000"/>
                </a:solidFill>
              </a:rPr>
              <a:t>quarta taxa </a:t>
            </a:r>
            <a:r>
              <a:rPr lang="pt-BR" smtClean="0"/>
              <a:t>de mortalidade por AVC entre os países da América Latina e Caribe. Mundialmente, está entre os </a:t>
            </a:r>
            <a:r>
              <a:rPr lang="pt-BR" smtClean="0">
                <a:solidFill>
                  <a:srgbClr val="FF0000"/>
                </a:solidFill>
              </a:rPr>
              <a:t>10 primeiros</a:t>
            </a:r>
            <a:r>
              <a:rPr lang="pt-BR" smtClean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Continuação prevenção secundária.</a:t>
            </a:r>
            <a:endParaRPr lang="pt-BR" dirty="0"/>
          </a:p>
        </p:txBody>
      </p:sp>
      <p:sp>
        <p:nvSpPr>
          <p:cNvPr id="37890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pt-BR" smtClean="0"/>
              <a:t>Redução agressiva de colesterol com </a:t>
            </a:r>
            <a:r>
              <a:rPr lang="pt-BR" smtClean="0">
                <a:solidFill>
                  <a:srgbClr val="FF0000"/>
                </a:solidFill>
              </a:rPr>
              <a:t>Sinvastatina 40mg ou Atorvastatina 80mg</a:t>
            </a:r>
            <a:r>
              <a:rPr lang="pt-BR" smtClean="0"/>
              <a:t>, diminui taxa de AVC em 25% ou mais.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Reabilitação do paciente com AVC </a:t>
            </a:r>
            <a:r>
              <a:rPr lang="pt-BR" dirty="0" err="1" smtClean="0"/>
              <a:t>isquemico</a:t>
            </a:r>
            <a:endParaRPr lang="pt-BR" dirty="0"/>
          </a:p>
        </p:txBody>
      </p:sp>
      <p:sp>
        <p:nvSpPr>
          <p:cNvPr id="3891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pt-BR" smtClean="0"/>
              <a:t>O mais rápido possível se condições clínicas favoráveis.</a:t>
            </a:r>
          </a:p>
          <a:p>
            <a:r>
              <a:rPr lang="pt-BR" smtClean="0"/>
              <a:t>Equipe multiprofissional.</a:t>
            </a:r>
          </a:p>
          <a:p>
            <a:r>
              <a:rPr lang="pt-BR" smtClean="0"/>
              <a:t>Recuperação é mais rápido nos 3 primeiros meses.</a:t>
            </a:r>
          </a:p>
          <a:p>
            <a:r>
              <a:rPr lang="pt-BR" smtClean="0"/>
              <a:t>Fisioterapia durante evolução favorável.</a:t>
            </a:r>
          </a:p>
          <a:p>
            <a:r>
              <a:rPr lang="pt-BR" smtClean="0"/>
              <a:t>Avaliação cognitiva e emocional também relevantes.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1"/>
                </a:solidFill>
              </a:rPr>
              <a:t>Aspectos Epidemiológicos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Estatísticas brasileiras indicam que o AVC é a causa mais frequente  de óbito na população adulta (10%) e corresponde a 10% das internações hospitalares públicas.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A mortalidade nos primeiros 30 dias é de 10%, atingindo 40% no primeiro ano pós evento.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 smtClean="0"/>
              <a:t>70% dos pacientes não retornam ao trabalho por </a:t>
            </a:r>
            <a:r>
              <a:rPr lang="pt-BR" dirty="0" err="1" smtClean="0"/>
              <a:t>sequelas</a:t>
            </a:r>
            <a:r>
              <a:rPr lang="pt-BR" dirty="0" smtClean="0"/>
              <a:t> neurológicas do AVC (impacto social e econômico).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Aspectos Epidemiológicos.</a:t>
            </a:r>
            <a:endParaRPr lang="pt-BR" dirty="0"/>
          </a:p>
        </p:txBody>
      </p:sp>
      <p:sp>
        <p:nvSpPr>
          <p:cNvPr id="1843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pt-BR" smtClean="0"/>
              <a:t>A cada ano, são registrados no Brasil aproximadamente 90 mil óbitos por doenças cerebrovasculares. O Sistema Único de Saúde (SUS) registrou no ano </a:t>
            </a:r>
            <a:r>
              <a:rPr lang="pt-BR" smtClean="0">
                <a:solidFill>
                  <a:srgbClr val="FF0000"/>
                </a:solidFill>
              </a:rPr>
              <a:t>de 2008 </a:t>
            </a:r>
            <a:r>
              <a:rPr lang="pt-BR" smtClean="0"/>
              <a:t>cerca de 200 mil internações por AVC, que resultaram em um custo de aproximadamente R$ </a:t>
            </a:r>
            <a:r>
              <a:rPr lang="pt-BR" smtClean="0">
                <a:solidFill>
                  <a:srgbClr val="FF0000"/>
                </a:solidFill>
              </a:rPr>
              <a:t>270 milhões </a:t>
            </a:r>
            <a:r>
              <a:rPr lang="pt-BR" smtClean="0"/>
              <a:t>para os cofres públicos. Desse total, </a:t>
            </a:r>
            <a:r>
              <a:rPr lang="pt-BR" smtClean="0">
                <a:solidFill>
                  <a:srgbClr val="FF0000"/>
                </a:solidFill>
              </a:rPr>
              <a:t>33 mil </a:t>
            </a:r>
            <a:r>
              <a:rPr lang="pt-BR" smtClean="0"/>
              <a:t>casos evoluíram para óbito.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Anatomia Cerebrovascular</a:t>
            </a:r>
            <a:endParaRPr lang="pt-BR" dirty="0"/>
          </a:p>
        </p:txBody>
      </p:sp>
      <p:sp>
        <p:nvSpPr>
          <p:cNvPr id="1945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Quatro</a:t>
            </a:r>
            <a:r>
              <a:rPr lang="pt-BR" smtClean="0"/>
              <a:t> principais artérias fazem o suprimento encefálico. As </a:t>
            </a:r>
            <a:r>
              <a:rPr lang="pt-BR" smtClean="0">
                <a:solidFill>
                  <a:srgbClr val="FF0000"/>
                </a:solidFill>
              </a:rPr>
              <a:t>Carótidas Internas </a:t>
            </a:r>
            <a:r>
              <a:rPr lang="pt-BR" smtClean="0"/>
              <a:t>e as </a:t>
            </a:r>
            <a:r>
              <a:rPr lang="pt-BR" smtClean="0">
                <a:solidFill>
                  <a:srgbClr val="FF0000"/>
                </a:solidFill>
              </a:rPr>
              <a:t>Vertebrais</a:t>
            </a:r>
            <a:r>
              <a:rPr lang="pt-BR" smtClean="0"/>
              <a:t>, pareadas bilateralmente.</a:t>
            </a:r>
          </a:p>
          <a:p>
            <a:r>
              <a:rPr lang="pt-BR" smtClean="0"/>
              <a:t>A A. Carótida Comum se bifurca formando as Carótidas Interna e Externa. A Carótida comum </a:t>
            </a:r>
            <a:r>
              <a:rPr lang="pt-BR" smtClean="0">
                <a:solidFill>
                  <a:srgbClr val="FF0000"/>
                </a:solidFill>
              </a:rPr>
              <a:t>Esquerda</a:t>
            </a:r>
            <a:r>
              <a:rPr lang="pt-BR" smtClean="0"/>
              <a:t> se origina do </a:t>
            </a:r>
            <a:r>
              <a:rPr lang="pt-BR" smtClean="0">
                <a:solidFill>
                  <a:srgbClr val="FF0000"/>
                </a:solidFill>
              </a:rPr>
              <a:t>Arco Aórtico</a:t>
            </a:r>
            <a:r>
              <a:rPr lang="pt-BR" smtClean="0"/>
              <a:t>, já a </a:t>
            </a:r>
            <a:r>
              <a:rPr lang="pt-BR" smtClean="0">
                <a:solidFill>
                  <a:srgbClr val="FF0000"/>
                </a:solidFill>
              </a:rPr>
              <a:t>direita</a:t>
            </a:r>
            <a:r>
              <a:rPr lang="pt-BR" smtClean="0"/>
              <a:t> ramo é um ramo do </a:t>
            </a:r>
            <a:r>
              <a:rPr lang="pt-BR" smtClean="0">
                <a:solidFill>
                  <a:srgbClr val="FF0000"/>
                </a:solidFill>
              </a:rPr>
              <a:t>tronco braquiocefálico</a:t>
            </a:r>
            <a:r>
              <a:rPr lang="pt-BR" smtClean="0"/>
              <a:t>.</a:t>
            </a:r>
          </a:p>
          <a:p>
            <a:r>
              <a:rPr lang="pt-BR" smtClean="0"/>
              <a:t>As artérias </a:t>
            </a:r>
            <a:r>
              <a:rPr lang="pt-BR" smtClean="0">
                <a:solidFill>
                  <a:srgbClr val="FF0000"/>
                </a:solidFill>
              </a:rPr>
              <a:t>Vertebrais</a:t>
            </a:r>
            <a:r>
              <a:rPr lang="pt-BR" smtClean="0"/>
              <a:t> são ramos das artérias </a:t>
            </a:r>
            <a:r>
              <a:rPr lang="pt-BR" smtClean="0">
                <a:solidFill>
                  <a:srgbClr val="FF0000"/>
                </a:solidFill>
              </a:rPr>
              <a:t>Subclávias.</a:t>
            </a:r>
          </a:p>
          <a:p>
            <a:endParaRPr lang="pt-BR" smtClean="0"/>
          </a:p>
          <a:p>
            <a:endParaRPr lang="pt-BR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5" y="330177"/>
            <a:ext cx="5000660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As carótidas Internas</a:t>
            </a:r>
            <a:endParaRPr lang="pt-BR" dirty="0"/>
          </a:p>
        </p:txBody>
      </p:sp>
      <p:sp>
        <p:nvSpPr>
          <p:cNvPr id="21506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7467600" cy="5259387"/>
          </a:xfrm>
        </p:spPr>
        <p:txBody>
          <a:bodyPr/>
          <a:lstStyle/>
          <a:p>
            <a:r>
              <a:rPr lang="pt-BR" smtClean="0"/>
              <a:t>Artérias Carótidas Internas entram no crânio pelo </a:t>
            </a:r>
            <a:r>
              <a:rPr lang="pt-BR" smtClean="0">
                <a:solidFill>
                  <a:srgbClr val="FF0000"/>
                </a:solidFill>
              </a:rPr>
              <a:t>Forame Lacerado </a:t>
            </a:r>
            <a:r>
              <a:rPr lang="pt-BR" smtClean="0"/>
              <a:t>e percorrem uma curta distância dentro da porção petrosa do osso temporal. Entra no seio cavernoso antes de penetrar a dura e ascende acima do processo clinóideo para se </a:t>
            </a:r>
            <a:r>
              <a:rPr lang="pt-BR" smtClean="0">
                <a:solidFill>
                  <a:srgbClr val="FF0000"/>
                </a:solidFill>
              </a:rPr>
              <a:t>dividir</a:t>
            </a:r>
            <a:r>
              <a:rPr lang="pt-BR" smtClean="0"/>
              <a:t> nas </a:t>
            </a:r>
            <a:r>
              <a:rPr lang="pt-BR" smtClean="0">
                <a:solidFill>
                  <a:srgbClr val="FF0000"/>
                </a:solidFill>
              </a:rPr>
              <a:t>artérias cerebral anterior e cerebral média</a:t>
            </a:r>
            <a:r>
              <a:rPr lang="pt-BR" smtClean="0"/>
              <a:t>.</a:t>
            </a:r>
          </a:p>
          <a:p>
            <a:r>
              <a:rPr lang="pt-BR" smtClean="0"/>
              <a:t>No nível supraclinóideo, a ACI da origem a seus primeiros ramos importantes: as artérias oftalmica, comunicante posterior e coroidea anterior.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As vertebrais e a basilar</a:t>
            </a:r>
            <a:endParaRPr lang="pt-BR" dirty="0"/>
          </a:p>
        </p:txBody>
      </p:sp>
      <p:sp>
        <p:nvSpPr>
          <p:cNvPr id="22530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7467600" cy="5045075"/>
          </a:xfrm>
        </p:spPr>
        <p:txBody>
          <a:bodyPr/>
          <a:lstStyle/>
          <a:p>
            <a:r>
              <a:rPr lang="pt-BR" smtClean="0"/>
              <a:t>Artérias subclávias        artérias vertebrais que entram no forame da sexta cervical (comum quinta e quarta também), ascendem os forames tranversos e saem em C1, onde giram quase 90º posterior antes de atingir a dura e entrar na cavidade cranial através do  </a:t>
            </a:r>
            <a:r>
              <a:rPr lang="pt-BR" smtClean="0">
                <a:solidFill>
                  <a:srgbClr val="FF0000"/>
                </a:solidFill>
              </a:rPr>
              <a:t>Forame MAGNO</a:t>
            </a:r>
            <a:r>
              <a:rPr lang="pt-BR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pt-BR" smtClean="0"/>
              <a:t> </a:t>
            </a:r>
          </a:p>
          <a:p>
            <a:pPr>
              <a:buFont typeface="Wingdings" pitchFamily="2" charset="2"/>
              <a:buNone/>
            </a:pPr>
            <a:endParaRPr lang="pt-BR" b="1" smtClean="0"/>
          </a:p>
        </p:txBody>
      </p:sp>
      <p:sp>
        <p:nvSpPr>
          <p:cNvPr id="4" name="Seta para a direita 3"/>
          <p:cNvSpPr/>
          <p:nvPr/>
        </p:nvSpPr>
        <p:spPr>
          <a:xfrm flipV="1">
            <a:off x="3643313" y="1643063"/>
            <a:ext cx="500062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722</TotalTime>
  <Words>1909</Words>
  <Application>Microsoft Office PowerPoint</Application>
  <PresentationFormat>Apresentação na tela (4:3)</PresentationFormat>
  <Paragraphs>135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Balcão Envidraçado</vt:lpstr>
      <vt:lpstr>Acidente Vascular Cerebral</vt:lpstr>
      <vt:lpstr>Definição</vt:lpstr>
      <vt:lpstr>Aspectos epidemiológicos</vt:lpstr>
      <vt:lpstr>Aspectos Epidemiológicos</vt:lpstr>
      <vt:lpstr>Aspectos Epidemiológicos.</vt:lpstr>
      <vt:lpstr>Anatomia Cerebrovascular</vt:lpstr>
      <vt:lpstr>Slide 7</vt:lpstr>
      <vt:lpstr>As carótidas Internas</vt:lpstr>
      <vt:lpstr>As vertebrais e a basilar</vt:lpstr>
      <vt:lpstr>Slide 10</vt:lpstr>
      <vt:lpstr>Polígono de Willis  (base do cérebro)</vt:lpstr>
      <vt:lpstr>Etiologia</vt:lpstr>
      <vt:lpstr>Slide 13</vt:lpstr>
      <vt:lpstr>Slide 14</vt:lpstr>
      <vt:lpstr>Slide 15</vt:lpstr>
      <vt:lpstr>Fatores de Risco</vt:lpstr>
      <vt:lpstr>Quadro Clínico</vt:lpstr>
      <vt:lpstr>Slide 18</vt:lpstr>
      <vt:lpstr>Diagnóstico</vt:lpstr>
      <vt:lpstr>Tratamento Agudo</vt:lpstr>
      <vt:lpstr>Tratamento - Trombolíticos</vt:lpstr>
      <vt:lpstr>Tratamento - Trombolíticos</vt:lpstr>
      <vt:lpstr>Tratamento - Anticoagulantes</vt:lpstr>
      <vt:lpstr>Tratamento – Antiagregantes Plaquetários</vt:lpstr>
      <vt:lpstr>Tratamento - Volume</vt:lpstr>
      <vt:lpstr>Tratamento - Neuroproteção</vt:lpstr>
      <vt:lpstr>Tratamento – Fase Crônica</vt:lpstr>
      <vt:lpstr>Prevenção e Tratamento  de AVC e de AIT</vt:lpstr>
      <vt:lpstr>Prevenção Secundária</vt:lpstr>
      <vt:lpstr>Continuação prevenção secundária.</vt:lpstr>
      <vt:lpstr>Reabilitação do paciente com AVC isquemico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Acidente Vascular Cerebral</dc:title>
  <dc:creator>Ana Lucia</dc:creator>
  <cp:lastModifiedBy>Dr Milton</cp:lastModifiedBy>
  <cp:revision>64</cp:revision>
  <dcterms:created xsi:type="dcterms:W3CDTF">2013-02-19T18:07:00Z</dcterms:created>
  <dcterms:modified xsi:type="dcterms:W3CDTF">2013-06-25T18:26:24Z</dcterms:modified>
</cp:coreProperties>
</file>