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2"/>
  </p:notesMasterIdLst>
  <p:sldIdLst>
    <p:sldId id="306" r:id="rId2"/>
    <p:sldId id="307" r:id="rId3"/>
    <p:sldId id="308" r:id="rId4"/>
    <p:sldId id="309" r:id="rId5"/>
    <p:sldId id="310" r:id="rId6"/>
    <p:sldId id="311" r:id="rId7"/>
    <p:sldId id="312" r:id="rId8"/>
    <p:sldId id="313" r:id="rId9"/>
    <p:sldId id="314" r:id="rId10"/>
    <p:sldId id="256" r:id="rId11"/>
    <p:sldId id="257" r:id="rId12"/>
    <p:sldId id="260" r:id="rId13"/>
    <p:sldId id="259" r:id="rId14"/>
    <p:sldId id="265" r:id="rId15"/>
    <p:sldId id="263" r:id="rId16"/>
    <p:sldId id="264" r:id="rId17"/>
    <p:sldId id="261" r:id="rId18"/>
    <p:sldId id="272" r:id="rId19"/>
    <p:sldId id="266" r:id="rId20"/>
    <p:sldId id="262" r:id="rId21"/>
    <p:sldId id="267" r:id="rId22"/>
    <p:sldId id="273" r:id="rId23"/>
    <p:sldId id="258" r:id="rId24"/>
    <p:sldId id="268" r:id="rId25"/>
    <p:sldId id="269" r:id="rId26"/>
    <p:sldId id="270" r:id="rId27"/>
    <p:sldId id="271" r:id="rId28"/>
    <p:sldId id="274" r:id="rId29"/>
    <p:sldId id="275" r:id="rId30"/>
    <p:sldId id="276" r:id="rId31"/>
    <p:sldId id="277" r:id="rId32"/>
    <p:sldId id="278" r:id="rId33"/>
    <p:sldId id="279" r:id="rId34"/>
    <p:sldId id="280" r:id="rId35"/>
    <p:sldId id="315"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0DC8E-7D7C-44B7-85F5-361CE45ADA7A}" type="datetimeFigureOut">
              <a:rPr lang="pt-BR" smtClean="0"/>
              <a:pPr/>
              <a:t>23/4/2013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EB37E-F5E1-46FE-A704-002547774F18}" type="slidenum">
              <a:rPr lang="pt-BR" smtClean="0"/>
              <a:pPr/>
              <a:t>‹nº›</a:t>
            </a:fld>
            <a:endParaRPr lang="pt-BR"/>
          </a:p>
        </p:txBody>
      </p:sp>
    </p:spTree>
    <p:extLst>
      <p:ext uri="{BB962C8B-B14F-4D97-AF65-F5344CB8AC3E}">
        <p14:creationId xmlns:p14="http://schemas.microsoft.com/office/powerpoint/2010/main" xmlns="" val="426082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366F7F2-5A6D-4CF1-AD7D-2A011F445AD4}" type="slidenum">
              <a:rPr lang="pt-BR" smtClean="0"/>
              <a:pPr/>
              <a:t>1</a:t>
            </a:fld>
            <a:endParaRPr lang="pt-BR"/>
          </a:p>
        </p:txBody>
      </p:sp>
    </p:spTree>
    <p:extLst>
      <p:ext uri="{BB962C8B-B14F-4D97-AF65-F5344CB8AC3E}">
        <p14:creationId xmlns:p14="http://schemas.microsoft.com/office/powerpoint/2010/main" xmlns="" val="190937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45EB37E-F5E1-46FE-A704-002547774F18}" type="slidenum">
              <a:rPr lang="pt-BR" smtClean="0"/>
              <a:pPr/>
              <a:t>15</a:t>
            </a:fld>
            <a:endParaRPr lang="pt-BR"/>
          </a:p>
        </p:txBody>
      </p:sp>
    </p:spTree>
    <p:extLst>
      <p:ext uri="{BB962C8B-B14F-4D97-AF65-F5344CB8AC3E}">
        <p14:creationId xmlns:p14="http://schemas.microsoft.com/office/powerpoint/2010/main" xmlns="" val="250882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45EB37E-F5E1-46FE-A704-002547774F18}" type="slidenum">
              <a:rPr lang="pt-BR" smtClean="0"/>
              <a:pPr/>
              <a:t>20</a:t>
            </a:fld>
            <a:endParaRPr lang="pt-BR"/>
          </a:p>
        </p:txBody>
      </p:sp>
    </p:spTree>
    <p:extLst>
      <p:ext uri="{BB962C8B-B14F-4D97-AF65-F5344CB8AC3E}">
        <p14:creationId xmlns:p14="http://schemas.microsoft.com/office/powerpoint/2010/main" xmlns="" val="428460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391489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205703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ADC29C-805D-42C0-8857-2FA9E88A03F2}" type="slidenum">
              <a:rPr lang="pt-BR" smtClean="0"/>
              <a:pPr/>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1440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83648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ADC29C-805D-42C0-8857-2FA9E88A03F2}" type="slidenum">
              <a:rPr lang="pt-BR" smtClean="0"/>
              <a:pPr/>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82927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157259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103964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2729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78016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E555ADA-EE89-4FC8-86AF-5A9F044B109C}" type="datetimeFigureOut">
              <a:rPr lang="pt-BR" smtClean="0"/>
              <a:pPr/>
              <a:t>23/4/2013</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193861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30173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0E555ADA-EE89-4FC8-86AF-5A9F044B109C}" type="datetimeFigureOut">
              <a:rPr lang="pt-BR" smtClean="0"/>
              <a:pPr/>
              <a:t>23/4/2013</a:t>
            </a:fld>
            <a:endParaRPr lang="pt-BR"/>
          </a:p>
        </p:txBody>
      </p:sp>
      <p:sp>
        <p:nvSpPr>
          <p:cNvPr id="8" name="Footer Placeholder 7"/>
          <p:cNvSpPr>
            <a:spLocks noGrp="1"/>
          </p:cNvSpPr>
          <p:nvPr>
            <p:ph type="ftr" sz="quarter" idx="11"/>
          </p:nvPr>
        </p:nvSpPr>
        <p:spPr/>
        <p:txBody>
          <a:bodyPr/>
          <a:lstStyle/>
          <a:p>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259836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0E555ADA-EE89-4FC8-86AF-5A9F044B109C}" type="datetimeFigureOut">
              <a:rPr lang="pt-BR" smtClean="0"/>
              <a:pPr/>
              <a:t>23/4/2013</a:t>
            </a:fld>
            <a:endParaRPr lang="pt-BR"/>
          </a:p>
        </p:txBody>
      </p:sp>
      <p:sp>
        <p:nvSpPr>
          <p:cNvPr id="4" name="Footer Placeholder 3"/>
          <p:cNvSpPr>
            <a:spLocks noGrp="1"/>
          </p:cNvSpPr>
          <p:nvPr>
            <p:ph type="ftr" sz="quarter" idx="11"/>
          </p:nvPr>
        </p:nvSpPr>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115932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55ADA-EE89-4FC8-86AF-5A9F044B109C}" type="datetimeFigureOut">
              <a:rPr lang="pt-BR" smtClean="0"/>
              <a:pPr/>
              <a:t>23/4/2013</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130036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325735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E555ADA-EE89-4FC8-86AF-5A9F044B109C}" type="datetimeFigureOut">
              <a:rPr lang="pt-BR" smtClean="0"/>
              <a:pPr/>
              <a:t>23/4/2013</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252796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E555ADA-EE89-4FC8-86AF-5A9F044B109C}" type="datetimeFigureOut">
              <a:rPr lang="pt-BR" smtClean="0"/>
              <a:pPr/>
              <a:t>23/4/2013</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ADC29C-805D-42C0-8857-2FA9E88A03F2}" type="slidenum">
              <a:rPr lang="pt-BR" smtClean="0"/>
              <a:pPr/>
              <a:t>‹nº›</a:t>
            </a:fld>
            <a:endParaRPr lang="pt-BR"/>
          </a:p>
        </p:txBody>
      </p:sp>
    </p:spTree>
    <p:extLst>
      <p:ext uri="{BB962C8B-B14F-4D97-AF65-F5344CB8AC3E}">
        <p14:creationId xmlns:p14="http://schemas.microsoft.com/office/powerpoint/2010/main" xmlns="" val="24029426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losp.org/pdf/csp/v25n9/07.pdf" TargetMode="External"/><Relationship Id="rId2" Type="http://schemas.openxmlformats.org/officeDocument/2006/relationships/hyperlink" Target="http://portal.saude.gov.br/portal/arquivos/pdf/pcdt_trombolise_avc_isq_agudo.pdf" TargetMode="External"/><Relationship Id="rId1" Type="http://schemas.openxmlformats.org/officeDocument/2006/relationships/slideLayout" Target="../slideLayouts/slideLayout2.xml"/><Relationship Id="rId6" Type="http://schemas.openxmlformats.org/officeDocument/2006/relationships/hyperlink" Target="http://www.cremesp.org.br/?siteAcao=Jornal&amp;id=416" TargetMode="External"/><Relationship Id="rId5" Type="http://schemas.openxmlformats.org/officeDocument/2006/relationships/hyperlink" Target="http://www.scielo.br/pdf/abc/2012nahead/aop03812.pdf" TargetMode="External"/><Relationship Id="rId4" Type="http://schemas.openxmlformats.org/officeDocument/2006/relationships/hyperlink" Target="http://www.scielo.br/pdf/anp/v62n3b/a20v623b.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412776"/>
            <a:ext cx="7643275" cy="2262781"/>
          </a:xfrm>
        </p:spPr>
        <p:txBody>
          <a:bodyPr>
            <a:normAutofit fontScale="90000"/>
          </a:bodyPr>
          <a:lstStyle/>
          <a:p>
            <a:r>
              <a:rPr lang="pt-BR" sz="8000" dirty="0" smtClean="0"/>
              <a:t>EPIDEMIOLOGIA</a:t>
            </a:r>
            <a:br>
              <a:rPr lang="pt-BR" sz="8000" dirty="0" smtClean="0"/>
            </a:br>
            <a:r>
              <a:rPr lang="pt-BR" sz="8000" dirty="0" smtClean="0"/>
              <a:t>DO AVCI</a:t>
            </a:r>
            <a:endParaRPr lang="pt-BR" sz="8000" dirty="0"/>
          </a:p>
        </p:txBody>
      </p:sp>
      <p:sp>
        <p:nvSpPr>
          <p:cNvPr id="3" name="Subtitle 2"/>
          <p:cNvSpPr>
            <a:spLocks noGrp="1"/>
          </p:cNvSpPr>
          <p:nvPr>
            <p:ph type="subTitle" idx="1"/>
          </p:nvPr>
        </p:nvSpPr>
        <p:spPr>
          <a:xfrm>
            <a:off x="1619672" y="4077072"/>
            <a:ext cx="7272808" cy="1826591"/>
          </a:xfrm>
        </p:spPr>
        <p:txBody>
          <a:bodyPr>
            <a:normAutofit fontScale="47500" lnSpcReduction="20000"/>
          </a:bodyPr>
          <a:lstStyle/>
          <a:p>
            <a:r>
              <a:rPr lang="pt-BR" sz="4000" dirty="0" smtClean="0">
                <a:solidFill>
                  <a:schemeClr val="tx1"/>
                </a:solidFill>
              </a:rPr>
              <a:t>ACIDENTE VASCULAR CEREBRAL ISQUÊMICO</a:t>
            </a:r>
          </a:p>
          <a:p>
            <a:r>
              <a:rPr lang="pt-BR" sz="3200" dirty="0" smtClean="0">
                <a:solidFill>
                  <a:schemeClr val="tx1"/>
                </a:solidFill>
              </a:rPr>
              <a:t>Cybelle Adourian Louback</a:t>
            </a:r>
          </a:p>
          <a:p>
            <a:r>
              <a:rPr lang="pt-BR" sz="3200" dirty="0" smtClean="0">
                <a:solidFill>
                  <a:schemeClr val="tx1"/>
                </a:solidFill>
              </a:rPr>
              <a:t>Douglas </a:t>
            </a:r>
            <a:r>
              <a:rPr lang="pt-BR" sz="3200" dirty="0" err="1" smtClean="0">
                <a:solidFill>
                  <a:schemeClr val="tx1"/>
                </a:solidFill>
              </a:rPr>
              <a:t>Tsunemi</a:t>
            </a:r>
            <a:endParaRPr lang="pt-BR" sz="3200" dirty="0" smtClean="0">
              <a:solidFill>
                <a:schemeClr val="tx1"/>
              </a:solidFill>
            </a:endParaRPr>
          </a:p>
          <a:p>
            <a:r>
              <a:rPr lang="pt-BR" sz="3200" dirty="0" err="1" smtClean="0">
                <a:solidFill>
                  <a:schemeClr val="tx1"/>
                </a:solidFill>
              </a:rPr>
              <a:t>Erica</a:t>
            </a:r>
            <a:r>
              <a:rPr lang="pt-BR" sz="3200" dirty="0" smtClean="0">
                <a:solidFill>
                  <a:schemeClr val="tx1"/>
                </a:solidFill>
              </a:rPr>
              <a:t> </a:t>
            </a:r>
            <a:r>
              <a:rPr lang="pt-BR" sz="3200" dirty="0" smtClean="0">
                <a:solidFill>
                  <a:schemeClr val="tx1"/>
                </a:solidFill>
              </a:rPr>
              <a:t>Almeida</a:t>
            </a:r>
          </a:p>
          <a:p>
            <a:r>
              <a:rPr lang="pt-BR" sz="3200" dirty="0" smtClean="0">
                <a:solidFill>
                  <a:schemeClr val="tx1"/>
                </a:solidFill>
              </a:rPr>
              <a:t>Prof. Dr. Milton </a:t>
            </a:r>
            <a:r>
              <a:rPr lang="pt-BR" sz="3200" dirty="0" err="1" smtClean="0">
                <a:solidFill>
                  <a:schemeClr val="tx1"/>
                </a:solidFill>
              </a:rPr>
              <a:t>Marchioli-Ambulatório</a:t>
            </a:r>
            <a:r>
              <a:rPr lang="pt-BR" sz="3200" dirty="0" smtClean="0">
                <a:solidFill>
                  <a:schemeClr val="tx1"/>
                </a:solidFill>
              </a:rPr>
              <a:t> Neurovascular- </a:t>
            </a:r>
            <a:r>
              <a:rPr lang="pt-BR" sz="3200" dirty="0" err="1" smtClean="0">
                <a:solidFill>
                  <a:schemeClr val="tx1"/>
                </a:solidFill>
              </a:rPr>
              <a:t>Famema</a:t>
            </a:r>
            <a:r>
              <a:rPr lang="pt-BR" sz="3200" dirty="0" smtClean="0">
                <a:solidFill>
                  <a:schemeClr val="tx1"/>
                </a:solidFill>
              </a:rPr>
              <a:t> 2013</a:t>
            </a:r>
            <a:endParaRPr lang="pt-BR" sz="3200" dirty="0" smtClean="0">
              <a:solidFill>
                <a:schemeClr val="tx1"/>
              </a:solidFill>
            </a:endParaRPr>
          </a:p>
        </p:txBody>
      </p:sp>
    </p:spTree>
    <p:extLst>
      <p:ext uri="{BB962C8B-B14F-4D97-AF65-F5344CB8AC3E}">
        <p14:creationId xmlns:p14="http://schemas.microsoft.com/office/powerpoint/2010/main" xmlns="" val="4280394939"/>
      </p:ext>
    </p:extLst>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971550" y="2132856"/>
            <a:ext cx="7772400" cy="1470025"/>
          </a:xfrm>
        </p:spPr>
        <p:txBody>
          <a:bodyPr/>
          <a:lstStyle/>
          <a:p>
            <a:r>
              <a:rPr lang="pt-BR" dirty="0" smtClean="0"/>
              <a:t>AVC Isquêmico</a:t>
            </a:r>
            <a:endParaRPr lang="pt-BR" dirty="0"/>
          </a:p>
        </p:txBody>
      </p:sp>
      <p:sp>
        <p:nvSpPr>
          <p:cNvPr id="3" name="Subtítulo 2"/>
          <p:cNvSpPr>
            <a:spLocks noGrp="1"/>
          </p:cNvSpPr>
          <p:nvPr>
            <p:ph type="subTitle" idx="4294967295"/>
          </p:nvPr>
        </p:nvSpPr>
        <p:spPr>
          <a:xfrm>
            <a:off x="978839" y="2875960"/>
            <a:ext cx="4857750" cy="1993900"/>
          </a:xfrm>
        </p:spPr>
        <p:txBody>
          <a:bodyPr>
            <a:normAutofit/>
          </a:bodyPr>
          <a:lstStyle/>
          <a:p>
            <a:pPr>
              <a:buNone/>
            </a:pPr>
            <a:r>
              <a:rPr lang="pt-BR" sz="4800" dirty="0" smtClean="0"/>
              <a:t>Quadro Clínico</a:t>
            </a:r>
            <a:endParaRPr lang="pt-BR"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38138"/>
          </a:xfrm>
        </p:spPr>
        <p:txBody>
          <a:bodyPr/>
          <a:lstStyle/>
          <a:p>
            <a:r>
              <a:rPr lang="pt-BR" dirty="0" smtClean="0"/>
              <a:t>Circulação Arterial do Encéfalo</a:t>
            </a:r>
            <a:endParaRPr lang="pt-BR" dirty="0"/>
          </a:p>
        </p:txBody>
      </p:sp>
      <p:pic>
        <p:nvPicPr>
          <p:cNvPr id="45" name="Espaço Reservado para Conteúdo 44"/>
          <p:cNvPicPr>
            <a:picLocks noGrp="1" noChangeAspect="1"/>
          </p:cNvPicPr>
          <p:nvPr>
            <p:ph idx="1"/>
          </p:nvPr>
        </p:nvPicPr>
        <p:blipFill>
          <a:blip r:embed="rId2" cstate="print"/>
          <a:stretch>
            <a:fillRect/>
          </a:stretch>
        </p:blipFill>
        <p:spPr>
          <a:xfrm>
            <a:off x="323528" y="2392131"/>
            <a:ext cx="9940543" cy="4002845"/>
          </a:xfrm>
          <a:prstGeom prst="rect">
            <a:avLst/>
          </a:prstGeom>
        </p:spPr>
      </p:pic>
      <p:sp>
        <p:nvSpPr>
          <p:cNvPr id="46" name="CaixaDeTexto 45"/>
          <p:cNvSpPr txBox="1"/>
          <p:nvPr/>
        </p:nvSpPr>
        <p:spPr>
          <a:xfrm>
            <a:off x="457200" y="1700808"/>
            <a:ext cx="8363272" cy="369332"/>
          </a:xfrm>
          <a:prstGeom prst="rect">
            <a:avLst/>
          </a:prstGeom>
          <a:noFill/>
        </p:spPr>
        <p:txBody>
          <a:bodyPr wrap="square" rtlCol="0">
            <a:spAutoFit/>
          </a:bodyPr>
          <a:lstStyle/>
          <a:p>
            <a:r>
              <a:rPr lang="pt-BR" dirty="0" smtClean="0"/>
              <a:t>1. Sistema Carotídeo  - fossas anterior e mediana</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251520" y="1268760"/>
            <a:ext cx="9067203" cy="3960440"/>
          </a:xfrm>
          <a:prstGeom prst="rect">
            <a:avLst/>
          </a:prstGeom>
        </p:spPr>
      </p:pic>
    </p:spTree>
    <p:extLst>
      <p:ext uri="{BB962C8B-B14F-4D97-AF65-F5344CB8AC3E}">
        <p14:creationId xmlns:p14="http://schemas.microsoft.com/office/powerpoint/2010/main" xmlns="" val="147450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6200000">
            <a:off x="3004273" y="749336"/>
            <a:ext cx="6857998" cy="5359326"/>
          </a:xfrm>
          <a:prstGeom prst="rect">
            <a:avLst/>
          </a:prstGeom>
        </p:spPr>
      </p:pic>
      <p:sp>
        <p:nvSpPr>
          <p:cNvPr id="5" name="CaixaDeTexto 4"/>
          <p:cNvSpPr txBox="1"/>
          <p:nvPr/>
        </p:nvSpPr>
        <p:spPr>
          <a:xfrm>
            <a:off x="2267744" y="6309320"/>
            <a:ext cx="2016224" cy="369332"/>
          </a:xfrm>
          <a:prstGeom prst="rect">
            <a:avLst/>
          </a:prstGeom>
          <a:noFill/>
        </p:spPr>
        <p:txBody>
          <a:bodyPr wrap="square" rtlCol="0">
            <a:spAutoFit/>
          </a:bodyPr>
          <a:lstStyle/>
          <a:p>
            <a:r>
              <a:rPr lang="pt-BR" dirty="0" err="1" smtClean="0"/>
              <a:t>Netter</a:t>
            </a:r>
            <a:endParaRPr lang="pt-BR" dirty="0"/>
          </a:p>
        </p:txBody>
      </p:sp>
    </p:spTree>
    <p:extLst>
      <p:ext uri="{BB962C8B-B14F-4D97-AF65-F5344CB8AC3E}">
        <p14:creationId xmlns:p14="http://schemas.microsoft.com/office/powerpoint/2010/main" xmlns="" val="4081723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6264696"/>
          </a:xfrm>
        </p:spPr>
        <p:txBody>
          <a:bodyPr>
            <a:normAutofit fontScale="92500" lnSpcReduction="10000"/>
          </a:bodyPr>
          <a:lstStyle/>
          <a:p>
            <a:pPr marL="0" indent="0">
              <a:buNone/>
            </a:pPr>
            <a:r>
              <a:rPr lang="pt-BR" sz="3300" dirty="0"/>
              <a:t>Artéria Carótida </a:t>
            </a:r>
            <a:r>
              <a:rPr lang="pt-BR" sz="3300" dirty="0" smtClean="0"/>
              <a:t>Interna</a:t>
            </a:r>
          </a:p>
          <a:p>
            <a:pPr marL="0" indent="0">
              <a:buNone/>
            </a:pPr>
            <a:endParaRPr lang="pt-BR" sz="3300" dirty="0"/>
          </a:p>
          <a:p>
            <a:pPr marL="0" indent="0">
              <a:buNone/>
            </a:pPr>
            <a:r>
              <a:rPr lang="pt-BR" sz="3300" dirty="0"/>
              <a:t>Q</a:t>
            </a:r>
            <a:r>
              <a:rPr lang="pt-BR" sz="3300" dirty="0" smtClean="0"/>
              <a:t>uatro segmentos:</a:t>
            </a:r>
          </a:p>
          <a:p>
            <a:pPr lvl="0"/>
            <a:r>
              <a:rPr lang="pt-BR" sz="2400" dirty="0" smtClean="0"/>
              <a:t>parte </a:t>
            </a:r>
            <a:r>
              <a:rPr lang="pt-BR" sz="2400" dirty="0"/>
              <a:t>cervical</a:t>
            </a:r>
            <a:r>
              <a:rPr lang="pt-BR" sz="2400" dirty="0" smtClean="0"/>
              <a:t>:</a:t>
            </a:r>
          </a:p>
          <a:p>
            <a:pPr marL="0" lvl="0" indent="0">
              <a:buNone/>
            </a:pPr>
            <a:r>
              <a:rPr lang="pt-BR" sz="2400" dirty="0" smtClean="0"/>
              <a:t> bifurcação </a:t>
            </a:r>
            <a:r>
              <a:rPr lang="pt-BR" sz="2400" dirty="0"/>
              <a:t>da carótida </a:t>
            </a:r>
            <a:r>
              <a:rPr lang="pt-BR" sz="2400" dirty="0" smtClean="0"/>
              <a:t>comum         crânio</a:t>
            </a:r>
            <a:endParaRPr lang="pt-BR" sz="2400" dirty="0"/>
          </a:p>
          <a:p>
            <a:pPr lvl="0"/>
            <a:r>
              <a:rPr lang="pt-BR" sz="2400" dirty="0"/>
              <a:t>parte petrosa: </a:t>
            </a:r>
            <a:r>
              <a:rPr lang="pt-BR" sz="2400" dirty="0" smtClean="0"/>
              <a:t>canal </a:t>
            </a:r>
            <a:r>
              <a:rPr lang="pt-BR" sz="2400" dirty="0" err="1" smtClean="0"/>
              <a:t>carótico</a:t>
            </a:r>
            <a:endParaRPr lang="pt-BR" sz="2400" dirty="0"/>
          </a:p>
          <a:p>
            <a:pPr lvl="0"/>
            <a:r>
              <a:rPr lang="pt-BR" sz="2400" dirty="0"/>
              <a:t>parte cavernosa: </a:t>
            </a:r>
            <a:r>
              <a:rPr lang="pt-BR" sz="2400" dirty="0" smtClean="0"/>
              <a:t>crânio       seio </a:t>
            </a:r>
            <a:r>
              <a:rPr lang="pt-BR" sz="2400" dirty="0"/>
              <a:t>cavernoso </a:t>
            </a:r>
            <a:r>
              <a:rPr lang="pt-BR" sz="2400" dirty="0" smtClean="0"/>
              <a:t>      sifão </a:t>
            </a:r>
          </a:p>
          <a:p>
            <a:pPr marL="0" lvl="0" indent="0">
              <a:buNone/>
            </a:pPr>
            <a:r>
              <a:rPr lang="pt-BR" sz="2400" dirty="0"/>
              <a:t> </a:t>
            </a:r>
            <a:r>
              <a:rPr lang="pt-BR" sz="2400" dirty="0" smtClean="0"/>
              <a:t>                                                                                   carotídeo </a:t>
            </a:r>
          </a:p>
          <a:p>
            <a:pPr lvl="0"/>
            <a:r>
              <a:rPr lang="pt-BR" sz="2400" dirty="0" smtClean="0"/>
              <a:t>parte </a:t>
            </a:r>
            <a:r>
              <a:rPr lang="pt-BR" sz="2400" dirty="0"/>
              <a:t>cerebral - </a:t>
            </a:r>
            <a:r>
              <a:rPr lang="pt-BR" sz="2400" dirty="0" smtClean="0"/>
              <a:t>artéria </a:t>
            </a:r>
            <a:r>
              <a:rPr lang="pt-BR" sz="2400" dirty="0"/>
              <a:t>oftálmica</a:t>
            </a:r>
          </a:p>
          <a:p>
            <a:pPr marL="0" indent="0">
              <a:buNone/>
            </a:pPr>
            <a:r>
              <a:rPr lang="pt-BR" sz="2400" dirty="0"/>
              <a:t>                               </a:t>
            </a:r>
            <a:r>
              <a:rPr lang="pt-BR" sz="2400" dirty="0" smtClean="0"/>
              <a:t>- </a:t>
            </a:r>
            <a:r>
              <a:rPr lang="pt-BR" sz="2400" dirty="0"/>
              <a:t>artéria comunicante posterior </a:t>
            </a:r>
            <a:r>
              <a:rPr lang="pt-BR" sz="2400" dirty="0" smtClean="0"/>
              <a:t>-- artéria </a:t>
            </a:r>
            <a:r>
              <a:rPr lang="pt-BR" sz="2400" dirty="0"/>
              <a:t>cerebral </a:t>
            </a:r>
            <a:r>
              <a:rPr lang="pt-BR" sz="2400" dirty="0" smtClean="0"/>
              <a:t>posterior</a:t>
            </a:r>
          </a:p>
          <a:p>
            <a:pPr marL="0" indent="0">
              <a:buNone/>
            </a:pPr>
            <a:r>
              <a:rPr lang="pt-BR" sz="2400" dirty="0" smtClean="0"/>
              <a:t>                               - artéria </a:t>
            </a:r>
            <a:r>
              <a:rPr lang="pt-BR" sz="2400" dirty="0" err="1" smtClean="0"/>
              <a:t>coroidal</a:t>
            </a:r>
            <a:r>
              <a:rPr lang="pt-BR" sz="2400" dirty="0" smtClean="0"/>
              <a:t> anterior</a:t>
            </a:r>
          </a:p>
          <a:p>
            <a:pPr marL="0" indent="0">
              <a:buNone/>
            </a:pPr>
            <a:r>
              <a:rPr lang="pt-BR" sz="2400" dirty="0" smtClean="0"/>
              <a:t>                               - </a:t>
            </a:r>
            <a:r>
              <a:rPr lang="pt-BR" sz="2400" dirty="0"/>
              <a:t>artéria cerebral média</a:t>
            </a:r>
          </a:p>
          <a:p>
            <a:pPr marL="0" indent="0">
              <a:buNone/>
            </a:pPr>
            <a:r>
              <a:rPr lang="pt-BR" sz="2400" dirty="0"/>
              <a:t>                            </a:t>
            </a:r>
            <a:r>
              <a:rPr lang="pt-BR" sz="2400" dirty="0" smtClean="0"/>
              <a:t>   - </a:t>
            </a:r>
            <a:r>
              <a:rPr lang="pt-BR" sz="2400" dirty="0"/>
              <a:t>artéria cerebral anterior </a:t>
            </a:r>
          </a:p>
        </p:txBody>
      </p:sp>
      <p:cxnSp>
        <p:nvCxnSpPr>
          <p:cNvPr id="5" name="Conector de seta reta 4"/>
          <p:cNvCxnSpPr/>
          <p:nvPr/>
        </p:nvCxnSpPr>
        <p:spPr>
          <a:xfrm>
            <a:off x="5004048" y="2636912"/>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4211960" y="350100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6804248" y="346958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4730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3071834" y="852095"/>
            <a:ext cx="6816757" cy="5112568"/>
          </a:xfrm>
          <a:prstGeom prst="rect">
            <a:avLst/>
          </a:prstGeom>
        </p:spPr>
      </p:pic>
      <p:sp>
        <p:nvSpPr>
          <p:cNvPr id="5" name="CaixaDeTexto 4"/>
          <p:cNvSpPr txBox="1"/>
          <p:nvPr/>
        </p:nvSpPr>
        <p:spPr>
          <a:xfrm>
            <a:off x="2483768" y="6237312"/>
            <a:ext cx="1080120" cy="369332"/>
          </a:xfrm>
          <a:prstGeom prst="rect">
            <a:avLst/>
          </a:prstGeom>
          <a:noFill/>
        </p:spPr>
        <p:txBody>
          <a:bodyPr wrap="square" rtlCol="0">
            <a:spAutoFit/>
          </a:bodyPr>
          <a:lstStyle/>
          <a:p>
            <a:r>
              <a:rPr lang="pt-BR" dirty="0" err="1" smtClean="0"/>
              <a:t>Sobotta</a:t>
            </a:r>
            <a:endParaRPr lang="pt-BR" dirty="0"/>
          </a:p>
        </p:txBody>
      </p:sp>
    </p:spTree>
    <p:extLst>
      <p:ext uri="{BB962C8B-B14F-4D97-AF65-F5344CB8AC3E}">
        <p14:creationId xmlns:p14="http://schemas.microsoft.com/office/powerpoint/2010/main" xmlns="" val="323003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2634663" y="857481"/>
            <a:ext cx="6857736" cy="5143302"/>
          </a:xfrm>
        </p:spPr>
      </p:pic>
      <p:sp>
        <p:nvSpPr>
          <p:cNvPr id="5" name="CaixaDeTexto 4"/>
          <p:cNvSpPr txBox="1"/>
          <p:nvPr/>
        </p:nvSpPr>
        <p:spPr>
          <a:xfrm>
            <a:off x="2123728" y="6237312"/>
            <a:ext cx="2160240" cy="369332"/>
          </a:xfrm>
          <a:prstGeom prst="rect">
            <a:avLst/>
          </a:prstGeom>
          <a:noFill/>
        </p:spPr>
        <p:txBody>
          <a:bodyPr wrap="square" rtlCol="0">
            <a:spAutoFit/>
          </a:bodyPr>
          <a:lstStyle/>
          <a:p>
            <a:r>
              <a:rPr lang="pt-BR" dirty="0" err="1" smtClean="0"/>
              <a:t>Sobotta</a:t>
            </a:r>
            <a:endParaRPr lang="pt-BR" dirty="0"/>
          </a:p>
        </p:txBody>
      </p:sp>
      <p:sp>
        <p:nvSpPr>
          <p:cNvPr id="6" name="CaixaDeTexto 5"/>
          <p:cNvSpPr txBox="1"/>
          <p:nvPr/>
        </p:nvSpPr>
        <p:spPr>
          <a:xfrm>
            <a:off x="467544" y="764704"/>
            <a:ext cx="2880320" cy="1261884"/>
          </a:xfrm>
          <a:prstGeom prst="rect">
            <a:avLst/>
          </a:prstGeom>
          <a:noFill/>
        </p:spPr>
        <p:txBody>
          <a:bodyPr wrap="square" rtlCol="0">
            <a:spAutoFit/>
          </a:bodyPr>
          <a:lstStyle/>
          <a:p>
            <a:r>
              <a:rPr lang="pt-BR" sz="2800" dirty="0" smtClean="0"/>
              <a:t>Circulo de Willis</a:t>
            </a:r>
          </a:p>
          <a:p>
            <a:endParaRPr lang="pt-BR" sz="2800" dirty="0"/>
          </a:p>
          <a:p>
            <a:r>
              <a:rPr lang="pt-BR" sz="2000" dirty="0" smtClean="0"/>
              <a:t>Vista de cima</a:t>
            </a:r>
            <a:endParaRPr lang="pt-BR" sz="2000" dirty="0"/>
          </a:p>
        </p:txBody>
      </p:sp>
    </p:spTree>
    <p:extLst>
      <p:ext uri="{BB962C8B-B14F-4D97-AF65-F5344CB8AC3E}">
        <p14:creationId xmlns:p14="http://schemas.microsoft.com/office/powerpoint/2010/main" xmlns="" val="10285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404664"/>
            <a:ext cx="8229600" cy="4525963"/>
          </a:xfrm>
        </p:spPr>
        <p:txBody>
          <a:bodyPr>
            <a:normAutofit/>
          </a:bodyPr>
          <a:lstStyle/>
          <a:p>
            <a:pPr marL="0" indent="0">
              <a:buNone/>
            </a:pPr>
            <a:r>
              <a:rPr lang="pt-BR" sz="2000" dirty="0" smtClean="0"/>
              <a:t>2. Sistema vertebro-basilar – Fossa posterior </a:t>
            </a:r>
            <a:endParaRPr lang="pt-BR" sz="2000" dirty="0"/>
          </a:p>
        </p:txBody>
      </p:sp>
      <p:pic>
        <p:nvPicPr>
          <p:cNvPr id="6" name="Imagem 5"/>
          <p:cNvPicPr>
            <a:picLocks noChangeAspect="1"/>
          </p:cNvPicPr>
          <p:nvPr/>
        </p:nvPicPr>
        <p:blipFill>
          <a:blip r:embed="rId2" cstate="print"/>
          <a:stretch>
            <a:fillRect/>
          </a:stretch>
        </p:blipFill>
        <p:spPr>
          <a:xfrm>
            <a:off x="539552" y="1628800"/>
            <a:ext cx="10523321" cy="2952328"/>
          </a:xfrm>
          <a:prstGeom prst="rect">
            <a:avLst/>
          </a:prstGeom>
        </p:spPr>
      </p:pic>
    </p:spTree>
    <p:extLst>
      <p:ext uri="{BB962C8B-B14F-4D97-AF65-F5344CB8AC3E}">
        <p14:creationId xmlns:p14="http://schemas.microsoft.com/office/powerpoint/2010/main" xmlns="" val="74883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332656"/>
            <a:ext cx="7706816" cy="6264696"/>
          </a:xfrm>
        </p:spPr>
        <p:txBody>
          <a:bodyPr>
            <a:normAutofit/>
          </a:bodyPr>
          <a:lstStyle/>
          <a:p>
            <a:r>
              <a:rPr lang="pt-BR" dirty="0" smtClean="0"/>
              <a:t>Artérias Vertebrais</a:t>
            </a:r>
          </a:p>
          <a:p>
            <a:r>
              <a:rPr lang="pt-BR" dirty="0" smtClean="0"/>
              <a:t>- </a:t>
            </a:r>
            <a:r>
              <a:rPr lang="pt-BR" dirty="0"/>
              <a:t>duas artérias espinhais posteriores</a:t>
            </a:r>
          </a:p>
          <a:p>
            <a:pPr marL="0" indent="0">
              <a:buNone/>
            </a:pPr>
            <a:r>
              <a:rPr lang="pt-BR" dirty="0" smtClean="0"/>
              <a:t>      - </a:t>
            </a:r>
            <a:r>
              <a:rPr lang="pt-BR" dirty="0"/>
              <a:t>artéria </a:t>
            </a:r>
            <a:r>
              <a:rPr lang="pt-BR" dirty="0" smtClean="0"/>
              <a:t>espinhal </a:t>
            </a:r>
            <a:r>
              <a:rPr lang="pt-BR" dirty="0"/>
              <a:t>anterior</a:t>
            </a:r>
          </a:p>
          <a:p>
            <a:pPr marL="0" indent="0">
              <a:buNone/>
            </a:pPr>
            <a:r>
              <a:rPr lang="pt-BR" dirty="0" smtClean="0"/>
              <a:t>      - </a:t>
            </a:r>
            <a:r>
              <a:rPr lang="pt-BR" dirty="0"/>
              <a:t>artérias cerebelares inferiores </a:t>
            </a:r>
            <a:r>
              <a:rPr lang="pt-BR" dirty="0" smtClean="0"/>
              <a:t>posteriores  </a:t>
            </a:r>
          </a:p>
          <a:p>
            <a:pPr marL="0" indent="0">
              <a:buNone/>
            </a:pPr>
            <a:r>
              <a:rPr lang="pt-BR" dirty="0" smtClean="0"/>
              <a:t>                  área </a:t>
            </a:r>
            <a:r>
              <a:rPr lang="pt-BR" dirty="0"/>
              <a:t>inferior e posterior do cerebelo </a:t>
            </a:r>
            <a:r>
              <a:rPr lang="pt-BR" dirty="0" smtClean="0"/>
              <a:t>                                                                                                      </a:t>
            </a:r>
          </a:p>
          <a:p>
            <a:pPr marL="0" indent="0">
              <a:buNone/>
            </a:pPr>
            <a:r>
              <a:rPr lang="pt-BR" dirty="0"/>
              <a:t> </a:t>
            </a:r>
            <a:r>
              <a:rPr lang="pt-BR" dirty="0" smtClean="0"/>
              <a:t>                 área </a:t>
            </a:r>
            <a:r>
              <a:rPr lang="pt-BR" dirty="0"/>
              <a:t>lateral do bulbo</a:t>
            </a:r>
          </a:p>
          <a:p>
            <a:endParaRPr lang="pt-BR" dirty="0"/>
          </a:p>
          <a:p>
            <a:r>
              <a:rPr lang="pt-BR" dirty="0"/>
              <a:t>Artéria Basilar:  </a:t>
            </a:r>
            <a:endParaRPr lang="pt-BR" dirty="0" smtClean="0"/>
          </a:p>
          <a:p>
            <a:pPr marL="0" indent="0">
              <a:buNone/>
            </a:pPr>
            <a:r>
              <a:rPr lang="pt-BR" dirty="0"/>
              <a:t> </a:t>
            </a:r>
            <a:r>
              <a:rPr lang="pt-BR" dirty="0" smtClean="0"/>
              <a:t>     - </a:t>
            </a:r>
            <a:r>
              <a:rPr lang="pt-BR" dirty="0"/>
              <a:t>artéria cerebelar inferior anterior</a:t>
            </a:r>
          </a:p>
          <a:p>
            <a:pPr marL="0" indent="0">
              <a:buNone/>
            </a:pPr>
            <a:r>
              <a:rPr lang="pt-BR" dirty="0" smtClean="0"/>
              <a:t>      -  </a:t>
            </a:r>
            <a:r>
              <a:rPr lang="pt-BR" dirty="0"/>
              <a:t>vários ramos que irrigam a ponte</a:t>
            </a:r>
          </a:p>
          <a:p>
            <a:pPr marL="0" indent="0">
              <a:buNone/>
            </a:pPr>
            <a:r>
              <a:rPr lang="pt-BR" dirty="0" smtClean="0"/>
              <a:t>      - </a:t>
            </a:r>
            <a:r>
              <a:rPr lang="pt-BR" dirty="0"/>
              <a:t>artéria cerebelar superior</a:t>
            </a:r>
          </a:p>
          <a:p>
            <a:pPr marL="0" indent="0">
              <a:buNone/>
            </a:pPr>
            <a:r>
              <a:rPr lang="pt-BR" dirty="0" smtClean="0"/>
              <a:t>      - </a:t>
            </a:r>
            <a:r>
              <a:rPr lang="pt-BR" dirty="0"/>
              <a:t>artéria do labirinto</a:t>
            </a:r>
          </a:p>
          <a:p>
            <a:endParaRPr lang="pt-BR" dirty="0"/>
          </a:p>
        </p:txBody>
      </p:sp>
      <p:sp>
        <p:nvSpPr>
          <p:cNvPr id="4" name="Chave esquerda 3"/>
          <p:cNvSpPr/>
          <p:nvPr/>
        </p:nvSpPr>
        <p:spPr>
          <a:xfrm>
            <a:off x="1763688" y="1988840"/>
            <a:ext cx="144016" cy="72008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
        <p:nvSpPr>
          <p:cNvPr id="5" name="Chave esquerda 4"/>
          <p:cNvSpPr/>
          <p:nvPr/>
        </p:nvSpPr>
        <p:spPr>
          <a:xfrm>
            <a:off x="1043608" y="3645024"/>
            <a:ext cx="216024" cy="144016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407025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5949280"/>
            <a:ext cx="3610744" cy="1143000"/>
          </a:xfrm>
        </p:spPr>
        <p:txBody>
          <a:bodyPr>
            <a:normAutofit/>
          </a:bodyPr>
          <a:lstStyle/>
          <a:p>
            <a:r>
              <a:rPr lang="pt-BR" sz="2000" dirty="0" err="1" smtClean="0"/>
              <a:t>Sobotta</a:t>
            </a:r>
            <a:endParaRPr lang="pt-BR" sz="2000"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3112312" y="855094"/>
            <a:ext cx="6840744" cy="5130558"/>
          </a:xfrm>
        </p:spPr>
      </p:pic>
    </p:spTree>
    <p:extLst>
      <p:ext uri="{BB962C8B-B14F-4D97-AF65-F5344CB8AC3E}">
        <p14:creationId xmlns:p14="http://schemas.microsoft.com/office/powerpoint/2010/main" xmlns="" val="2111438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8229600" cy="1143000"/>
          </a:xfrm>
        </p:spPr>
        <p:txBody>
          <a:bodyPr>
            <a:normAutofit/>
          </a:bodyPr>
          <a:lstStyle/>
          <a:p>
            <a:r>
              <a:rPr lang="pt-BR" dirty="0" smtClean="0"/>
              <a:t>Dados gerais:</a:t>
            </a:r>
            <a:endParaRPr lang="pt-BR" dirty="0"/>
          </a:p>
        </p:txBody>
      </p:sp>
      <p:sp>
        <p:nvSpPr>
          <p:cNvPr id="3" name="Content Placeholder 2"/>
          <p:cNvSpPr>
            <a:spLocks noGrp="1"/>
          </p:cNvSpPr>
          <p:nvPr>
            <p:ph idx="1"/>
          </p:nvPr>
        </p:nvSpPr>
        <p:spPr>
          <a:xfrm>
            <a:off x="395536" y="1700808"/>
            <a:ext cx="8229600" cy="4752528"/>
          </a:xfrm>
        </p:spPr>
        <p:txBody>
          <a:bodyPr>
            <a:normAutofit/>
          </a:bodyPr>
          <a:lstStyle/>
          <a:p>
            <a:pPr algn="just">
              <a:buFont typeface="Arial" charset="0"/>
              <a:buChar char="•"/>
            </a:pPr>
            <a:r>
              <a:rPr lang="pt-BR" u="sng" dirty="0" smtClean="0"/>
              <a:t>Mundo</a:t>
            </a:r>
            <a:r>
              <a:rPr lang="pt-BR" dirty="0" smtClean="0"/>
              <a:t>: AVC é a </a:t>
            </a:r>
            <a:r>
              <a:rPr lang="pt-BR" u="sng" dirty="0" smtClean="0"/>
              <a:t>2ª maior </a:t>
            </a:r>
            <a:r>
              <a:rPr lang="pt-BR" dirty="0" smtClean="0"/>
              <a:t>causa de morte e a principal  de incapacidade</a:t>
            </a:r>
          </a:p>
          <a:p>
            <a:pPr algn="just">
              <a:buFont typeface="Arial" charset="0"/>
              <a:buChar char="•"/>
            </a:pPr>
            <a:r>
              <a:rPr lang="pt-BR" dirty="0" smtClean="0"/>
              <a:t>Prevalência Mundial de 0,5% a 0,7% população</a:t>
            </a:r>
          </a:p>
          <a:p>
            <a:pPr algn="just">
              <a:buFont typeface="Arial" charset="0"/>
              <a:buChar char="•"/>
            </a:pPr>
            <a:r>
              <a:rPr lang="pt-BR" dirty="0" smtClean="0"/>
              <a:t>Projeções (sem intervenção) mortes por AVC aumentará  de 5,54 para 7,8 milhões em 2030  </a:t>
            </a:r>
          </a:p>
          <a:p>
            <a:pPr algn="just">
              <a:buFont typeface="Arial" charset="0"/>
              <a:buChar char="•"/>
            </a:pPr>
            <a:endParaRPr lang="pt-BR" dirty="0" smtClean="0"/>
          </a:p>
          <a:p>
            <a:pPr algn="just">
              <a:buFont typeface="Arial" charset="0"/>
              <a:buChar char="•"/>
            </a:pPr>
            <a:r>
              <a:rPr lang="pt-BR" u="sng" dirty="0" smtClean="0"/>
              <a:t>Brasil</a:t>
            </a:r>
            <a:r>
              <a:rPr lang="pt-BR" dirty="0" smtClean="0"/>
              <a:t>: </a:t>
            </a:r>
            <a:r>
              <a:rPr lang="pt-BR" u="sng" dirty="0" smtClean="0"/>
              <a:t>principal </a:t>
            </a:r>
            <a:r>
              <a:rPr lang="pt-BR" dirty="0" smtClean="0"/>
              <a:t>causa de óbito</a:t>
            </a:r>
          </a:p>
          <a:p>
            <a:pPr algn="just">
              <a:buFont typeface="Arial" charset="0"/>
              <a:buChar char="•"/>
            </a:pPr>
            <a:r>
              <a:rPr lang="pt-BR" dirty="0" smtClean="0"/>
              <a:t>DATASUS (2005-2009)- 170 000 internações AVC/ano e 17% de óbitos</a:t>
            </a:r>
          </a:p>
          <a:p>
            <a:pPr algn="just">
              <a:buFont typeface="Arial" charset="0"/>
              <a:buChar char="•"/>
            </a:pPr>
            <a:endParaRPr lang="pt-BR" dirty="0"/>
          </a:p>
        </p:txBody>
      </p:sp>
    </p:spTree>
    <p:extLst>
      <p:ext uri="{BB962C8B-B14F-4D97-AF65-F5344CB8AC3E}">
        <p14:creationId xmlns:p14="http://schemas.microsoft.com/office/powerpoint/2010/main" xmlns="" val="1255795273"/>
      </p:ext>
    </p:extLst>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620" y="109797"/>
            <a:ext cx="3322712" cy="1143000"/>
          </a:xfrm>
        </p:spPr>
        <p:txBody>
          <a:bodyPr/>
          <a:lstStyle/>
          <a:p>
            <a:r>
              <a:rPr lang="pt-BR" dirty="0" smtClean="0"/>
              <a:t>Anastomoses</a:t>
            </a:r>
            <a:endParaRPr lang="pt-BR" dirty="0"/>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5400000">
            <a:off x="3137924" y="851924"/>
            <a:ext cx="6864088" cy="5148064"/>
          </a:xfrm>
        </p:spPr>
      </p:pic>
      <p:sp>
        <p:nvSpPr>
          <p:cNvPr id="5" name="CaixaDeTexto 4"/>
          <p:cNvSpPr txBox="1"/>
          <p:nvPr/>
        </p:nvSpPr>
        <p:spPr>
          <a:xfrm>
            <a:off x="2819148" y="6309320"/>
            <a:ext cx="2098576" cy="369332"/>
          </a:xfrm>
          <a:prstGeom prst="rect">
            <a:avLst/>
          </a:prstGeom>
          <a:noFill/>
        </p:spPr>
        <p:txBody>
          <a:bodyPr wrap="square" rtlCol="0">
            <a:spAutoFit/>
          </a:bodyPr>
          <a:lstStyle/>
          <a:p>
            <a:r>
              <a:rPr lang="pt-BR" dirty="0" err="1" smtClean="0"/>
              <a:t>Netter</a:t>
            </a:r>
            <a:endParaRPr lang="pt-BR" dirty="0"/>
          </a:p>
        </p:txBody>
      </p:sp>
      <p:sp>
        <p:nvSpPr>
          <p:cNvPr id="6" name="CaixaDeTexto 5"/>
          <p:cNvSpPr txBox="1"/>
          <p:nvPr/>
        </p:nvSpPr>
        <p:spPr>
          <a:xfrm>
            <a:off x="535990" y="826404"/>
            <a:ext cx="3240360" cy="5909310"/>
          </a:xfrm>
          <a:prstGeom prst="rect">
            <a:avLst/>
          </a:prstGeom>
          <a:noFill/>
        </p:spPr>
        <p:txBody>
          <a:bodyPr wrap="square" rtlCol="0">
            <a:spAutoFit/>
          </a:bodyPr>
          <a:lstStyle/>
          <a:p>
            <a:pPr marL="342900" indent="-342900">
              <a:buAutoNum type="arabicPeriod"/>
            </a:pPr>
            <a:r>
              <a:rPr lang="pt-BR" dirty="0" smtClean="0"/>
              <a:t>Entre D e </a:t>
            </a:r>
            <a:r>
              <a:rPr lang="pt-BR" dirty="0" err="1" smtClean="0"/>
              <a:t>E</a:t>
            </a:r>
            <a:r>
              <a:rPr lang="pt-BR" dirty="0" smtClean="0"/>
              <a:t> = comunicante </a:t>
            </a:r>
            <a:r>
              <a:rPr lang="pt-BR" dirty="0"/>
              <a:t>anterior </a:t>
            </a:r>
            <a:endParaRPr lang="pt-BR" dirty="0" smtClean="0"/>
          </a:p>
          <a:p>
            <a:endParaRPr lang="pt-BR" dirty="0" smtClean="0"/>
          </a:p>
          <a:p>
            <a:r>
              <a:rPr lang="pt-BR" dirty="0" smtClean="0"/>
              <a:t>2. Entre carótida interna e cerebral posterior = comunicante posterior</a:t>
            </a:r>
          </a:p>
          <a:p>
            <a:pPr marL="342900" indent="-342900">
              <a:buAutoNum type="arabicPeriod"/>
            </a:pPr>
            <a:endParaRPr lang="pt-BR" dirty="0" smtClean="0"/>
          </a:p>
          <a:p>
            <a:r>
              <a:rPr lang="pt-BR" dirty="0" smtClean="0"/>
              <a:t>3. Entre </a:t>
            </a:r>
            <a:r>
              <a:rPr lang="pt-BR" dirty="0"/>
              <a:t>carótida externa e </a:t>
            </a:r>
            <a:r>
              <a:rPr lang="pt-BR" dirty="0" smtClean="0"/>
              <a:t>interna </a:t>
            </a:r>
            <a:endParaRPr lang="pt-BR" dirty="0"/>
          </a:p>
          <a:p>
            <a:r>
              <a:rPr lang="pt-BR" dirty="0" smtClean="0"/>
              <a:t>4. Entre a</a:t>
            </a:r>
            <a:r>
              <a:rPr lang="pt-BR" dirty="0"/>
              <a:t>. subclávia e carótida </a:t>
            </a:r>
            <a:r>
              <a:rPr lang="pt-BR" dirty="0" smtClean="0"/>
              <a:t>externa</a:t>
            </a:r>
            <a:endParaRPr lang="pt-BR" dirty="0"/>
          </a:p>
          <a:p>
            <a:r>
              <a:rPr lang="pt-BR" dirty="0" smtClean="0"/>
              <a:t>5. Entre subclávia e vertebral</a:t>
            </a:r>
          </a:p>
          <a:p>
            <a:endParaRPr lang="pt-BR" dirty="0" smtClean="0"/>
          </a:p>
          <a:p>
            <a:r>
              <a:rPr lang="pt-BR" dirty="0" smtClean="0"/>
              <a:t>Cerebrais</a:t>
            </a:r>
            <a:endParaRPr lang="pt-BR" dirty="0"/>
          </a:p>
          <a:p>
            <a:r>
              <a:rPr lang="pt-BR" dirty="0" smtClean="0"/>
              <a:t> </a:t>
            </a:r>
            <a:r>
              <a:rPr lang="pt-BR" dirty="0"/>
              <a:t>Entre ACM e </a:t>
            </a:r>
            <a:r>
              <a:rPr lang="pt-BR" dirty="0" smtClean="0"/>
              <a:t>ACP</a:t>
            </a:r>
          </a:p>
          <a:p>
            <a:endParaRPr lang="pt-BR" dirty="0"/>
          </a:p>
          <a:p>
            <a:r>
              <a:rPr lang="pt-BR" dirty="0" smtClean="0"/>
              <a:t> </a:t>
            </a:r>
            <a:r>
              <a:rPr lang="pt-BR" dirty="0"/>
              <a:t>Entre ACP e ACA: áreas </a:t>
            </a:r>
            <a:r>
              <a:rPr lang="pt-BR" dirty="0" err="1"/>
              <a:t>somestésicas</a:t>
            </a:r>
            <a:r>
              <a:rPr lang="pt-BR" dirty="0"/>
              <a:t> primária e secundária, área límbica</a:t>
            </a:r>
          </a:p>
          <a:p>
            <a:endParaRPr lang="pt-BR" dirty="0"/>
          </a:p>
        </p:txBody>
      </p:sp>
    </p:spTree>
    <p:extLst>
      <p:ext uri="{BB962C8B-B14F-4D97-AF65-F5344CB8AC3E}">
        <p14:creationId xmlns:p14="http://schemas.microsoft.com/office/powerpoint/2010/main" xmlns="" val="1718899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8229600" cy="886736"/>
          </a:xfrm>
        </p:spPr>
        <p:txBody>
          <a:bodyPr>
            <a:normAutofit/>
          </a:bodyPr>
          <a:lstStyle/>
          <a:p>
            <a:r>
              <a:rPr lang="pt-BR" dirty="0" smtClean="0"/>
              <a:t>O Território das 3 Artérias Cerebrais</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97674" y="1147384"/>
            <a:ext cx="7615904" cy="5710616"/>
          </a:xfrm>
        </p:spPr>
      </p:pic>
      <p:sp>
        <p:nvSpPr>
          <p:cNvPr id="5" name="CaixaDeTexto 4"/>
          <p:cNvSpPr txBox="1"/>
          <p:nvPr/>
        </p:nvSpPr>
        <p:spPr>
          <a:xfrm>
            <a:off x="367925" y="6165304"/>
            <a:ext cx="1152128" cy="369332"/>
          </a:xfrm>
          <a:prstGeom prst="rect">
            <a:avLst/>
          </a:prstGeom>
          <a:noFill/>
        </p:spPr>
        <p:txBody>
          <a:bodyPr wrap="square" rtlCol="0">
            <a:spAutoFit/>
          </a:bodyPr>
          <a:lstStyle/>
          <a:p>
            <a:r>
              <a:rPr lang="pt-BR" dirty="0" err="1" smtClean="0"/>
              <a:t>Sobotta</a:t>
            </a:r>
            <a:endParaRPr lang="pt-BR" dirty="0"/>
          </a:p>
        </p:txBody>
      </p:sp>
    </p:spTree>
    <p:extLst>
      <p:ext uri="{BB962C8B-B14F-4D97-AF65-F5344CB8AC3E}">
        <p14:creationId xmlns:p14="http://schemas.microsoft.com/office/powerpoint/2010/main" xmlns="" val="2533752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3136799" y="844047"/>
            <a:ext cx="6873089" cy="5154817"/>
          </a:xfrm>
        </p:spPr>
      </p:pic>
      <p:sp>
        <p:nvSpPr>
          <p:cNvPr id="5" name="CaixaDeTexto 4"/>
          <p:cNvSpPr txBox="1"/>
          <p:nvPr/>
        </p:nvSpPr>
        <p:spPr>
          <a:xfrm>
            <a:off x="2699792" y="6381328"/>
            <a:ext cx="1872208" cy="307777"/>
          </a:xfrm>
          <a:prstGeom prst="rect">
            <a:avLst/>
          </a:prstGeom>
          <a:noFill/>
        </p:spPr>
        <p:txBody>
          <a:bodyPr wrap="square" rtlCol="0">
            <a:spAutoFit/>
          </a:bodyPr>
          <a:lstStyle/>
          <a:p>
            <a:r>
              <a:rPr lang="pt-BR" sz="1400" dirty="0" err="1" smtClean="0"/>
              <a:t>Sobotta</a:t>
            </a:r>
            <a:endParaRPr lang="pt-BR" sz="1400" dirty="0"/>
          </a:p>
        </p:txBody>
      </p:sp>
      <p:sp>
        <p:nvSpPr>
          <p:cNvPr id="6" name="CaixaDeTexto 5"/>
          <p:cNvSpPr txBox="1"/>
          <p:nvPr/>
        </p:nvSpPr>
        <p:spPr>
          <a:xfrm>
            <a:off x="1187624" y="1772816"/>
            <a:ext cx="1944216" cy="369332"/>
          </a:xfrm>
          <a:prstGeom prst="rect">
            <a:avLst/>
          </a:prstGeom>
          <a:noFill/>
        </p:spPr>
        <p:txBody>
          <a:bodyPr wrap="square" rtlCol="0">
            <a:spAutoFit/>
          </a:bodyPr>
          <a:lstStyle/>
          <a:p>
            <a:r>
              <a:rPr lang="pt-BR" dirty="0" smtClean="0"/>
              <a:t>Vista inferior</a:t>
            </a:r>
            <a:endParaRPr lang="pt-BR" dirty="0"/>
          </a:p>
        </p:txBody>
      </p:sp>
    </p:spTree>
    <p:extLst>
      <p:ext uri="{BB962C8B-B14F-4D97-AF65-F5344CB8AC3E}">
        <p14:creationId xmlns:p14="http://schemas.microsoft.com/office/powerpoint/2010/main" xmlns="" val="2627803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323528" y="260648"/>
            <a:ext cx="8210873" cy="6336704"/>
          </a:xfrm>
        </p:spPr>
        <p:txBody>
          <a:bodyPr>
            <a:normAutofit fontScale="85000" lnSpcReduction="20000"/>
          </a:bodyPr>
          <a:lstStyle/>
          <a:p>
            <a:pPr marL="0" indent="0">
              <a:buNone/>
            </a:pPr>
            <a:r>
              <a:rPr lang="pt-BR" sz="2400" dirty="0" smtClean="0"/>
              <a:t>                       </a:t>
            </a:r>
            <a:r>
              <a:rPr lang="pt-BR" sz="3300" dirty="0" smtClean="0"/>
              <a:t>Artéria </a:t>
            </a:r>
            <a:r>
              <a:rPr lang="pt-BR" sz="3300" dirty="0"/>
              <a:t>Cerebral Média</a:t>
            </a:r>
          </a:p>
          <a:p>
            <a:r>
              <a:rPr lang="pt-BR" dirty="0" smtClean="0"/>
              <a:t>• Segmento </a:t>
            </a:r>
            <a:r>
              <a:rPr lang="pt-BR" dirty="0"/>
              <a:t>proximal: ramos perfurantes (</a:t>
            </a:r>
            <a:r>
              <a:rPr lang="pt-BR" dirty="0" err="1"/>
              <a:t>lenticulos</a:t>
            </a:r>
            <a:r>
              <a:rPr lang="pt-BR" dirty="0"/>
              <a:t>- estriados) </a:t>
            </a:r>
            <a:endParaRPr lang="pt-BR" dirty="0" smtClean="0"/>
          </a:p>
          <a:p>
            <a:pPr marL="0" indent="0">
              <a:buNone/>
            </a:pPr>
            <a:r>
              <a:rPr lang="pt-BR" dirty="0"/>
              <a:t> </a:t>
            </a:r>
            <a:r>
              <a:rPr lang="pt-BR" dirty="0" smtClean="0"/>
              <a:t>     - </a:t>
            </a:r>
            <a:r>
              <a:rPr lang="pt-BR" dirty="0" err="1"/>
              <a:t>talamo</a:t>
            </a:r>
            <a:endParaRPr lang="pt-BR" dirty="0"/>
          </a:p>
          <a:p>
            <a:pPr marL="0" indent="0">
              <a:buNone/>
            </a:pPr>
            <a:r>
              <a:rPr lang="pt-BR" dirty="0" smtClean="0"/>
              <a:t>      - núcleos da base                                                              AVE LACUNAR </a:t>
            </a:r>
          </a:p>
          <a:p>
            <a:pPr marL="0" indent="0">
              <a:buNone/>
            </a:pPr>
            <a:r>
              <a:rPr lang="pt-BR" dirty="0" smtClean="0"/>
              <a:t>      - parte anterior da capsula interna</a:t>
            </a:r>
          </a:p>
          <a:p>
            <a:pPr marL="0" indent="0">
              <a:buNone/>
            </a:pPr>
            <a:r>
              <a:rPr lang="pt-BR" dirty="0" smtClean="0"/>
              <a:t>                                                            </a:t>
            </a:r>
            <a:endParaRPr lang="pt-BR" dirty="0"/>
          </a:p>
          <a:p>
            <a:pPr marL="0" indent="0">
              <a:buNone/>
            </a:pPr>
            <a:r>
              <a:rPr lang="pt-BR" dirty="0" smtClean="0"/>
              <a:t>      •</a:t>
            </a:r>
            <a:r>
              <a:rPr lang="pt-BR" dirty="0"/>
              <a:t>	Artéria coroide </a:t>
            </a:r>
            <a:r>
              <a:rPr lang="pt-BR" dirty="0" smtClean="0"/>
              <a:t>anterior: capsula </a:t>
            </a:r>
            <a:r>
              <a:rPr lang="pt-BR" dirty="0"/>
              <a:t>interna </a:t>
            </a:r>
            <a:r>
              <a:rPr lang="pt-BR" dirty="0" smtClean="0"/>
              <a:t>anterior e </a:t>
            </a:r>
            <a:r>
              <a:rPr lang="pt-BR" dirty="0"/>
              <a:t>plexo </a:t>
            </a:r>
            <a:r>
              <a:rPr lang="pt-BR" dirty="0" smtClean="0"/>
              <a:t>coroide</a:t>
            </a:r>
          </a:p>
          <a:p>
            <a:pPr marL="0" indent="0">
              <a:buNone/>
            </a:pPr>
            <a:endParaRPr lang="pt-BR" dirty="0"/>
          </a:p>
          <a:p>
            <a:pPr marL="0" indent="0">
              <a:buNone/>
            </a:pPr>
            <a:r>
              <a:rPr lang="pt-BR" dirty="0" smtClean="0"/>
              <a:t>      •</a:t>
            </a:r>
            <a:r>
              <a:rPr lang="pt-BR" dirty="0"/>
              <a:t>	</a:t>
            </a:r>
            <a:r>
              <a:rPr lang="pt-BR" dirty="0" smtClean="0"/>
              <a:t>Ramos </a:t>
            </a:r>
            <a:r>
              <a:rPr lang="pt-BR" dirty="0"/>
              <a:t>corticais (córtex e substância branca)</a:t>
            </a:r>
          </a:p>
          <a:p>
            <a:pPr marL="0" indent="0">
              <a:buNone/>
            </a:pPr>
            <a:r>
              <a:rPr lang="pt-BR" dirty="0" smtClean="0"/>
              <a:t>                                 </a:t>
            </a:r>
            <a:r>
              <a:rPr lang="pt-BR" dirty="0"/>
              <a:t>- </a:t>
            </a:r>
            <a:r>
              <a:rPr lang="pt-BR" dirty="0" smtClean="0"/>
              <a:t>superior  Lobo </a:t>
            </a:r>
            <a:r>
              <a:rPr lang="pt-BR" dirty="0"/>
              <a:t>frontal: </a:t>
            </a:r>
            <a:r>
              <a:rPr lang="pt-BR" dirty="0" smtClean="0"/>
              <a:t> área </a:t>
            </a:r>
            <a:r>
              <a:rPr lang="pt-BR" dirty="0" err="1" smtClean="0"/>
              <a:t>pré</a:t>
            </a:r>
            <a:r>
              <a:rPr lang="pt-BR" dirty="0" smtClean="0"/>
              <a:t>-motora ( 6 lateralmente)</a:t>
            </a:r>
          </a:p>
          <a:p>
            <a:pPr marL="0" indent="0">
              <a:buNone/>
            </a:pPr>
            <a:r>
              <a:rPr lang="pt-BR" dirty="0" smtClean="0"/>
              <a:t>                                                                            área motora (4)</a:t>
            </a:r>
          </a:p>
          <a:p>
            <a:pPr marL="0" indent="0">
              <a:buNone/>
            </a:pPr>
            <a:r>
              <a:rPr lang="pt-BR" dirty="0" smtClean="0"/>
              <a:t>                                                                            área </a:t>
            </a:r>
            <a:r>
              <a:rPr lang="pt-BR" dirty="0"/>
              <a:t>do olhar </a:t>
            </a:r>
            <a:r>
              <a:rPr lang="pt-BR" dirty="0" smtClean="0"/>
              <a:t>conjugado (8)</a:t>
            </a:r>
          </a:p>
          <a:p>
            <a:pPr marL="0" indent="0">
              <a:buNone/>
            </a:pPr>
            <a:r>
              <a:rPr lang="pt-BR" dirty="0" smtClean="0"/>
              <a:t>                                                                            área </a:t>
            </a:r>
            <a:r>
              <a:rPr lang="pt-BR" dirty="0"/>
              <a:t>de Broca </a:t>
            </a:r>
            <a:r>
              <a:rPr lang="pt-BR" dirty="0" smtClean="0"/>
              <a:t>(44 </a:t>
            </a:r>
            <a:r>
              <a:rPr lang="pt-BR" dirty="0"/>
              <a:t>e </a:t>
            </a:r>
            <a:r>
              <a:rPr lang="pt-BR" dirty="0" smtClean="0"/>
              <a:t>45)                                                </a:t>
            </a:r>
            <a:r>
              <a:rPr lang="pt-BR" dirty="0"/>
              <a:t> </a:t>
            </a:r>
            <a:r>
              <a:rPr lang="pt-BR" dirty="0" smtClean="0"/>
              <a:t>l                                                    Lobo </a:t>
            </a:r>
            <a:r>
              <a:rPr lang="pt-BR" dirty="0"/>
              <a:t>parietal: </a:t>
            </a:r>
            <a:r>
              <a:rPr lang="pt-BR" dirty="0" err="1"/>
              <a:t>somatossensorial</a:t>
            </a:r>
            <a:r>
              <a:rPr lang="pt-BR" dirty="0"/>
              <a:t> </a:t>
            </a:r>
            <a:r>
              <a:rPr lang="pt-BR" dirty="0" smtClean="0"/>
              <a:t>primária(1,2 e 3) </a:t>
            </a:r>
            <a:r>
              <a:rPr lang="pt-BR" dirty="0"/>
              <a:t>e </a:t>
            </a:r>
            <a:r>
              <a:rPr lang="pt-BR" dirty="0" smtClean="0"/>
              <a:t> </a:t>
            </a:r>
          </a:p>
          <a:p>
            <a:pPr marL="0" indent="0">
              <a:buNone/>
            </a:pPr>
            <a:r>
              <a:rPr lang="pt-BR" dirty="0"/>
              <a:t> </a:t>
            </a:r>
            <a:r>
              <a:rPr lang="pt-BR" dirty="0" smtClean="0"/>
              <a:t>                                                       associativa (5 e 7)</a:t>
            </a:r>
            <a:endParaRPr lang="pt-BR" dirty="0"/>
          </a:p>
          <a:p>
            <a:pPr marL="0" indent="0">
              <a:buNone/>
            </a:pPr>
            <a:r>
              <a:rPr lang="pt-BR" dirty="0"/>
              <a:t>                                   </a:t>
            </a:r>
            <a:r>
              <a:rPr lang="pt-BR" dirty="0" smtClean="0"/>
              <a:t>                  Lobo </a:t>
            </a:r>
            <a:r>
              <a:rPr lang="pt-BR" dirty="0"/>
              <a:t>temporal: parte superior, área de </a:t>
            </a:r>
            <a:r>
              <a:rPr lang="pt-BR" dirty="0" err="1" smtClean="0"/>
              <a:t>Wernicke</a:t>
            </a:r>
            <a:r>
              <a:rPr lang="pt-BR" dirty="0" smtClean="0"/>
              <a:t> ( 22 </a:t>
            </a:r>
          </a:p>
          <a:p>
            <a:pPr marL="0" indent="0">
              <a:buNone/>
            </a:pPr>
            <a:r>
              <a:rPr lang="pt-BR" dirty="0"/>
              <a:t> </a:t>
            </a:r>
            <a:r>
              <a:rPr lang="pt-BR" dirty="0" smtClean="0"/>
              <a:t>                                                        mais posterior)</a:t>
            </a:r>
          </a:p>
          <a:p>
            <a:pPr marL="0" indent="0">
              <a:buNone/>
            </a:pPr>
            <a:endParaRPr lang="pt-BR" dirty="0"/>
          </a:p>
          <a:p>
            <a:pPr marL="0" indent="0">
              <a:buNone/>
            </a:pPr>
            <a:r>
              <a:rPr lang="pt-BR" dirty="0"/>
              <a:t>                                 - </a:t>
            </a:r>
            <a:r>
              <a:rPr lang="pt-BR" dirty="0" smtClean="0"/>
              <a:t>inferior   </a:t>
            </a:r>
            <a:r>
              <a:rPr lang="pt-BR" dirty="0"/>
              <a:t>parte superior do lobo </a:t>
            </a:r>
            <a:r>
              <a:rPr lang="pt-BR" dirty="0" err="1" smtClean="0"/>
              <a:t>temp</a:t>
            </a:r>
            <a:r>
              <a:rPr lang="pt-BR" dirty="0" smtClean="0"/>
              <a:t> = área </a:t>
            </a:r>
            <a:r>
              <a:rPr lang="pt-BR" dirty="0"/>
              <a:t>auditiva </a:t>
            </a:r>
            <a:r>
              <a:rPr lang="pt-BR" dirty="0" smtClean="0"/>
              <a:t>primária (41)</a:t>
            </a:r>
            <a:endParaRPr lang="pt-BR" dirty="0"/>
          </a:p>
          <a:p>
            <a:pPr marL="0" indent="0">
              <a:buNone/>
            </a:pPr>
            <a:r>
              <a:rPr lang="pt-BR" dirty="0"/>
              <a:t>                                                 </a:t>
            </a:r>
            <a:r>
              <a:rPr lang="pt-BR" dirty="0" smtClean="0"/>
              <a:t> área </a:t>
            </a:r>
            <a:r>
              <a:rPr lang="pt-BR" dirty="0" err="1"/>
              <a:t>temporoparietal</a:t>
            </a:r>
            <a:r>
              <a:rPr lang="pt-BR" dirty="0"/>
              <a:t> – orientação espacial </a:t>
            </a:r>
            <a:r>
              <a:rPr lang="pt-BR" dirty="0" smtClean="0"/>
              <a:t> (39 e 40)</a:t>
            </a:r>
            <a:endParaRPr lang="pt-BR" dirty="0"/>
          </a:p>
        </p:txBody>
      </p:sp>
      <p:sp>
        <p:nvSpPr>
          <p:cNvPr id="15" name="Seta para a direita 14"/>
          <p:cNvSpPr/>
          <p:nvPr/>
        </p:nvSpPr>
        <p:spPr>
          <a:xfrm>
            <a:off x="4572000" y="1340768"/>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have esquerda 15"/>
          <p:cNvSpPr/>
          <p:nvPr/>
        </p:nvSpPr>
        <p:spPr>
          <a:xfrm>
            <a:off x="2915816" y="3537012"/>
            <a:ext cx="216024"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7" name="Chave esquerda 16"/>
          <p:cNvSpPr/>
          <p:nvPr/>
        </p:nvSpPr>
        <p:spPr>
          <a:xfrm>
            <a:off x="2843808" y="5805264"/>
            <a:ext cx="144016" cy="5040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3396458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332656"/>
            <a:ext cx="6589199" cy="1280890"/>
          </a:xfrm>
        </p:spPr>
        <p:txBody>
          <a:bodyPr/>
          <a:lstStyle/>
          <a:p>
            <a:r>
              <a:rPr lang="pt-BR" dirty="0" smtClean="0"/>
              <a:t>Áreas de </a:t>
            </a:r>
            <a:r>
              <a:rPr lang="pt-BR" dirty="0" err="1" smtClean="0"/>
              <a:t>Brodman</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640" y="1025056"/>
            <a:ext cx="7777257" cy="5832944"/>
          </a:xfrm>
        </p:spPr>
      </p:pic>
      <p:sp>
        <p:nvSpPr>
          <p:cNvPr id="5" name="CaixaDeTexto 4"/>
          <p:cNvSpPr txBox="1"/>
          <p:nvPr/>
        </p:nvSpPr>
        <p:spPr>
          <a:xfrm>
            <a:off x="179512" y="6381328"/>
            <a:ext cx="1440160" cy="338554"/>
          </a:xfrm>
          <a:prstGeom prst="rect">
            <a:avLst/>
          </a:prstGeom>
          <a:noFill/>
        </p:spPr>
        <p:txBody>
          <a:bodyPr wrap="square" rtlCol="0">
            <a:spAutoFit/>
          </a:bodyPr>
          <a:lstStyle/>
          <a:p>
            <a:r>
              <a:rPr lang="pt-BR" sz="1600" dirty="0" smtClean="0"/>
              <a:t>Machado</a:t>
            </a:r>
            <a:endParaRPr lang="pt-BR" sz="1600" dirty="0"/>
          </a:p>
        </p:txBody>
      </p:sp>
      <p:sp>
        <p:nvSpPr>
          <p:cNvPr id="6" name="CaixaDeTexto 5"/>
          <p:cNvSpPr txBox="1"/>
          <p:nvPr/>
        </p:nvSpPr>
        <p:spPr>
          <a:xfrm>
            <a:off x="179512" y="1772816"/>
            <a:ext cx="1008112" cy="646331"/>
          </a:xfrm>
          <a:prstGeom prst="rect">
            <a:avLst/>
          </a:prstGeom>
          <a:noFill/>
        </p:spPr>
        <p:txBody>
          <a:bodyPr wrap="square" rtlCol="0">
            <a:spAutoFit/>
          </a:bodyPr>
          <a:lstStyle/>
          <a:p>
            <a:r>
              <a:rPr lang="pt-BR" dirty="0" smtClean="0"/>
              <a:t>Vista lateral</a:t>
            </a:r>
            <a:endParaRPr lang="pt-BR" dirty="0"/>
          </a:p>
        </p:txBody>
      </p:sp>
    </p:spTree>
    <p:extLst>
      <p:ext uri="{BB962C8B-B14F-4D97-AF65-F5344CB8AC3E}">
        <p14:creationId xmlns:p14="http://schemas.microsoft.com/office/powerpoint/2010/main" xmlns="" val="606669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814" y="1268760"/>
            <a:ext cx="1440159" cy="1280890"/>
          </a:xfrm>
        </p:spPr>
        <p:txBody>
          <a:bodyPr>
            <a:normAutofit/>
          </a:bodyPr>
          <a:lstStyle/>
          <a:p>
            <a:r>
              <a:rPr lang="pt-BR" sz="1800" dirty="0" smtClean="0"/>
              <a:t>Vista Medial</a:t>
            </a:r>
            <a:endParaRPr lang="pt-BR" sz="1800" dirty="0"/>
          </a:p>
        </p:txBody>
      </p:sp>
      <p:sp>
        <p:nvSpPr>
          <p:cNvPr id="3" name="Espaço Reservado para Conteúdo 2"/>
          <p:cNvSpPr>
            <a:spLocks noGrp="1"/>
          </p:cNvSpPr>
          <p:nvPr>
            <p:ph idx="1"/>
          </p:nvPr>
        </p:nvSpPr>
        <p:spPr>
          <a:xfrm>
            <a:off x="294679" y="6237312"/>
            <a:ext cx="1189425" cy="465998"/>
          </a:xfrm>
        </p:spPr>
        <p:txBody>
          <a:bodyPr>
            <a:normAutofit fontScale="85000" lnSpcReduction="10000"/>
          </a:bodyPr>
          <a:lstStyle/>
          <a:p>
            <a:pPr marL="0" indent="0">
              <a:buNone/>
            </a:pPr>
            <a:r>
              <a:rPr lang="pt-BR" dirty="0" smtClean="0"/>
              <a:t>Machado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4104" y="1113078"/>
            <a:ext cx="7659896" cy="5744922"/>
          </a:xfrm>
          <a:prstGeom prst="rect">
            <a:avLst/>
          </a:prstGeom>
        </p:spPr>
      </p:pic>
    </p:spTree>
    <p:extLst>
      <p:ext uri="{BB962C8B-B14F-4D97-AF65-F5344CB8AC3E}">
        <p14:creationId xmlns:p14="http://schemas.microsoft.com/office/powerpoint/2010/main" xmlns="" val="3367614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6589199" cy="720080"/>
          </a:xfrm>
        </p:spPr>
        <p:txBody>
          <a:bodyPr>
            <a:normAutofit/>
          </a:bodyPr>
          <a:lstStyle/>
          <a:p>
            <a:r>
              <a:rPr lang="pt-BR" sz="3200" dirty="0" smtClean="0"/>
              <a:t>Artéria Cerebral Anterior</a:t>
            </a:r>
            <a:endParaRPr lang="pt-BR" sz="3200" dirty="0"/>
          </a:p>
        </p:txBody>
      </p:sp>
      <p:sp>
        <p:nvSpPr>
          <p:cNvPr id="3" name="Espaço Reservado para Conteúdo 2"/>
          <p:cNvSpPr>
            <a:spLocks noGrp="1"/>
          </p:cNvSpPr>
          <p:nvPr>
            <p:ph idx="1"/>
          </p:nvPr>
        </p:nvSpPr>
        <p:spPr>
          <a:xfrm>
            <a:off x="827584" y="1124744"/>
            <a:ext cx="7992888" cy="5472608"/>
          </a:xfrm>
        </p:spPr>
        <p:txBody>
          <a:bodyPr>
            <a:normAutofit fontScale="85000" lnSpcReduction="20000"/>
          </a:bodyPr>
          <a:lstStyle/>
          <a:p>
            <a:pPr lvl="0"/>
            <a:r>
              <a:rPr lang="pt-BR" dirty="0" smtClean="0"/>
              <a:t>Segmento proximal, ramos </a:t>
            </a:r>
            <a:r>
              <a:rPr lang="pt-BR" dirty="0"/>
              <a:t>perfurantes </a:t>
            </a:r>
            <a:r>
              <a:rPr lang="pt-BR" dirty="0" smtClean="0"/>
              <a:t>  - parte </a:t>
            </a:r>
            <a:r>
              <a:rPr lang="pt-BR" dirty="0"/>
              <a:t>anterior </a:t>
            </a:r>
            <a:r>
              <a:rPr lang="pt-BR" dirty="0" smtClean="0"/>
              <a:t>diencéfalo          </a:t>
            </a:r>
          </a:p>
          <a:p>
            <a:pPr marL="0" lvl="0" indent="0">
              <a:buNone/>
            </a:pPr>
            <a:r>
              <a:rPr lang="pt-BR" dirty="0"/>
              <a:t> </a:t>
            </a:r>
            <a:r>
              <a:rPr lang="pt-BR" dirty="0" smtClean="0"/>
              <a:t>                                                                             - cabeça </a:t>
            </a:r>
            <a:r>
              <a:rPr lang="pt-BR" dirty="0"/>
              <a:t>do núcleo </a:t>
            </a:r>
            <a:r>
              <a:rPr lang="pt-BR" dirty="0" smtClean="0"/>
              <a:t>caudado            </a:t>
            </a:r>
          </a:p>
          <a:p>
            <a:pPr marL="0" lvl="0" indent="0">
              <a:buNone/>
            </a:pPr>
            <a:r>
              <a:rPr lang="pt-BR" dirty="0"/>
              <a:t> </a:t>
            </a:r>
            <a:r>
              <a:rPr lang="pt-BR" dirty="0" smtClean="0"/>
              <a:t>                                                                             - cápsula </a:t>
            </a:r>
            <a:r>
              <a:rPr lang="pt-BR" dirty="0"/>
              <a:t>interna </a:t>
            </a:r>
            <a:r>
              <a:rPr lang="pt-BR" dirty="0" smtClean="0"/>
              <a:t>anterior</a:t>
            </a:r>
          </a:p>
          <a:p>
            <a:pPr marL="0" lvl="0" indent="0">
              <a:buNone/>
            </a:pPr>
            <a:r>
              <a:rPr lang="pt-BR" dirty="0"/>
              <a:t> </a:t>
            </a:r>
            <a:r>
              <a:rPr lang="pt-BR" dirty="0" smtClean="0"/>
              <a:t>                                                                             - corpo amidaloide</a:t>
            </a:r>
          </a:p>
          <a:p>
            <a:pPr marL="0" lvl="0" indent="0">
              <a:buNone/>
            </a:pPr>
            <a:endParaRPr lang="pt-BR" dirty="0"/>
          </a:p>
          <a:p>
            <a:pPr lvl="0"/>
            <a:r>
              <a:rPr lang="pt-BR" dirty="0"/>
              <a:t>Ramos </a:t>
            </a:r>
            <a:r>
              <a:rPr lang="pt-BR" dirty="0" smtClean="0"/>
              <a:t>corticais:     córtex frontal medial       </a:t>
            </a:r>
            <a:r>
              <a:rPr lang="pt-BR" u="sng" dirty="0" smtClean="0"/>
              <a:t>sulco </a:t>
            </a:r>
            <a:r>
              <a:rPr lang="pt-BR" u="sng" dirty="0" err="1"/>
              <a:t>parieto</a:t>
            </a:r>
            <a:r>
              <a:rPr lang="pt-BR" u="sng" dirty="0"/>
              <a:t>-occipital</a:t>
            </a:r>
            <a:r>
              <a:rPr lang="pt-BR" dirty="0"/>
              <a:t>. </a:t>
            </a:r>
          </a:p>
          <a:p>
            <a:pPr marL="0" indent="0">
              <a:buNone/>
            </a:pPr>
            <a:endParaRPr lang="pt-BR" dirty="0" smtClean="0"/>
          </a:p>
          <a:p>
            <a:pPr marL="0" indent="0">
              <a:buNone/>
            </a:pPr>
            <a:r>
              <a:rPr lang="pt-BR" dirty="0" smtClean="0"/>
              <a:t>                                      - giro </a:t>
            </a:r>
            <a:r>
              <a:rPr lang="pt-BR" dirty="0"/>
              <a:t>do cíngulo</a:t>
            </a:r>
          </a:p>
          <a:p>
            <a:pPr marL="0" indent="0">
              <a:buNone/>
            </a:pPr>
            <a:r>
              <a:rPr lang="pt-BR" dirty="0" smtClean="0"/>
              <a:t>                                      - áreas </a:t>
            </a:r>
            <a:r>
              <a:rPr lang="pt-BR" dirty="0"/>
              <a:t>da perna do córtex motor primário e do </a:t>
            </a:r>
            <a:endParaRPr lang="pt-BR" dirty="0" smtClean="0"/>
          </a:p>
          <a:p>
            <a:pPr marL="0" indent="0">
              <a:buNone/>
            </a:pPr>
            <a:r>
              <a:rPr lang="pt-BR" dirty="0"/>
              <a:t> </a:t>
            </a:r>
            <a:r>
              <a:rPr lang="pt-BR" dirty="0" smtClean="0"/>
              <a:t>                                      córtex </a:t>
            </a:r>
            <a:r>
              <a:rPr lang="pt-BR" dirty="0" err="1" smtClean="0"/>
              <a:t>somatossensitivo</a:t>
            </a:r>
            <a:r>
              <a:rPr lang="pt-BR" dirty="0" smtClean="0"/>
              <a:t> </a:t>
            </a:r>
            <a:r>
              <a:rPr lang="pt-BR" dirty="0"/>
              <a:t>primário</a:t>
            </a:r>
          </a:p>
          <a:p>
            <a:pPr marL="0" indent="0">
              <a:buNone/>
            </a:pPr>
            <a:r>
              <a:rPr lang="pt-BR" dirty="0"/>
              <a:t> </a:t>
            </a:r>
            <a:r>
              <a:rPr lang="pt-BR" dirty="0" smtClean="0"/>
              <a:t>                                     - área </a:t>
            </a:r>
            <a:r>
              <a:rPr lang="pt-BR" dirty="0"/>
              <a:t>motora suplementar </a:t>
            </a:r>
            <a:r>
              <a:rPr lang="pt-BR" dirty="0" smtClean="0"/>
              <a:t>– parte </a:t>
            </a:r>
            <a:r>
              <a:rPr lang="pt-BR" dirty="0"/>
              <a:t>medial e superior da área 6 </a:t>
            </a:r>
            <a:r>
              <a:rPr lang="pt-BR" dirty="0" smtClean="0"/>
              <a:t>        </a:t>
            </a:r>
          </a:p>
          <a:p>
            <a:pPr marL="0" indent="0">
              <a:buNone/>
            </a:pPr>
            <a:r>
              <a:rPr lang="pt-BR" dirty="0" smtClean="0"/>
              <a:t>sequenciamento </a:t>
            </a:r>
            <a:r>
              <a:rPr lang="pt-BR" dirty="0"/>
              <a:t>e planejamento das ações </a:t>
            </a:r>
            <a:r>
              <a:rPr lang="pt-BR" dirty="0" smtClean="0"/>
              <a:t>motoras</a:t>
            </a:r>
            <a:r>
              <a:rPr lang="pt-BR" dirty="0"/>
              <a:t> </a:t>
            </a:r>
            <a:endParaRPr lang="pt-BR" dirty="0" smtClean="0"/>
          </a:p>
          <a:p>
            <a:pPr marL="0" indent="0">
              <a:buNone/>
            </a:pPr>
            <a:endParaRPr lang="pt-BR" dirty="0"/>
          </a:p>
          <a:p>
            <a:pPr lvl="0"/>
            <a:r>
              <a:rPr lang="pt-BR" dirty="0"/>
              <a:t>ANASTOMOSES </a:t>
            </a:r>
            <a:r>
              <a:rPr lang="pt-BR" dirty="0" smtClean="0"/>
              <a:t>– cerebral </a:t>
            </a:r>
            <a:r>
              <a:rPr lang="pt-BR" dirty="0"/>
              <a:t>posterior </a:t>
            </a:r>
            <a:r>
              <a:rPr lang="pt-BR" dirty="0" smtClean="0"/>
              <a:t>:</a:t>
            </a:r>
          </a:p>
          <a:p>
            <a:pPr marL="0" lvl="0" indent="0">
              <a:buNone/>
            </a:pPr>
            <a:r>
              <a:rPr lang="pt-BR" dirty="0" smtClean="0"/>
              <a:t> </a:t>
            </a:r>
            <a:r>
              <a:rPr lang="pt-BR" u="sng" dirty="0" smtClean="0"/>
              <a:t>região central           sulco </a:t>
            </a:r>
            <a:r>
              <a:rPr lang="pt-BR" u="sng" dirty="0" err="1" smtClean="0"/>
              <a:t>parieto</a:t>
            </a:r>
            <a:r>
              <a:rPr lang="pt-BR" u="sng" dirty="0" smtClean="0"/>
              <a:t>-occipital </a:t>
            </a:r>
          </a:p>
          <a:p>
            <a:pPr marL="0" lvl="0" indent="0">
              <a:buNone/>
            </a:pPr>
            <a:r>
              <a:rPr lang="pt-BR" dirty="0" smtClean="0"/>
              <a:t>      área </a:t>
            </a:r>
            <a:r>
              <a:rPr lang="pt-BR" dirty="0" err="1"/>
              <a:t>somato</a:t>
            </a:r>
            <a:r>
              <a:rPr lang="pt-BR" dirty="0"/>
              <a:t>-sensitiva </a:t>
            </a:r>
            <a:r>
              <a:rPr lang="pt-BR" dirty="0" smtClean="0"/>
              <a:t>secundária</a:t>
            </a:r>
          </a:p>
          <a:p>
            <a:pPr marL="0" lvl="0" indent="0">
              <a:buNone/>
            </a:pPr>
            <a:r>
              <a:rPr lang="pt-BR" dirty="0" smtClean="0"/>
              <a:t>      - Variações de território</a:t>
            </a:r>
            <a:endParaRPr lang="pt-BR" dirty="0"/>
          </a:p>
        </p:txBody>
      </p:sp>
      <p:cxnSp>
        <p:nvCxnSpPr>
          <p:cNvPr id="5" name="Conector de seta reta 4"/>
          <p:cNvCxnSpPr/>
          <p:nvPr/>
        </p:nvCxnSpPr>
        <p:spPr>
          <a:xfrm>
            <a:off x="5004048" y="278092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467544" y="465313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have esquerda 8"/>
          <p:cNvSpPr/>
          <p:nvPr/>
        </p:nvSpPr>
        <p:spPr>
          <a:xfrm>
            <a:off x="2728029" y="3248980"/>
            <a:ext cx="144016"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1" name="Conector de seta reta 10"/>
          <p:cNvCxnSpPr/>
          <p:nvPr/>
        </p:nvCxnSpPr>
        <p:spPr>
          <a:xfrm>
            <a:off x="2295981" y="5589240"/>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have esquerda 11"/>
          <p:cNvSpPr/>
          <p:nvPr/>
        </p:nvSpPr>
        <p:spPr>
          <a:xfrm>
            <a:off x="4860032" y="1196752"/>
            <a:ext cx="144016"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3095768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260648"/>
            <a:ext cx="8568951" cy="6597352"/>
          </a:xfrm>
        </p:spPr>
        <p:txBody>
          <a:bodyPr>
            <a:normAutofit fontScale="92500" lnSpcReduction="20000"/>
          </a:bodyPr>
          <a:lstStyle/>
          <a:p>
            <a:pPr marL="0" indent="0">
              <a:buNone/>
            </a:pPr>
            <a:r>
              <a:rPr lang="pt-BR" sz="3000" dirty="0"/>
              <a:t>Artéria Cerebral </a:t>
            </a:r>
            <a:r>
              <a:rPr lang="pt-BR" sz="3000" dirty="0" smtClean="0"/>
              <a:t>Posterior</a:t>
            </a:r>
          </a:p>
          <a:p>
            <a:pPr marL="0" indent="0">
              <a:buNone/>
            </a:pPr>
            <a:endParaRPr lang="pt-BR" dirty="0" smtClean="0"/>
          </a:p>
          <a:p>
            <a:pPr marL="0" indent="0">
              <a:buNone/>
            </a:pPr>
            <a:r>
              <a:rPr lang="pt-BR" dirty="0" smtClean="0"/>
              <a:t>            </a:t>
            </a:r>
            <a:r>
              <a:rPr lang="pt-BR" sz="1700" dirty="0" smtClean="0"/>
              <a:t>     artéria basilar</a:t>
            </a:r>
          </a:p>
          <a:p>
            <a:pPr marL="0" indent="0">
              <a:buNone/>
            </a:pPr>
            <a:r>
              <a:rPr lang="pt-BR" sz="1700" dirty="0" smtClean="0"/>
              <a:t>                                                                                                        ACP</a:t>
            </a:r>
          </a:p>
          <a:p>
            <a:pPr marL="0" indent="0">
              <a:buNone/>
            </a:pPr>
            <a:r>
              <a:rPr lang="pt-BR" sz="1700" dirty="0" smtClean="0"/>
              <a:t>               carótida interna         comunicante posterior  </a:t>
            </a:r>
          </a:p>
          <a:p>
            <a:pPr marL="0" indent="0">
              <a:buNone/>
            </a:pPr>
            <a:r>
              <a:rPr lang="pt-BR" sz="1700" dirty="0"/>
              <a:t> </a:t>
            </a:r>
            <a:r>
              <a:rPr lang="pt-BR" sz="1700" dirty="0" smtClean="0"/>
              <a:t>                                                       (anastomose </a:t>
            </a:r>
          </a:p>
          <a:p>
            <a:pPr marL="0" indent="0">
              <a:buNone/>
            </a:pPr>
            <a:r>
              <a:rPr lang="pt-BR" sz="1700" dirty="0"/>
              <a:t> </a:t>
            </a:r>
            <a:r>
              <a:rPr lang="pt-BR" sz="1700" dirty="0" smtClean="0"/>
              <a:t>                                                       pouco sangue)</a:t>
            </a:r>
          </a:p>
          <a:p>
            <a:pPr marL="0" indent="0">
              <a:buNone/>
            </a:pPr>
            <a:r>
              <a:rPr lang="pt-BR" sz="1700" dirty="0" smtClean="0"/>
              <a:t>         </a:t>
            </a:r>
          </a:p>
          <a:p>
            <a:r>
              <a:rPr lang="pt-BR" sz="1700" dirty="0"/>
              <a:t>S</a:t>
            </a:r>
            <a:r>
              <a:rPr lang="pt-BR" sz="1700" dirty="0" smtClean="0"/>
              <a:t>egmento proximal, Ramos perfurantes     mesencéfalo</a:t>
            </a:r>
          </a:p>
          <a:p>
            <a:pPr marL="0" indent="0">
              <a:buNone/>
            </a:pPr>
            <a:r>
              <a:rPr lang="pt-BR" sz="1700" dirty="0" smtClean="0"/>
              <a:t>                                                                                pedúnculo cerebral </a:t>
            </a:r>
          </a:p>
          <a:p>
            <a:pPr marL="0" indent="0">
              <a:buNone/>
            </a:pPr>
            <a:r>
              <a:rPr lang="pt-BR" sz="1700" dirty="0"/>
              <a:t> </a:t>
            </a:r>
            <a:r>
              <a:rPr lang="pt-BR" sz="1700" dirty="0" smtClean="0"/>
              <a:t>                                                                               parte posterior do tálamo</a:t>
            </a:r>
          </a:p>
          <a:p>
            <a:endParaRPr lang="pt-BR" sz="1700" dirty="0" smtClean="0"/>
          </a:p>
          <a:p>
            <a:r>
              <a:rPr lang="pt-BR" sz="1700" dirty="0" smtClean="0"/>
              <a:t>Ramos </a:t>
            </a:r>
            <a:r>
              <a:rPr lang="pt-BR" sz="1700" dirty="0"/>
              <a:t>corticais     </a:t>
            </a:r>
            <a:r>
              <a:rPr lang="pt-BR" sz="1700" dirty="0" smtClean="0"/>
              <a:t> Sulco </a:t>
            </a:r>
            <a:r>
              <a:rPr lang="pt-BR" sz="1700" dirty="0" err="1"/>
              <a:t>calcarino</a:t>
            </a:r>
            <a:r>
              <a:rPr lang="pt-BR" sz="1700" dirty="0"/>
              <a:t> –  área 17 - córtex visual primário</a:t>
            </a:r>
          </a:p>
          <a:p>
            <a:pPr marL="0" indent="0">
              <a:buNone/>
            </a:pPr>
            <a:r>
              <a:rPr lang="pt-BR" sz="1700" dirty="0" smtClean="0"/>
              <a:t>                                        Sulco </a:t>
            </a:r>
            <a:r>
              <a:rPr lang="pt-BR" sz="1700" dirty="0" err="1"/>
              <a:t>parieto</a:t>
            </a:r>
            <a:r>
              <a:rPr lang="pt-BR" sz="1700" dirty="0"/>
              <a:t>-occipital  </a:t>
            </a:r>
            <a:r>
              <a:rPr lang="pt-BR" sz="1700" dirty="0" smtClean="0"/>
              <a:t>- </a:t>
            </a:r>
            <a:r>
              <a:rPr lang="pt-BR" sz="1700" dirty="0"/>
              <a:t>Área 18 e 19 – córtex visual </a:t>
            </a:r>
            <a:endParaRPr lang="pt-BR" sz="1700" dirty="0" smtClean="0"/>
          </a:p>
          <a:p>
            <a:pPr marL="0" indent="0">
              <a:buNone/>
            </a:pPr>
            <a:r>
              <a:rPr lang="pt-BR" sz="1700" dirty="0"/>
              <a:t> </a:t>
            </a:r>
            <a:r>
              <a:rPr lang="pt-BR" sz="1700" dirty="0" smtClean="0"/>
              <a:t>                                                                                                                secundário                                                     </a:t>
            </a:r>
            <a:endParaRPr lang="pt-BR" sz="1700" dirty="0"/>
          </a:p>
          <a:p>
            <a:pPr marL="0" indent="0">
              <a:buNone/>
            </a:pPr>
            <a:r>
              <a:rPr lang="pt-BR" sz="1700" dirty="0" smtClean="0"/>
              <a:t>                                        Ramos </a:t>
            </a:r>
            <a:r>
              <a:rPr lang="pt-BR" sz="1700" dirty="0"/>
              <a:t>temporais </a:t>
            </a:r>
            <a:r>
              <a:rPr lang="pt-BR" sz="1700" dirty="0" smtClean="0"/>
              <a:t> - medial  </a:t>
            </a:r>
            <a:r>
              <a:rPr lang="pt-BR" sz="1700" dirty="0"/>
              <a:t>memória – </a:t>
            </a:r>
            <a:r>
              <a:rPr lang="pt-BR" sz="1700" dirty="0" smtClean="0"/>
              <a:t>hipocampo</a:t>
            </a:r>
          </a:p>
          <a:p>
            <a:pPr marL="0" indent="0">
              <a:buNone/>
            </a:pPr>
            <a:r>
              <a:rPr lang="pt-BR" sz="1700" dirty="0" smtClean="0"/>
              <a:t>                                                                         - lateral - parte inferior </a:t>
            </a:r>
            <a:r>
              <a:rPr lang="pt-BR" sz="1700" dirty="0"/>
              <a:t>– área 20, 21, </a:t>
            </a:r>
            <a:r>
              <a:rPr lang="pt-BR" sz="1700" dirty="0" smtClean="0"/>
              <a:t> </a:t>
            </a:r>
          </a:p>
          <a:p>
            <a:pPr marL="0" indent="0">
              <a:buNone/>
            </a:pPr>
            <a:r>
              <a:rPr lang="pt-BR" sz="1700" dirty="0"/>
              <a:t> </a:t>
            </a:r>
            <a:r>
              <a:rPr lang="pt-BR" sz="1700" dirty="0" smtClean="0"/>
              <a:t>                                                                           37 </a:t>
            </a:r>
            <a:r>
              <a:rPr lang="pt-BR" sz="1700" dirty="0"/>
              <a:t>– área de associação </a:t>
            </a:r>
            <a:r>
              <a:rPr lang="pt-BR" sz="1700" dirty="0" smtClean="0"/>
              <a:t>visual </a:t>
            </a:r>
          </a:p>
          <a:p>
            <a:pPr marL="0" indent="0">
              <a:buNone/>
            </a:pPr>
            <a:r>
              <a:rPr lang="pt-BR" sz="1700" dirty="0" smtClean="0"/>
              <a:t>          Territórios Artéria </a:t>
            </a:r>
            <a:r>
              <a:rPr lang="pt-BR" sz="1700" dirty="0"/>
              <a:t>cerebral </a:t>
            </a:r>
            <a:r>
              <a:rPr lang="pt-BR" sz="1700" dirty="0" smtClean="0"/>
              <a:t>posterior         variações  </a:t>
            </a:r>
            <a:endParaRPr lang="pt-BR" sz="1700" dirty="0"/>
          </a:p>
          <a:p>
            <a:endParaRPr lang="pt-BR" dirty="0"/>
          </a:p>
        </p:txBody>
      </p:sp>
      <p:sp>
        <p:nvSpPr>
          <p:cNvPr id="7" name="Chave esquerda 6"/>
          <p:cNvSpPr/>
          <p:nvPr/>
        </p:nvSpPr>
        <p:spPr>
          <a:xfrm>
            <a:off x="4717286" y="3032807"/>
            <a:ext cx="144016" cy="7920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9" name="Conector de seta reta 8"/>
          <p:cNvCxnSpPr/>
          <p:nvPr/>
        </p:nvCxnSpPr>
        <p:spPr>
          <a:xfrm>
            <a:off x="3059832" y="1196752"/>
            <a:ext cx="2988332" cy="311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a:off x="3059832" y="184320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V="1">
            <a:off x="5724127" y="1574794"/>
            <a:ext cx="360040" cy="252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4572000" y="638132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have esquerda 17"/>
          <p:cNvSpPr/>
          <p:nvPr/>
        </p:nvSpPr>
        <p:spPr>
          <a:xfrm>
            <a:off x="4427984" y="5301208"/>
            <a:ext cx="144016" cy="603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9" name="Chave esquerda 18"/>
          <p:cNvSpPr/>
          <p:nvPr/>
        </p:nvSpPr>
        <p:spPr>
          <a:xfrm>
            <a:off x="2483768" y="4293096"/>
            <a:ext cx="136884"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172246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60648"/>
            <a:ext cx="7562800" cy="720080"/>
          </a:xfrm>
        </p:spPr>
        <p:txBody>
          <a:bodyPr>
            <a:noAutofit/>
          </a:bodyPr>
          <a:lstStyle/>
          <a:p>
            <a:r>
              <a:rPr lang="pt-BR" sz="3200" dirty="0" smtClean="0"/>
              <a:t>Síndromes da Artéria Cerebral Média</a:t>
            </a:r>
            <a:endParaRPr lang="pt-BR" sz="3200" dirty="0"/>
          </a:p>
        </p:txBody>
      </p:sp>
      <p:sp>
        <p:nvSpPr>
          <p:cNvPr id="4" name="Espaço Reservado para Conteúdo 3"/>
          <p:cNvSpPr>
            <a:spLocks noGrp="1"/>
          </p:cNvSpPr>
          <p:nvPr>
            <p:ph idx="1"/>
          </p:nvPr>
        </p:nvSpPr>
        <p:spPr>
          <a:xfrm>
            <a:off x="864568" y="980495"/>
            <a:ext cx="7776863" cy="5688865"/>
          </a:xfrm>
        </p:spPr>
        <p:txBody>
          <a:bodyPr>
            <a:normAutofit/>
          </a:bodyPr>
          <a:lstStyle/>
          <a:p>
            <a:pPr lvl="0"/>
            <a:r>
              <a:rPr lang="pt-BR" dirty="0" smtClean="0"/>
              <a:t>1. No tronco da ACM</a:t>
            </a:r>
          </a:p>
          <a:p>
            <a:pPr lvl="0"/>
            <a:r>
              <a:rPr lang="pt-BR" dirty="0" smtClean="0"/>
              <a:t>Hemiplegia </a:t>
            </a:r>
            <a:r>
              <a:rPr lang="pt-BR" dirty="0"/>
              <a:t>contralateral (Hemiparesia)</a:t>
            </a:r>
          </a:p>
          <a:p>
            <a:pPr>
              <a:buFontTx/>
              <a:buChar char="-"/>
            </a:pPr>
            <a:r>
              <a:rPr lang="pt-BR" dirty="0" smtClean="0"/>
              <a:t>perda </a:t>
            </a:r>
            <a:r>
              <a:rPr lang="pt-BR" dirty="0"/>
              <a:t>de força em MI e MS </a:t>
            </a:r>
            <a:r>
              <a:rPr lang="pt-BR" dirty="0" smtClean="0"/>
              <a:t>– predominância </a:t>
            </a:r>
            <a:r>
              <a:rPr lang="pt-BR" dirty="0" err="1" smtClean="0"/>
              <a:t>braquiofacial</a:t>
            </a:r>
            <a:endParaRPr lang="pt-BR" dirty="0" smtClean="0"/>
          </a:p>
          <a:p>
            <a:pPr marL="0" indent="0">
              <a:buNone/>
            </a:pPr>
            <a:r>
              <a:rPr lang="pt-BR" dirty="0" smtClean="0"/>
              <a:t>(território da ACM)</a:t>
            </a:r>
            <a:endParaRPr lang="pt-BR" dirty="0"/>
          </a:p>
          <a:p>
            <a:pPr marL="0" indent="0">
              <a:buNone/>
            </a:pPr>
            <a:r>
              <a:rPr lang="pt-BR" dirty="0"/>
              <a:t> </a:t>
            </a:r>
            <a:r>
              <a:rPr lang="pt-BR" dirty="0" smtClean="0"/>
              <a:t>- terço </a:t>
            </a:r>
            <a:r>
              <a:rPr lang="pt-BR" dirty="0"/>
              <a:t>inferior da face </a:t>
            </a:r>
            <a:r>
              <a:rPr lang="pt-BR" dirty="0" smtClean="0"/>
              <a:t>- </a:t>
            </a:r>
            <a:r>
              <a:rPr lang="pt-BR" dirty="0" err="1" smtClean="0"/>
              <a:t>disartria</a:t>
            </a:r>
            <a:r>
              <a:rPr lang="pt-BR" dirty="0" smtClean="0"/>
              <a:t> </a:t>
            </a:r>
          </a:p>
          <a:p>
            <a:pPr marL="0" indent="0">
              <a:buNone/>
            </a:pPr>
            <a:r>
              <a:rPr lang="pt-BR" dirty="0" smtClean="0"/>
              <a:t>                                         - </a:t>
            </a:r>
            <a:r>
              <a:rPr lang="pt-BR" dirty="0"/>
              <a:t>desvio de rima para o lado </a:t>
            </a:r>
            <a:r>
              <a:rPr lang="pt-BR" u="sng" dirty="0" err="1" smtClean="0"/>
              <a:t>ispilateral</a:t>
            </a:r>
            <a:endParaRPr lang="pt-BR" u="sng" dirty="0" smtClean="0"/>
          </a:p>
          <a:p>
            <a:pPr marL="0" indent="0">
              <a:buNone/>
            </a:pPr>
            <a:r>
              <a:rPr lang="pt-BR" dirty="0"/>
              <a:t> </a:t>
            </a:r>
            <a:r>
              <a:rPr lang="pt-BR" dirty="0" smtClean="0"/>
              <a:t>                                        - desvio da língua para o lado da  </a:t>
            </a:r>
          </a:p>
          <a:p>
            <a:pPr marL="0" indent="0">
              <a:buNone/>
            </a:pPr>
            <a:r>
              <a:rPr lang="pt-BR" dirty="0"/>
              <a:t> </a:t>
            </a:r>
            <a:r>
              <a:rPr lang="pt-BR" dirty="0" smtClean="0"/>
              <a:t>                                                                         hemiplegia  </a:t>
            </a:r>
            <a:endParaRPr lang="pt-BR" dirty="0"/>
          </a:p>
          <a:p>
            <a:pPr marL="0" indent="0">
              <a:buNone/>
            </a:pPr>
            <a:r>
              <a:rPr lang="pt-BR" dirty="0"/>
              <a:t>T</a:t>
            </a:r>
            <a:r>
              <a:rPr lang="pt-BR" dirty="0" smtClean="0"/>
              <a:t>ronco </a:t>
            </a:r>
          </a:p>
          <a:p>
            <a:pPr marL="0" indent="0">
              <a:buNone/>
            </a:pPr>
            <a:r>
              <a:rPr lang="pt-BR" dirty="0"/>
              <a:t>M</a:t>
            </a:r>
            <a:r>
              <a:rPr lang="pt-BR" dirty="0" smtClean="0"/>
              <a:t>úsculos </a:t>
            </a:r>
            <a:r>
              <a:rPr lang="pt-BR" dirty="0"/>
              <a:t>da fronte, faringe e da </a:t>
            </a:r>
            <a:r>
              <a:rPr lang="pt-BR" dirty="0" smtClean="0"/>
              <a:t>mastigação            poupados</a:t>
            </a:r>
          </a:p>
          <a:p>
            <a:pPr marL="0" indent="0">
              <a:buNone/>
            </a:pPr>
            <a:r>
              <a:rPr lang="pt-BR" dirty="0" smtClean="0"/>
              <a:t>               lesão </a:t>
            </a:r>
            <a:r>
              <a:rPr lang="pt-BR" dirty="0"/>
              <a:t>do córtex motor </a:t>
            </a:r>
            <a:r>
              <a:rPr lang="pt-BR" dirty="0" smtClean="0"/>
              <a:t>primário</a:t>
            </a:r>
            <a:endParaRPr lang="pt-BR" dirty="0"/>
          </a:p>
          <a:p>
            <a:r>
              <a:rPr lang="pt-BR" dirty="0" err="1" smtClean="0"/>
              <a:t>Asterognosia</a:t>
            </a:r>
            <a:r>
              <a:rPr lang="pt-BR" dirty="0" smtClean="0"/>
              <a:t>       </a:t>
            </a:r>
            <a:r>
              <a:rPr lang="pt-BR" dirty="0"/>
              <a:t>lesão no córtex </a:t>
            </a:r>
            <a:r>
              <a:rPr lang="pt-BR" dirty="0" err="1"/>
              <a:t>somatossensorial</a:t>
            </a:r>
            <a:r>
              <a:rPr lang="pt-BR" dirty="0"/>
              <a:t> (área 40)</a:t>
            </a:r>
          </a:p>
          <a:p>
            <a:pPr marL="0" indent="0">
              <a:buNone/>
            </a:pPr>
            <a:endParaRPr lang="pt-BR" dirty="0" smtClean="0"/>
          </a:p>
          <a:p>
            <a:pPr marL="0" indent="0">
              <a:buNone/>
            </a:pPr>
            <a:r>
              <a:rPr lang="pt-BR" dirty="0"/>
              <a:t> </a:t>
            </a:r>
            <a:r>
              <a:rPr lang="pt-BR" dirty="0" smtClean="0"/>
              <a:t>                    </a:t>
            </a:r>
            <a:endParaRPr lang="pt-BR" dirty="0"/>
          </a:p>
        </p:txBody>
      </p:sp>
      <p:sp>
        <p:nvSpPr>
          <p:cNvPr id="5" name="Seta para a direita 4"/>
          <p:cNvSpPr/>
          <p:nvPr/>
        </p:nvSpPr>
        <p:spPr>
          <a:xfrm>
            <a:off x="6228184" y="472514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angulado 6"/>
          <p:cNvCxnSpPr/>
          <p:nvPr/>
        </p:nvCxnSpPr>
        <p:spPr>
          <a:xfrm>
            <a:off x="1259632" y="5013176"/>
            <a:ext cx="648072" cy="216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2771800" y="558924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31078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332656"/>
            <a:ext cx="7992888" cy="6408712"/>
          </a:xfrm>
        </p:spPr>
        <p:txBody>
          <a:bodyPr>
            <a:normAutofit fontScale="92500" lnSpcReduction="20000"/>
          </a:bodyPr>
          <a:lstStyle/>
          <a:p>
            <a:pPr lvl="0"/>
            <a:r>
              <a:rPr lang="pt-BR" dirty="0" err="1"/>
              <a:t>Hemianestesia</a:t>
            </a:r>
            <a:r>
              <a:rPr lang="pt-BR" dirty="0"/>
              <a:t> </a:t>
            </a:r>
            <a:r>
              <a:rPr lang="pt-BR" dirty="0" smtClean="0"/>
              <a:t>- predominância </a:t>
            </a:r>
            <a:r>
              <a:rPr lang="pt-BR" dirty="0"/>
              <a:t>do déficit </a:t>
            </a:r>
            <a:r>
              <a:rPr lang="pt-BR" dirty="0" err="1"/>
              <a:t>braquiofacial</a:t>
            </a:r>
            <a:r>
              <a:rPr lang="pt-BR" dirty="0"/>
              <a:t> </a:t>
            </a:r>
          </a:p>
          <a:p>
            <a:pPr lvl="0"/>
            <a:r>
              <a:rPr lang="pt-BR" dirty="0" smtClean="0"/>
              <a:t>           lesão </a:t>
            </a:r>
            <a:r>
              <a:rPr lang="pt-BR" dirty="0" err="1" smtClean="0"/>
              <a:t>cortez</a:t>
            </a:r>
            <a:r>
              <a:rPr lang="pt-BR" dirty="0" smtClean="0"/>
              <a:t> </a:t>
            </a:r>
            <a:r>
              <a:rPr lang="pt-BR" dirty="0" err="1" smtClean="0"/>
              <a:t>somatossensorial</a:t>
            </a:r>
            <a:r>
              <a:rPr lang="pt-BR" dirty="0" smtClean="0"/>
              <a:t> primário</a:t>
            </a:r>
          </a:p>
          <a:p>
            <a:pPr lvl="0"/>
            <a:r>
              <a:rPr lang="pt-BR" dirty="0" smtClean="0"/>
              <a:t>Raro </a:t>
            </a:r>
            <a:r>
              <a:rPr lang="pt-BR" dirty="0"/>
              <a:t>: </a:t>
            </a:r>
            <a:r>
              <a:rPr lang="pt-BR" dirty="0" err="1"/>
              <a:t>Hemianopsia</a:t>
            </a:r>
            <a:r>
              <a:rPr lang="pt-BR" dirty="0"/>
              <a:t> homônima </a:t>
            </a:r>
            <a:r>
              <a:rPr lang="pt-BR" dirty="0" smtClean="0"/>
              <a:t>contralateral</a:t>
            </a:r>
            <a:r>
              <a:rPr lang="pt-BR" dirty="0"/>
              <a:t> </a:t>
            </a:r>
            <a:r>
              <a:rPr lang="pt-BR" dirty="0" smtClean="0"/>
              <a:t>     Lesão </a:t>
            </a:r>
            <a:r>
              <a:rPr lang="pt-BR" dirty="0"/>
              <a:t>nas radiações ópticas, não no córtex occipital.</a:t>
            </a:r>
          </a:p>
          <a:p>
            <a:pPr marL="0" indent="0">
              <a:buNone/>
            </a:pPr>
            <a:endParaRPr lang="pt-BR" dirty="0"/>
          </a:p>
          <a:p>
            <a:pPr lvl="0"/>
            <a:r>
              <a:rPr lang="pt-BR" dirty="0"/>
              <a:t>Déficits neuropsicológicos:</a:t>
            </a:r>
          </a:p>
          <a:p>
            <a:pPr marL="0" indent="0">
              <a:buNone/>
            </a:pPr>
            <a:r>
              <a:rPr lang="pt-BR" dirty="0"/>
              <a:t>- Apraxia </a:t>
            </a:r>
            <a:r>
              <a:rPr lang="pt-BR" dirty="0" err="1"/>
              <a:t>ideomotora</a:t>
            </a:r>
            <a:r>
              <a:rPr lang="pt-BR" dirty="0"/>
              <a:t> </a:t>
            </a:r>
            <a:r>
              <a:rPr lang="pt-BR" dirty="0" err="1" smtClean="0"/>
              <a:t>braquiofacial</a:t>
            </a:r>
            <a:r>
              <a:rPr lang="pt-BR" dirty="0" smtClean="0"/>
              <a:t> contralateral        </a:t>
            </a:r>
            <a:r>
              <a:rPr lang="pt-BR" dirty="0"/>
              <a:t>lesão no córtex </a:t>
            </a:r>
            <a:r>
              <a:rPr lang="pt-BR" dirty="0" err="1" smtClean="0"/>
              <a:t>pré-motor</a:t>
            </a:r>
            <a:endParaRPr lang="pt-BR" dirty="0"/>
          </a:p>
          <a:p>
            <a:pPr marL="0" indent="0">
              <a:buNone/>
            </a:pPr>
            <a:endParaRPr lang="pt-BR" dirty="0"/>
          </a:p>
          <a:p>
            <a:pPr marL="0" indent="0">
              <a:buNone/>
            </a:pPr>
            <a:r>
              <a:rPr lang="pt-BR" dirty="0" smtClean="0"/>
              <a:t>  Se </a:t>
            </a:r>
            <a:r>
              <a:rPr lang="pt-BR" dirty="0"/>
              <a:t>córtex </a:t>
            </a:r>
            <a:r>
              <a:rPr lang="pt-BR" dirty="0" smtClean="0"/>
              <a:t>esquerdo  </a:t>
            </a:r>
            <a:r>
              <a:rPr lang="pt-BR" dirty="0"/>
              <a:t>- Afasia de Broca e Afasia de </a:t>
            </a:r>
            <a:r>
              <a:rPr lang="pt-BR" dirty="0" err="1" smtClean="0"/>
              <a:t>Wernicke</a:t>
            </a:r>
            <a:r>
              <a:rPr lang="pt-BR" dirty="0" smtClean="0"/>
              <a:t>                                                                    </a:t>
            </a:r>
          </a:p>
          <a:p>
            <a:pPr marL="0" indent="0">
              <a:buNone/>
            </a:pPr>
            <a:r>
              <a:rPr lang="pt-BR" dirty="0" smtClean="0"/>
              <a:t>                                      - </a:t>
            </a:r>
            <a:r>
              <a:rPr lang="pt-BR" dirty="0"/>
              <a:t>Apraxia </a:t>
            </a:r>
            <a:r>
              <a:rPr lang="pt-BR" dirty="0" smtClean="0"/>
              <a:t>motora: lesão no córtex </a:t>
            </a:r>
            <a:r>
              <a:rPr lang="pt-BR" dirty="0" err="1" smtClean="0"/>
              <a:t>pré-motor</a:t>
            </a:r>
            <a:r>
              <a:rPr lang="pt-BR" dirty="0" smtClean="0"/>
              <a:t> (6) </a:t>
            </a:r>
          </a:p>
          <a:p>
            <a:pPr marL="0" indent="0">
              <a:buNone/>
            </a:pPr>
            <a:endParaRPr lang="pt-BR" dirty="0" smtClean="0"/>
          </a:p>
          <a:p>
            <a:pPr marL="0" indent="0">
              <a:buNone/>
            </a:pPr>
            <a:r>
              <a:rPr lang="pt-BR" dirty="0" smtClean="0"/>
              <a:t>Se no direito:               - </a:t>
            </a:r>
            <a:r>
              <a:rPr lang="pt-BR" dirty="0" err="1" smtClean="0"/>
              <a:t>Amusia</a:t>
            </a:r>
            <a:endParaRPr lang="pt-BR" dirty="0" smtClean="0"/>
          </a:p>
          <a:p>
            <a:pPr marL="0" indent="0">
              <a:buNone/>
            </a:pPr>
            <a:r>
              <a:rPr lang="pt-BR" dirty="0" smtClean="0"/>
              <a:t>                                     - </a:t>
            </a:r>
            <a:r>
              <a:rPr lang="pt-BR" dirty="0"/>
              <a:t>apraxia </a:t>
            </a:r>
            <a:r>
              <a:rPr lang="pt-BR" dirty="0" smtClean="0"/>
              <a:t>construtiva         lesão no </a:t>
            </a:r>
            <a:r>
              <a:rPr lang="pt-BR" dirty="0"/>
              <a:t>córtex </a:t>
            </a:r>
            <a:r>
              <a:rPr lang="pt-BR" dirty="0" err="1" smtClean="0"/>
              <a:t>temporoparietal</a:t>
            </a:r>
            <a:r>
              <a:rPr lang="pt-BR" dirty="0" smtClean="0"/>
              <a:t> - </a:t>
            </a:r>
            <a:r>
              <a:rPr lang="pt-BR" dirty="0"/>
              <a:t>área do esquema corporal (área 39 e 40)</a:t>
            </a:r>
          </a:p>
          <a:p>
            <a:pPr marL="0" indent="0">
              <a:buNone/>
            </a:pPr>
            <a:r>
              <a:rPr lang="pt-BR" dirty="0"/>
              <a:t>  </a:t>
            </a:r>
            <a:r>
              <a:rPr lang="pt-BR" dirty="0" smtClean="0"/>
              <a:t>                                        ou </a:t>
            </a:r>
            <a:r>
              <a:rPr lang="pt-BR" dirty="0" err="1"/>
              <a:t>heminegligência</a:t>
            </a:r>
            <a:endParaRPr lang="pt-BR" dirty="0"/>
          </a:p>
          <a:p>
            <a:pPr marL="0" indent="0">
              <a:buNone/>
            </a:pPr>
            <a:endParaRPr lang="pt-BR" dirty="0"/>
          </a:p>
          <a:p>
            <a:pPr marL="0" indent="0">
              <a:buNone/>
            </a:pPr>
            <a:r>
              <a:rPr lang="pt-BR" dirty="0"/>
              <a:t>Grandes </a:t>
            </a:r>
            <a:r>
              <a:rPr lang="pt-BR" dirty="0" smtClean="0"/>
              <a:t>infartos       grande edema      hipertensão intracraniana  </a:t>
            </a:r>
          </a:p>
          <a:p>
            <a:pPr marL="0" indent="0">
              <a:buNone/>
            </a:pPr>
            <a:r>
              <a:rPr lang="pt-BR" dirty="0"/>
              <a:t> </a:t>
            </a:r>
            <a:r>
              <a:rPr lang="pt-BR" dirty="0" smtClean="0"/>
              <a:t>       </a:t>
            </a:r>
            <a:r>
              <a:rPr lang="pt-BR" dirty="0" err="1" smtClean="0"/>
              <a:t>herniações</a:t>
            </a:r>
            <a:r>
              <a:rPr lang="pt-BR" dirty="0" smtClean="0"/>
              <a:t>       morte</a:t>
            </a:r>
            <a:r>
              <a:rPr lang="pt-BR" dirty="0"/>
              <a:t>.</a:t>
            </a:r>
          </a:p>
          <a:p>
            <a:endParaRPr lang="pt-BR" dirty="0"/>
          </a:p>
        </p:txBody>
      </p:sp>
      <p:cxnSp>
        <p:nvCxnSpPr>
          <p:cNvPr id="5" name="Conector angulado 4"/>
          <p:cNvCxnSpPr/>
          <p:nvPr/>
        </p:nvCxnSpPr>
        <p:spPr>
          <a:xfrm>
            <a:off x="1475656" y="692696"/>
            <a:ext cx="432048" cy="144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6120172" y="1196752"/>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6228184" y="2564904"/>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4298985" y="1695038"/>
            <a:ext cx="432048" cy="36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5026364" y="1695037"/>
            <a:ext cx="432048"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p:cNvCxnSpPr>
            <a:endCxn id="11" idx="4"/>
          </p:cNvCxnSpPr>
          <p:nvPr/>
        </p:nvCxnSpPr>
        <p:spPr>
          <a:xfrm>
            <a:off x="4515009" y="169503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rda 14"/>
          <p:cNvSpPr/>
          <p:nvPr/>
        </p:nvSpPr>
        <p:spPr>
          <a:xfrm rot="1230465">
            <a:off x="4255087" y="1641031"/>
            <a:ext cx="360040" cy="468052"/>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Corda 15"/>
          <p:cNvSpPr/>
          <p:nvPr/>
        </p:nvSpPr>
        <p:spPr>
          <a:xfrm rot="1230465">
            <a:off x="4983576" y="1641031"/>
            <a:ext cx="360040" cy="468052"/>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8" name="Conector de seta reta 17"/>
          <p:cNvCxnSpPr/>
          <p:nvPr/>
        </p:nvCxnSpPr>
        <p:spPr>
          <a:xfrm>
            <a:off x="5580112" y="458112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2843808" y="6115613"/>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4882348" y="6115613"/>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1187624" y="6453336"/>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2843808" y="6453336"/>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17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Tipos AVC</a:t>
            </a:r>
            <a:endParaRPr lang="pt-BR" dirty="0"/>
          </a:p>
        </p:txBody>
      </p:sp>
      <p:sp>
        <p:nvSpPr>
          <p:cNvPr id="3" name="Content Placeholder 2"/>
          <p:cNvSpPr>
            <a:spLocks noGrp="1"/>
          </p:cNvSpPr>
          <p:nvPr>
            <p:ph idx="1"/>
          </p:nvPr>
        </p:nvSpPr>
        <p:spPr/>
        <p:txBody>
          <a:bodyPr/>
          <a:lstStyle/>
          <a:p>
            <a:endParaRPr lang="pt-BR" dirty="0" smtClean="0"/>
          </a:p>
          <a:p>
            <a:endParaRPr lang="pt-BR" dirty="0" smtClean="0"/>
          </a:p>
          <a:p>
            <a:r>
              <a:rPr lang="pt-BR" dirty="0" smtClean="0"/>
              <a:t>Hemorrágico </a:t>
            </a:r>
          </a:p>
          <a:p>
            <a:pPr>
              <a:buNone/>
            </a:pPr>
            <a:endParaRPr lang="pt-BR" dirty="0" smtClean="0"/>
          </a:p>
          <a:p>
            <a:endParaRPr lang="pt-BR" dirty="0" smtClean="0"/>
          </a:p>
          <a:p>
            <a:r>
              <a:rPr lang="pt-BR" sz="4000" dirty="0" smtClean="0"/>
              <a:t>Isquêmico(53 - 85% dos casos) </a:t>
            </a:r>
            <a:endParaRPr lang="pt-BR" sz="4000" dirty="0" smtClean="0">
              <a:solidFill>
                <a:srgbClr val="FF0000"/>
              </a:solidFill>
            </a:endParaRPr>
          </a:p>
          <a:p>
            <a:pPr>
              <a:buNone/>
            </a:pPr>
            <a:endParaRPr lang="pt-BR" dirty="0" smtClean="0"/>
          </a:p>
          <a:p>
            <a:endParaRPr lang="pt-BR" dirty="0"/>
          </a:p>
        </p:txBody>
      </p:sp>
      <p:pic>
        <p:nvPicPr>
          <p:cNvPr id="4" name="Picture 3" descr="AVCi.jpg"/>
          <p:cNvPicPr>
            <a:picLocks noChangeAspect="1"/>
          </p:cNvPicPr>
          <p:nvPr/>
        </p:nvPicPr>
        <p:blipFill>
          <a:blip r:embed="rId2" cstate="print"/>
          <a:stretch>
            <a:fillRect/>
          </a:stretch>
        </p:blipFill>
        <p:spPr>
          <a:xfrm>
            <a:off x="4932040" y="1268760"/>
            <a:ext cx="3744417" cy="2808312"/>
          </a:xfrm>
          <a:prstGeom prst="rect">
            <a:avLst/>
          </a:prstGeom>
        </p:spPr>
      </p:pic>
    </p:spTree>
    <p:extLst>
      <p:ext uri="{BB962C8B-B14F-4D97-AF65-F5344CB8AC3E}">
        <p14:creationId xmlns:p14="http://schemas.microsoft.com/office/powerpoint/2010/main" xmlns="" val="2114821949"/>
      </p:ext>
    </p:extLst>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24370" y="260648"/>
            <a:ext cx="8136903" cy="6597352"/>
          </a:xfrm>
        </p:spPr>
        <p:txBody>
          <a:bodyPr>
            <a:normAutofit fontScale="85000" lnSpcReduction="20000"/>
          </a:bodyPr>
          <a:lstStyle/>
          <a:p>
            <a:pPr marL="0" indent="0">
              <a:buNone/>
            </a:pPr>
            <a:r>
              <a:rPr lang="pt-BR" b="1" dirty="0"/>
              <a:t>2. Nos ramos </a:t>
            </a:r>
            <a:r>
              <a:rPr lang="pt-BR" b="1" dirty="0" err="1" smtClean="0"/>
              <a:t>lenticulo</a:t>
            </a:r>
            <a:r>
              <a:rPr lang="pt-BR" b="1" dirty="0" smtClean="0"/>
              <a:t>-estriados                      </a:t>
            </a:r>
            <a:r>
              <a:rPr lang="pt-BR" dirty="0" smtClean="0"/>
              <a:t>AVE lacunar</a:t>
            </a:r>
            <a:endParaRPr lang="pt-BR" dirty="0"/>
          </a:p>
          <a:p>
            <a:pPr lvl="0"/>
            <a:r>
              <a:rPr lang="pt-BR" dirty="0"/>
              <a:t>Hemiparesia pura: afeta face, MS e MI proporcionalmente.</a:t>
            </a:r>
          </a:p>
          <a:p>
            <a:pPr marL="0" indent="0">
              <a:buNone/>
            </a:pPr>
            <a:r>
              <a:rPr lang="pt-BR" dirty="0" smtClean="0"/>
              <a:t>             Lesão </a:t>
            </a:r>
            <a:r>
              <a:rPr lang="pt-BR" dirty="0"/>
              <a:t>na capsula </a:t>
            </a:r>
            <a:r>
              <a:rPr lang="pt-BR" dirty="0" smtClean="0"/>
              <a:t>interna anterior:   motricidade </a:t>
            </a:r>
            <a:r>
              <a:rPr lang="pt-BR" dirty="0"/>
              <a:t>e não </a:t>
            </a:r>
            <a:r>
              <a:rPr lang="pt-BR" dirty="0" smtClean="0"/>
              <a:t>sensibilidade.</a:t>
            </a:r>
          </a:p>
          <a:p>
            <a:r>
              <a:rPr lang="pt-BR" dirty="0" err="1" smtClean="0"/>
              <a:t>Parkinsoninsmo</a:t>
            </a:r>
            <a:r>
              <a:rPr lang="pt-BR" dirty="0" smtClean="0"/>
              <a:t> : se afetar ramo para gânglios da base</a:t>
            </a:r>
            <a:endParaRPr lang="pt-BR" dirty="0"/>
          </a:p>
          <a:p>
            <a:pPr marL="0" indent="0">
              <a:buNone/>
            </a:pPr>
            <a:r>
              <a:rPr lang="pt-BR" b="1" dirty="0"/>
              <a:t>3. No ramo superior da ACM</a:t>
            </a:r>
            <a:endParaRPr lang="pt-BR" dirty="0"/>
          </a:p>
          <a:p>
            <a:pPr marL="0" indent="0">
              <a:buNone/>
            </a:pPr>
            <a:r>
              <a:rPr lang="pt-BR" dirty="0"/>
              <a:t>Tipo mais comum de </a:t>
            </a:r>
            <a:r>
              <a:rPr lang="pt-BR" dirty="0" err="1"/>
              <a:t>AVCi</a:t>
            </a:r>
            <a:endParaRPr lang="pt-BR" dirty="0"/>
          </a:p>
          <a:p>
            <a:pPr lvl="0"/>
            <a:r>
              <a:rPr lang="pt-BR" dirty="0"/>
              <a:t>Hemiparesia contralateral desproporcional</a:t>
            </a:r>
          </a:p>
          <a:p>
            <a:pPr lvl="0"/>
            <a:r>
              <a:rPr lang="pt-BR" dirty="0"/>
              <a:t>Apraxia contralateral </a:t>
            </a:r>
            <a:r>
              <a:rPr lang="pt-BR" dirty="0" err="1"/>
              <a:t>braquiofacial</a:t>
            </a:r>
            <a:endParaRPr lang="pt-BR" dirty="0"/>
          </a:p>
          <a:p>
            <a:pPr lvl="0"/>
            <a:r>
              <a:rPr lang="pt-BR" dirty="0" err="1"/>
              <a:t>Hemianestesia</a:t>
            </a:r>
            <a:r>
              <a:rPr lang="pt-BR" dirty="0"/>
              <a:t> contralateral</a:t>
            </a:r>
          </a:p>
          <a:p>
            <a:pPr lvl="0"/>
            <a:r>
              <a:rPr lang="pt-BR" dirty="0" err="1"/>
              <a:t>A</a:t>
            </a:r>
            <a:r>
              <a:rPr lang="pt-BR" dirty="0" err="1" smtClean="0"/>
              <a:t>stereognosia</a:t>
            </a:r>
            <a:r>
              <a:rPr lang="pt-BR" dirty="0" smtClean="0"/>
              <a:t>      </a:t>
            </a:r>
          </a:p>
          <a:p>
            <a:pPr lvl="0"/>
            <a:r>
              <a:rPr lang="pt-BR" dirty="0" smtClean="0"/>
              <a:t>Afasia </a:t>
            </a:r>
            <a:r>
              <a:rPr lang="pt-BR" dirty="0"/>
              <a:t>de </a:t>
            </a:r>
            <a:r>
              <a:rPr lang="pt-BR" b="1" u="sng" dirty="0"/>
              <a:t>Broca – não de </a:t>
            </a:r>
            <a:r>
              <a:rPr lang="pt-BR" b="1" u="sng" dirty="0" err="1"/>
              <a:t>Wernicke</a:t>
            </a:r>
            <a:endParaRPr lang="pt-BR" dirty="0"/>
          </a:p>
          <a:p>
            <a:pPr marL="0" indent="0">
              <a:buNone/>
            </a:pPr>
            <a:r>
              <a:rPr lang="pt-BR" b="1" dirty="0"/>
              <a:t>4. No ramo </a:t>
            </a:r>
            <a:r>
              <a:rPr lang="pt-BR" b="1" dirty="0" smtClean="0"/>
              <a:t>inferior</a:t>
            </a:r>
            <a:endParaRPr lang="pt-BR" dirty="0" smtClean="0"/>
          </a:p>
          <a:p>
            <a:pPr marL="0" indent="0">
              <a:buNone/>
            </a:pPr>
            <a:r>
              <a:rPr lang="pt-BR" dirty="0" smtClean="0"/>
              <a:t> Não causa nem hemiplegia nem </a:t>
            </a:r>
            <a:r>
              <a:rPr lang="pt-BR" dirty="0" err="1" smtClean="0"/>
              <a:t>hemianestesia</a:t>
            </a:r>
            <a:r>
              <a:rPr lang="pt-BR" dirty="0" smtClean="0"/>
              <a:t>. Danos mais Neuropsiquiátricos.</a:t>
            </a:r>
          </a:p>
          <a:p>
            <a:pPr lvl="0"/>
            <a:r>
              <a:rPr lang="pt-BR" dirty="0" err="1"/>
              <a:t>A</a:t>
            </a:r>
            <a:r>
              <a:rPr lang="pt-BR" dirty="0" err="1" smtClean="0"/>
              <a:t>sterognosia</a:t>
            </a:r>
            <a:r>
              <a:rPr lang="pt-BR" dirty="0" smtClean="0"/>
              <a:t> </a:t>
            </a:r>
          </a:p>
          <a:p>
            <a:pPr marL="0" lvl="0" indent="0">
              <a:buNone/>
            </a:pPr>
            <a:r>
              <a:rPr lang="pt-BR" b="1" dirty="0" smtClean="0"/>
              <a:t>No </a:t>
            </a:r>
            <a:r>
              <a:rPr lang="pt-BR" b="1" dirty="0"/>
              <a:t>hemisfério dominante:</a:t>
            </a:r>
            <a:endParaRPr lang="pt-BR" dirty="0"/>
          </a:p>
          <a:p>
            <a:pPr lvl="0"/>
            <a:r>
              <a:rPr lang="pt-BR" dirty="0"/>
              <a:t>Afasia de </a:t>
            </a:r>
            <a:r>
              <a:rPr lang="pt-BR" dirty="0" err="1"/>
              <a:t>Wernicke</a:t>
            </a:r>
            <a:r>
              <a:rPr lang="pt-BR" dirty="0"/>
              <a:t> somente </a:t>
            </a:r>
            <a:endParaRPr lang="pt-BR" dirty="0" smtClean="0"/>
          </a:p>
          <a:p>
            <a:pPr lvl="0"/>
            <a:r>
              <a:rPr lang="pt-BR" u="sng" dirty="0" smtClean="0"/>
              <a:t>Apraxia </a:t>
            </a:r>
            <a:r>
              <a:rPr lang="pt-BR" u="sng" dirty="0" err="1" smtClean="0"/>
              <a:t>ideomotora</a:t>
            </a:r>
            <a:r>
              <a:rPr lang="pt-BR" u="sng" dirty="0" smtClean="0"/>
              <a:t> – lesão no córtex pré-frontal</a:t>
            </a:r>
            <a:endParaRPr lang="pt-BR" dirty="0"/>
          </a:p>
          <a:p>
            <a:pPr marL="0" indent="0">
              <a:buNone/>
            </a:pPr>
            <a:r>
              <a:rPr lang="pt-BR" b="1" dirty="0"/>
              <a:t>No hemisfério não dominante</a:t>
            </a:r>
            <a:endParaRPr lang="pt-BR" dirty="0"/>
          </a:p>
          <a:p>
            <a:pPr lvl="0"/>
            <a:r>
              <a:rPr lang="pt-BR" dirty="0" err="1"/>
              <a:t>Heminegligência</a:t>
            </a:r>
            <a:endParaRPr lang="pt-BR" dirty="0"/>
          </a:p>
          <a:p>
            <a:pPr lvl="0"/>
            <a:r>
              <a:rPr lang="pt-BR" u="sng" dirty="0"/>
              <a:t>Apraxia </a:t>
            </a:r>
            <a:r>
              <a:rPr lang="pt-BR" u="sng" dirty="0" err="1" smtClean="0"/>
              <a:t>construcional</a:t>
            </a:r>
            <a:r>
              <a:rPr lang="pt-BR" u="sng" dirty="0" smtClean="0"/>
              <a:t> – lesão no </a:t>
            </a:r>
            <a:r>
              <a:rPr lang="pt-BR" u="sng" dirty="0" err="1" smtClean="0"/>
              <a:t>temporoparietal</a:t>
            </a:r>
            <a:endParaRPr lang="pt-BR" dirty="0"/>
          </a:p>
          <a:p>
            <a:pPr lvl="0"/>
            <a:r>
              <a:rPr lang="pt-BR" dirty="0" err="1"/>
              <a:t>Amusia</a:t>
            </a:r>
            <a:r>
              <a:rPr lang="pt-BR" dirty="0"/>
              <a:t> </a:t>
            </a:r>
          </a:p>
          <a:p>
            <a:pPr marL="0" indent="0">
              <a:buNone/>
            </a:pPr>
            <a:endParaRPr lang="pt-BR" dirty="0"/>
          </a:p>
        </p:txBody>
      </p:sp>
      <p:cxnSp>
        <p:nvCxnSpPr>
          <p:cNvPr id="5" name="Conector angulado 4"/>
          <p:cNvCxnSpPr/>
          <p:nvPr/>
        </p:nvCxnSpPr>
        <p:spPr>
          <a:xfrm>
            <a:off x="1691680" y="836712"/>
            <a:ext cx="360040" cy="144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Seta para a direita 8"/>
          <p:cNvSpPr/>
          <p:nvPr/>
        </p:nvSpPr>
        <p:spPr>
          <a:xfrm>
            <a:off x="4716016" y="332656"/>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245968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75657" y="764704"/>
            <a:ext cx="7058744" cy="5146518"/>
          </a:xfrm>
        </p:spPr>
        <p:txBody>
          <a:bodyPr/>
          <a:lstStyle/>
          <a:p>
            <a:pPr marL="0" indent="0">
              <a:buNone/>
            </a:pPr>
            <a:r>
              <a:rPr lang="pt-BR" dirty="0"/>
              <a:t>5. </a:t>
            </a:r>
            <a:r>
              <a:rPr lang="pt-BR" b="1" dirty="0"/>
              <a:t>Na Artéria Carótida Interna</a:t>
            </a:r>
            <a:endParaRPr lang="pt-BR" dirty="0"/>
          </a:p>
          <a:p>
            <a:pPr marL="0" indent="0">
              <a:buNone/>
            </a:pPr>
            <a:r>
              <a:rPr lang="pt-BR" b="1" dirty="0"/>
              <a:t> </a:t>
            </a:r>
            <a:endParaRPr lang="pt-BR" dirty="0"/>
          </a:p>
          <a:p>
            <a:pPr marL="0" indent="0">
              <a:buNone/>
            </a:pPr>
            <a:r>
              <a:rPr lang="pt-BR" dirty="0"/>
              <a:t>- Síndrome da ACM</a:t>
            </a:r>
          </a:p>
          <a:p>
            <a:pPr>
              <a:buFontTx/>
              <a:buChar char="-"/>
            </a:pPr>
            <a:r>
              <a:rPr lang="pt-BR" dirty="0" smtClean="0"/>
              <a:t>Não </a:t>
            </a:r>
            <a:r>
              <a:rPr lang="pt-BR" dirty="0"/>
              <a:t>atinge a Artéria cerebral </a:t>
            </a:r>
            <a:r>
              <a:rPr lang="pt-BR" dirty="0" smtClean="0"/>
              <a:t>anterior       comunicante anterior</a:t>
            </a:r>
            <a:r>
              <a:rPr lang="pt-BR" dirty="0"/>
              <a:t> </a:t>
            </a:r>
            <a:r>
              <a:rPr lang="pt-BR" dirty="0" smtClean="0"/>
              <a:t>      artéria cerebral anterior do outro lado</a:t>
            </a:r>
          </a:p>
          <a:p>
            <a:pPr marL="0" indent="0">
              <a:buNone/>
            </a:pPr>
            <a:r>
              <a:rPr lang="pt-BR" dirty="0" smtClean="0"/>
              <a:t>-  Cegueira </a:t>
            </a:r>
            <a:r>
              <a:rPr lang="pt-BR" dirty="0"/>
              <a:t>monocular </a:t>
            </a:r>
            <a:r>
              <a:rPr lang="pt-BR" dirty="0" err="1" smtClean="0"/>
              <a:t>ispsilateral</a:t>
            </a:r>
            <a:r>
              <a:rPr lang="pt-BR" dirty="0" smtClean="0"/>
              <a:t>       oclusão </a:t>
            </a:r>
            <a:r>
              <a:rPr lang="pt-BR" u="sng" dirty="0"/>
              <a:t>transitória</a:t>
            </a:r>
            <a:r>
              <a:rPr lang="pt-BR" dirty="0"/>
              <a:t> </a:t>
            </a:r>
            <a:r>
              <a:rPr lang="pt-BR" dirty="0" smtClean="0"/>
              <a:t>do </a:t>
            </a:r>
            <a:r>
              <a:rPr lang="pt-BR" dirty="0"/>
              <a:t>ramo oftálmico da </a:t>
            </a:r>
            <a:r>
              <a:rPr lang="pt-BR" dirty="0" smtClean="0"/>
              <a:t>carótida </a:t>
            </a:r>
            <a:r>
              <a:rPr lang="pt-BR" dirty="0"/>
              <a:t> </a:t>
            </a:r>
          </a:p>
          <a:p>
            <a:pPr marL="0" indent="0">
              <a:buNone/>
            </a:pPr>
            <a:r>
              <a:rPr lang="pt-BR" dirty="0"/>
              <a:t>É, na maioria das vezes indistinguível da </a:t>
            </a:r>
            <a:r>
              <a:rPr lang="pt-BR" dirty="0" err="1"/>
              <a:t>Sindrome</a:t>
            </a:r>
            <a:r>
              <a:rPr lang="pt-BR" dirty="0"/>
              <a:t> da ACM.</a:t>
            </a:r>
          </a:p>
          <a:p>
            <a:endParaRPr lang="pt-BR" dirty="0"/>
          </a:p>
        </p:txBody>
      </p:sp>
      <p:cxnSp>
        <p:nvCxnSpPr>
          <p:cNvPr id="5" name="Conector de seta reta 4"/>
          <p:cNvCxnSpPr/>
          <p:nvPr/>
        </p:nvCxnSpPr>
        <p:spPr>
          <a:xfrm flipH="1">
            <a:off x="6156176" y="2132856"/>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H="1">
            <a:off x="2771800" y="242088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flipH="1">
            <a:off x="5292080" y="285293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29334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548680"/>
            <a:ext cx="7490792" cy="1280890"/>
          </a:xfrm>
        </p:spPr>
        <p:txBody>
          <a:bodyPr>
            <a:normAutofit/>
          </a:bodyPr>
          <a:lstStyle/>
          <a:p>
            <a:r>
              <a:rPr lang="pt-BR" sz="2800" dirty="0" smtClean="0"/>
              <a:t>Síndrome da Artéria Cerebral Anterior</a:t>
            </a:r>
            <a:endParaRPr lang="pt-BR" sz="2800" dirty="0"/>
          </a:p>
        </p:txBody>
      </p:sp>
      <p:sp>
        <p:nvSpPr>
          <p:cNvPr id="3" name="Espaço Reservado para Conteúdo 2"/>
          <p:cNvSpPr>
            <a:spLocks noGrp="1"/>
          </p:cNvSpPr>
          <p:nvPr>
            <p:ph idx="1"/>
          </p:nvPr>
        </p:nvSpPr>
        <p:spPr>
          <a:xfrm>
            <a:off x="1403648" y="1340768"/>
            <a:ext cx="7490791" cy="5256584"/>
          </a:xfrm>
        </p:spPr>
        <p:txBody>
          <a:bodyPr/>
          <a:lstStyle/>
          <a:p>
            <a:pPr marL="0" indent="0">
              <a:buNone/>
            </a:pPr>
            <a:r>
              <a:rPr lang="pt-BR" dirty="0"/>
              <a:t> </a:t>
            </a:r>
          </a:p>
          <a:p>
            <a:pPr marL="0" indent="0">
              <a:buNone/>
            </a:pPr>
            <a:r>
              <a:rPr lang="pt-BR" dirty="0"/>
              <a:t>Geralmente ocorre por AVC tromboembólico; 2% dos casos de </a:t>
            </a:r>
            <a:r>
              <a:rPr lang="pt-BR" dirty="0" err="1" smtClean="0"/>
              <a:t>AVCi</a:t>
            </a:r>
            <a:r>
              <a:rPr lang="pt-BR" dirty="0" smtClean="0"/>
              <a:t> (Cecil)</a:t>
            </a:r>
          </a:p>
          <a:p>
            <a:r>
              <a:rPr lang="pt-BR" dirty="0" smtClean="0"/>
              <a:t>Hemiparesia desproporcional, MI </a:t>
            </a:r>
            <a:r>
              <a:rPr lang="pt-BR" dirty="0"/>
              <a:t>contralateral </a:t>
            </a:r>
            <a:endParaRPr lang="pt-BR" dirty="0" smtClean="0"/>
          </a:p>
          <a:p>
            <a:pPr marL="0" indent="0">
              <a:buNone/>
            </a:pPr>
            <a:r>
              <a:rPr lang="pt-BR" dirty="0"/>
              <a:t> </a:t>
            </a:r>
            <a:r>
              <a:rPr lang="pt-BR" dirty="0" smtClean="0"/>
              <a:t>           Lesão parte medial </a:t>
            </a:r>
            <a:r>
              <a:rPr lang="pt-BR" dirty="0"/>
              <a:t>do Lobo frontal</a:t>
            </a:r>
          </a:p>
          <a:p>
            <a:pPr lvl="0"/>
            <a:r>
              <a:rPr lang="pt-BR" dirty="0" err="1"/>
              <a:t>Hemianestesia</a:t>
            </a:r>
            <a:r>
              <a:rPr lang="pt-BR" dirty="0"/>
              <a:t> </a:t>
            </a:r>
            <a:r>
              <a:rPr lang="pt-BR" dirty="0" smtClean="0"/>
              <a:t>desproporcional, MI </a:t>
            </a:r>
            <a:r>
              <a:rPr lang="pt-BR" dirty="0"/>
              <a:t>contralateral </a:t>
            </a:r>
            <a:endParaRPr lang="pt-BR" dirty="0" smtClean="0"/>
          </a:p>
          <a:p>
            <a:pPr marL="0" lvl="0" indent="0">
              <a:buNone/>
            </a:pPr>
            <a:r>
              <a:rPr lang="pt-BR" dirty="0"/>
              <a:t> </a:t>
            </a:r>
            <a:r>
              <a:rPr lang="pt-BR" dirty="0" smtClean="0"/>
              <a:t>             Lesão na parte medial </a:t>
            </a:r>
            <a:r>
              <a:rPr lang="pt-BR" dirty="0"/>
              <a:t>do lobo parietal</a:t>
            </a:r>
          </a:p>
          <a:p>
            <a:r>
              <a:rPr lang="pt-BR" dirty="0"/>
              <a:t>Apraxia contralateral – lesão da área </a:t>
            </a:r>
            <a:r>
              <a:rPr lang="pt-BR" u="sng" dirty="0"/>
              <a:t>motora suplementar </a:t>
            </a:r>
            <a:r>
              <a:rPr lang="pt-BR" dirty="0" smtClean="0"/>
              <a:t>–(área 6 medial) - déficit </a:t>
            </a:r>
            <a:r>
              <a:rPr lang="pt-BR" dirty="0"/>
              <a:t>no sequenciamento das ações motoras no MI </a:t>
            </a:r>
            <a:r>
              <a:rPr lang="pt-BR" dirty="0" smtClean="0"/>
              <a:t>afetado</a:t>
            </a:r>
          </a:p>
          <a:p>
            <a:endParaRPr lang="pt-BR" dirty="0"/>
          </a:p>
          <a:p>
            <a:pPr marL="0" indent="0">
              <a:buNone/>
            </a:pPr>
            <a:r>
              <a:rPr lang="pt-BR" dirty="0" smtClean="0"/>
              <a:t>Variação no território A. cerebral anterior e circulação colateral pela A. cerebral posterior   </a:t>
            </a:r>
          </a:p>
          <a:p>
            <a:pPr marL="0" indent="0">
              <a:buNone/>
            </a:pPr>
            <a:r>
              <a:rPr lang="pt-BR" dirty="0"/>
              <a:t> </a:t>
            </a:r>
            <a:r>
              <a:rPr lang="pt-BR" dirty="0" smtClean="0"/>
              <a:t>           oclusão clinicamente silenciosa ou ausente ou transitória     </a:t>
            </a:r>
            <a:endParaRPr lang="pt-BR" dirty="0"/>
          </a:p>
        </p:txBody>
      </p:sp>
      <p:cxnSp>
        <p:nvCxnSpPr>
          <p:cNvPr id="5" name="Conector angulado 4"/>
          <p:cNvCxnSpPr/>
          <p:nvPr/>
        </p:nvCxnSpPr>
        <p:spPr>
          <a:xfrm>
            <a:off x="1763688" y="2780928"/>
            <a:ext cx="432048" cy="216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do 6"/>
          <p:cNvCxnSpPr/>
          <p:nvPr/>
        </p:nvCxnSpPr>
        <p:spPr>
          <a:xfrm>
            <a:off x="1763688" y="3645024"/>
            <a:ext cx="504056" cy="216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1835696" y="623731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5712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5616" y="476672"/>
            <a:ext cx="7776864" cy="6192688"/>
          </a:xfrm>
        </p:spPr>
        <p:txBody>
          <a:bodyPr>
            <a:normAutofit fontScale="92500" lnSpcReduction="20000"/>
          </a:bodyPr>
          <a:lstStyle/>
          <a:p>
            <a:pPr marL="0" indent="0">
              <a:buNone/>
            </a:pPr>
            <a:r>
              <a:rPr lang="pt-BR" sz="3300" dirty="0"/>
              <a:t> Síndrome da Artéria Cerebral Posterior</a:t>
            </a:r>
          </a:p>
          <a:p>
            <a:pPr marL="0" indent="0">
              <a:buNone/>
            </a:pPr>
            <a:r>
              <a:rPr lang="pt-BR" dirty="0" smtClean="0"/>
              <a:t>Geralmente</a:t>
            </a:r>
            <a:r>
              <a:rPr lang="pt-BR" dirty="0"/>
              <a:t>, AVE embólico</a:t>
            </a:r>
          </a:p>
          <a:p>
            <a:pPr marL="0" indent="0">
              <a:buNone/>
            </a:pPr>
            <a:endParaRPr lang="pt-BR" dirty="0"/>
          </a:p>
          <a:p>
            <a:pPr marL="0" lvl="0" indent="0">
              <a:buNone/>
            </a:pPr>
            <a:r>
              <a:rPr lang="pt-BR" dirty="0" smtClean="0"/>
              <a:t>1. Oclusão </a:t>
            </a:r>
            <a:r>
              <a:rPr lang="pt-BR" dirty="0"/>
              <a:t>dos ramos corticais:</a:t>
            </a:r>
          </a:p>
          <a:p>
            <a:pPr lvl="0"/>
            <a:r>
              <a:rPr lang="pt-BR" dirty="0" err="1"/>
              <a:t>Hemianopsia</a:t>
            </a:r>
            <a:r>
              <a:rPr lang="pt-BR" dirty="0"/>
              <a:t> homônima contralateral</a:t>
            </a:r>
          </a:p>
          <a:p>
            <a:pPr lvl="0"/>
            <a:r>
              <a:rPr lang="pt-BR" dirty="0" err="1"/>
              <a:t>Agnosia</a:t>
            </a:r>
            <a:r>
              <a:rPr lang="pt-BR" dirty="0"/>
              <a:t> visual</a:t>
            </a:r>
          </a:p>
          <a:p>
            <a:r>
              <a:rPr lang="pt-BR" dirty="0" smtClean="0"/>
              <a:t>Se </a:t>
            </a:r>
            <a:r>
              <a:rPr lang="pt-BR" dirty="0"/>
              <a:t>a lesão não for bilateral, não existe déficit de memória.</a:t>
            </a:r>
          </a:p>
          <a:p>
            <a:endParaRPr lang="pt-BR" dirty="0"/>
          </a:p>
          <a:p>
            <a:pPr marL="0" lvl="0" indent="0">
              <a:buNone/>
            </a:pPr>
            <a:r>
              <a:rPr lang="pt-BR" dirty="0" smtClean="0"/>
              <a:t>2. Oclusão </a:t>
            </a:r>
            <a:r>
              <a:rPr lang="pt-BR" dirty="0"/>
              <a:t>dos ramos proximais (artérias </a:t>
            </a:r>
            <a:r>
              <a:rPr lang="pt-BR" dirty="0" err="1"/>
              <a:t>coroidais</a:t>
            </a:r>
            <a:r>
              <a:rPr lang="pt-BR" dirty="0"/>
              <a:t> medial e lateral, </a:t>
            </a:r>
            <a:r>
              <a:rPr lang="pt-BR" dirty="0" smtClean="0"/>
              <a:t> </a:t>
            </a:r>
          </a:p>
          <a:p>
            <a:pPr marL="0" lvl="0" indent="0">
              <a:buNone/>
            </a:pPr>
            <a:r>
              <a:rPr lang="pt-BR" dirty="0"/>
              <a:t> </a:t>
            </a:r>
            <a:r>
              <a:rPr lang="pt-BR" dirty="0" smtClean="0"/>
              <a:t>                     tálamo </a:t>
            </a:r>
            <a:r>
              <a:rPr lang="pt-BR" dirty="0"/>
              <a:t>e mesencéfalo)</a:t>
            </a:r>
          </a:p>
          <a:p>
            <a:pPr lvl="0"/>
            <a:r>
              <a:rPr lang="pt-BR" dirty="0"/>
              <a:t>Hemiplegia COMPLETA contralateral (e proporcional</a:t>
            </a:r>
            <a:r>
              <a:rPr lang="pt-BR" dirty="0" smtClean="0"/>
              <a:t>) </a:t>
            </a:r>
          </a:p>
          <a:p>
            <a:pPr marL="0" lvl="0" indent="0">
              <a:buNone/>
            </a:pPr>
            <a:r>
              <a:rPr lang="pt-BR" dirty="0"/>
              <a:t> </a:t>
            </a:r>
            <a:r>
              <a:rPr lang="pt-BR" dirty="0" smtClean="0"/>
              <a:t>               trato </a:t>
            </a:r>
            <a:r>
              <a:rPr lang="pt-BR" dirty="0" err="1"/>
              <a:t>cortico</a:t>
            </a:r>
            <a:r>
              <a:rPr lang="pt-BR" dirty="0"/>
              <a:t>-espinal e </a:t>
            </a:r>
            <a:r>
              <a:rPr lang="pt-BR" dirty="0" err="1" smtClean="0"/>
              <a:t>cortico</a:t>
            </a:r>
            <a:r>
              <a:rPr lang="pt-BR" dirty="0" smtClean="0"/>
              <a:t>-espinal</a:t>
            </a:r>
          </a:p>
          <a:p>
            <a:pPr lvl="0"/>
            <a:r>
              <a:rPr lang="pt-BR" dirty="0" err="1" smtClean="0"/>
              <a:t>Hemianestesia</a:t>
            </a:r>
            <a:r>
              <a:rPr lang="pt-BR" dirty="0" smtClean="0"/>
              <a:t> </a:t>
            </a:r>
            <a:r>
              <a:rPr lang="pt-BR" dirty="0"/>
              <a:t>completa contralateral e proporcional </a:t>
            </a:r>
          </a:p>
          <a:p>
            <a:pPr marL="0" lvl="0" indent="0">
              <a:buNone/>
            </a:pPr>
            <a:r>
              <a:rPr lang="pt-BR" dirty="0"/>
              <a:t> </a:t>
            </a:r>
            <a:r>
              <a:rPr lang="pt-BR" dirty="0" smtClean="0"/>
              <a:t>                lesão </a:t>
            </a:r>
            <a:r>
              <a:rPr lang="pt-BR" dirty="0"/>
              <a:t>lemnisco medial</a:t>
            </a:r>
          </a:p>
          <a:p>
            <a:pPr lvl="0"/>
            <a:r>
              <a:rPr lang="pt-BR" dirty="0"/>
              <a:t>Paralisia do </a:t>
            </a:r>
            <a:r>
              <a:rPr lang="pt-BR" dirty="0" err="1"/>
              <a:t>Oculomotor</a:t>
            </a:r>
            <a:r>
              <a:rPr lang="pt-BR" dirty="0"/>
              <a:t> </a:t>
            </a:r>
            <a:r>
              <a:rPr lang="pt-BR" dirty="0" err="1"/>
              <a:t>ipsilateral</a:t>
            </a:r>
            <a:r>
              <a:rPr lang="pt-BR" dirty="0"/>
              <a:t> – </a:t>
            </a:r>
          </a:p>
          <a:p>
            <a:r>
              <a:rPr lang="pt-BR" dirty="0"/>
              <a:t>Tremor de repouso – </a:t>
            </a:r>
            <a:r>
              <a:rPr lang="pt-BR" dirty="0" err="1" smtClean="0"/>
              <a:t>parkinsonismo</a:t>
            </a:r>
            <a:endParaRPr lang="pt-BR" dirty="0"/>
          </a:p>
          <a:p>
            <a:pPr marL="0" lvl="0" indent="0">
              <a:buNone/>
            </a:pPr>
            <a:r>
              <a:rPr lang="pt-BR" dirty="0" smtClean="0"/>
              <a:t>                  Lesão </a:t>
            </a:r>
            <a:r>
              <a:rPr lang="pt-BR" dirty="0"/>
              <a:t>da substância </a:t>
            </a:r>
            <a:r>
              <a:rPr lang="pt-BR" dirty="0" smtClean="0"/>
              <a:t>negra, mesencéfalo</a:t>
            </a:r>
            <a:r>
              <a:rPr lang="pt-BR" dirty="0"/>
              <a:t>, no </a:t>
            </a:r>
            <a:r>
              <a:rPr lang="pt-BR" dirty="0" smtClean="0"/>
              <a:t>pedúnculo </a:t>
            </a:r>
            <a:endParaRPr lang="pt-BR" dirty="0"/>
          </a:p>
        </p:txBody>
      </p:sp>
      <p:cxnSp>
        <p:nvCxnSpPr>
          <p:cNvPr id="5" name="Conector de seta reta 4"/>
          <p:cNvCxnSpPr/>
          <p:nvPr/>
        </p:nvCxnSpPr>
        <p:spPr>
          <a:xfrm>
            <a:off x="1907704" y="378904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angulado 6"/>
          <p:cNvCxnSpPr/>
          <p:nvPr/>
        </p:nvCxnSpPr>
        <p:spPr>
          <a:xfrm>
            <a:off x="1691680" y="4365104"/>
            <a:ext cx="360040" cy="144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do 8"/>
          <p:cNvCxnSpPr/>
          <p:nvPr/>
        </p:nvCxnSpPr>
        <p:spPr>
          <a:xfrm>
            <a:off x="1691680" y="4941168"/>
            <a:ext cx="360040" cy="2160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do 10"/>
          <p:cNvCxnSpPr/>
          <p:nvPr/>
        </p:nvCxnSpPr>
        <p:spPr>
          <a:xfrm>
            <a:off x="1691680" y="5949280"/>
            <a:ext cx="504056" cy="144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3147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15616" y="260648"/>
            <a:ext cx="7848872" cy="6480720"/>
          </a:xfrm>
        </p:spPr>
        <p:txBody>
          <a:bodyPr>
            <a:normAutofit/>
          </a:bodyPr>
          <a:lstStyle/>
          <a:p>
            <a:pPr marL="0" indent="0">
              <a:buNone/>
            </a:pPr>
            <a:r>
              <a:rPr lang="pt-BR" dirty="0"/>
              <a:t>Síndromes da A. Vertebral – AVE Bulbar</a:t>
            </a:r>
          </a:p>
          <a:p>
            <a:pPr lvl="0"/>
            <a:r>
              <a:rPr lang="pt-BR" dirty="0" smtClean="0"/>
              <a:t>Síndrome </a:t>
            </a:r>
            <a:r>
              <a:rPr lang="pt-BR" dirty="0"/>
              <a:t>bulbar lateral ou da PICA </a:t>
            </a:r>
            <a:r>
              <a:rPr lang="pt-BR" dirty="0" smtClean="0"/>
              <a:t>(80 %) causa : </a:t>
            </a:r>
          </a:p>
          <a:p>
            <a:pPr lvl="0">
              <a:buFontTx/>
              <a:buChar char="-"/>
            </a:pPr>
            <a:r>
              <a:rPr lang="pt-BR" dirty="0" smtClean="0"/>
              <a:t>vertigem</a:t>
            </a:r>
            <a:r>
              <a:rPr lang="pt-BR" dirty="0"/>
              <a:t>, náuseas, vômitos, </a:t>
            </a:r>
            <a:r>
              <a:rPr lang="pt-BR" dirty="0" err="1"/>
              <a:t>nistagmo</a:t>
            </a:r>
            <a:r>
              <a:rPr lang="pt-BR" dirty="0"/>
              <a:t>, ataxia </a:t>
            </a:r>
            <a:r>
              <a:rPr lang="pt-BR" dirty="0" err="1"/>
              <a:t>ispilateral</a:t>
            </a:r>
            <a:r>
              <a:rPr lang="pt-BR" dirty="0"/>
              <a:t> – afecção do cerebelo ou do núcleo </a:t>
            </a:r>
            <a:r>
              <a:rPr lang="pt-BR" dirty="0" smtClean="0"/>
              <a:t>vestibular</a:t>
            </a:r>
          </a:p>
          <a:p>
            <a:pPr marL="0" lvl="0" indent="0">
              <a:buNone/>
            </a:pPr>
            <a:r>
              <a:rPr lang="pt-BR" dirty="0" smtClean="0"/>
              <a:t>- Síndrome </a:t>
            </a:r>
            <a:r>
              <a:rPr lang="pt-BR" dirty="0"/>
              <a:t>de </a:t>
            </a:r>
            <a:r>
              <a:rPr lang="pt-BR" dirty="0" err="1"/>
              <a:t>Horner</a:t>
            </a:r>
            <a:r>
              <a:rPr lang="pt-BR" dirty="0"/>
              <a:t> </a:t>
            </a:r>
            <a:r>
              <a:rPr lang="pt-BR" dirty="0" smtClean="0"/>
              <a:t>= </a:t>
            </a:r>
            <a:r>
              <a:rPr lang="pt-BR" dirty="0"/>
              <a:t>ptose, </a:t>
            </a:r>
            <a:r>
              <a:rPr lang="pt-BR" dirty="0" err="1"/>
              <a:t>miose</a:t>
            </a:r>
            <a:r>
              <a:rPr lang="pt-BR" dirty="0"/>
              <a:t> e diminuição da sudorese</a:t>
            </a:r>
          </a:p>
          <a:p>
            <a:pPr>
              <a:buFontTx/>
              <a:buChar char="-"/>
            </a:pPr>
            <a:r>
              <a:rPr lang="pt-BR" dirty="0" smtClean="0"/>
              <a:t>Perda </a:t>
            </a:r>
            <a:r>
              <a:rPr lang="pt-BR" dirty="0"/>
              <a:t>da sensação de dor e de temperatura  da face </a:t>
            </a:r>
            <a:r>
              <a:rPr lang="pt-BR" dirty="0" err="1"/>
              <a:t>ipsilareral</a:t>
            </a:r>
            <a:r>
              <a:rPr lang="pt-BR" dirty="0"/>
              <a:t> – lesão do nervo </a:t>
            </a:r>
            <a:r>
              <a:rPr lang="pt-BR" dirty="0" smtClean="0"/>
              <a:t>V</a:t>
            </a:r>
          </a:p>
          <a:p>
            <a:pPr marL="0" indent="0">
              <a:buNone/>
            </a:pPr>
            <a:r>
              <a:rPr lang="pt-BR" dirty="0" smtClean="0"/>
              <a:t>- </a:t>
            </a:r>
            <a:r>
              <a:rPr lang="pt-BR" dirty="0"/>
              <a:t>perda da sensação de dor e de temperatura no troco e nas extremidades contralaterais</a:t>
            </a:r>
          </a:p>
          <a:p>
            <a:pPr marL="0" indent="0">
              <a:buNone/>
            </a:pPr>
            <a:r>
              <a:rPr lang="pt-BR" dirty="0" smtClean="0"/>
              <a:t>- Sem </a:t>
            </a:r>
            <a:r>
              <a:rPr lang="pt-BR" dirty="0"/>
              <a:t>déficit motor</a:t>
            </a:r>
          </a:p>
          <a:p>
            <a:pPr marL="0" indent="0">
              <a:buNone/>
            </a:pPr>
            <a:endParaRPr lang="pt-BR" dirty="0"/>
          </a:p>
          <a:p>
            <a:pPr marL="0" indent="0">
              <a:buNone/>
            </a:pPr>
            <a:r>
              <a:rPr lang="pt-BR" dirty="0"/>
              <a:t>Síndromes da A. Basilar</a:t>
            </a:r>
          </a:p>
          <a:p>
            <a:pPr marL="0" indent="0">
              <a:buNone/>
            </a:pPr>
            <a:endParaRPr lang="pt-BR" dirty="0"/>
          </a:p>
          <a:p>
            <a:pPr marL="0" lvl="0" indent="0">
              <a:buNone/>
            </a:pPr>
            <a:r>
              <a:rPr lang="pt-BR" dirty="0"/>
              <a:t>Trombose basilar </a:t>
            </a:r>
            <a:r>
              <a:rPr lang="pt-BR" dirty="0" smtClean="0"/>
              <a:t>– lesão de toda </a:t>
            </a:r>
            <a:r>
              <a:rPr lang="pt-BR" dirty="0"/>
              <a:t>a ponte</a:t>
            </a:r>
          </a:p>
          <a:p>
            <a:r>
              <a:rPr lang="pt-BR" dirty="0"/>
              <a:t>Síndrome do encarceramento: consciência preservada, mas perda de todos os movimentos e sentidos, com exceção dos movimentos dos olhos e da pálpebra.</a:t>
            </a:r>
          </a:p>
          <a:p>
            <a:endParaRPr lang="pt-BR" dirty="0"/>
          </a:p>
        </p:txBody>
      </p:sp>
    </p:spTree>
    <p:extLst>
      <p:ext uri="{BB962C8B-B14F-4D97-AF65-F5344CB8AC3E}">
        <p14:creationId xmlns:p14="http://schemas.microsoft.com/office/powerpoint/2010/main" xmlns="" val="389174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9" y="332656"/>
            <a:ext cx="7490791" cy="5578566"/>
          </a:xfrm>
        </p:spPr>
        <p:txBody>
          <a:bodyPr/>
          <a:lstStyle/>
          <a:p>
            <a:r>
              <a:rPr lang="pt-BR" dirty="0" err="1" smtClean="0"/>
              <a:t>Sobotta</a:t>
            </a:r>
            <a:r>
              <a:rPr lang="pt-BR" dirty="0" smtClean="0"/>
              <a:t>, Atlas de Anatomia Humana, vol. 1. 22 ed. Rio de Janeiro: Guanabara Koogan, 2006</a:t>
            </a:r>
          </a:p>
          <a:p>
            <a:r>
              <a:rPr lang="pt-BR" dirty="0" err="1" smtClean="0"/>
              <a:t>Netter</a:t>
            </a:r>
            <a:r>
              <a:rPr lang="pt-BR" dirty="0" smtClean="0"/>
              <a:t>, Frank H. </a:t>
            </a:r>
            <a:r>
              <a:rPr lang="pt-BR" b="1" dirty="0" smtClean="0"/>
              <a:t>Atlas de Anatomia Humana</a:t>
            </a:r>
            <a:r>
              <a:rPr lang="pt-BR" dirty="0" smtClean="0"/>
              <a:t>. 3 ed. Porto Alegre: Artmed, 2003</a:t>
            </a:r>
          </a:p>
          <a:p>
            <a:r>
              <a:rPr lang="pt-BR" dirty="0" err="1" smtClean="0"/>
              <a:t>Baehr</a:t>
            </a:r>
            <a:r>
              <a:rPr lang="pt-BR" dirty="0" smtClean="0"/>
              <a:t>, M. </a:t>
            </a:r>
            <a:r>
              <a:rPr lang="pt-BR" dirty="0" err="1" smtClean="0"/>
              <a:t>Frotscher</a:t>
            </a:r>
            <a:r>
              <a:rPr lang="pt-BR" dirty="0" smtClean="0"/>
              <a:t>, M. </a:t>
            </a:r>
            <a:r>
              <a:rPr lang="pt-BR" b="1" dirty="0" smtClean="0"/>
              <a:t>Diagnóstico Topográfico em Neurologia: </a:t>
            </a:r>
            <a:r>
              <a:rPr lang="pt-BR" dirty="0" smtClean="0"/>
              <a:t>Anatomia, Fisiologia, Sinais, Sintomas. 4 ed. Rio de Janeiro: Guanabara Koogan, 2008 </a:t>
            </a:r>
          </a:p>
          <a:p>
            <a:r>
              <a:rPr lang="pt-BR" dirty="0" err="1" smtClean="0"/>
              <a:t>Merrit</a:t>
            </a:r>
            <a:r>
              <a:rPr lang="pt-BR" dirty="0" smtClean="0"/>
              <a:t>, Tratado de Neurologia. 11 ed. Rio de Janeiro: Guanabara Koogan, 2007</a:t>
            </a:r>
          </a:p>
          <a:p>
            <a:r>
              <a:rPr lang="pt-BR" dirty="0" smtClean="0"/>
              <a:t>Cecil, T</a:t>
            </a:r>
            <a:r>
              <a:rPr lang="pt-BR" b="1" dirty="0" smtClean="0"/>
              <a:t>ratado de Medicina Interna. </a:t>
            </a:r>
            <a:r>
              <a:rPr lang="pt-BR" dirty="0" smtClean="0"/>
              <a:t>22 ed. Rio de Janeiro: </a:t>
            </a:r>
            <a:r>
              <a:rPr lang="pt-BR" dirty="0" err="1" smtClean="0"/>
              <a:t>Eselvier</a:t>
            </a:r>
            <a:r>
              <a:rPr lang="pt-BR" dirty="0" smtClean="0"/>
              <a:t>, 2005</a:t>
            </a:r>
          </a:p>
          <a:p>
            <a:r>
              <a:rPr lang="pt-BR" dirty="0" smtClean="0"/>
              <a:t>Machado, A. B. M.</a:t>
            </a:r>
            <a:r>
              <a:rPr lang="pt-BR" b="1" dirty="0"/>
              <a:t> </a:t>
            </a:r>
            <a:r>
              <a:rPr lang="pt-BR" b="1" dirty="0" err="1"/>
              <a:t>Neuroanatomia</a:t>
            </a:r>
            <a:r>
              <a:rPr lang="pt-BR" b="1" dirty="0"/>
              <a:t> </a:t>
            </a:r>
            <a:r>
              <a:rPr lang="pt-BR" b="1" dirty="0" smtClean="0"/>
              <a:t>Funcional. </a:t>
            </a:r>
            <a:r>
              <a:rPr lang="pt-BR" dirty="0" smtClean="0"/>
              <a:t>2 ed. São Paulo: Atheneu, 2006</a:t>
            </a:r>
          </a:p>
        </p:txBody>
      </p:sp>
    </p:spTree>
    <p:extLst>
      <p:ext uri="{BB962C8B-B14F-4D97-AF65-F5344CB8AC3E}">
        <p14:creationId xmlns:p14="http://schemas.microsoft.com/office/powerpoint/2010/main" xmlns="" val="1644245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kumimoji="1" lang="ja-JP" altLang="en-US"/>
          </a:p>
        </p:txBody>
      </p:sp>
      <p:sp>
        <p:nvSpPr>
          <p:cNvPr id="4" name="Title 3"/>
          <p:cNvSpPr>
            <a:spLocks noGrp="1"/>
          </p:cNvSpPr>
          <p:nvPr>
            <p:ph type="ctrTitle"/>
          </p:nvPr>
        </p:nvSpPr>
        <p:spPr>
          <a:xfrm>
            <a:off x="683568" y="188640"/>
            <a:ext cx="8064896" cy="2016224"/>
          </a:xfrm>
        </p:spPr>
        <p:txBody>
          <a:bodyPr>
            <a:normAutofit fontScale="90000"/>
          </a:bodyPr>
          <a:lstStyle/>
          <a:p>
            <a:r>
              <a:rPr kumimoji="1" lang="pt-BR" altLang="ja-JP" sz="6600" b="1" dirty="0" smtClean="0">
                <a:solidFill>
                  <a:srgbClr val="FF0000"/>
                </a:solidFill>
                <a:effectLst>
                  <a:outerShdw blurRad="38100" dist="38100" dir="2700000" algn="tl">
                    <a:srgbClr val="000000">
                      <a:alpha val="43137"/>
                    </a:srgbClr>
                  </a:outerShdw>
                </a:effectLst>
              </a:rPr>
              <a:t>Diagnóstico do AVCI</a:t>
            </a:r>
            <a:endParaRPr kumimoji="1" lang="ja-JP" altLang="en-US"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761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US" altLang="ja-JP" b="1" u="sng" dirty="0">
                <a:effectLst>
                  <a:outerShdw blurRad="38100" dist="38100" dir="2700000" algn="tl">
                    <a:srgbClr val="000000">
                      <a:alpha val="43137"/>
                    </a:srgbClr>
                  </a:outerShdw>
                </a:effectLst>
              </a:rPr>
              <a:t>National Institutes </a:t>
            </a:r>
            <a:r>
              <a:rPr lang="en-US" altLang="ja-JP" b="1" u="sng" dirty="0" smtClean="0">
                <a:effectLst>
                  <a:outerShdw blurRad="38100" dist="38100" dir="2700000" algn="tl">
                    <a:srgbClr val="000000">
                      <a:alpha val="43137"/>
                    </a:srgbClr>
                  </a:outerShdw>
                </a:effectLst>
              </a:rPr>
              <a:t>of Neurological </a:t>
            </a:r>
            <a:r>
              <a:rPr lang="en-US" altLang="ja-JP" b="1" u="sng" dirty="0">
                <a:effectLst>
                  <a:outerShdw blurRad="38100" dist="38100" dir="2700000" algn="tl">
                    <a:srgbClr val="000000">
                      <a:alpha val="43137"/>
                    </a:srgbClr>
                  </a:outerShdw>
                </a:effectLst>
              </a:rPr>
              <a:t>Disorders and Stroke (NINDS)</a:t>
            </a:r>
            <a:endParaRPr kumimoji="1" lang="ja-JP" altLang="en-US" b="1" u="sng"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132856"/>
            <a:ext cx="8605691"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3245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kumimoji="1" lang="pt-BR" altLang="ja-JP" b="1" u="sng" dirty="0" smtClean="0">
                <a:effectLst>
                  <a:outerShdw blurRad="38100" dist="38100" dir="2700000" algn="tl">
                    <a:srgbClr val="000000">
                      <a:alpha val="43137"/>
                    </a:srgbClr>
                  </a:outerShdw>
                </a:effectLst>
              </a:rPr>
              <a:t>História Clínica</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71253" y="1412776"/>
            <a:ext cx="8229600" cy="4525963"/>
          </a:xfrm>
        </p:spPr>
        <p:txBody>
          <a:bodyPr>
            <a:normAutofit/>
          </a:bodyPr>
          <a:lstStyle/>
          <a:p>
            <a:r>
              <a:rPr lang="pt-BR" altLang="ja-JP" sz="2800" dirty="0" smtClean="0"/>
              <a:t>História pessoal: Tempo de início e duração, fatores de risco para aterosclerose e cardiopatias, etc., diagnostico diferencial (stroke mimics)</a:t>
            </a:r>
            <a:endParaRPr kumimoji="1" lang="ja-JP" altLang="en-US" sz="28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795475"/>
            <a:ext cx="8892480"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068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56"/>
            <a:ext cx="8229600" cy="1143000"/>
          </a:xfrm>
        </p:spPr>
        <p:txBody>
          <a:bodyPr/>
          <a:lstStyle/>
          <a:p>
            <a:r>
              <a:rPr kumimoji="1" lang="pt-BR" altLang="ja-JP" b="1" u="sng" dirty="0" smtClean="0">
                <a:effectLst>
                  <a:outerShdw blurRad="38100" dist="38100" dir="2700000" algn="tl">
                    <a:srgbClr val="000000">
                      <a:alpha val="43137"/>
                    </a:srgbClr>
                  </a:outerShdw>
                </a:effectLst>
              </a:rPr>
              <a:t>Exame Físico</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9552" y="1556792"/>
            <a:ext cx="8229600" cy="4525963"/>
          </a:xfrm>
        </p:spPr>
        <p:txBody>
          <a:bodyPr/>
          <a:lstStyle/>
          <a:p>
            <a:r>
              <a:rPr kumimoji="1" lang="pt-BR" altLang="ja-JP" dirty="0" smtClean="0"/>
              <a:t>Exames breves identificando os principais quadros clínicos e possíveis causas do AVCi</a:t>
            </a:r>
            <a:r>
              <a:rPr lang="ja-JP" altLang="en-US" dirty="0"/>
              <a:t> </a:t>
            </a:r>
            <a:r>
              <a:rPr lang="pt-BR" altLang="ja-JP" dirty="0" smtClean="0"/>
              <a:t>(ausculta da carótida, sinais de ICC, arritimias, trauma, ruídos)</a:t>
            </a:r>
          </a:p>
          <a:p>
            <a:endParaRPr lang="pt-BR" altLang="ja-JP" dirty="0" smtClean="0"/>
          </a:p>
          <a:p>
            <a:r>
              <a:rPr lang="pt-BR" altLang="ja-JP" dirty="0" smtClean="0"/>
              <a:t>Achados na pele ajudam a identificar coagulopatias e desordens plaquetárias</a:t>
            </a:r>
            <a:endParaRPr kumimoji="1" lang="pt-BR" altLang="ja-JP" dirty="0" smtClean="0"/>
          </a:p>
        </p:txBody>
      </p:sp>
    </p:spTree>
    <p:extLst>
      <p:ext uri="{BB962C8B-B14F-4D97-AF65-F5344CB8AC3E}">
        <p14:creationId xmlns:p14="http://schemas.microsoft.com/office/powerpoint/2010/main" xmlns="" val="324741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pt-BR" dirty="0" smtClean="0"/>
              <a:t>Fatores de Risco (AVC i)</a:t>
            </a:r>
            <a:endParaRPr lang="pt-BR" dirty="0"/>
          </a:p>
        </p:txBody>
      </p:sp>
      <p:sp>
        <p:nvSpPr>
          <p:cNvPr id="3" name="Content Placeholder 2"/>
          <p:cNvSpPr>
            <a:spLocks noGrp="1"/>
          </p:cNvSpPr>
          <p:nvPr>
            <p:ph idx="1"/>
          </p:nvPr>
        </p:nvSpPr>
        <p:spPr>
          <a:xfrm>
            <a:off x="395536" y="1700808"/>
            <a:ext cx="8229600" cy="4896544"/>
          </a:xfrm>
        </p:spPr>
        <p:txBody>
          <a:bodyPr numCol="1">
            <a:normAutofit/>
          </a:bodyPr>
          <a:lstStyle/>
          <a:p>
            <a:r>
              <a:rPr lang="pt-BR" b="1" dirty="0" smtClean="0">
                <a:solidFill>
                  <a:schemeClr val="tx2"/>
                </a:solidFill>
              </a:rPr>
              <a:t>IDADE AVANÇADA  -</a:t>
            </a:r>
            <a:r>
              <a:rPr lang="pt-BR" dirty="0" smtClean="0"/>
              <a:t> incidência dobra  a cada década a partir  dos 55 anos</a:t>
            </a:r>
          </a:p>
          <a:p>
            <a:pPr>
              <a:buNone/>
            </a:pPr>
            <a:r>
              <a:rPr lang="pt-BR" dirty="0" smtClean="0"/>
              <a:t> </a:t>
            </a:r>
            <a:r>
              <a:rPr lang="pt-BR" dirty="0" smtClean="0">
                <a:solidFill>
                  <a:srgbClr val="FF0000"/>
                </a:solidFill>
              </a:rPr>
              <a:t>**</a:t>
            </a:r>
            <a:r>
              <a:rPr lang="pt-BR" dirty="0" smtClean="0"/>
              <a:t>Fator de risco não modificável</a:t>
            </a:r>
            <a:endParaRPr lang="pt-BR" dirty="0" smtClean="0">
              <a:solidFill>
                <a:srgbClr val="FF0000"/>
              </a:solidFill>
            </a:endParaRPr>
          </a:p>
          <a:p>
            <a:endParaRPr lang="pt-BR" dirty="0" smtClean="0">
              <a:solidFill>
                <a:srgbClr val="FF0000"/>
              </a:solidFill>
            </a:endParaRPr>
          </a:p>
          <a:p>
            <a:r>
              <a:rPr lang="pt-BR" b="1" dirty="0" smtClean="0">
                <a:solidFill>
                  <a:schemeClr val="tx2"/>
                </a:solidFill>
              </a:rPr>
              <a:t>SEXO - </a:t>
            </a:r>
            <a:r>
              <a:rPr lang="pt-BR" dirty="0" smtClean="0"/>
              <a:t> maior  incidência </a:t>
            </a:r>
          </a:p>
          <a:p>
            <a:pPr>
              <a:buNone/>
            </a:pPr>
            <a:r>
              <a:rPr lang="pt-BR" dirty="0" smtClean="0"/>
              <a:t>nos homens  até 60 anos</a:t>
            </a:r>
            <a:endParaRPr lang="pt-BR" dirty="0" smtClean="0">
              <a:solidFill>
                <a:srgbClr val="FF0000"/>
              </a:solidFill>
            </a:endParaRPr>
          </a:p>
          <a:p>
            <a:pPr>
              <a:buNone/>
            </a:pPr>
            <a:r>
              <a:rPr lang="pt-BR" dirty="0" smtClean="0">
                <a:solidFill>
                  <a:srgbClr val="FF0000"/>
                </a:solidFill>
              </a:rPr>
              <a:t> </a:t>
            </a:r>
            <a:endParaRPr lang="pt-BR" dirty="0">
              <a:solidFill>
                <a:srgbClr val="FF0000"/>
              </a:solidFill>
            </a:endParaRPr>
          </a:p>
        </p:txBody>
      </p:sp>
      <p:pic>
        <p:nvPicPr>
          <p:cNvPr id="4" name="Picture 3" descr="idosos.jpg"/>
          <p:cNvPicPr>
            <a:picLocks noChangeAspect="1"/>
          </p:cNvPicPr>
          <p:nvPr/>
        </p:nvPicPr>
        <p:blipFill>
          <a:blip r:embed="rId2" cstate="print"/>
          <a:stretch>
            <a:fillRect/>
          </a:stretch>
        </p:blipFill>
        <p:spPr>
          <a:xfrm>
            <a:off x="4788024" y="3356992"/>
            <a:ext cx="3936158" cy="2953693"/>
          </a:xfrm>
          <a:prstGeom prst="rect">
            <a:avLst/>
          </a:prstGeom>
        </p:spPr>
      </p:pic>
    </p:spTree>
    <p:extLst>
      <p:ext uri="{BB962C8B-B14F-4D97-AF65-F5344CB8AC3E}">
        <p14:creationId xmlns:p14="http://schemas.microsoft.com/office/powerpoint/2010/main" xmlns="" val="3934865069"/>
      </p:ext>
    </p:extLst>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kumimoji="1" lang="pt-BR" altLang="ja-JP" b="1" u="sng" dirty="0" smtClean="0">
                <a:effectLst>
                  <a:outerShdw blurRad="38100" dist="38100" dir="2700000" algn="tl">
                    <a:srgbClr val="000000">
                      <a:alpha val="43137"/>
                    </a:srgbClr>
                  </a:outerShdw>
                </a:effectLst>
              </a:rPr>
              <a:t>Exame Neurológico</a:t>
            </a:r>
            <a:r>
              <a:rPr kumimoji="1" lang="pt-BR" altLang="ja-JP" dirty="0" smtClean="0"/>
              <a:t/>
            </a:r>
            <a:br>
              <a:rPr kumimoji="1" lang="pt-BR" altLang="ja-JP" dirty="0" smtClean="0"/>
            </a:br>
            <a:r>
              <a:rPr lang="pt-BR" altLang="ja-JP" sz="3100" dirty="0" smtClean="0">
                <a:effectLst>
                  <a:outerShdw blurRad="38100" dist="38100" dir="2700000" algn="tl">
                    <a:srgbClr val="000000">
                      <a:alpha val="43137"/>
                    </a:srgbClr>
                  </a:outerShdw>
                </a:effectLst>
              </a:rPr>
              <a:t>National Institutes of Health Strokes Scores</a:t>
            </a:r>
            <a:endParaRPr kumimoji="1" lang="ja-JP" altLang="en-US" sz="3100" dirty="0">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0390" y="1268760"/>
            <a:ext cx="4113091"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236" y="1392871"/>
            <a:ext cx="4095750" cy="501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4968025"/>
            <a:ext cx="226695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4994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332656"/>
            <a:ext cx="8229600" cy="1143000"/>
          </a:xfrm>
        </p:spPr>
        <p:txBody>
          <a:bodyPr>
            <a:normAutofit fontScale="90000"/>
          </a:bodyPr>
          <a:lstStyle/>
          <a:p>
            <a:r>
              <a:rPr kumimoji="1" lang="pt-BR" altLang="ja-JP" b="1" u="sng" dirty="0" smtClean="0">
                <a:effectLst>
                  <a:outerShdw blurRad="38100" dist="38100" dir="2700000" algn="tl">
                    <a:srgbClr val="000000">
                      <a:alpha val="43137"/>
                    </a:srgbClr>
                  </a:outerShdw>
                </a:effectLst>
              </a:rPr>
              <a:t>Exame Neurológico</a:t>
            </a:r>
            <a:r>
              <a:rPr kumimoji="1" lang="pt-BR" altLang="ja-JP" dirty="0" smtClean="0"/>
              <a:t/>
            </a:r>
            <a:br>
              <a:rPr kumimoji="1" lang="pt-BR" altLang="ja-JP" dirty="0" smtClean="0"/>
            </a:br>
            <a:endParaRPr kumimoji="1" lang="ja-JP" altLang="en-US" sz="40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r>
              <a:rPr kumimoji="1" lang="pt-BR" altLang="ja-JP" dirty="0" smtClean="0"/>
              <a:t>Quantificar o déficit neurológico</a:t>
            </a:r>
          </a:p>
          <a:p>
            <a:endParaRPr kumimoji="1" lang="pt-BR" altLang="ja-JP" dirty="0" smtClean="0"/>
          </a:p>
          <a:p>
            <a:r>
              <a:rPr lang="pt-BR" altLang="ja-JP" dirty="0" smtClean="0"/>
              <a:t>Identificar o local da vaso oclusão</a:t>
            </a:r>
          </a:p>
          <a:p>
            <a:endParaRPr lang="pt-BR" altLang="ja-JP" dirty="0" smtClean="0"/>
          </a:p>
          <a:p>
            <a:r>
              <a:rPr kumimoji="1" lang="pt-BR" altLang="ja-JP" dirty="0" smtClean="0"/>
              <a:t>Prognóstico</a:t>
            </a:r>
          </a:p>
          <a:p>
            <a:endParaRPr kumimoji="1" lang="pt-BR" altLang="ja-JP" dirty="0" smtClean="0"/>
          </a:p>
          <a:p>
            <a:r>
              <a:rPr lang="pt-BR" altLang="ja-JP" dirty="0" smtClean="0"/>
              <a:t>Possíveis complicações</a:t>
            </a:r>
            <a:endParaRPr kumimoji="1" lang="ja-JP" altLang="en-US" dirty="0"/>
          </a:p>
        </p:txBody>
      </p:sp>
    </p:spTree>
    <p:extLst>
      <p:ext uri="{BB962C8B-B14F-4D97-AF65-F5344CB8AC3E}">
        <p14:creationId xmlns:p14="http://schemas.microsoft.com/office/powerpoint/2010/main" xmlns="" val="3939472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pt-BR" altLang="ja-JP" b="1" u="sng" dirty="0" smtClean="0">
                <a:effectLst>
                  <a:outerShdw blurRad="38100" dist="38100" dir="2700000" algn="tl">
                    <a:srgbClr val="000000">
                      <a:alpha val="43137"/>
                    </a:srgbClr>
                  </a:outerShdw>
                </a:effectLst>
              </a:rPr>
              <a:t>Testes diagnósticos</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endParaRPr kumimoji="1" lang="ja-JP" alt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542511"/>
            <a:ext cx="5256584" cy="4615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7123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ltLang="ja-JP" b="1" u="sng" dirty="0" smtClean="0">
                <a:effectLst>
                  <a:outerShdw blurRad="38100" dist="38100" dir="2700000" algn="tl">
                    <a:srgbClr val="000000">
                      <a:alpha val="43137"/>
                    </a:srgbClr>
                  </a:outerShdw>
                </a:effectLst>
              </a:rPr>
              <a:t>Testes diagnósticos</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endParaRPr kumimoji="1" lang="ja-JP" altLang="en-US"/>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628800"/>
            <a:ext cx="6800666"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6135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pt-BR" altLang="ja-JP" b="1" u="sng" dirty="0" smtClean="0">
                <a:effectLst>
                  <a:outerShdw blurRad="38100" dist="38100" dir="2700000" algn="tl">
                    <a:srgbClr val="000000">
                      <a:alpha val="43137"/>
                    </a:srgbClr>
                  </a:outerShdw>
                </a:effectLst>
              </a:rPr>
              <a:t>Diagnóstico de Imagem</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77500" lnSpcReduction="20000"/>
          </a:bodyPr>
          <a:lstStyle/>
          <a:p>
            <a:r>
              <a:rPr lang="pt-BR" altLang="ja-JP" sz="3100" dirty="0" smtClean="0"/>
              <a:t>Confirmação de AVCi</a:t>
            </a:r>
          </a:p>
          <a:p>
            <a:endParaRPr lang="pt-BR" altLang="ja-JP" sz="3100" dirty="0" smtClean="0"/>
          </a:p>
          <a:p>
            <a:r>
              <a:rPr lang="pt-BR" altLang="ja-JP" sz="3100" dirty="0" smtClean="0"/>
              <a:t>Excluir AVCh</a:t>
            </a:r>
          </a:p>
          <a:p>
            <a:endParaRPr lang="pt-BR" altLang="ja-JP" sz="3100" dirty="0"/>
          </a:p>
          <a:p>
            <a:r>
              <a:rPr lang="pt-BR" altLang="ja-JP" sz="3100" dirty="0" smtClean="0"/>
              <a:t>Localização</a:t>
            </a:r>
          </a:p>
          <a:p>
            <a:endParaRPr lang="pt-BR" altLang="ja-JP" sz="3100" dirty="0"/>
          </a:p>
          <a:p>
            <a:r>
              <a:rPr lang="pt-BR" altLang="ja-JP" sz="3100" dirty="0" smtClean="0"/>
              <a:t>Abrangência</a:t>
            </a:r>
          </a:p>
          <a:p>
            <a:endParaRPr lang="pt-BR" altLang="ja-JP" sz="3100" dirty="0"/>
          </a:p>
          <a:p>
            <a:r>
              <a:rPr lang="pt-BR" altLang="ja-JP" sz="3100" dirty="0" smtClean="0"/>
              <a:t>Causa</a:t>
            </a:r>
          </a:p>
        </p:txBody>
      </p:sp>
    </p:spTree>
    <p:extLst>
      <p:ext uri="{BB962C8B-B14F-4D97-AF65-F5344CB8AC3E}">
        <p14:creationId xmlns:p14="http://schemas.microsoft.com/office/powerpoint/2010/main" xmlns="" val="4205429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6726"/>
            <a:ext cx="8676456" cy="5458618"/>
          </a:xfrm>
        </p:spPr>
        <p:txBody>
          <a:bodyPr>
            <a:normAutofit/>
          </a:bodyPr>
          <a:lstStyle/>
          <a:p>
            <a:r>
              <a:rPr kumimoji="1" lang="pt-BR" altLang="ja-JP" sz="5400" b="1" u="sng" dirty="0" smtClean="0">
                <a:effectLst>
                  <a:outerShdw blurRad="38100" dist="38100" dir="2700000" algn="tl">
                    <a:srgbClr val="000000">
                      <a:alpha val="43137"/>
                    </a:srgbClr>
                  </a:outerShdw>
                </a:effectLst>
              </a:rPr>
              <a:t>Non-contrast-enhanced</a:t>
            </a:r>
            <a:br>
              <a:rPr kumimoji="1" lang="pt-BR" altLang="ja-JP" sz="5400" b="1" u="sng" dirty="0" smtClean="0">
                <a:effectLst>
                  <a:outerShdw blurRad="38100" dist="38100" dir="2700000" algn="tl">
                    <a:srgbClr val="000000">
                      <a:alpha val="43137"/>
                    </a:srgbClr>
                  </a:outerShdw>
                </a:effectLst>
              </a:rPr>
            </a:br>
            <a:r>
              <a:rPr lang="pt-BR" altLang="ja-JP" sz="5400" b="1" u="sng" dirty="0" smtClean="0">
                <a:effectLst>
                  <a:outerShdw blurRad="38100" dist="38100" dir="2700000" algn="tl">
                    <a:srgbClr val="000000">
                      <a:alpha val="43137"/>
                    </a:srgbClr>
                  </a:outerShdw>
                </a:effectLst>
              </a:rPr>
              <a:t>computer tomography</a:t>
            </a:r>
            <a:r>
              <a:rPr lang="pt-BR" altLang="ja-JP" sz="6000" b="1" u="sng" dirty="0" smtClean="0">
                <a:effectLst>
                  <a:outerShdw blurRad="38100" dist="38100" dir="2700000" algn="tl">
                    <a:srgbClr val="000000">
                      <a:alpha val="43137"/>
                    </a:srgbClr>
                  </a:outerShdw>
                </a:effectLst>
              </a:rPr>
              <a:t/>
            </a:r>
            <a:br>
              <a:rPr lang="pt-BR" altLang="ja-JP" sz="6000" b="1" u="sng" dirty="0" smtClean="0">
                <a:effectLst>
                  <a:outerShdw blurRad="38100" dist="38100" dir="2700000" algn="tl">
                    <a:srgbClr val="000000">
                      <a:alpha val="43137"/>
                    </a:srgbClr>
                  </a:outerShdw>
                </a:effectLst>
              </a:rPr>
            </a:br>
            <a:r>
              <a:rPr lang="pt-BR" altLang="ja-JP" sz="6000" b="1" u="sng" dirty="0" smtClean="0">
                <a:effectLst>
                  <a:outerShdw blurRad="38100" dist="38100" dir="2700000" algn="tl">
                    <a:srgbClr val="000000">
                      <a:alpha val="43137"/>
                    </a:srgbClr>
                  </a:outerShdw>
                </a:effectLst>
              </a:rPr>
              <a:t/>
            </a:r>
            <a:br>
              <a:rPr lang="pt-BR" altLang="ja-JP" sz="6000" b="1" u="sng" dirty="0" smtClean="0">
                <a:effectLst>
                  <a:outerShdw blurRad="38100" dist="38100" dir="2700000" algn="tl">
                    <a:srgbClr val="000000">
                      <a:alpha val="43137"/>
                    </a:srgbClr>
                  </a:outerShdw>
                </a:effectLst>
              </a:rPr>
            </a:br>
            <a:r>
              <a:rPr lang="en-US" altLang="ja-JP" b="1" dirty="0" err="1" smtClean="0"/>
              <a:t>sensibilidade</a:t>
            </a:r>
            <a:r>
              <a:rPr lang="en-US" altLang="ja-JP" b="1" dirty="0" smtClean="0"/>
              <a:t> </a:t>
            </a:r>
            <a:r>
              <a:rPr lang="en-US" altLang="ja-JP" b="1" dirty="0" smtClean="0"/>
              <a:t>(38%)  </a:t>
            </a:r>
            <a:br>
              <a:rPr lang="en-US" altLang="ja-JP" b="1" dirty="0" smtClean="0"/>
            </a:br>
            <a:r>
              <a:rPr lang="en-US" altLang="ja-JP" b="1" dirty="0" err="1" smtClean="0"/>
              <a:t>especificidade</a:t>
            </a:r>
            <a:r>
              <a:rPr lang="en-US" altLang="ja-JP" b="1" dirty="0" smtClean="0"/>
              <a:t> (100%)</a:t>
            </a:r>
            <a:endParaRPr kumimoji="1" lang="ja-JP" altLang="en-US" b="1" dirty="0"/>
          </a:p>
        </p:txBody>
      </p:sp>
    </p:spTree>
    <p:extLst>
      <p:ext uri="{BB962C8B-B14F-4D97-AF65-F5344CB8AC3E}">
        <p14:creationId xmlns:p14="http://schemas.microsoft.com/office/powerpoint/2010/main" xmlns="" val="3315203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altLang="ja-JP" b="1" u="sng" dirty="0" smtClean="0">
                <a:effectLst>
                  <a:outerShdw blurRad="38100" dist="38100" dir="2700000" algn="tl">
                    <a:srgbClr val="000000">
                      <a:alpha val="43137"/>
                    </a:srgbClr>
                  </a:outerShdw>
                </a:effectLst>
              </a:rPr>
              <a:t>O que procurar?</a:t>
            </a:r>
            <a:endParaRPr kumimoji="1" lang="ja-JP" alt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21196" y="1556792"/>
            <a:ext cx="8229600" cy="4525963"/>
          </a:xfrm>
        </p:spPr>
        <p:txBody>
          <a:bodyPr>
            <a:normAutofit fontScale="85000" lnSpcReduction="20000"/>
          </a:bodyPr>
          <a:lstStyle/>
          <a:p>
            <a:r>
              <a:rPr lang="pt-BR" altLang="ja-JP" sz="4000" b="1" dirty="0" smtClean="0"/>
              <a:t>Edema isquêmico</a:t>
            </a:r>
            <a:endParaRPr lang="pt-BR" altLang="ja-JP" sz="4000" b="1" dirty="0"/>
          </a:p>
          <a:p>
            <a:r>
              <a:rPr lang="pt-BR" altLang="ja-JP" sz="4000" b="1" dirty="0"/>
              <a:t>Sinal da artéria hiperdensa (SAH) </a:t>
            </a:r>
          </a:p>
          <a:p>
            <a:r>
              <a:rPr lang="pt-BR" altLang="ja-JP" sz="4000" b="1" dirty="0"/>
              <a:t>Edema cerebral </a:t>
            </a:r>
            <a:endParaRPr lang="pt-BR" altLang="ja-JP" sz="4000" b="1" dirty="0" smtClean="0"/>
          </a:p>
          <a:p>
            <a:pPr lvl="0"/>
            <a:endParaRPr lang="pt-BR" altLang="ja-JP" sz="4000" b="1" dirty="0" smtClean="0"/>
          </a:p>
          <a:p>
            <a:pPr lvl="0"/>
            <a:r>
              <a:rPr lang="pt-BR" altLang="ja-JP" sz="4000" b="1" dirty="0" smtClean="0"/>
              <a:t>Perda </a:t>
            </a:r>
            <a:r>
              <a:rPr lang="pt-BR" altLang="ja-JP" sz="4000" b="1" dirty="0"/>
              <a:t>da diferenciação </a:t>
            </a:r>
            <a:r>
              <a:rPr lang="pt-BR" altLang="ja-JP" sz="4000" b="1" dirty="0" smtClean="0"/>
              <a:t>cinza-branca</a:t>
            </a:r>
          </a:p>
          <a:p>
            <a:r>
              <a:rPr lang="pt-BR" altLang="ja-JP" sz="4000" b="1" dirty="0"/>
              <a:t>Perda da delimitação dos </a:t>
            </a:r>
            <a:r>
              <a:rPr lang="pt-BR" altLang="ja-JP" sz="4000" b="1" dirty="0" smtClean="0"/>
              <a:t>núcleos</a:t>
            </a:r>
          </a:p>
          <a:p>
            <a:pPr lvl="0"/>
            <a:r>
              <a:rPr lang="pt-BR" altLang="ja-JP" sz="4000" b="1" dirty="0"/>
              <a:t>Realce dos giros</a:t>
            </a:r>
            <a:endParaRPr lang="ja-JP" altLang="en-US" sz="4000" b="1" dirty="0"/>
          </a:p>
          <a:p>
            <a:endParaRPr lang="ja-JP" altLang="en-US" sz="4000" dirty="0"/>
          </a:p>
          <a:p>
            <a:pPr lvl="0"/>
            <a:endParaRPr lang="ja-JP" altLang="en-US" sz="4000" dirty="0"/>
          </a:p>
          <a:p>
            <a:endParaRPr lang="pt-BR" altLang="ja-JP" sz="4000" b="1" dirty="0" smtClean="0"/>
          </a:p>
          <a:p>
            <a:endParaRPr kumimoji="1" lang="pt-BR" altLang="ja-JP" dirty="0" smtClean="0"/>
          </a:p>
          <a:p>
            <a:endParaRPr kumimoji="1" lang="ja-JP" altLang="en-US" dirty="0"/>
          </a:p>
        </p:txBody>
      </p:sp>
      <p:cxnSp>
        <p:nvCxnSpPr>
          <p:cNvPr id="5" name="Straight Connector 4"/>
          <p:cNvCxnSpPr/>
          <p:nvPr/>
        </p:nvCxnSpPr>
        <p:spPr>
          <a:xfrm>
            <a:off x="611560" y="3501008"/>
            <a:ext cx="78488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8788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85156" y="1600200"/>
            <a:ext cx="2701643" cy="4525963"/>
          </a:xfrm>
        </p:spPr>
        <p:txBody>
          <a:bodyPr/>
          <a:lstStyle/>
          <a:p>
            <a:pPr marL="0" indent="0">
              <a:buNone/>
            </a:pPr>
            <a:r>
              <a:rPr lang="pt-BR" altLang="ja-JP" dirty="0" smtClean="0"/>
              <a:t>Sinal da artéria hiperdensa </a:t>
            </a:r>
            <a:r>
              <a:rPr lang="pt-BR" altLang="ja-JP" dirty="0"/>
              <a:t>da ACM esq. (seta branca)</a:t>
            </a:r>
            <a:endParaRPr kumimoji="1" lang="ja-JP" altLang="en-US" dirty="0"/>
          </a:p>
        </p:txBody>
      </p:sp>
      <p:pic>
        <p:nvPicPr>
          <p:cNvPr id="11266" name="Picture 2" descr="http://4.bp.blogspot.com/-W8uflMYY1P8/ThirWIBI0hI/AAAAAAAAAMo/cE-dj8QNyTc/s400/sah.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61708"/>
            <a:ext cx="5661629"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0531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940152" y="1600200"/>
            <a:ext cx="2952328" cy="4525963"/>
          </a:xfrm>
        </p:spPr>
        <p:txBody>
          <a:bodyPr>
            <a:normAutofit/>
          </a:bodyPr>
          <a:lstStyle/>
          <a:p>
            <a:pPr marL="0" indent="0">
              <a:buNone/>
            </a:pPr>
            <a:r>
              <a:rPr lang="pt-BR" altLang="ja-JP" sz="2400" dirty="0"/>
              <a:t>Apagamento do Núcleo Lenticular </a:t>
            </a:r>
            <a:r>
              <a:rPr lang="pt-BR" altLang="ja-JP" sz="2400" dirty="0" smtClean="0"/>
              <a:t>direita </a:t>
            </a:r>
            <a:r>
              <a:rPr lang="pt-BR" altLang="ja-JP" sz="2400" dirty="0"/>
              <a:t>(seta branca). Perda da diferenciação entre Substância Branca e Cinzenta na zona Insular </a:t>
            </a:r>
            <a:r>
              <a:rPr lang="pt-BR" altLang="ja-JP" sz="2400" dirty="0" smtClean="0"/>
              <a:t>direita </a:t>
            </a:r>
            <a:r>
              <a:rPr lang="pt-BR" altLang="ja-JP" sz="2400" dirty="0"/>
              <a:t>(setas pretas)</a:t>
            </a:r>
            <a:endParaRPr kumimoji="1" lang="ja-JP" altLang="en-US" sz="2400" dirty="0"/>
          </a:p>
        </p:txBody>
      </p:sp>
      <p:pic>
        <p:nvPicPr>
          <p:cNvPr id="6146" name="Picture 2" descr="http://3.bp.blogspot.com/-1YkUVaQhTSQ/TheK9pViD7I/AAAAAAAAAMY/MGQ3vi3cA4U/s400/nucleo+lenticular%252Bbrancocinzana+insula.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04664"/>
            <a:ext cx="5328592" cy="60552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1772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31470" y="1600200"/>
            <a:ext cx="2855330" cy="4525963"/>
          </a:xfrm>
        </p:spPr>
        <p:txBody>
          <a:bodyPr/>
          <a:lstStyle/>
          <a:p>
            <a:pPr marL="0" indent="0">
              <a:buNone/>
            </a:pPr>
            <a:r>
              <a:rPr lang="pt-BR" altLang="ja-JP" dirty="0"/>
              <a:t>Escurecimento do núcleo </a:t>
            </a:r>
            <a:r>
              <a:rPr lang="pt-BR" altLang="ja-JP" dirty="0" smtClean="0"/>
              <a:t>Lenticular </a:t>
            </a:r>
            <a:r>
              <a:rPr lang="pt-BR" altLang="ja-JP" dirty="0"/>
              <a:t>à esq (setas brancas)</a:t>
            </a:r>
            <a:endParaRPr kumimoji="1" lang="ja-JP" altLang="en-US" dirty="0"/>
          </a:p>
        </p:txBody>
      </p:sp>
      <p:pic>
        <p:nvPicPr>
          <p:cNvPr id="10242" name="Picture 2" descr="http://3.bp.blogspot.com/-QpjslC5uinc/ThirVNXsPaI/AAAAAAAAAMk/9LRETHfUdMY/s400/apagamento+nucle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256" y="620688"/>
            <a:ext cx="5530214"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49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pt-BR" dirty="0" smtClean="0"/>
              <a:t>Fatores de Risco (AVC i)</a:t>
            </a:r>
            <a:endParaRPr lang="pt-BR" dirty="0"/>
          </a:p>
        </p:txBody>
      </p:sp>
      <p:sp>
        <p:nvSpPr>
          <p:cNvPr id="3" name="Content Placeholder 2"/>
          <p:cNvSpPr>
            <a:spLocks noGrp="1"/>
          </p:cNvSpPr>
          <p:nvPr>
            <p:ph idx="1"/>
          </p:nvPr>
        </p:nvSpPr>
        <p:spPr>
          <a:xfrm>
            <a:off x="457200" y="1556792"/>
            <a:ext cx="8229600" cy="4767808"/>
          </a:xfrm>
        </p:spPr>
        <p:txBody>
          <a:bodyPr/>
          <a:lstStyle/>
          <a:p>
            <a:r>
              <a:rPr lang="pt-BR" b="1" dirty="0" smtClean="0">
                <a:solidFill>
                  <a:schemeClr val="tx2"/>
                </a:solidFill>
              </a:rPr>
              <a:t>HIPERTENSÃO ARTERIAL – </a:t>
            </a:r>
            <a:r>
              <a:rPr lang="pt-BR" dirty="0" smtClean="0"/>
              <a:t>risco relativo de  6 vezes de desenvolver AVCi</a:t>
            </a:r>
          </a:p>
          <a:p>
            <a:pPr>
              <a:buNone/>
            </a:pPr>
            <a:r>
              <a:rPr lang="pt-BR" dirty="0" smtClean="0"/>
              <a:t>Presente em 60 - 70% dos casos de AVCi</a:t>
            </a:r>
          </a:p>
          <a:p>
            <a:pPr>
              <a:buNone/>
            </a:pPr>
            <a:r>
              <a:rPr lang="pt-BR" b="1" dirty="0" smtClean="0">
                <a:solidFill>
                  <a:srgbClr val="FF0000"/>
                </a:solidFill>
              </a:rPr>
              <a:t>**</a:t>
            </a:r>
            <a:r>
              <a:rPr lang="pt-BR" dirty="0" smtClean="0"/>
              <a:t> Principal Fator de Risco modificável</a:t>
            </a:r>
            <a:endParaRPr lang="pt-BR" b="1" dirty="0">
              <a:solidFill>
                <a:schemeClr val="tx2"/>
              </a:solidFill>
            </a:endParaRPr>
          </a:p>
        </p:txBody>
      </p:sp>
      <p:pic>
        <p:nvPicPr>
          <p:cNvPr id="4" name="Picture 3" descr="HAS.jpg"/>
          <p:cNvPicPr>
            <a:picLocks noChangeAspect="1"/>
          </p:cNvPicPr>
          <p:nvPr/>
        </p:nvPicPr>
        <p:blipFill>
          <a:blip r:embed="rId2" cstate="print"/>
          <a:stretch>
            <a:fillRect/>
          </a:stretch>
        </p:blipFill>
        <p:spPr>
          <a:xfrm>
            <a:off x="2411760" y="3645024"/>
            <a:ext cx="4286250" cy="2952750"/>
          </a:xfrm>
          <a:prstGeom prst="rect">
            <a:avLst/>
          </a:prstGeom>
        </p:spPr>
      </p:pic>
    </p:spTree>
    <p:extLst>
      <p:ext uri="{BB962C8B-B14F-4D97-AF65-F5344CB8AC3E}">
        <p14:creationId xmlns:p14="http://schemas.microsoft.com/office/powerpoint/2010/main" xmlns="" val="217049211"/>
      </p:ext>
    </p:extLst>
  </p:cSld>
  <p:clrMapOvr>
    <a:masterClrMapping/>
  </p:clrMapOvr>
  <p:transition>
    <p:wheel spokes="3"/>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20072" y="1600200"/>
            <a:ext cx="3466728" cy="4525963"/>
          </a:xfrm>
        </p:spPr>
        <p:txBody>
          <a:bodyPr>
            <a:normAutofit/>
          </a:bodyPr>
          <a:lstStyle/>
          <a:p>
            <a:pPr marL="0" indent="0">
              <a:buNone/>
            </a:pPr>
            <a:r>
              <a:rPr lang="pt-BR" altLang="ja-JP" dirty="0"/>
              <a:t>Hipodensidade à </a:t>
            </a:r>
            <a:r>
              <a:rPr lang="pt-BR" altLang="ja-JP" dirty="0" smtClean="0"/>
              <a:t>direita, </a:t>
            </a:r>
            <a:r>
              <a:rPr lang="pt-BR" altLang="ja-JP" dirty="0"/>
              <a:t>com perda de diferenciação entre a substância branca e cinzenta, apagamentos dos sulcos cerebrais e compressão do ventrículo </a:t>
            </a:r>
            <a:r>
              <a:rPr lang="pt-BR" altLang="ja-JP" dirty="0" smtClean="0"/>
              <a:t>homolateral.</a:t>
            </a:r>
            <a:endParaRPr kumimoji="1" lang="ja-JP" altLang="en-US"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383" y="332656"/>
            <a:ext cx="4954151"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4693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sz="quarter" idx="1"/>
          </p:nvPr>
        </p:nvSpPr>
        <p:spPr>
          <a:xfrm>
            <a:off x="457200" y="5446490"/>
            <a:ext cx="8229600" cy="1078854"/>
          </a:xfrm>
        </p:spPr>
        <p:txBody>
          <a:bodyPr/>
          <a:lstStyle/>
          <a:p>
            <a:pPr marL="0" indent="0" algn="ctr">
              <a:buNone/>
            </a:pPr>
            <a:r>
              <a:rPr lang="pt-BR" altLang="ja-JP" dirty="0" smtClean="0"/>
              <a:t>Realce dos giros</a:t>
            </a:r>
            <a:endParaRPr kumimoji="1" lang="ja-JP" alt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19640"/>
            <a:ext cx="3960440" cy="4825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620688"/>
            <a:ext cx="3977517" cy="4825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0164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sz="quarter" idx="1"/>
          </p:nvPr>
        </p:nvSpPr>
        <p:spPr>
          <a:xfrm>
            <a:off x="5143785" y="5229200"/>
            <a:ext cx="3168352" cy="864096"/>
          </a:xfrm>
        </p:spPr>
        <p:txBody>
          <a:bodyPr/>
          <a:lstStyle/>
          <a:p>
            <a:pPr marL="0" indent="0">
              <a:buNone/>
            </a:pPr>
            <a:r>
              <a:rPr kumimoji="1" lang="pt-BR" altLang="ja-JP" dirty="0" smtClean="0"/>
              <a:t>Encefalomalácia</a:t>
            </a:r>
            <a:endParaRPr kumimoji="1" lang="ja-JP" alt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527" y="692696"/>
            <a:ext cx="4094365" cy="5571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260648"/>
            <a:ext cx="3735858" cy="4483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3628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25760"/>
            <a:ext cx="8229600" cy="1791072"/>
          </a:xfrm>
        </p:spPr>
        <p:txBody>
          <a:bodyPr>
            <a:normAutofit/>
          </a:bodyPr>
          <a:lstStyle/>
          <a:p>
            <a:r>
              <a:rPr lang="pt-BR" altLang="ja-JP" sz="4000" b="1" u="sng" dirty="0" smtClean="0">
                <a:effectLst>
                  <a:outerShdw blurRad="38100" dist="38100" dir="2700000" algn="tl">
                    <a:srgbClr val="000000">
                      <a:alpha val="43137"/>
                    </a:srgbClr>
                  </a:outerShdw>
                </a:effectLst>
              </a:rPr>
              <a:t>Ressonância Magnética</a:t>
            </a:r>
            <a:r>
              <a:rPr lang="ja-JP" altLang="en-US" b="1" u="sng" dirty="0">
                <a:effectLst>
                  <a:outerShdw blurRad="38100" dist="38100" dir="2700000" algn="tl">
                    <a:srgbClr val="000000">
                      <a:alpha val="43137"/>
                    </a:srgbClr>
                  </a:outerShdw>
                </a:effectLst>
              </a:rPr>
              <a:t/>
            </a:r>
            <a:br>
              <a:rPr lang="ja-JP" altLang="en-US" b="1" u="sng" dirty="0">
                <a:effectLst>
                  <a:outerShdw blurRad="38100" dist="38100" dir="2700000" algn="tl">
                    <a:srgbClr val="000000">
                      <a:alpha val="43137"/>
                    </a:srgbClr>
                  </a:outerShdw>
                </a:effectLst>
              </a:rPr>
            </a:br>
            <a:endParaRPr kumimoji="1" lang="ja-JP" altLang="en-US" dirty="0"/>
          </a:p>
        </p:txBody>
      </p:sp>
      <p:sp>
        <p:nvSpPr>
          <p:cNvPr id="3" name="Content Placeholder 2"/>
          <p:cNvSpPr>
            <a:spLocks noGrp="1"/>
          </p:cNvSpPr>
          <p:nvPr>
            <p:ph sz="quarter" idx="1"/>
          </p:nvPr>
        </p:nvSpPr>
        <p:spPr>
          <a:xfrm>
            <a:off x="467544" y="1556792"/>
            <a:ext cx="8229600" cy="4525963"/>
          </a:xfrm>
        </p:spPr>
        <p:txBody>
          <a:bodyPr anchor="t">
            <a:noAutofit/>
          </a:bodyPr>
          <a:lstStyle/>
          <a:p>
            <a:r>
              <a:rPr lang="pt-BR" altLang="ja-JP" sz="3600" dirty="0" smtClean="0"/>
              <a:t>T1 = gordura mais clara e água mais escura</a:t>
            </a:r>
          </a:p>
          <a:p>
            <a:endParaRPr lang="pt-BR" altLang="ja-JP" sz="3600" dirty="0" smtClean="0"/>
          </a:p>
          <a:p>
            <a:r>
              <a:rPr lang="pt-BR" altLang="ja-JP" sz="3600" dirty="0" smtClean="0"/>
              <a:t>T2 = gordura mais escura e água mais clara</a:t>
            </a:r>
          </a:p>
          <a:p>
            <a:endParaRPr lang="pt-BR" altLang="ja-JP" sz="3600" dirty="0" smtClean="0"/>
          </a:p>
          <a:p>
            <a:r>
              <a:rPr lang="pt-BR" altLang="ja-JP" sz="3600" dirty="0" smtClean="0"/>
              <a:t>DWI = imagem mais clara onde há maior difusão de água</a:t>
            </a:r>
            <a:endParaRPr lang="pt-BR" altLang="ja-JP" sz="3600" dirty="0"/>
          </a:p>
        </p:txBody>
      </p:sp>
    </p:spTree>
    <p:extLst>
      <p:ext uri="{BB962C8B-B14F-4D97-AF65-F5344CB8AC3E}">
        <p14:creationId xmlns:p14="http://schemas.microsoft.com/office/powerpoint/2010/main" xmlns="" val="1131625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76836" y="980728"/>
            <a:ext cx="3815644" cy="5145435"/>
          </a:xfrm>
        </p:spPr>
        <p:txBody>
          <a:bodyPr>
            <a:normAutofit/>
          </a:bodyPr>
          <a:lstStyle/>
          <a:p>
            <a:pPr marL="0" indent="0">
              <a:buNone/>
            </a:pPr>
            <a:r>
              <a:rPr lang="pt-BR" altLang="ja-JP" b="1" u="sng" dirty="0" smtClean="0"/>
              <a:t>RM por DWI</a:t>
            </a:r>
          </a:p>
          <a:p>
            <a:pPr marL="0" indent="0">
              <a:buNone/>
            </a:pPr>
            <a:r>
              <a:rPr lang="en-US" altLang="ja-JP" dirty="0" err="1" smtClean="0"/>
              <a:t>sensibilidade</a:t>
            </a:r>
            <a:r>
              <a:rPr lang="en-US" altLang="ja-JP" dirty="0" smtClean="0"/>
              <a:t> </a:t>
            </a:r>
            <a:r>
              <a:rPr lang="en-US" altLang="ja-JP" dirty="0" smtClean="0"/>
              <a:t>                                  (</a:t>
            </a:r>
            <a:r>
              <a:rPr lang="en-US" altLang="ja-JP" dirty="0" smtClean="0"/>
              <a:t>88% </a:t>
            </a:r>
            <a:r>
              <a:rPr lang="en-US" altLang="ja-JP" dirty="0" smtClean="0"/>
              <a:t> - 100</a:t>
            </a:r>
            <a:r>
              <a:rPr lang="en-US" altLang="ja-JP" dirty="0" smtClean="0"/>
              <a:t>%) and </a:t>
            </a:r>
            <a:r>
              <a:rPr lang="en-US" altLang="ja-JP" dirty="0" err="1" smtClean="0"/>
              <a:t>especificidade</a:t>
            </a:r>
            <a:r>
              <a:rPr lang="en-US" altLang="ja-JP" dirty="0" smtClean="0"/>
              <a:t> </a:t>
            </a:r>
            <a:r>
              <a:rPr lang="en-US" altLang="ja-JP" dirty="0" smtClean="0"/>
              <a:t> (</a:t>
            </a:r>
            <a:r>
              <a:rPr lang="en-US" altLang="ja-JP" dirty="0" smtClean="0"/>
              <a:t>95% </a:t>
            </a:r>
            <a:r>
              <a:rPr lang="en-US" altLang="ja-JP" dirty="0" smtClean="0"/>
              <a:t>- </a:t>
            </a:r>
            <a:r>
              <a:rPr lang="en-US" altLang="ja-JP" dirty="0" smtClean="0"/>
              <a:t>100%)</a:t>
            </a:r>
            <a:endParaRPr lang="pt-BR" altLang="ja-JP" dirty="0" smtClean="0"/>
          </a:p>
          <a:p>
            <a:pPr marL="0" indent="0">
              <a:buNone/>
            </a:pPr>
            <a:endParaRPr lang="pt-BR" altLang="ja-JP" dirty="0" smtClean="0"/>
          </a:p>
          <a:p>
            <a:pPr marL="0" indent="0">
              <a:buNone/>
            </a:pPr>
            <a:r>
              <a:rPr kumimoji="1" lang="pt-BR" altLang="ja-JP" dirty="0" smtClean="0"/>
              <a:t>Isquemia na área abrangida pela artéria cerebral média esquerda</a:t>
            </a:r>
            <a:endParaRPr kumimoji="1" lang="pt-BR" altLang="ja-JP" dirty="0"/>
          </a:p>
        </p:txBody>
      </p:sp>
      <p:pic>
        <p:nvPicPr>
          <p:cNvPr id="14338" name="Picture 2" descr="http://www.medicinanet.com.br/imagens/200806242345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692696"/>
            <a:ext cx="4825316" cy="5688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127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sz="quarter" idx="1"/>
          </p:nvPr>
        </p:nvSpPr>
        <p:spPr>
          <a:xfrm>
            <a:off x="457200" y="5085184"/>
            <a:ext cx="8229600" cy="1040979"/>
          </a:xfrm>
        </p:spPr>
        <p:txBody>
          <a:bodyPr>
            <a:normAutofit/>
          </a:bodyPr>
          <a:lstStyle/>
          <a:p>
            <a:pPr marL="0" indent="0">
              <a:buNone/>
            </a:pPr>
            <a:r>
              <a:rPr lang="pt-BR" altLang="ja-JP" sz="2800" dirty="0"/>
              <a:t>AVC bulbar lateral à direita - síndrome de Wallenberg</a:t>
            </a:r>
            <a:endParaRPr kumimoji="1" lang="ja-JP" altLang="en-US" sz="2800" dirty="0"/>
          </a:p>
        </p:txBody>
      </p:sp>
      <p:pic>
        <p:nvPicPr>
          <p:cNvPr id="15364" name="Picture 4" descr="figura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886" y="548680"/>
            <a:ext cx="4040122" cy="4104456"/>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figura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8060" y="550614"/>
            <a:ext cx="3915476" cy="41025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27448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365104"/>
            <a:ext cx="8748464" cy="1833067"/>
          </a:xfrm>
        </p:spPr>
        <p:txBody>
          <a:bodyPr>
            <a:normAutofit/>
          </a:bodyPr>
          <a:lstStyle/>
          <a:p>
            <a:pPr marL="0" indent="0">
              <a:buNone/>
            </a:pPr>
            <a:r>
              <a:rPr kumimoji="1" lang="pt-BR" altLang="ja-JP" dirty="0" smtClean="0"/>
              <a:t>AVCI </a:t>
            </a:r>
            <a:r>
              <a:rPr kumimoji="1" lang="pt-BR" altLang="ja-JP" dirty="0" smtClean="0"/>
              <a:t>no cerebelo               </a:t>
            </a:r>
            <a:r>
              <a:rPr kumimoji="1" lang="pt-BR" altLang="ja-JP" dirty="0" smtClean="0"/>
              <a:t>                       AVCI </a:t>
            </a:r>
            <a:r>
              <a:rPr kumimoji="1" lang="pt-BR" altLang="ja-JP" dirty="0" smtClean="0"/>
              <a:t>no </a:t>
            </a:r>
            <a:r>
              <a:rPr kumimoji="1" lang="pt-BR" altLang="ja-JP" dirty="0" err="1" smtClean="0"/>
              <a:t>hemisferio</a:t>
            </a:r>
            <a:r>
              <a:rPr kumimoji="1" lang="pt-BR" altLang="ja-JP" dirty="0" smtClean="0"/>
              <a:t> esquerdo</a:t>
            </a:r>
            <a:endParaRPr kumimoji="1" lang="ja-JP" altLang="en-US" dirty="0"/>
          </a:p>
        </p:txBody>
      </p:sp>
      <p:pic>
        <p:nvPicPr>
          <p:cNvPr id="16386" name="Picture 2" descr="http://upload.wikimedia.org/wikipedia/commons/2/2b/MRI_Stroke_cerebllu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037" y="401981"/>
            <a:ext cx="4104456" cy="38911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theuniversityhospital.com/stroke/images/diagnosis/mr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49788"/>
            <a:ext cx="3600400" cy="4043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274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868958"/>
          </a:xfrm>
        </p:spPr>
        <p:txBody>
          <a:bodyPr>
            <a:normAutofit fontScale="90000"/>
          </a:bodyPr>
          <a:lstStyle/>
          <a:p>
            <a:pPr algn="ctr"/>
            <a:r>
              <a:rPr lang="pt-BR" altLang="ja-JP" b="1" u="sng" dirty="0" smtClean="0">
                <a:effectLst>
                  <a:outerShdw blurRad="38100" dist="38100" dir="2700000" algn="tl">
                    <a:srgbClr val="000000">
                      <a:alpha val="43137"/>
                    </a:srgbClr>
                  </a:outerShdw>
                </a:effectLst>
              </a:rPr>
              <a:t>Doppler Ultrassom</a:t>
            </a:r>
            <a:r>
              <a:rPr lang="ja-JP" altLang="en-US" dirty="0"/>
              <a:t/>
            </a:r>
            <a:br>
              <a:rPr lang="ja-JP" altLang="en-US" dirty="0"/>
            </a:br>
            <a:endParaRPr kumimoji="1" lang="ja-JP" altLang="en-US" dirty="0"/>
          </a:p>
        </p:txBody>
      </p:sp>
      <p:sp>
        <p:nvSpPr>
          <p:cNvPr id="3" name="Content Placeholder 2"/>
          <p:cNvSpPr>
            <a:spLocks noGrp="1"/>
          </p:cNvSpPr>
          <p:nvPr>
            <p:ph sz="quarter" idx="1"/>
          </p:nvPr>
        </p:nvSpPr>
        <p:spPr>
          <a:xfrm>
            <a:off x="467544" y="4581128"/>
            <a:ext cx="8229600" cy="1872208"/>
          </a:xfrm>
        </p:spPr>
        <p:txBody>
          <a:bodyPr anchor="t">
            <a:normAutofit fontScale="77500" lnSpcReduction="20000"/>
          </a:bodyPr>
          <a:lstStyle/>
          <a:p>
            <a:pPr marL="0" indent="0" algn="ctr">
              <a:buNone/>
            </a:pPr>
            <a:r>
              <a:rPr kumimoji="1" lang="pt-BR" altLang="ja-JP" sz="2800" dirty="0" smtClean="0"/>
              <a:t>Imagem à esquerda mostra o resultado de um fluxo normal. </a:t>
            </a:r>
            <a:r>
              <a:rPr lang="pt-BR" altLang="ja-JP" sz="2800" dirty="0" smtClean="0"/>
              <a:t>Da direita mostra estenose da carótida.</a:t>
            </a:r>
          </a:p>
          <a:p>
            <a:pPr marL="0" indent="0" algn="ctr">
              <a:buNone/>
            </a:pPr>
            <a:r>
              <a:rPr kumimoji="1" lang="pt-BR" altLang="ja-JP" sz="2800" dirty="0" smtClean="0"/>
              <a:t>Carótida: </a:t>
            </a:r>
            <a:r>
              <a:rPr lang="pt-BR" altLang="ja-JP" sz="2800" dirty="0" smtClean="0"/>
              <a:t>83~86% sensibilidade, 87~99% especificidade</a:t>
            </a:r>
          </a:p>
          <a:p>
            <a:pPr marL="0" indent="0" algn="ctr">
              <a:buNone/>
            </a:pPr>
            <a:r>
              <a:rPr kumimoji="1" lang="pt-BR" altLang="ja-JP" sz="2800" dirty="0" smtClean="0"/>
              <a:t>Intracraniana: </a:t>
            </a:r>
            <a:r>
              <a:rPr lang="pt-BR" altLang="ja-JP" sz="2800" dirty="0" smtClean="0"/>
              <a:t>55~90% sensibilidade, 90~95% especificidade</a:t>
            </a:r>
            <a:endParaRPr kumimoji="1" lang="ja-JP" altLang="en-US" sz="2800" dirty="0"/>
          </a:p>
        </p:txBody>
      </p:sp>
      <p:pic>
        <p:nvPicPr>
          <p:cNvPr id="7" name="Picture 4" descr="http://www.theuniversityhospital.com/stroke/images/diagnosis/carotid_doppl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206471"/>
            <a:ext cx="7416824" cy="33746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67931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2" y="332656"/>
            <a:ext cx="8534400" cy="1296144"/>
          </a:xfrm>
        </p:spPr>
        <p:txBody>
          <a:bodyPr>
            <a:normAutofit/>
          </a:bodyPr>
          <a:lstStyle/>
          <a:p>
            <a:pPr algn="ctr"/>
            <a:r>
              <a:rPr kumimoji="1" lang="pt-BR" altLang="ja-JP" b="1" u="sng" dirty="0" smtClean="0">
                <a:effectLst>
                  <a:outerShdw blurRad="38100" dist="38100" dir="2700000" algn="tl">
                    <a:srgbClr val="000000">
                      <a:alpha val="43137"/>
                    </a:srgbClr>
                  </a:outerShdw>
                </a:effectLst>
              </a:rPr>
              <a:t>Angiografia Convencional</a:t>
            </a:r>
            <a:br>
              <a:rPr kumimoji="1" lang="pt-BR" altLang="ja-JP" b="1" u="sng" dirty="0" smtClean="0">
                <a:effectLst>
                  <a:outerShdw blurRad="38100" dist="38100" dir="2700000" algn="tl">
                    <a:srgbClr val="000000">
                      <a:alpha val="43137"/>
                    </a:srgbClr>
                  </a:outerShdw>
                </a:effectLst>
              </a:rPr>
            </a:br>
            <a:r>
              <a:rPr kumimoji="1" lang="pt-BR" altLang="ja-JP" b="1" u="sng" dirty="0" smtClean="0">
                <a:effectLst>
                  <a:outerShdw blurRad="38100" dist="38100" dir="2700000" algn="tl">
                    <a:srgbClr val="000000">
                      <a:alpha val="43137"/>
                    </a:srgbClr>
                  </a:outerShdw>
                </a:effectLst>
              </a:rPr>
              <a:t> (gold-standard)</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292080" y="1600200"/>
            <a:ext cx="3394720" cy="4525963"/>
          </a:xfrm>
        </p:spPr>
        <p:txBody>
          <a:bodyPr/>
          <a:lstStyle/>
          <a:p>
            <a:pPr marL="0" indent="0">
              <a:buNone/>
            </a:pPr>
            <a:r>
              <a:rPr kumimoji="1" lang="pt-BR" altLang="ja-JP" dirty="0" smtClean="0"/>
              <a:t>O raio-x mostra o ponto de obstrução de uma artéria através de um contraste injetada por um catéter.</a:t>
            </a:r>
            <a:endParaRPr kumimoji="1" lang="ja-JP" altLang="en-US" dirty="0"/>
          </a:p>
        </p:txBody>
      </p:sp>
      <p:pic>
        <p:nvPicPr>
          <p:cNvPr id="18434" name="Picture 2" descr="http://www.theuniversityhospital.com/stroke/images/diagnosis/angi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658" y="1628800"/>
            <a:ext cx="4489117" cy="45137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095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476672"/>
            <a:ext cx="6589199" cy="1280890"/>
          </a:xfrm>
        </p:spPr>
        <p:txBody>
          <a:bodyPr/>
          <a:lstStyle/>
          <a:p>
            <a:r>
              <a:rPr kumimoji="1" lang="pt-BR" altLang="ja-JP" b="1" u="sng" dirty="0" smtClean="0">
                <a:effectLst>
                  <a:outerShdw blurRad="38100" dist="38100" dir="2700000" algn="tl">
                    <a:srgbClr val="000000">
                      <a:alpha val="43137"/>
                    </a:srgbClr>
                  </a:outerShdw>
                </a:effectLst>
              </a:rPr>
              <a:t>Angiografia por TC</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292080" y="1268760"/>
            <a:ext cx="3851920" cy="4857403"/>
          </a:xfrm>
        </p:spPr>
        <p:txBody>
          <a:bodyPr>
            <a:normAutofit/>
          </a:bodyPr>
          <a:lstStyle/>
          <a:p>
            <a:pPr marL="0" indent="0">
              <a:buNone/>
            </a:pPr>
            <a:r>
              <a:rPr kumimoji="1" lang="pt-BR" altLang="ja-JP" sz="2400" dirty="0" smtClean="0"/>
              <a:t>Combinação da TC com contraste.</a:t>
            </a:r>
          </a:p>
          <a:p>
            <a:pPr marL="0" indent="0">
              <a:buNone/>
            </a:pPr>
            <a:r>
              <a:rPr lang="pt-BR" altLang="ja-JP" sz="2400" dirty="0" smtClean="0"/>
              <a:t>As imagens captadas pela TC mostram o fluxo exato das artérias do cérebro.</a:t>
            </a:r>
          </a:p>
          <a:p>
            <a:pPr marL="0" indent="0">
              <a:buNone/>
            </a:pPr>
            <a:endParaRPr lang="pt-BR" altLang="ja-JP" sz="2400" dirty="0" smtClean="0"/>
          </a:p>
          <a:p>
            <a:pPr marL="0" indent="0">
              <a:buNone/>
            </a:pPr>
            <a:r>
              <a:rPr lang="pt-BR" altLang="ja-JP" sz="2400" b="1" dirty="0" smtClean="0">
                <a:effectLst>
                  <a:outerShdw blurRad="38100" dist="38100" dir="2700000" algn="tl">
                    <a:srgbClr val="000000">
                      <a:alpha val="43137"/>
                    </a:srgbClr>
                  </a:outerShdw>
                </a:effectLst>
              </a:rPr>
              <a:t>Carótida </a:t>
            </a:r>
            <a:r>
              <a:rPr lang="pt-BR" altLang="ja-JP" sz="2400" b="1" dirty="0" smtClean="0">
                <a:effectLst>
                  <a:outerShdw blurRad="38100" dist="38100" dir="2700000" algn="tl">
                    <a:srgbClr val="000000">
                      <a:alpha val="43137"/>
                    </a:srgbClr>
                  </a:outerShdw>
                </a:effectLst>
              </a:rPr>
              <a:t>                      (</a:t>
            </a:r>
            <a:r>
              <a:rPr lang="pt-BR" altLang="ja-JP" sz="2400" b="1" dirty="0" smtClean="0">
                <a:effectLst>
                  <a:outerShdw blurRad="38100" dist="38100" dir="2700000" algn="tl">
                    <a:srgbClr val="000000">
                      <a:alpha val="43137"/>
                    </a:srgbClr>
                  </a:outerShdw>
                </a:effectLst>
              </a:rPr>
              <a:t>90</a:t>
            </a:r>
            <a:r>
              <a:rPr lang="pt-BR" altLang="ja-JP" sz="2400" b="1" dirty="0" smtClean="0">
                <a:effectLst>
                  <a:outerShdw blurRad="38100" dist="38100" dir="2700000" algn="tl">
                    <a:srgbClr val="000000">
                      <a:alpha val="43137"/>
                    </a:srgbClr>
                  </a:outerShdw>
                </a:effectLst>
              </a:rPr>
              <a:t>% S </a:t>
            </a:r>
            <a:r>
              <a:rPr lang="pt-BR" altLang="ja-JP" sz="2400" b="1" dirty="0">
                <a:effectLst>
                  <a:outerShdw blurRad="38100" dist="38100" dir="2700000" algn="tl">
                    <a:srgbClr val="000000">
                      <a:alpha val="43137"/>
                    </a:srgbClr>
                  </a:outerShdw>
                </a:effectLst>
              </a:rPr>
              <a:t>e 95</a:t>
            </a:r>
            <a:r>
              <a:rPr lang="pt-BR" altLang="ja-JP" sz="2400" b="1" dirty="0" smtClean="0">
                <a:effectLst>
                  <a:outerShdw blurRad="38100" dist="38100" dir="2700000" algn="tl">
                    <a:srgbClr val="000000">
                      <a:alpha val="43137"/>
                    </a:srgbClr>
                  </a:outerShdw>
                </a:effectLst>
              </a:rPr>
              <a:t>% E</a:t>
            </a:r>
            <a:r>
              <a:rPr lang="pt-BR" altLang="ja-JP" sz="2400" b="1" dirty="0" smtClean="0">
                <a:effectLst>
                  <a:outerShdw blurRad="38100" dist="38100" dir="2700000" algn="tl">
                    <a:srgbClr val="000000">
                      <a:alpha val="43137"/>
                    </a:srgbClr>
                  </a:outerShdw>
                </a:effectLst>
              </a:rPr>
              <a:t>)</a:t>
            </a:r>
          </a:p>
          <a:p>
            <a:pPr marL="0" indent="0">
              <a:buNone/>
            </a:pPr>
            <a:r>
              <a:rPr kumimoji="1" lang="pt-BR" altLang="ja-JP" sz="2400" b="1" dirty="0" smtClean="0">
                <a:effectLst>
                  <a:outerShdw blurRad="38100" dist="38100" dir="2700000" algn="tl">
                    <a:srgbClr val="000000">
                      <a:alpha val="43137"/>
                    </a:srgbClr>
                  </a:outerShdw>
                </a:effectLst>
              </a:rPr>
              <a:t>Intracraniana</a:t>
            </a:r>
          </a:p>
          <a:p>
            <a:pPr marL="0" indent="0">
              <a:buNone/>
            </a:pPr>
            <a:r>
              <a:rPr lang="pt-BR" altLang="ja-JP" sz="2300" b="1" dirty="0" smtClean="0">
                <a:effectLst>
                  <a:outerShdw blurRad="38100" dist="38100" dir="2700000" algn="tl">
                    <a:srgbClr val="000000">
                      <a:alpha val="43137"/>
                    </a:srgbClr>
                  </a:outerShdw>
                </a:effectLst>
              </a:rPr>
              <a:t>(92~100</a:t>
            </a:r>
            <a:r>
              <a:rPr lang="pt-BR" altLang="ja-JP" sz="2300" b="1" dirty="0" smtClean="0">
                <a:effectLst>
                  <a:outerShdw blurRad="38100" dist="38100" dir="2700000" algn="tl">
                    <a:srgbClr val="000000">
                      <a:alpha val="43137"/>
                    </a:srgbClr>
                  </a:outerShdw>
                </a:effectLst>
              </a:rPr>
              <a:t>% S </a:t>
            </a:r>
            <a:r>
              <a:rPr lang="pt-BR" altLang="ja-JP" sz="2300" b="1" dirty="0" smtClean="0">
                <a:effectLst>
                  <a:outerShdw blurRad="38100" dist="38100" dir="2700000" algn="tl">
                    <a:srgbClr val="000000">
                      <a:alpha val="43137"/>
                    </a:srgbClr>
                  </a:outerShdw>
                </a:effectLst>
              </a:rPr>
              <a:t>e </a:t>
            </a:r>
            <a:r>
              <a:rPr lang="pt-BR" altLang="ja-JP" sz="2300" b="1" dirty="0" smtClean="0">
                <a:effectLst>
                  <a:outerShdw blurRad="38100" dist="38100" dir="2700000" algn="tl">
                    <a:srgbClr val="000000">
                      <a:alpha val="43137"/>
                    </a:srgbClr>
                  </a:outerShdw>
                </a:effectLst>
              </a:rPr>
              <a:t> 82~100% E</a:t>
            </a:r>
            <a:r>
              <a:rPr lang="pt-BR" altLang="ja-JP" sz="2300" b="1" dirty="0" smtClean="0">
                <a:effectLst>
                  <a:outerShdw blurRad="38100" dist="38100" dir="2700000" algn="tl">
                    <a:srgbClr val="000000">
                      <a:alpha val="43137"/>
                    </a:srgbClr>
                  </a:outerShdw>
                </a:effectLst>
              </a:rPr>
              <a:t>)</a:t>
            </a:r>
            <a:endParaRPr kumimoji="1" lang="pt-BR" altLang="ja-JP" sz="2300" b="1" dirty="0" smtClean="0">
              <a:effectLst>
                <a:outerShdw blurRad="38100" dist="38100" dir="2700000" algn="tl">
                  <a:srgbClr val="000000">
                    <a:alpha val="43137"/>
                  </a:srgbClr>
                </a:outerShdw>
              </a:effectLst>
            </a:endParaRPr>
          </a:p>
        </p:txBody>
      </p:sp>
      <p:pic>
        <p:nvPicPr>
          <p:cNvPr id="19458" name="Picture 2" descr="http://www.theuniversityhospital.com/stroke/images/diagnosis/c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171" y="1268760"/>
            <a:ext cx="4981719"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889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pt-BR" dirty="0" smtClean="0"/>
              <a:t>Fatores de Risco (AVC i)</a:t>
            </a:r>
            <a:endParaRPr lang="pt-BR" dirty="0"/>
          </a:p>
        </p:txBody>
      </p:sp>
      <p:sp>
        <p:nvSpPr>
          <p:cNvPr id="3" name="Content Placeholder 2"/>
          <p:cNvSpPr>
            <a:spLocks noGrp="1"/>
          </p:cNvSpPr>
          <p:nvPr>
            <p:ph idx="1"/>
          </p:nvPr>
        </p:nvSpPr>
        <p:spPr>
          <a:xfrm>
            <a:off x="457200" y="1556792"/>
            <a:ext cx="8229600" cy="4767808"/>
          </a:xfrm>
        </p:spPr>
        <p:txBody>
          <a:bodyPr/>
          <a:lstStyle/>
          <a:p>
            <a:r>
              <a:rPr lang="pt-BR" b="1" dirty="0" smtClean="0">
                <a:solidFill>
                  <a:schemeClr val="tx2"/>
                </a:solidFill>
              </a:rPr>
              <a:t>DIABETES MELITO - </a:t>
            </a:r>
            <a:r>
              <a:rPr lang="pt-BR" dirty="0" smtClean="0"/>
              <a:t>fator de risco independente, com risco relativo de 4 vezes de desenvolver AVCi    -     um dos principais</a:t>
            </a:r>
            <a:r>
              <a:rPr lang="pt-BR" dirty="0" smtClean="0">
                <a:solidFill>
                  <a:srgbClr val="FF0000"/>
                </a:solidFill>
              </a:rPr>
              <a:t>**</a:t>
            </a:r>
          </a:p>
          <a:p>
            <a:pPr>
              <a:buNone/>
            </a:pPr>
            <a:r>
              <a:rPr lang="pt-BR" dirty="0" smtClean="0"/>
              <a:t> Presente em 23% dos casos de AVCi</a:t>
            </a:r>
          </a:p>
          <a:p>
            <a:pPr>
              <a:buNone/>
            </a:pPr>
            <a:r>
              <a:rPr lang="pt-BR" dirty="0" smtClean="0"/>
              <a:t>  Diretamente – processo aterosclerose </a:t>
            </a:r>
          </a:p>
          <a:p>
            <a:pPr>
              <a:buNone/>
            </a:pPr>
            <a:r>
              <a:rPr lang="pt-BR" dirty="0" smtClean="0"/>
              <a:t>  Indiretamente – fator de risco para HAS</a:t>
            </a:r>
          </a:p>
          <a:p>
            <a:pPr>
              <a:buNone/>
            </a:pPr>
            <a:endParaRPr lang="pt-BR" dirty="0" smtClean="0"/>
          </a:p>
        </p:txBody>
      </p:sp>
      <p:pic>
        <p:nvPicPr>
          <p:cNvPr id="4" name="Picture 3" descr="DM.jpg"/>
          <p:cNvPicPr>
            <a:picLocks noChangeAspect="1"/>
          </p:cNvPicPr>
          <p:nvPr/>
        </p:nvPicPr>
        <p:blipFill>
          <a:blip r:embed="rId2" cstate="print"/>
          <a:stretch>
            <a:fillRect/>
          </a:stretch>
        </p:blipFill>
        <p:spPr>
          <a:xfrm>
            <a:off x="5232229" y="4509120"/>
            <a:ext cx="3173927" cy="1970906"/>
          </a:xfrm>
          <a:prstGeom prst="rect">
            <a:avLst/>
          </a:prstGeom>
        </p:spPr>
      </p:pic>
      <p:sp>
        <p:nvSpPr>
          <p:cNvPr id="5" name="Left Brace 4"/>
          <p:cNvSpPr/>
          <p:nvPr/>
        </p:nvSpPr>
        <p:spPr>
          <a:xfrm>
            <a:off x="611560" y="2636912"/>
            <a:ext cx="45719" cy="79208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3458907033"/>
      </p:ext>
    </p:extLst>
  </p:cSld>
  <p:clrMapOvr>
    <a:masterClrMapping/>
  </p:clrMapOvr>
  <p:transition>
    <p:wheel spokes="3"/>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pt-BR" altLang="ja-JP" b="1" u="sng" dirty="0" smtClean="0">
                <a:effectLst>
                  <a:outerShdw blurRad="38100" dist="38100" dir="2700000" algn="tl">
                    <a:srgbClr val="000000">
                      <a:alpha val="43137"/>
                    </a:srgbClr>
                  </a:outerShdw>
                </a:effectLst>
              </a:rPr>
              <a:t>Angiografia por RM</a:t>
            </a:r>
            <a:endParaRPr kumimoji="1" lang="ja-JP" altLang="en-US" b="1" u="sng"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644008" y="1600200"/>
            <a:ext cx="4042792" cy="4525963"/>
          </a:xfrm>
        </p:spPr>
        <p:txBody>
          <a:bodyPr>
            <a:normAutofit/>
          </a:bodyPr>
          <a:lstStyle/>
          <a:p>
            <a:pPr marL="0" indent="0">
              <a:buNone/>
            </a:pPr>
            <a:r>
              <a:rPr kumimoji="1" lang="pt-BR" altLang="ja-JP" sz="2400" dirty="0" smtClean="0"/>
              <a:t>Tipo específico de RM para identificar vasos sanguíneos do pescoço e cérebro. </a:t>
            </a:r>
            <a:r>
              <a:rPr kumimoji="1" lang="pt-BR" altLang="ja-JP" sz="2400" dirty="0" smtClean="0"/>
              <a:t>                                Permite </a:t>
            </a:r>
            <a:r>
              <a:rPr kumimoji="1" lang="pt-BR" altLang="ja-JP" sz="2400" dirty="0" smtClean="0"/>
              <a:t>dimensionar o tamanho da lesão.</a:t>
            </a:r>
          </a:p>
          <a:p>
            <a:pPr marL="0" indent="0">
              <a:buNone/>
            </a:pPr>
            <a:r>
              <a:rPr lang="pt-BR" altLang="ja-JP" sz="2400" b="1" dirty="0" smtClean="0">
                <a:effectLst>
                  <a:outerShdw blurRad="38100" dist="38100" dir="2700000" algn="tl">
                    <a:srgbClr val="000000">
                      <a:alpha val="43137"/>
                    </a:srgbClr>
                  </a:outerShdw>
                </a:effectLst>
              </a:rPr>
              <a:t>Carótida (93</a:t>
            </a:r>
            <a:r>
              <a:rPr lang="pt-BR" altLang="ja-JP" sz="2400" b="1" dirty="0" smtClean="0">
                <a:effectLst>
                  <a:outerShdw blurRad="38100" dist="38100" dir="2700000" algn="tl">
                    <a:srgbClr val="000000">
                      <a:alpha val="43137"/>
                    </a:srgbClr>
                  </a:outerShdw>
                </a:effectLst>
              </a:rPr>
              <a:t>% S </a:t>
            </a:r>
            <a:r>
              <a:rPr lang="pt-BR" altLang="ja-JP" sz="2400" b="1" dirty="0">
                <a:effectLst>
                  <a:outerShdw blurRad="38100" dist="38100" dir="2700000" algn="tl">
                    <a:srgbClr val="000000">
                      <a:alpha val="43137"/>
                    </a:srgbClr>
                  </a:outerShdw>
                </a:effectLst>
              </a:rPr>
              <a:t>e 88</a:t>
            </a:r>
            <a:r>
              <a:rPr lang="pt-BR" altLang="ja-JP" sz="2400" b="1" dirty="0" smtClean="0">
                <a:effectLst>
                  <a:outerShdw blurRad="38100" dist="38100" dir="2700000" algn="tl">
                    <a:srgbClr val="000000">
                      <a:alpha val="43137"/>
                    </a:srgbClr>
                  </a:outerShdw>
                </a:effectLst>
              </a:rPr>
              <a:t>% E</a:t>
            </a:r>
            <a:r>
              <a:rPr lang="pt-BR" altLang="ja-JP" sz="2400" b="1" dirty="0" smtClean="0">
                <a:effectLst>
                  <a:outerShdw blurRad="38100" dist="38100" dir="2700000" algn="tl">
                    <a:srgbClr val="000000">
                      <a:alpha val="43137"/>
                    </a:srgbClr>
                  </a:outerShdw>
                </a:effectLst>
              </a:rPr>
              <a:t>)</a:t>
            </a:r>
          </a:p>
          <a:p>
            <a:pPr marL="0" indent="0">
              <a:buNone/>
            </a:pPr>
            <a:r>
              <a:rPr lang="pt-BR" altLang="ja-JP" sz="2400" b="1" dirty="0" smtClean="0">
                <a:effectLst>
                  <a:outerShdw blurRad="38100" dist="38100" dir="2700000" algn="tl">
                    <a:srgbClr val="000000">
                      <a:alpha val="43137"/>
                    </a:srgbClr>
                  </a:outerShdw>
                </a:effectLst>
              </a:rPr>
              <a:t>Intracraniana</a:t>
            </a:r>
          </a:p>
          <a:p>
            <a:pPr marL="0" indent="0">
              <a:buNone/>
            </a:pPr>
            <a:r>
              <a:rPr kumimoji="1" lang="pt-BR" altLang="ja-JP" sz="2400" b="1" dirty="0">
                <a:effectLst>
                  <a:outerShdw blurRad="38100" dist="38100" dir="2700000" algn="tl">
                    <a:srgbClr val="000000">
                      <a:alpha val="43137"/>
                    </a:srgbClr>
                  </a:outerShdw>
                </a:effectLst>
              </a:rPr>
              <a:t> </a:t>
            </a:r>
            <a:r>
              <a:rPr kumimoji="1" lang="pt-BR" altLang="ja-JP" sz="2400" b="1" dirty="0" smtClean="0">
                <a:effectLst>
                  <a:outerShdw blurRad="38100" dist="38100" dir="2700000" algn="tl">
                    <a:srgbClr val="000000">
                      <a:alpha val="43137"/>
                    </a:srgbClr>
                  </a:outerShdw>
                </a:effectLst>
              </a:rPr>
              <a:t>  estenoses (60~85</a:t>
            </a:r>
            <a:r>
              <a:rPr kumimoji="1" lang="pt-BR" altLang="ja-JP" sz="2400" b="1" dirty="0" smtClean="0">
                <a:effectLst>
                  <a:outerShdw blurRad="38100" dist="38100" dir="2700000" algn="tl">
                    <a:srgbClr val="000000">
                      <a:alpha val="43137"/>
                    </a:srgbClr>
                  </a:outerShdw>
                </a:effectLst>
              </a:rPr>
              <a:t>% S</a:t>
            </a:r>
            <a:r>
              <a:rPr kumimoji="1" lang="pt-BR" altLang="ja-JP" sz="2400" b="1" dirty="0" smtClean="0">
                <a:effectLst>
                  <a:outerShdw blurRad="38100" dist="38100" dir="2700000" algn="tl">
                    <a:srgbClr val="000000">
                      <a:alpha val="43137"/>
                    </a:srgbClr>
                  </a:outerShdw>
                </a:effectLst>
              </a:rPr>
              <a:t>)</a:t>
            </a:r>
          </a:p>
          <a:p>
            <a:pPr marL="0" indent="0">
              <a:buNone/>
            </a:pPr>
            <a:r>
              <a:rPr lang="pt-BR" altLang="ja-JP" sz="2400" b="1" dirty="0">
                <a:effectLst>
                  <a:outerShdw blurRad="38100" dist="38100" dir="2700000" algn="tl">
                    <a:srgbClr val="000000">
                      <a:alpha val="43137"/>
                    </a:srgbClr>
                  </a:outerShdw>
                </a:effectLst>
              </a:rPr>
              <a:t> </a:t>
            </a:r>
            <a:r>
              <a:rPr lang="pt-BR" altLang="ja-JP" sz="2400" b="1" dirty="0" smtClean="0">
                <a:effectLst>
                  <a:outerShdw blurRad="38100" dist="38100" dir="2700000" algn="tl">
                    <a:srgbClr val="000000">
                      <a:alpha val="43137"/>
                    </a:srgbClr>
                  </a:outerShdw>
                </a:effectLst>
              </a:rPr>
              <a:t>  oclusões (80~90</a:t>
            </a:r>
            <a:r>
              <a:rPr lang="pt-BR" altLang="ja-JP" sz="2400" b="1" dirty="0" smtClean="0">
                <a:effectLst>
                  <a:outerShdw blurRad="38100" dist="38100" dir="2700000" algn="tl">
                    <a:srgbClr val="000000">
                      <a:alpha val="43137"/>
                    </a:srgbClr>
                  </a:outerShdw>
                </a:effectLst>
              </a:rPr>
              <a:t>% S</a:t>
            </a:r>
            <a:r>
              <a:rPr lang="pt-BR" altLang="ja-JP" sz="2400" b="1" dirty="0" smtClean="0">
                <a:effectLst>
                  <a:outerShdw blurRad="38100" dist="38100" dir="2700000" algn="tl">
                    <a:srgbClr val="000000">
                      <a:alpha val="43137"/>
                    </a:srgbClr>
                  </a:outerShdw>
                </a:effectLst>
              </a:rPr>
              <a:t>)</a:t>
            </a:r>
            <a:endParaRPr kumimoji="1" lang="ja-JP" altLang="en-US" sz="2400" dirty="0"/>
          </a:p>
        </p:txBody>
      </p:sp>
      <p:pic>
        <p:nvPicPr>
          <p:cNvPr id="20482" name="Picture 2" descr="http://www.theuniversityhospital.com/stroke/images/diagnosis/mr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651" y="1412776"/>
            <a:ext cx="3939392"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198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pt-BR" dirty="0" smtClean="0"/>
              <a:t>Fatores de Risco (AVC i)</a:t>
            </a:r>
            <a:endParaRPr lang="pt-BR" dirty="0"/>
          </a:p>
        </p:txBody>
      </p:sp>
      <p:sp>
        <p:nvSpPr>
          <p:cNvPr id="3" name="Content Placeholder 2"/>
          <p:cNvSpPr>
            <a:spLocks noGrp="1"/>
          </p:cNvSpPr>
          <p:nvPr>
            <p:ph idx="1"/>
          </p:nvPr>
        </p:nvSpPr>
        <p:spPr>
          <a:xfrm>
            <a:off x="395536" y="1556792"/>
            <a:ext cx="8229600" cy="5040560"/>
          </a:xfrm>
        </p:spPr>
        <p:txBody>
          <a:bodyPr>
            <a:normAutofit lnSpcReduction="10000"/>
          </a:bodyPr>
          <a:lstStyle/>
          <a:p>
            <a:r>
              <a:rPr lang="pt-BR" b="1" dirty="0" smtClean="0">
                <a:solidFill>
                  <a:schemeClr val="tx2"/>
                </a:solidFill>
              </a:rPr>
              <a:t>CARDIOPATIAS - </a:t>
            </a:r>
            <a:r>
              <a:rPr lang="pt-BR" dirty="0" smtClean="0"/>
              <a:t>2º fator mais importante,</a:t>
            </a:r>
          </a:p>
          <a:p>
            <a:pPr>
              <a:buNone/>
            </a:pPr>
            <a:r>
              <a:rPr lang="pt-BR" dirty="0" smtClean="0"/>
              <a:t>com 41,9% de frequência no AVCi.</a:t>
            </a:r>
            <a:r>
              <a:rPr lang="pt-BR" dirty="0" smtClean="0">
                <a:solidFill>
                  <a:srgbClr val="FF0000"/>
                </a:solidFill>
              </a:rPr>
              <a:t>**</a:t>
            </a:r>
          </a:p>
          <a:p>
            <a:pPr>
              <a:buNone/>
            </a:pPr>
            <a:r>
              <a:rPr lang="pt-BR" b="1" dirty="0" smtClean="0">
                <a:solidFill>
                  <a:schemeClr val="tx2"/>
                </a:solidFill>
              </a:rPr>
              <a:t>Fibrilação Atrial (êmbolos) </a:t>
            </a:r>
            <a:r>
              <a:rPr lang="pt-BR" dirty="0" smtClean="0"/>
              <a:t>- 22% casos</a:t>
            </a:r>
          </a:p>
          <a:p>
            <a:pPr>
              <a:buNone/>
            </a:pPr>
            <a:r>
              <a:rPr lang="pt-BR" dirty="0" smtClean="0"/>
              <a:t>Risco relativo de 3 vezes. </a:t>
            </a:r>
          </a:p>
          <a:p>
            <a:pPr>
              <a:buNone/>
            </a:pPr>
            <a:endParaRPr lang="pt-BR" dirty="0" smtClean="0"/>
          </a:p>
          <a:p>
            <a:r>
              <a:rPr lang="pt-BR" b="1" dirty="0" smtClean="0">
                <a:solidFill>
                  <a:schemeClr val="tx2"/>
                </a:solidFill>
              </a:rPr>
              <a:t>DISLIPIDEMIA - </a:t>
            </a:r>
            <a:r>
              <a:rPr lang="pt-BR" dirty="0" smtClean="0"/>
              <a:t>especialmente </a:t>
            </a:r>
          </a:p>
          <a:p>
            <a:pPr>
              <a:buNone/>
            </a:pPr>
            <a:r>
              <a:rPr lang="pt-BR" dirty="0" smtClean="0"/>
              <a:t>a hipercolesterolemia</a:t>
            </a:r>
          </a:p>
          <a:p>
            <a:pPr>
              <a:buNone/>
            </a:pPr>
            <a:r>
              <a:rPr lang="pt-BR" dirty="0" smtClean="0"/>
              <a:t>Colesterol alto em 15,6% </a:t>
            </a:r>
          </a:p>
          <a:p>
            <a:pPr>
              <a:buNone/>
            </a:pPr>
            <a:r>
              <a:rPr lang="pt-BR" dirty="0" smtClean="0"/>
              <a:t>(estudo FCMSCSP – 2004)</a:t>
            </a:r>
          </a:p>
          <a:p>
            <a:endParaRPr lang="pt-BR" b="1" dirty="0" smtClean="0">
              <a:solidFill>
                <a:schemeClr val="tx2"/>
              </a:solidFill>
            </a:endParaRPr>
          </a:p>
          <a:p>
            <a:pPr>
              <a:buNone/>
            </a:pPr>
            <a:r>
              <a:rPr lang="pt-BR" dirty="0" smtClean="0"/>
              <a:t> </a:t>
            </a:r>
          </a:p>
          <a:p>
            <a:pPr>
              <a:buNone/>
            </a:pPr>
            <a:endParaRPr lang="pt-BR" dirty="0" smtClean="0"/>
          </a:p>
          <a:p>
            <a:pPr>
              <a:buNone/>
            </a:pPr>
            <a:r>
              <a:rPr lang="pt-BR" dirty="0" smtClean="0"/>
              <a:t> </a:t>
            </a:r>
          </a:p>
          <a:p>
            <a:pPr>
              <a:buNone/>
            </a:pPr>
            <a:endParaRPr lang="pt-BR" b="1" dirty="0">
              <a:solidFill>
                <a:schemeClr val="tx2"/>
              </a:solidFill>
            </a:endParaRPr>
          </a:p>
        </p:txBody>
      </p:sp>
      <p:pic>
        <p:nvPicPr>
          <p:cNvPr id="4" name="Picture 3" descr="cardiopatia.jpg"/>
          <p:cNvPicPr>
            <a:picLocks noChangeAspect="1"/>
          </p:cNvPicPr>
          <p:nvPr/>
        </p:nvPicPr>
        <p:blipFill>
          <a:blip r:embed="rId2" cstate="print"/>
          <a:stretch>
            <a:fillRect/>
          </a:stretch>
        </p:blipFill>
        <p:spPr>
          <a:xfrm>
            <a:off x="6876256" y="1052736"/>
            <a:ext cx="1826890" cy="1826890"/>
          </a:xfrm>
          <a:prstGeom prst="rect">
            <a:avLst/>
          </a:prstGeom>
        </p:spPr>
      </p:pic>
      <p:pic>
        <p:nvPicPr>
          <p:cNvPr id="5" name="Picture 4" descr="dislipidemia.jpg"/>
          <p:cNvPicPr>
            <a:picLocks noChangeAspect="1"/>
          </p:cNvPicPr>
          <p:nvPr/>
        </p:nvPicPr>
        <p:blipFill>
          <a:blip r:embed="rId3" cstate="print"/>
          <a:stretch>
            <a:fillRect/>
          </a:stretch>
        </p:blipFill>
        <p:spPr>
          <a:xfrm>
            <a:off x="5364088" y="3356992"/>
            <a:ext cx="2857500" cy="2838450"/>
          </a:xfrm>
          <a:prstGeom prst="rect">
            <a:avLst/>
          </a:prstGeom>
        </p:spPr>
      </p:pic>
    </p:spTree>
    <p:extLst>
      <p:ext uri="{BB962C8B-B14F-4D97-AF65-F5344CB8AC3E}">
        <p14:creationId xmlns:p14="http://schemas.microsoft.com/office/powerpoint/2010/main" xmlns="" val="1405803330"/>
      </p:ext>
    </p:extLst>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pt-BR" dirty="0" smtClean="0"/>
              <a:t>Fatores de Risco (AVC i)</a:t>
            </a:r>
            <a:endParaRPr lang="pt-BR" dirty="0"/>
          </a:p>
        </p:txBody>
      </p:sp>
      <p:sp>
        <p:nvSpPr>
          <p:cNvPr id="3" name="Content Placeholder 2"/>
          <p:cNvSpPr>
            <a:spLocks noGrp="1"/>
          </p:cNvSpPr>
          <p:nvPr>
            <p:ph idx="1"/>
          </p:nvPr>
        </p:nvSpPr>
        <p:spPr>
          <a:xfrm>
            <a:off x="395536" y="1556792"/>
            <a:ext cx="8229600" cy="4896544"/>
          </a:xfrm>
        </p:spPr>
        <p:txBody>
          <a:bodyPr/>
          <a:lstStyle/>
          <a:p>
            <a:r>
              <a:rPr lang="pt-BR" b="1" dirty="0" smtClean="0">
                <a:solidFill>
                  <a:schemeClr val="tx2"/>
                </a:solidFill>
              </a:rPr>
              <a:t>TABAGISMO -    </a:t>
            </a:r>
            <a:r>
              <a:rPr lang="pt-BR" dirty="0" smtClean="0"/>
              <a:t>aumenta  o  risco   em  2  vezes;   é</a:t>
            </a:r>
          </a:p>
          <a:p>
            <a:pPr>
              <a:buNone/>
            </a:pPr>
            <a:r>
              <a:rPr lang="pt-BR" dirty="0" smtClean="0"/>
              <a:t>                                importante fator de risco para HAS</a:t>
            </a:r>
            <a:r>
              <a:rPr lang="pt-BR" dirty="0" smtClean="0">
                <a:solidFill>
                  <a:srgbClr val="FF0000"/>
                </a:solidFill>
              </a:rPr>
              <a:t>**</a:t>
            </a:r>
          </a:p>
          <a:p>
            <a:pPr>
              <a:buNone/>
            </a:pPr>
            <a:r>
              <a:rPr lang="pt-BR" dirty="0" smtClean="0"/>
              <a:t>                                O abandono do tabaco (cigarros)</a:t>
            </a:r>
          </a:p>
          <a:p>
            <a:pPr>
              <a:buNone/>
            </a:pPr>
            <a:r>
              <a:rPr lang="pt-BR" dirty="0" smtClean="0"/>
              <a:t>                                reduz o risco de AVC em 2 a 5 anos</a:t>
            </a:r>
            <a:endParaRPr lang="pt-BR" b="1" dirty="0" smtClean="0">
              <a:solidFill>
                <a:schemeClr val="tx2"/>
              </a:solidFill>
            </a:endParaRPr>
          </a:p>
          <a:p>
            <a:endParaRPr lang="pt-BR" b="1" dirty="0" smtClean="0">
              <a:solidFill>
                <a:schemeClr val="tx2"/>
              </a:solidFill>
            </a:endParaRPr>
          </a:p>
          <a:p>
            <a:endParaRPr lang="pt-BR" b="1" dirty="0" smtClean="0">
              <a:solidFill>
                <a:schemeClr val="tx2"/>
              </a:solidFill>
            </a:endParaRPr>
          </a:p>
          <a:p>
            <a:r>
              <a:rPr lang="pt-BR" b="1" dirty="0" smtClean="0">
                <a:solidFill>
                  <a:schemeClr val="tx2"/>
                </a:solidFill>
              </a:rPr>
              <a:t>ETILISMO – </a:t>
            </a:r>
            <a:r>
              <a:rPr lang="pt-BR" dirty="0" smtClean="0"/>
              <a:t> fator de risco para HAS</a:t>
            </a:r>
          </a:p>
          <a:p>
            <a:pPr>
              <a:buNone/>
            </a:pPr>
            <a:r>
              <a:rPr lang="pt-BR" dirty="0" smtClean="0"/>
              <a:t>Aterosclerose (doses excessivas)</a:t>
            </a:r>
          </a:p>
          <a:p>
            <a:pPr>
              <a:buNone/>
            </a:pPr>
            <a:r>
              <a:rPr lang="pt-BR" dirty="0" smtClean="0"/>
              <a:t>(35,1% no Estudo FCMSCSP – 2004)</a:t>
            </a:r>
            <a:endParaRPr lang="pt-BR" dirty="0"/>
          </a:p>
        </p:txBody>
      </p:sp>
      <p:pic>
        <p:nvPicPr>
          <p:cNvPr id="4" name="Picture 3" descr="tabagismo.jpg"/>
          <p:cNvPicPr>
            <a:picLocks noChangeAspect="1"/>
          </p:cNvPicPr>
          <p:nvPr/>
        </p:nvPicPr>
        <p:blipFill>
          <a:blip r:embed="rId2" cstate="print"/>
          <a:stretch>
            <a:fillRect/>
          </a:stretch>
        </p:blipFill>
        <p:spPr>
          <a:xfrm>
            <a:off x="179512" y="1988840"/>
            <a:ext cx="2235060" cy="1537285"/>
          </a:xfrm>
          <a:prstGeom prst="rect">
            <a:avLst/>
          </a:prstGeom>
        </p:spPr>
      </p:pic>
      <p:pic>
        <p:nvPicPr>
          <p:cNvPr id="5" name="Picture 4" descr="alcool.jpg"/>
          <p:cNvPicPr>
            <a:picLocks noChangeAspect="1"/>
          </p:cNvPicPr>
          <p:nvPr/>
        </p:nvPicPr>
        <p:blipFill>
          <a:blip r:embed="rId3" cstate="print"/>
          <a:stretch>
            <a:fillRect/>
          </a:stretch>
        </p:blipFill>
        <p:spPr>
          <a:xfrm>
            <a:off x="6444208" y="3717032"/>
            <a:ext cx="2143125" cy="2857500"/>
          </a:xfrm>
          <a:prstGeom prst="rect">
            <a:avLst/>
          </a:prstGeom>
        </p:spPr>
      </p:pic>
    </p:spTree>
    <p:extLst>
      <p:ext uri="{BB962C8B-B14F-4D97-AF65-F5344CB8AC3E}">
        <p14:creationId xmlns:p14="http://schemas.microsoft.com/office/powerpoint/2010/main" xmlns="" val="362351456"/>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pt-BR" u="sng" dirty="0" smtClean="0"/>
              <a:t>Referências Bibliográficas</a:t>
            </a:r>
            <a:endParaRPr lang="pt-BR" u="sng" dirty="0"/>
          </a:p>
        </p:txBody>
      </p:sp>
      <p:sp>
        <p:nvSpPr>
          <p:cNvPr id="3" name="Content Placeholder 2"/>
          <p:cNvSpPr>
            <a:spLocks noGrp="1"/>
          </p:cNvSpPr>
          <p:nvPr>
            <p:ph idx="1"/>
          </p:nvPr>
        </p:nvSpPr>
        <p:spPr>
          <a:xfrm>
            <a:off x="467544" y="1412776"/>
            <a:ext cx="8229600" cy="5184576"/>
          </a:xfrm>
        </p:spPr>
        <p:txBody>
          <a:bodyPr>
            <a:noAutofit/>
          </a:bodyPr>
          <a:lstStyle/>
          <a:p>
            <a:pPr algn="just"/>
            <a:r>
              <a:rPr lang="pt-BR" sz="1510" dirty="0" smtClean="0"/>
              <a:t>Padilha, Alexandre R. S. Aprova o Protocolo Clínico e Diretrizes Terapêuticas - Trombólise no Acidente Vascular Cerebral Isquêmico Agudo. Ministério da Saúde. Portaria nº 664. Disponível em: &lt;</a:t>
            </a:r>
            <a:r>
              <a:rPr lang="pt-BR" sz="1510" dirty="0" smtClean="0">
                <a:solidFill>
                  <a:schemeClr val="accent1">
                    <a:lumMod val="75000"/>
                  </a:schemeClr>
                </a:solidFill>
                <a:hlinkClick r:id="rId2"/>
              </a:rPr>
              <a:t>http://portal.saude.gov.br/portal/arquivos/pdf/pcdt_trombolise_avc_isq_agudo.pdf</a:t>
            </a:r>
            <a:r>
              <a:rPr lang="pt-BR" sz="1510" dirty="0" smtClean="0">
                <a:solidFill>
                  <a:schemeClr val="accent1">
                    <a:lumMod val="75000"/>
                  </a:schemeClr>
                </a:solidFill>
              </a:rPr>
              <a:t> </a:t>
            </a:r>
            <a:r>
              <a:rPr lang="pt-BR" sz="1510" dirty="0" smtClean="0"/>
              <a:t>&gt;. Acesso em: 12 Abril de 2012.</a:t>
            </a:r>
          </a:p>
          <a:p>
            <a:pPr algn="just"/>
            <a:r>
              <a:rPr lang="pt-BR" sz="1510" dirty="0" smtClean="0"/>
              <a:t>Pereira, Ana B.C.N.G; Alvarenga, Hélcio; Pereiro J,Rubens S.; Barbosa, Maria T.S. Prevalência de acidente vascular cerebral em idosos no Município de Vassouras, Rio de Janeiro, Brasil, através do rastreamento de dados do Programa Saúde da Família. Cad. Saúde Pública, Rio de Janeiro, Disponível em: </a:t>
            </a:r>
            <a:r>
              <a:rPr lang="pt-BR" sz="1510" dirty="0" smtClean="0">
                <a:hlinkClick r:id="rId3"/>
              </a:rPr>
              <a:t>http://www.scielosp.org/pdf/csp/v25n9/07.pdf</a:t>
            </a:r>
            <a:r>
              <a:rPr lang="pt-BR" sz="1510" dirty="0" smtClean="0"/>
              <a:t>. Setembro de 2009.</a:t>
            </a:r>
          </a:p>
          <a:p>
            <a:pPr algn="just"/>
            <a:r>
              <a:rPr lang="it-IT" sz="1510" dirty="0" smtClean="0"/>
              <a:t>Pires, Sueli L.; Gagliardi, Rubens J.;Gorzoni,Milton L.</a:t>
            </a:r>
            <a:r>
              <a:rPr lang="pt-BR" sz="1510" dirty="0" smtClean="0"/>
              <a:t> Estudo das frequências dos principais fatores de risco para acidente vascular cerebral isquêmico em idosos. Arquivo Neuropsiquiatria. 62(3-B). Disponível em: </a:t>
            </a:r>
            <a:r>
              <a:rPr lang="pt-BR" sz="1510" dirty="0" smtClean="0">
                <a:hlinkClick r:id="rId4"/>
              </a:rPr>
              <a:t>http://www.scielo.br/pdf/anp/v62n3b/a20v623b.pdf</a:t>
            </a:r>
            <a:r>
              <a:rPr lang="pt-BR" sz="1510" dirty="0" smtClean="0"/>
              <a:t>. Acesso em: 2004.</a:t>
            </a:r>
          </a:p>
          <a:p>
            <a:pPr algn="just"/>
            <a:r>
              <a:rPr lang="pt-BR" sz="1510" dirty="0" smtClean="0"/>
              <a:t>Garritano,Célia R.; Luz, Paula M.; Pires, Maria L.E.; Barbosa, Maria T.S.; Batista, Keila M. Análise da Tendência da Mortalidade por Acidente Vascular Cerebral no Brasil no Século XXI. Universidade Federal do Estado do Rio de Janeiro1; Instituto de Pesquisa Clínica Evandro Chagas - Fundação Oswaldo Cruz2, Rio de Janeiro, RJ; Universidade Federal do Vale de São Francisco1,3, Petrolina, PE, Brasil. Disponível em: &lt;</a:t>
            </a:r>
            <a:r>
              <a:rPr lang="pt-BR" sz="1510" dirty="0" smtClean="0">
                <a:hlinkClick r:id="rId5"/>
              </a:rPr>
              <a:t>http://www.scielo.br/pdf/abc/2012nahead/aop03812.pdf</a:t>
            </a:r>
            <a:r>
              <a:rPr lang="pt-BR" sz="1510" dirty="0" smtClean="0"/>
              <a:t> &gt;. Acesso em: 14 Dezembro de 2011.</a:t>
            </a:r>
          </a:p>
          <a:p>
            <a:pPr algn="just"/>
            <a:r>
              <a:rPr lang="it-IT" sz="1510" dirty="0" smtClean="0"/>
              <a:t>Massaro, Ayrton; Schout, Denise. </a:t>
            </a:r>
            <a:r>
              <a:rPr lang="pt-BR" sz="1510" dirty="0" smtClean="0"/>
              <a:t>AVC no Brasil: um problema de saúde pública - Acidente Vascular Cerebral.  Jornal do CREMESP. Edição 206. Disponível em: </a:t>
            </a:r>
            <a:r>
              <a:rPr lang="pt-BR" sz="1510" dirty="0" smtClean="0">
                <a:hlinkClick r:id="rId6"/>
              </a:rPr>
              <a:t>http://www.cremesp.org.br/?siteAcao=Jornal&amp;id=416 </a:t>
            </a:r>
            <a:r>
              <a:rPr lang="pt-BR" sz="1510" dirty="0" smtClean="0"/>
              <a:t>. Acesso em: Outubro 2004.</a:t>
            </a:r>
          </a:p>
          <a:p>
            <a:pPr algn="just"/>
            <a:endParaRPr lang="it-IT" sz="1510" dirty="0" smtClean="0"/>
          </a:p>
          <a:p>
            <a:pPr algn="just"/>
            <a:endParaRPr lang="pt-BR" sz="1510" dirty="0" smtClean="0"/>
          </a:p>
          <a:p>
            <a:pPr algn="just"/>
            <a:endParaRPr lang="pt-BR" sz="1510" dirty="0" smtClean="0"/>
          </a:p>
        </p:txBody>
      </p:sp>
    </p:spTree>
    <p:extLst>
      <p:ext uri="{BB962C8B-B14F-4D97-AF65-F5344CB8AC3E}">
        <p14:creationId xmlns:p14="http://schemas.microsoft.com/office/powerpoint/2010/main" xmlns="" val="3591517382"/>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1875</TotalTime>
  <Words>2079</Words>
  <Application>Microsoft Office PowerPoint</Application>
  <PresentationFormat>Apresentação na tela (4:3)</PresentationFormat>
  <Paragraphs>368</Paragraphs>
  <Slides>60</Slides>
  <Notes>3</Notes>
  <HiddenSlides>0</HiddenSlides>
  <MMClips>0</MMClips>
  <ScaleCrop>false</ScaleCrop>
  <HeadingPairs>
    <vt:vector size="4" baseType="variant">
      <vt:variant>
        <vt:lpstr>Tema</vt:lpstr>
      </vt:variant>
      <vt:variant>
        <vt:i4>1</vt:i4>
      </vt:variant>
      <vt:variant>
        <vt:lpstr>Títulos de slides</vt:lpstr>
      </vt:variant>
      <vt:variant>
        <vt:i4>60</vt:i4>
      </vt:variant>
    </vt:vector>
  </HeadingPairs>
  <TitlesOfParts>
    <vt:vector size="61" baseType="lpstr">
      <vt:lpstr>Cacho</vt:lpstr>
      <vt:lpstr>EPIDEMIOLOGIA DO AVCI</vt:lpstr>
      <vt:lpstr>Dados gerais:</vt:lpstr>
      <vt:lpstr>Tipos AVC</vt:lpstr>
      <vt:lpstr>Fatores de Risco (AVC i)</vt:lpstr>
      <vt:lpstr>Fatores de Risco (AVC i)</vt:lpstr>
      <vt:lpstr>Fatores de Risco (AVC i)</vt:lpstr>
      <vt:lpstr>Fatores de Risco (AVC i)</vt:lpstr>
      <vt:lpstr>Fatores de Risco (AVC i)</vt:lpstr>
      <vt:lpstr>Referências Bibliográficas</vt:lpstr>
      <vt:lpstr>AVC Isquêmico</vt:lpstr>
      <vt:lpstr>Circulação Arterial do Encéfalo</vt:lpstr>
      <vt:lpstr>Slide 12</vt:lpstr>
      <vt:lpstr>Slide 13</vt:lpstr>
      <vt:lpstr>Slide 14</vt:lpstr>
      <vt:lpstr>Slide 15</vt:lpstr>
      <vt:lpstr>Slide 16</vt:lpstr>
      <vt:lpstr>Slide 17</vt:lpstr>
      <vt:lpstr>Slide 18</vt:lpstr>
      <vt:lpstr>Sobotta</vt:lpstr>
      <vt:lpstr>Anastomoses</vt:lpstr>
      <vt:lpstr>O Território das 3 Artérias Cerebrais</vt:lpstr>
      <vt:lpstr>Slide 22</vt:lpstr>
      <vt:lpstr>Slide 23</vt:lpstr>
      <vt:lpstr>Áreas de Brodman</vt:lpstr>
      <vt:lpstr>Vista Medial</vt:lpstr>
      <vt:lpstr>Artéria Cerebral Anterior</vt:lpstr>
      <vt:lpstr>Slide 27</vt:lpstr>
      <vt:lpstr>Síndromes da Artéria Cerebral Média</vt:lpstr>
      <vt:lpstr>Slide 29</vt:lpstr>
      <vt:lpstr>Slide 30</vt:lpstr>
      <vt:lpstr>Slide 31</vt:lpstr>
      <vt:lpstr>Síndrome da Artéria Cerebral Anterior</vt:lpstr>
      <vt:lpstr>Slide 33</vt:lpstr>
      <vt:lpstr>Slide 34</vt:lpstr>
      <vt:lpstr>Slide 35</vt:lpstr>
      <vt:lpstr>Diagnóstico do AVCI</vt:lpstr>
      <vt:lpstr>National Institutes of Neurological Disorders and Stroke (NINDS)</vt:lpstr>
      <vt:lpstr>História Clínica</vt:lpstr>
      <vt:lpstr>Exame Físico</vt:lpstr>
      <vt:lpstr>Exame Neurológico National Institutes of Health Strokes Scores</vt:lpstr>
      <vt:lpstr>Exame Neurológico </vt:lpstr>
      <vt:lpstr>Testes diagnósticos</vt:lpstr>
      <vt:lpstr>Testes diagnósticos</vt:lpstr>
      <vt:lpstr>Diagnóstico de Imagem</vt:lpstr>
      <vt:lpstr>Non-contrast-enhanced computer tomography  sensibilidade (38%)   especificidade (100%)</vt:lpstr>
      <vt:lpstr>O que procurar?</vt:lpstr>
      <vt:lpstr>Slide 47</vt:lpstr>
      <vt:lpstr>Slide 48</vt:lpstr>
      <vt:lpstr>Slide 49</vt:lpstr>
      <vt:lpstr>Slide 50</vt:lpstr>
      <vt:lpstr>Slide 51</vt:lpstr>
      <vt:lpstr>Slide 52</vt:lpstr>
      <vt:lpstr>Ressonância Magnética </vt:lpstr>
      <vt:lpstr>Slide 54</vt:lpstr>
      <vt:lpstr>Slide 55</vt:lpstr>
      <vt:lpstr>Slide 56</vt:lpstr>
      <vt:lpstr>Doppler Ultrassom </vt:lpstr>
      <vt:lpstr>Angiografia Convencional  (gold-standard)</vt:lpstr>
      <vt:lpstr>Angiografia por TC</vt:lpstr>
      <vt:lpstr>Angiografia por RM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AVC Isquêmico</dc:title>
  <dc:creator>Cybelle</dc:creator>
  <cp:lastModifiedBy>Dr Milton</cp:lastModifiedBy>
  <cp:revision>48</cp:revision>
  <dcterms:created xsi:type="dcterms:W3CDTF">2013-04-18T13:06:41Z</dcterms:created>
  <dcterms:modified xsi:type="dcterms:W3CDTF">2013-04-23T17:36:46Z</dcterms:modified>
</cp:coreProperties>
</file>