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70" r:id="rId11"/>
    <p:sldId id="272" r:id="rId12"/>
    <p:sldId id="274" r:id="rId13"/>
    <p:sldId id="273" r:id="rId14"/>
    <p:sldId id="265" r:id="rId15"/>
    <p:sldId id="269" r:id="rId16"/>
    <p:sldId id="264" r:id="rId17"/>
    <p:sldId id="266" r:id="rId18"/>
    <p:sldId id="267" r:id="rId19"/>
    <p:sldId id="275" r:id="rId20"/>
    <p:sldId id="271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20" r:id="rId38"/>
    <p:sldId id="319" r:id="rId39"/>
    <p:sldId id="315" r:id="rId40"/>
    <p:sldId id="316" r:id="rId41"/>
    <p:sldId id="317" r:id="rId42"/>
    <p:sldId id="318" r:id="rId43"/>
    <p:sldId id="298" r:id="rId44"/>
    <p:sldId id="276" r:id="rId45"/>
    <p:sldId id="277" r:id="rId46"/>
    <p:sldId id="278" r:id="rId47"/>
    <p:sldId id="279" r:id="rId48"/>
    <p:sldId id="280" r:id="rId49"/>
    <p:sldId id="281" r:id="rId50"/>
    <p:sldId id="282" r:id="rId51"/>
    <p:sldId id="283" r:id="rId52"/>
    <p:sldId id="284" r:id="rId53"/>
    <p:sldId id="285" r:id="rId54"/>
    <p:sldId id="286" r:id="rId55"/>
    <p:sldId id="287" r:id="rId56"/>
    <p:sldId id="288" r:id="rId57"/>
    <p:sldId id="289" r:id="rId58"/>
    <p:sldId id="294" r:id="rId59"/>
    <p:sldId id="295" r:id="rId60"/>
    <p:sldId id="296" r:id="rId61"/>
    <p:sldId id="297" r:id="rId62"/>
    <p:sldId id="290" r:id="rId63"/>
    <p:sldId id="291" r:id="rId64"/>
    <p:sldId id="292" r:id="rId65"/>
    <p:sldId id="293" r:id="rId6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92" d="100"/>
          <a:sy n="92" d="100"/>
        </p:scale>
        <p:origin x="-4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C4C7-7592-4564-84DE-DA6634927BF5}" type="datetimeFigureOut">
              <a:rPr lang="pt-PT" smtClean="0"/>
              <a:pPr/>
              <a:t>22-12-2013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913B-50F5-4FD1-B335-EC3011D9EA7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C4C7-7592-4564-84DE-DA6634927BF5}" type="datetimeFigureOut">
              <a:rPr lang="pt-PT" smtClean="0"/>
              <a:pPr/>
              <a:t>22-12-2013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913B-50F5-4FD1-B335-EC3011D9EA7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C4C7-7592-4564-84DE-DA6634927BF5}" type="datetimeFigureOut">
              <a:rPr lang="pt-PT" smtClean="0"/>
              <a:pPr/>
              <a:t>22-12-2013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913B-50F5-4FD1-B335-EC3011D9EA7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C4C7-7592-4564-84DE-DA6634927BF5}" type="datetimeFigureOut">
              <a:rPr lang="pt-PT" smtClean="0"/>
              <a:pPr/>
              <a:t>22-12-2013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913B-50F5-4FD1-B335-EC3011D9EA7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C4C7-7592-4564-84DE-DA6634927BF5}" type="datetimeFigureOut">
              <a:rPr lang="pt-PT" smtClean="0"/>
              <a:pPr/>
              <a:t>22-12-2013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913B-50F5-4FD1-B335-EC3011D9EA7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C4C7-7592-4564-84DE-DA6634927BF5}" type="datetimeFigureOut">
              <a:rPr lang="pt-PT" smtClean="0"/>
              <a:pPr/>
              <a:t>22-12-2013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913B-50F5-4FD1-B335-EC3011D9EA7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C4C7-7592-4564-84DE-DA6634927BF5}" type="datetimeFigureOut">
              <a:rPr lang="pt-PT" smtClean="0"/>
              <a:pPr/>
              <a:t>22-12-2013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913B-50F5-4FD1-B335-EC3011D9EA7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C4C7-7592-4564-84DE-DA6634927BF5}" type="datetimeFigureOut">
              <a:rPr lang="pt-PT" smtClean="0"/>
              <a:pPr/>
              <a:t>22-12-2013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913B-50F5-4FD1-B335-EC3011D9EA7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C4C7-7592-4564-84DE-DA6634927BF5}" type="datetimeFigureOut">
              <a:rPr lang="pt-PT" smtClean="0"/>
              <a:pPr/>
              <a:t>22-12-2013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913B-50F5-4FD1-B335-EC3011D9EA7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C4C7-7592-4564-84DE-DA6634927BF5}" type="datetimeFigureOut">
              <a:rPr lang="pt-PT" smtClean="0"/>
              <a:pPr/>
              <a:t>22-12-2013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913B-50F5-4FD1-B335-EC3011D9EA7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C4C7-7592-4564-84DE-DA6634927BF5}" type="datetimeFigureOut">
              <a:rPr lang="pt-PT" smtClean="0"/>
              <a:pPr/>
              <a:t>22-12-2013</a:t>
            </a:fld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C5913B-50F5-4FD1-B335-EC3011D9EA7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8C5913B-50F5-4FD1-B335-EC3011D9EA7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BA0C4C7-7592-4564-84DE-DA6634927BF5}" type="datetimeFigureOut">
              <a:rPr lang="pt-PT" smtClean="0"/>
              <a:pPr/>
              <a:t>22-12-2013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4077072"/>
            <a:ext cx="7414592" cy="223224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pt-PT" dirty="0" smtClean="0"/>
              <a:t>Lucas </a:t>
            </a:r>
            <a:r>
              <a:rPr lang="pt-PT" dirty="0"/>
              <a:t>Nakasone M. Silva </a:t>
            </a:r>
          </a:p>
          <a:p>
            <a:pPr algn="r"/>
            <a:r>
              <a:rPr lang="it-IT" dirty="0" smtClean="0"/>
              <a:t>Luiz </a:t>
            </a:r>
            <a:r>
              <a:rPr lang="it-IT" dirty="0"/>
              <a:t>Villanova e Affonso </a:t>
            </a:r>
          </a:p>
          <a:p>
            <a:pPr algn="r"/>
            <a:r>
              <a:rPr lang="pt-PT" dirty="0"/>
              <a:t>Maitê Freire Cardoso </a:t>
            </a:r>
          </a:p>
          <a:p>
            <a:pPr algn="r"/>
            <a:r>
              <a:rPr lang="pl-PL" dirty="0"/>
              <a:t>Mariana M. Sakugawa </a:t>
            </a:r>
          </a:p>
          <a:p>
            <a:pPr algn="r"/>
            <a:r>
              <a:rPr lang="pt-PT" dirty="0"/>
              <a:t>Vanessa Ap. de </a:t>
            </a:r>
            <a:r>
              <a:rPr lang="pt-PT" dirty="0" smtClean="0"/>
              <a:t>Lima</a:t>
            </a:r>
          </a:p>
          <a:p>
            <a:pPr algn="r"/>
            <a:endParaRPr lang="pt-PT" dirty="0" smtClean="0"/>
          </a:p>
          <a:p>
            <a:pPr algn="r"/>
            <a:r>
              <a:rPr lang="pt-PT" dirty="0" smtClean="0"/>
              <a:t>Ambulatório Neurovascular- Famema 2013</a:t>
            </a:r>
          </a:p>
          <a:p>
            <a:pPr algn="r"/>
            <a:r>
              <a:rPr lang="pt-PT" dirty="0" smtClean="0"/>
              <a:t>Prof Dr. Milton Marchioli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3"/>
            <a:ext cx="8460431" cy="1800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9000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AVC Isquêmico - Fisiopatologia</a:t>
            </a:r>
            <a:endParaRPr lang="pt-PT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6500922" cy="3970362"/>
          </a:xfrm>
        </p:spPr>
      </p:pic>
    </p:spTree>
    <p:extLst>
      <p:ext uri="{BB962C8B-B14F-4D97-AF65-F5344CB8AC3E}">
        <p14:creationId xmlns="" xmlns:p14="http://schemas.microsoft.com/office/powerpoint/2010/main" val="575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6798677" cy="5996136"/>
          </a:xfrm>
        </p:spPr>
      </p:pic>
      <p:sp>
        <p:nvSpPr>
          <p:cNvPr id="5" name="Retângulo 4"/>
          <p:cNvSpPr/>
          <p:nvPr/>
        </p:nvSpPr>
        <p:spPr>
          <a:xfrm>
            <a:off x="3275856" y="404664"/>
            <a:ext cx="10801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/>
          <p:cNvSpPr/>
          <p:nvPr/>
        </p:nvSpPr>
        <p:spPr>
          <a:xfrm>
            <a:off x="3389653" y="2276872"/>
            <a:ext cx="10801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/>
          <p:cNvSpPr/>
          <p:nvPr/>
        </p:nvSpPr>
        <p:spPr>
          <a:xfrm>
            <a:off x="1187624" y="2276872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/>
          <p:cNvSpPr/>
          <p:nvPr/>
        </p:nvSpPr>
        <p:spPr>
          <a:xfrm>
            <a:off x="3131840" y="2996952"/>
            <a:ext cx="1800199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/>
          <p:cNvSpPr/>
          <p:nvPr/>
        </p:nvSpPr>
        <p:spPr>
          <a:xfrm>
            <a:off x="2915815" y="4149080"/>
            <a:ext cx="2016223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/>
          <p:cNvSpPr/>
          <p:nvPr/>
        </p:nvSpPr>
        <p:spPr>
          <a:xfrm>
            <a:off x="1043608" y="4797152"/>
            <a:ext cx="1296144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2951818" y="6021288"/>
            <a:ext cx="2484277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12"/>
          <p:cNvSpPr/>
          <p:nvPr/>
        </p:nvSpPr>
        <p:spPr>
          <a:xfrm>
            <a:off x="6444208" y="4506950"/>
            <a:ext cx="10801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2730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632"/>
            <a:ext cx="3516412" cy="661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045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AVC Isquêmico - Fisiopatologia</a:t>
            </a:r>
            <a:endParaRPr lang="pt-PT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7" y="2060848"/>
            <a:ext cx="6753225" cy="3752850"/>
          </a:xfrm>
        </p:spPr>
      </p:pic>
    </p:spTree>
    <p:extLst>
      <p:ext uri="{BB962C8B-B14F-4D97-AF65-F5344CB8AC3E}">
        <p14:creationId xmlns="" xmlns:p14="http://schemas.microsoft.com/office/powerpoint/2010/main" val="26232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AVC </a:t>
            </a:r>
            <a:r>
              <a:rPr lang="pt-BR" dirty="0" smtClean="0"/>
              <a:t>Isquêmico - Fisiopatologia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b="1" dirty="0"/>
              <a:t>Zona isquêmica central</a:t>
            </a:r>
            <a:r>
              <a:rPr lang="pt-PT" dirty="0"/>
              <a:t>: é a área central mais crítica na qual os eventos secundários a cascata isquêmica neuronal ocorrem em maior velocidade em função do nível crítico de oferta de O2 (fluxo sangüíneo cerebral abaixo de 16 ml de sangue por 100 gramas de encéfalo</a:t>
            </a:r>
            <a:r>
              <a:rPr lang="pt-PT" dirty="0" smtClean="0"/>
              <a:t>).</a:t>
            </a:r>
            <a:endParaRPr lang="pt-PT" b="1" dirty="0" smtClean="0"/>
          </a:p>
          <a:p>
            <a:r>
              <a:rPr lang="pt-PT" b="1" dirty="0" smtClean="0"/>
              <a:t>Zona </a:t>
            </a:r>
            <a:r>
              <a:rPr lang="pt-PT" b="1" dirty="0"/>
              <a:t>de penumbra isquêmica</a:t>
            </a:r>
            <a:r>
              <a:rPr lang="pt-PT" dirty="0"/>
              <a:t>: ocorrendo em volta da área de isquemia, em que a ausência de oxigênio é suficiente para levar à diminuição elétrica, mas não para despolarizar a membrana neuronal. O fluxo e o metabolismo oscilam entre condições adversas e possíveis, ocorrendo a viabilidade do tecido. Alguns fatores podem modificar a distribuição e extensão como: hipóxia, hipotensão, hiperglicemia, febre e outras alterações </a:t>
            </a:r>
            <a:r>
              <a:rPr lang="pt-PT" dirty="0" smtClean="0"/>
              <a:t>metabólicas.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22918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Ataque Isquêmico Transitório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 O conceito atual de AIT se caracteriza por um déficit neurológico focal, encefálico </a:t>
            </a:r>
            <a:r>
              <a:rPr lang="pt-PT" dirty="0" smtClean="0"/>
              <a:t>ou retiniano</a:t>
            </a:r>
            <a:r>
              <a:rPr lang="pt-PT" dirty="0"/>
              <a:t>, </a:t>
            </a:r>
            <a:r>
              <a:rPr lang="pt-PT" b="1" dirty="0"/>
              <a:t>súbito e reversível</a:t>
            </a:r>
            <a:r>
              <a:rPr lang="pt-PT" dirty="0"/>
              <a:t>, secundário a uma doença vascular isquêmica, com </a:t>
            </a:r>
            <a:r>
              <a:rPr lang="pt-PT" b="1" dirty="0"/>
              <a:t>duração </a:t>
            </a:r>
            <a:r>
              <a:rPr lang="pt-PT" b="1" dirty="0" smtClean="0"/>
              <a:t>menor que </a:t>
            </a:r>
            <a:r>
              <a:rPr lang="pt-PT" b="1" dirty="0"/>
              <a:t>1 hora</a:t>
            </a:r>
            <a:r>
              <a:rPr lang="pt-PT" dirty="0"/>
              <a:t> e </a:t>
            </a:r>
            <a:r>
              <a:rPr lang="pt-PT" b="1" dirty="0"/>
              <a:t>sem evidência de lesão isquêmica nos exames de imagem</a:t>
            </a:r>
            <a:r>
              <a:rPr lang="pt-PT" b="1" dirty="0" smtClean="0"/>
              <a:t>.</a:t>
            </a:r>
          </a:p>
          <a:p>
            <a:r>
              <a:rPr lang="pt-PT" dirty="0"/>
              <a:t>A principal causa de AIT é a oclusão do vaso por material embólico proveniente de </a:t>
            </a:r>
            <a:r>
              <a:rPr lang="pt-PT" dirty="0" smtClean="0"/>
              <a:t>placa de </a:t>
            </a:r>
            <a:r>
              <a:rPr lang="pt-PT" dirty="0"/>
              <a:t>ateroma proximal ao vaso ocluído ou de origem cardíaca. Deve ser conduzido como </a:t>
            </a:r>
            <a:r>
              <a:rPr lang="pt-PT" b="1" dirty="0" smtClean="0"/>
              <a:t>emergência médica</a:t>
            </a:r>
            <a:r>
              <a:rPr lang="pt-PT" dirty="0"/>
              <a:t>, pois 10% a 20% dos pacientes com AIT poderão evoluir com um AVCI em 90 </a:t>
            </a:r>
            <a:r>
              <a:rPr lang="pt-PT" dirty="0" smtClean="0"/>
              <a:t>dias, sendo </a:t>
            </a:r>
            <a:r>
              <a:rPr lang="pt-PT" dirty="0"/>
              <a:t>50% destes nas primeiras 48hs.</a:t>
            </a:r>
          </a:p>
        </p:txBody>
      </p:sp>
    </p:spTree>
    <p:extLst>
      <p:ext uri="{BB962C8B-B14F-4D97-AF65-F5344CB8AC3E}">
        <p14:creationId xmlns="" xmlns:p14="http://schemas.microsoft.com/office/powerpoint/2010/main" val="22241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AVC Hemorrágico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Caracteriza-se pela ocorrência de hemorragia intraparenquimatosa e </a:t>
            </a:r>
            <a:r>
              <a:rPr lang="pt-PT" dirty="0" smtClean="0"/>
              <a:t>decorre predominantemente </a:t>
            </a:r>
            <a:r>
              <a:rPr lang="pt-PT" dirty="0"/>
              <a:t>do rompimento de arteríolas penetrantes, secundário a </a:t>
            </a:r>
            <a:r>
              <a:rPr lang="pt-PT" dirty="0" smtClean="0"/>
              <a:t>degeneração da </a:t>
            </a:r>
            <a:r>
              <a:rPr lang="pt-PT" dirty="0"/>
              <a:t>parede vascular ocasionada na grande maioria dos casos por hipertensão </a:t>
            </a:r>
            <a:r>
              <a:rPr lang="pt-PT" dirty="0" smtClean="0"/>
              <a:t>arterial crônica</a:t>
            </a:r>
            <a:r>
              <a:rPr lang="pt-PT" dirty="0"/>
              <a:t>, ou pico hipertensivo.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717032"/>
            <a:ext cx="3364880" cy="2922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03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300" dirty="0" smtClean="0"/>
              <a:t>AVC Hemorrágico - Fisiopatologia</a:t>
            </a:r>
            <a:endParaRPr lang="pt-PT" sz="43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3 fases:</a:t>
            </a:r>
            <a:endParaRPr lang="pt-PT" dirty="0" smtClean="0"/>
          </a:p>
          <a:p>
            <a:pPr marL="571500" indent="-457200">
              <a:buAutoNum type="arabicParenBoth"/>
            </a:pPr>
            <a:r>
              <a:rPr lang="pt-BR" b="1" dirty="0" smtClean="0"/>
              <a:t>Hemorragia Inicial</a:t>
            </a:r>
            <a:r>
              <a:rPr lang="pt-BR" dirty="0" smtClean="0"/>
              <a:t>: causada pela ruptura de uma artéria</a:t>
            </a:r>
          </a:p>
          <a:p>
            <a:pPr marL="571500" indent="-457200">
              <a:buAutoNum type="arabicParenBoth"/>
            </a:pPr>
            <a:r>
              <a:rPr lang="pt-BR" b="1" dirty="0" smtClean="0"/>
              <a:t>Expansão do hematoma</a:t>
            </a:r>
            <a:r>
              <a:rPr lang="pt-BR" dirty="0" smtClean="0"/>
              <a:t>:  ocorre horas após o evento </a:t>
            </a:r>
            <a:r>
              <a:rPr lang="pt-BR" dirty="0" err="1" smtClean="0"/>
              <a:t>inical</a:t>
            </a:r>
            <a:r>
              <a:rPr lang="pt-BR" dirty="0" smtClean="0"/>
              <a:t>, envolve o aumento da pressão intracraniana causando alterações na integridade do tecido local e da barreira </a:t>
            </a:r>
            <a:r>
              <a:rPr lang="pt-BR" dirty="0" err="1" smtClean="0"/>
              <a:t>hemato</a:t>
            </a:r>
            <a:r>
              <a:rPr lang="pt-BR" dirty="0" smtClean="0"/>
              <a:t>-encefálica.</a:t>
            </a:r>
          </a:p>
          <a:p>
            <a:pPr marL="571500" indent="-457200">
              <a:buAutoNum type="arabicParenBoth"/>
            </a:pPr>
            <a:r>
              <a:rPr lang="pt-BR" b="1" dirty="0" smtClean="0"/>
              <a:t>Edema cerebral</a:t>
            </a:r>
            <a:r>
              <a:rPr lang="pt-BR" dirty="0" smtClean="0"/>
              <a:t>: ocorre dias após o evento inicial, secundário à inflamação e alterações na barreira </a:t>
            </a:r>
            <a:r>
              <a:rPr lang="pt-BR" dirty="0" err="1" smtClean="0"/>
              <a:t>hemato</a:t>
            </a:r>
            <a:r>
              <a:rPr lang="pt-BR" dirty="0" smtClean="0"/>
              <a:t>-encefálica.</a:t>
            </a:r>
          </a:p>
        </p:txBody>
      </p:sp>
    </p:spTree>
    <p:extLst>
      <p:ext uri="{BB962C8B-B14F-4D97-AF65-F5344CB8AC3E}">
        <p14:creationId xmlns="" xmlns:p14="http://schemas.microsoft.com/office/powerpoint/2010/main" val="2879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Diagnóstico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b="1" dirty="0" smtClean="0"/>
              <a:t>Anamnese </a:t>
            </a:r>
            <a:r>
              <a:rPr lang="pt-PT" b="1" dirty="0"/>
              <a:t>dirigida</a:t>
            </a:r>
            <a:r>
              <a:rPr lang="pt-PT" dirty="0"/>
              <a:t>, que deve questionar a forma de instalação e evolução dos </a:t>
            </a:r>
            <a:r>
              <a:rPr lang="pt-PT" dirty="0" smtClean="0"/>
              <a:t>sintomas, atividade </a:t>
            </a:r>
            <a:r>
              <a:rPr lang="pt-PT" dirty="0"/>
              <a:t>realizada no momento da instalação; horário do início; sintomas relacionados, </a:t>
            </a:r>
            <a:r>
              <a:rPr lang="pt-PT" dirty="0" smtClean="0"/>
              <a:t>histórico de </a:t>
            </a:r>
            <a:r>
              <a:rPr lang="pt-PT" dirty="0"/>
              <a:t>fatores de risco; histórico de doença cardiovascular e/ou cerebrovascular;</a:t>
            </a:r>
          </a:p>
          <a:p>
            <a:r>
              <a:rPr lang="pt-PT" b="1" dirty="0" smtClean="0"/>
              <a:t>Exame </a:t>
            </a:r>
            <a:r>
              <a:rPr lang="pt-PT" b="1" dirty="0"/>
              <a:t>clínico </a:t>
            </a:r>
            <a:r>
              <a:rPr lang="pt-PT" b="1" dirty="0" smtClean="0"/>
              <a:t>acurado, </a:t>
            </a:r>
            <a:r>
              <a:rPr lang="pt-PT" dirty="0"/>
              <a:t>que deve incluir além do convencional, exame vascular </a:t>
            </a:r>
            <a:r>
              <a:rPr lang="pt-PT" dirty="0" smtClean="0"/>
              <a:t>periférico, e </a:t>
            </a:r>
            <a:r>
              <a:rPr lang="pt-PT" dirty="0"/>
              <a:t>ausculta dos vasos do pescoço;</a:t>
            </a:r>
          </a:p>
          <a:p>
            <a:r>
              <a:rPr lang="pt-PT" b="1" dirty="0" smtClean="0"/>
              <a:t>Exame </a:t>
            </a:r>
            <a:r>
              <a:rPr lang="pt-PT" b="1" dirty="0"/>
              <a:t>neurológico e uso de escalas</a:t>
            </a:r>
            <a:r>
              <a:rPr lang="pt-PT" dirty="0"/>
              <a:t>: Escala de coma de Glasgow e escala de </a:t>
            </a:r>
            <a:r>
              <a:rPr lang="pt-PT" dirty="0" smtClean="0"/>
              <a:t>déficit neurológico </a:t>
            </a:r>
            <a:r>
              <a:rPr lang="pt-PT" dirty="0"/>
              <a:t>do National Institute of Health (NIHSS) (vide protocolo de bolso e anexos do </a:t>
            </a:r>
            <a:r>
              <a:rPr lang="pt-PT" dirty="0" smtClean="0"/>
              <a:t>módulo II</a:t>
            </a:r>
            <a:r>
              <a:rPr lang="pt-PT" dirty="0"/>
              <a:t>);</a:t>
            </a:r>
          </a:p>
          <a:p>
            <a:r>
              <a:rPr lang="pt-PT" b="1" dirty="0" smtClean="0"/>
              <a:t>Exames </a:t>
            </a:r>
            <a:r>
              <a:rPr lang="pt-PT" b="1" dirty="0"/>
              <a:t>de sangue</a:t>
            </a:r>
            <a:r>
              <a:rPr lang="pt-PT" dirty="0"/>
              <a:t>: glicemia sérica, hemograma completo com plaquetas, </a:t>
            </a:r>
            <a:r>
              <a:rPr lang="pt-PT" dirty="0" smtClean="0"/>
              <a:t>eletrólitos, creatinina</a:t>
            </a:r>
            <a:r>
              <a:rPr lang="pt-PT" dirty="0"/>
              <a:t>, Tempo de Protrombina, Tempo de tromboplastina parcial ativado;</a:t>
            </a:r>
          </a:p>
          <a:p>
            <a:r>
              <a:rPr lang="pt-PT" b="1" dirty="0" smtClean="0"/>
              <a:t>Exame </a:t>
            </a:r>
            <a:r>
              <a:rPr lang="pt-PT" b="1" dirty="0"/>
              <a:t>de imagem do cérebro</a:t>
            </a:r>
            <a:r>
              <a:rPr lang="pt-PT" dirty="0"/>
              <a:t>, em geral, Tomografia computadorizada do crânio.</a:t>
            </a:r>
          </a:p>
        </p:txBody>
      </p:sp>
    </p:spTree>
    <p:extLst>
      <p:ext uri="{BB962C8B-B14F-4D97-AF65-F5344CB8AC3E}">
        <p14:creationId xmlns="" xmlns:p14="http://schemas.microsoft.com/office/powerpoint/2010/main" val="32746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Exames Complementares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7620000" cy="4800600"/>
          </a:xfrm>
        </p:spPr>
        <p:txBody>
          <a:bodyPr>
            <a:noAutofit/>
          </a:bodyPr>
          <a:lstStyle/>
          <a:p>
            <a:r>
              <a:rPr lang="pt-PT" sz="1700" b="1" dirty="0"/>
              <a:t>TC de crânio com contraste venoso</a:t>
            </a:r>
            <a:r>
              <a:rPr lang="pt-PT" sz="1700" dirty="0"/>
              <a:t>: é o verdadeiro divisor de águas entre os AVCs isquêmicos e </a:t>
            </a:r>
            <a:r>
              <a:rPr lang="pt-PT" sz="1700" dirty="0" smtClean="0"/>
              <a:t>hemorrágicos;</a:t>
            </a:r>
          </a:p>
          <a:p>
            <a:r>
              <a:rPr lang="pt-PT" sz="1700" b="1" dirty="0" smtClean="0"/>
              <a:t>MRI </a:t>
            </a:r>
            <a:r>
              <a:rPr lang="pt-PT" sz="1700" b="1" dirty="0"/>
              <a:t>de crânio com protocolo de difusão e perfusão</a:t>
            </a:r>
            <a:r>
              <a:rPr lang="pt-PT" sz="1700" dirty="0"/>
              <a:t>: fundamental para indicação de terapia trombolítica no AVC isquêmico, uma vez que delimita a chamada área de penumbra isquêmica já discutida, não é adequado, inicialmente, para o AVC </a:t>
            </a:r>
            <a:r>
              <a:rPr lang="pt-PT" sz="1700" dirty="0" smtClean="0"/>
              <a:t>hemorrágico;</a:t>
            </a:r>
          </a:p>
          <a:p>
            <a:r>
              <a:rPr lang="pt-PT" sz="1700" b="1" dirty="0" smtClean="0"/>
              <a:t>Ecocardiograma </a:t>
            </a:r>
            <a:r>
              <a:rPr lang="pt-PT" sz="1700" b="1" dirty="0"/>
              <a:t>uni e bidimensional com protocolo transesofágico</a:t>
            </a:r>
            <a:r>
              <a:rPr lang="pt-PT" sz="1700" dirty="0"/>
              <a:t>: fundamental para a pesquisa de fontes </a:t>
            </a:r>
            <a:r>
              <a:rPr lang="pt-PT" sz="1700" dirty="0" smtClean="0"/>
              <a:t>emboligêmicas;</a:t>
            </a:r>
          </a:p>
          <a:p>
            <a:r>
              <a:rPr lang="pt-PT" sz="1700" b="1" dirty="0" smtClean="0"/>
              <a:t>Ecodoppler </a:t>
            </a:r>
            <a:r>
              <a:rPr lang="pt-PT" sz="1700" b="1" dirty="0"/>
              <a:t>colorido de carótidas e vertebrais</a:t>
            </a:r>
            <a:r>
              <a:rPr lang="pt-PT" sz="1700" dirty="0"/>
              <a:t>: também vital para a pesquisa de fontes emboligêmicas secundárias a doença aterotrombótica carotídea, bem como ao correto manuseio das doenças obstrutivas </a:t>
            </a:r>
            <a:r>
              <a:rPr lang="pt-PT" sz="1700" dirty="0" smtClean="0"/>
              <a:t>carotídeas;</a:t>
            </a:r>
          </a:p>
          <a:p>
            <a:r>
              <a:rPr lang="pt-PT" sz="1700" b="1" dirty="0" smtClean="0"/>
              <a:t>Angio </a:t>
            </a:r>
            <a:r>
              <a:rPr lang="pt-PT" sz="1700" b="1" dirty="0"/>
              <a:t>MRI de crânio e pescoço</a:t>
            </a:r>
            <a:r>
              <a:rPr lang="pt-PT" sz="1700" dirty="0"/>
              <a:t>: fundamental para avaliação de obstruções em nível de vasos do pescoço e polígono de </a:t>
            </a:r>
            <a:r>
              <a:rPr lang="pt-PT" sz="1700" dirty="0" smtClean="0"/>
              <a:t>Willis;</a:t>
            </a:r>
          </a:p>
          <a:p>
            <a:r>
              <a:rPr lang="pt-PT" sz="1700" b="1" dirty="0" smtClean="0"/>
              <a:t>Doppler </a:t>
            </a:r>
            <a:r>
              <a:rPr lang="pt-PT" sz="1700" b="1" dirty="0"/>
              <a:t>transcraniano</a:t>
            </a:r>
            <a:r>
              <a:rPr lang="pt-PT" sz="1700" dirty="0"/>
              <a:t>: avaliação dinâmica de fenômenos vasculares </a:t>
            </a:r>
            <a:r>
              <a:rPr lang="pt-PT" sz="1700" dirty="0" smtClean="0"/>
              <a:t>intracranianos;</a:t>
            </a:r>
          </a:p>
          <a:p>
            <a:r>
              <a:rPr lang="pt-PT" sz="1700" dirty="0" smtClean="0"/>
              <a:t>Hemograma</a:t>
            </a:r>
            <a:r>
              <a:rPr lang="pt-PT" sz="1700" dirty="0"/>
              <a:t>, VHS, provas de função reumática, provas homeostáticas, sorologia para HIV, CMV, sífilis, hepatite viral HTLV1, teste de falcemização, ácido úrico, provas de função hepática e função tireoideana.</a:t>
            </a:r>
            <a:br>
              <a:rPr lang="pt-PT" sz="1700" dirty="0"/>
            </a:br>
            <a:endParaRPr lang="pt-PT" sz="1700" dirty="0"/>
          </a:p>
        </p:txBody>
      </p:sp>
    </p:spTree>
    <p:extLst>
      <p:ext uri="{BB962C8B-B14F-4D97-AF65-F5344CB8AC3E}">
        <p14:creationId xmlns="" xmlns:p14="http://schemas.microsoft.com/office/powerpoint/2010/main" val="39269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Eventos vasculares que acometem hemisférios cerebrais, cerebelo ou tronco cerebral e manisfestam-se clinicamente por um déficit neurológico súbito de duração maior que 24 horas ou que levam ao óbito.</a:t>
            </a:r>
          </a:p>
        </p:txBody>
      </p:sp>
    </p:spTree>
    <p:extLst>
      <p:ext uri="{BB962C8B-B14F-4D97-AF65-F5344CB8AC3E}">
        <p14:creationId xmlns="" xmlns:p14="http://schemas.microsoft.com/office/powerpoint/2010/main" val="35971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Diagnóstico Diferencial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Epilepsia</a:t>
            </a:r>
            <a:r>
              <a:rPr lang="pt-PT" dirty="0"/>
              <a:t>, com ou sem paresia de Todd</a:t>
            </a:r>
          </a:p>
          <a:p>
            <a:r>
              <a:rPr lang="pt-PT" dirty="0" smtClean="0"/>
              <a:t>Hipo </a:t>
            </a:r>
            <a:r>
              <a:rPr lang="pt-PT" dirty="0"/>
              <a:t>ou hiperglicemia</a:t>
            </a:r>
          </a:p>
          <a:p>
            <a:r>
              <a:rPr lang="pt-PT" dirty="0" smtClean="0"/>
              <a:t>Estado </a:t>
            </a:r>
            <a:r>
              <a:rPr lang="pt-PT" dirty="0"/>
              <a:t>confusional agudo</a:t>
            </a:r>
          </a:p>
          <a:p>
            <a:r>
              <a:rPr lang="pt-PT" dirty="0" smtClean="0"/>
              <a:t>Lesão </a:t>
            </a:r>
            <a:r>
              <a:rPr lang="pt-PT" dirty="0"/>
              <a:t>expansiva intracraniana.</a:t>
            </a:r>
          </a:p>
          <a:p>
            <a:r>
              <a:rPr lang="pt-PT" dirty="0" smtClean="0"/>
              <a:t>Outras</a:t>
            </a:r>
            <a:r>
              <a:rPr lang="pt-PT" dirty="0"/>
              <a:t>, tais como: intoxicação exógena, distúrbios metabólicos, </a:t>
            </a:r>
            <a:r>
              <a:rPr lang="pt-PT" dirty="0" smtClean="0"/>
              <a:t>doenças desmielinizantes</a:t>
            </a:r>
            <a:r>
              <a:rPr lang="pt-PT" dirty="0"/>
              <a:t>, síncope, encefalopatia hipertensiva e paralisia de </a:t>
            </a:r>
            <a:r>
              <a:rPr lang="pt-PT" dirty="0" smtClean="0"/>
              <a:t>nervo periférico</a:t>
            </a:r>
            <a:r>
              <a:rPr lang="pt-PT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1523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ité\Pictures\avc (1)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387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270178"/>
            <a:ext cx="7498080" cy="1143000"/>
          </a:xfrm>
        </p:spPr>
        <p:txBody>
          <a:bodyPr/>
          <a:lstStyle/>
          <a:p>
            <a:r>
              <a:rPr lang="pt-BR" dirty="0"/>
              <a:t>Síndromes Clínicas no AVE</a:t>
            </a:r>
          </a:p>
        </p:txBody>
      </p:sp>
    </p:spTree>
    <p:extLst>
      <p:ext uri="{BB962C8B-B14F-4D97-AF65-F5344CB8AC3E}">
        <p14:creationId xmlns="" xmlns:p14="http://schemas.microsoft.com/office/powerpoint/2010/main" val="41879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Síndromes Clínicas no AVE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Todo paciente que apresente um déficit focal de início súbito que dura mais de 15-20 minutos, com ou sem sinal de depressão no nível da consciência, deve ter a suspeita de um AVE isquêmico ou hemorrágico.</a:t>
            </a:r>
          </a:p>
          <a:p>
            <a:endParaRPr lang="pt-BR" dirty="0" smtClean="0"/>
          </a:p>
          <a:p>
            <a:r>
              <a:rPr lang="pt-BR" dirty="0"/>
              <a:t>Os sintomas mais comuns na instalação de um AVC </a:t>
            </a:r>
            <a:r>
              <a:rPr lang="pt-BR" dirty="0" smtClean="0"/>
              <a:t>são:</a:t>
            </a:r>
          </a:p>
          <a:p>
            <a:pPr marL="596646" indent="-514350">
              <a:buFont typeface="+mj-lt"/>
              <a:buAutoNum type="arabicPeriod"/>
            </a:pPr>
            <a:r>
              <a:rPr lang="pt-BR" dirty="0" smtClean="0"/>
              <a:t>Alteração </a:t>
            </a:r>
            <a:r>
              <a:rPr lang="pt-BR" dirty="0"/>
              <a:t>de força e/ou sensibilidade em um ou ambos os lados do corpo</a:t>
            </a:r>
          </a:p>
          <a:p>
            <a:pPr marL="596646" indent="-514350">
              <a:buFont typeface="+mj-lt"/>
              <a:buAutoNum type="arabicPeriod"/>
            </a:pPr>
            <a:r>
              <a:rPr lang="pt-BR" dirty="0"/>
              <a:t>Dificuldade para falar</a:t>
            </a:r>
          </a:p>
          <a:p>
            <a:pPr marL="596646" indent="-514350">
              <a:buFont typeface="+mj-lt"/>
              <a:buAutoNum type="arabicPeriod"/>
            </a:pPr>
            <a:r>
              <a:rPr lang="pt-BR" dirty="0"/>
              <a:t>Confusão ou dificuldade para entender e se comunicar</a:t>
            </a:r>
          </a:p>
          <a:p>
            <a:pPr marL="596646" indent="-514350">
              <a:buFont typeface="+mj-lt"/>
              <a:buAutoNum type="arabicPeriod"/>
            </a:pPr>
            <a:r>
              <a:rPr lang="pt-BR" dirty="0"/>
              <a:t>Dificuldade para a marcha ou equilíbrio</a:t>
            </a:r>
          </a:p>
          <a:p>
            <a:pPr marL="596646" indent="-514350">
              <a:buFont typeface="+mj-lt"/>
              <a:buAutoNum type="arabicPeriod"/>
            </a:pPr>
            <a:r>
              <a:rPr lang="pt-BR" dirty="0"/>
              <a:t>Dificuldade para enxergar com um ou ambos os olhos</a:t>
            </a:r>
          </a:p>
          <a:p>
            <a:pPr marL="596646" indent="-514350">
              <a:buFont typeface="+mj-lt"/>
              <a:buAutoNum type="arabicPeriod"/>
            </a:pPr>
            <a:r>
              <a:rPr lang="pt-BR" dirty="0" err="1"/>
              <a:t>Cefaléia</a:t>
            </a:r>
            <a:r>
              <a:rPr lang="pt-BR" dirty="0"/>
              <a:t> súbita e atípica</a:t>
            </a:r>
          </a:p>
        </p:txBody>
      </p:sp>
    </p:spTree>
    <p:extLst>
      <p:ext uri="{BB962C8B-B14F-4D97-AF65-F5344CB8AC3E}">
        <p14:creationId xmlns="" xmlns:p14="http://schemas.microsoft.com/office/powerpoint/2010/main" val="40531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SÍNDROMES ISQUÊMICAS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/>
              <a:t>Circulação Carotídea (anterior) :</a:t>
            </a:r>
          </a:p>
          <a:p>
            <a:pPr marL="596646" indent="-514350">
              <a:buFont typeface="+mj-lt"/>
              <a:buAutoNum type="alphaLcPeriod"/>
            </a:pPr>
            <a:r>
              <a:rPr lang="pt-BR" dirty="0" smtClean="0"/>
              <a:t>Isquemia </a:t>
            </a:r>
            <a:r>
              <a:rPr lang="pt-BR" dirty="0" err="1" smtClean="0"/>
              <a:t>retiniana</a:t>
            </a:r>
            <a:r>
              <a:rPr lang="pt-BR" dirty="0" smtClean="0"/>
              <a:t> ( </a:t>
            </a:r>
            <a:r>
              <a:rPr lang="pt-BR" dirty="0" smtClean="0"/>
              <a:t>artéria oftálmica</a:t>
            </a:r>
            <a:r>
              <a:rPr lang="pt-BR" dirty="0" smtClean="0"/>
              <a:t>)</a:t>
            </a:r>
          </a:p>
          <a:p>
            <a:pPr marL="596646" indent="-514350">
              <a:buFont typeface="+mj-lt"/>
              <a:buAutoNum type="alphaLcPeriod"/>
            </a:pPr>
            <a:r>
              <a:rPr lang="pt-BR" dirty="0" smtClean="0"/>
              <a:t>Síndromes da Cerebral Média</a:t>
            </a:r>
          </a:p>
          <a:p>
            <a:pPr marL="596646" indent="-514350">
              <a:buFont typeface="+mj-lt"/>
              <a:buAutoNum type="alphaLcPeriod"/>
            </a:pPr>
            <a:r>
              <a:rPr lang="pt-BR" dirty="0" smtClean="0"/>
              <a:t>Síndromes da Cerebral Anterior</a:t>
            </a:r>
          </a:p>
          <a:p>
            <a:pPr marL="82296" indent="0">
              <a:buNone/>
            </a:pPr>
            <a:endParaRPr lang="pt-BR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/>
              <a:t>Circulação </a:t>
            </a:r>
            <a:r>
              <a:rPr lang="pt-BR" b="1" dirty="0" err="1" smtClean="0"/>
              <a:t>Vertebrobasilar</a:t>
            </a:r>
            <a:r>
              <a:rPr lang="pt-BR" b="1" dirty="0"/>
              <a:t> </a:t>
            </a:r>
            <a:r>
              <a:rPr lang="pt-BR" b="1" dirty="0" smtClean="0"/>
              <a:t>(posterior):</a:t>
            </a:r>
          </a:p>
          <a:p>
            <a:pPr marL="596646" indent="-514350">
              <a:buFont typeface="+mj-lt"/>
              <a:buAutoNum type="alphaLcPeriod"/>
            </a:pPr>
            <a:r>
              <a:rPr lang="pt-BR" dirty="0" smtClean="0"/>
              <a:t>Síndromes da Cerebral Posterior</a:t>
            </a:r>
          </a:p>
          <a:p>
            <a:pPr marL="596646" indent="-514350">
              <a:buFont typeface="+mj-lt"/>
              <a:buAutoNum type="alphaLcPeriod"/>
            </a:pPr>
            <a:r>
              <a:rPr lang="pt-BR" dirty="0" smtClean="0"/>
              <a:t>Síndromes da Basilar- AVE </a:t>
            </a:r>
            <a:r>
              <a:rPr lang="pt-BR" dirty="0" err="1" smtClean="0"/>
              <a:t>pontino</a:t>
            </a:r>
            <a:r>
              <a:rPr lang="pt-BR" dirty="0" smtClean="0"/>
              <a:t> ou cerebelar</a:t>
            </a:r>
          </a:p>
          <a:p>
            <a:pPr marL="596646" indent="-514350">
              <a:buFont typeface="+mj-lt"/>
              <a:buAutoNum type="alphaLcPeriod"/>
            </a:pPr>
            <a:r>
              <a:rPr lang="pt-BR" dirty="0" smtClean="0"/>
              <a:t>Síndromes da Vertebral</a:t>
            </a:r>
          </a:p>
          <a:p>
            <a:pPr marL="596646" indent="-514350">
              <a:buFont typeface="+mj-lt"/>
              <a:buAutoNum type="alphaLcPeriod"/>
            </a:pPr>
            <a:endParaRPr lang="pt-BR" b="1" dirty="0" smtClean="0"/>
          </a:p>
          <a:p>
            <a:endParaRPr lang="pt-BR" b="1" dirty="0" smtClean="0"/>
          </a:p>
          <a:p>
            <a:pPr marL="596646" indent="-51435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274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Vascularização encéfalo</a:t>
            </a:r>
            <a:endParaRPr lang="pt-BR" dirty="0"/>
          </a:p>
        </p:txBody>
      </p:sp>
      <p:pic>
        <p:nvPicPr>
          <p:cNvPr id="2051" name="Picture 3" descr="C:\Users\Maité\Pictures\Avc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056784" cy="532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52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Neuroanatomia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u="sng" dirty="0" smtClean="0"/>
              <a:t>Lobo </a:t>
            </a:r>
            <a:r>
              <a:rPr lang="pt-BR" u="sng" dirty="0"/>
              <a:t>F</a:t>
            </a:r>
            <a:r>
              <a:rPr lang="pt-BR" u="sng" dirty="0" smtClean="0"/>
              <a:t>rontal</a:t>
            </a:r>
            <a:r>
              <a:rPr lang="pt-BR" dirty="0" smtClean="0"/>
              <a:t>: </a:t>
            </a:r>
            <a:r>
              <a:rPr lang="pt-BR" b="1" dirty="0"/>
              <a:t>M</a:t>
            </a:r>
            <a:r>
              <a:rPr lang="pt-BR" b="1" dirty="0" smtClean="0"/>
              <a:t>otricidade</a:t>
            </a:r>
            <a:r>
              <a:rPr lang="pt-BR" dirty="0" smtClean="0"/>
              <a:t> voluntária e involuntária, expressão da linguagem (área de Broca), da iniciativa, do raciocínio, do planejamento, da solução de problemas, do comportamento social e da concentração (memória imediata).</a:t>
            </a:r>
          </a:p>
          <a:p>
            <a:r>
              <a:rPr lang="pt-BR" u="sng" dirty="0" smtClean="0"/>
              <a:t>Lobo Parietal</a:t>
            </a:r>
            <a:r>
              <a:rPr lang="pt-BR" dirty="0" smtClean="0"/>
              <a:t>: Capta e processa a </a:t>
            </a:r>
            <a:r>
              <a:rPr lang="pt-BR" b="1" dirty="0" smtClean="0"/>
              <a:t>sensibilidade</a:t>
            </a:r>
            <a:r>
              <a:rPr lang="pt-BR" dirty="0" smtClean="0"/>
              <a:t> somática e </a:t>
            </a:r>
            <a:r>
              <a:rPr lang="pt-BR" dirty="0" err="1" smtClean="0"/>
              <a:t>cinestésica</a:t>
            </a:r>
            <a:r>
              <a:rPr lang="pt-BR" dirty="0" smtClean="0"/>
              <a:t>, integra mensagens da interpretação visual e da auditiva.</a:t>
            </a:r>
          </a:p>
          <a:p>
            <a:r>
              <a:rPr lang="pt-BR" u="sng" dirty="0" smtClean="0"/>
              <a:t>Lobo Temporal</a:t>
            </a:r>
            <a:r>
              <a:rPr lang="pt-BR" dirty="0" smtClean="0"/>
              <a:t>: </a:t>
            </a:r>
            <a:r>
              <a:rPr lang="pt-BR" b="1" dirty="0" smtClean="0"/>
              <a:t>Audição</a:t>
            </a:r>
            <a:r>
              <a:rPr lang="pt-BR" dirty="0" smtClean="0"/>
              <a:t>, música, compreensão da linguagem falada (área de </a:t>
            </a:r>
            <a:r>
              <a:rPr lang="pt-BR" dirty="0" err="1" smtClean="0"/>
              <a:t>Wernicke</a:t>
            </a:r>
            <a:r>
              <a:rPr lang="pt-BR" dirty="0" smtClean="0"/>
              <a:t>), do olfato, da memória, do comportamento emotivo.</a:t>
            </a:r>
          </a:p>
          <a:p>
            <a:r>
              <a:rPr lang="pt-BR" u="sng" dirty="0" smtClean="0"/>
              <a:t>Lobo Occipital</a:t>
            </a:r>
            <a:r>
              <a:rPr lang="pt-BR" dirty="0" smtClean="0"/>
              <a:t>: </a:t>
            </a:r>
            <a:r>
              <a:rPr lang="pt-BR" b="1" dirty="0" smtClean="0"/>
              <a:t>Visão</a:t>
            </a:r>
            <a:r>
              <a:rPr lang="pt-BR" dirty="0" smtClean="0"/>
              <a:t>, interpretação e reconhecimento visual, </a:t>
            </a:r>
            <a:r>
              <a:rPr lang="pt-BR" dirty="0" err="1" smtClean="0"/>
              <a:t>visuespacial</a:t>
            </a:r>
            <a:r>
              <a:rPr lang="pt-BR" dirty="0" smtClean="0"/>
              <a:t> e leitura.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57231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Neuroanatomia</a:t>
            </a:r>
            <a:endParaRPr lang="pt-BR" dirty="0"/>
          </a:p>
        </p:txBody>
      </p:sp>
      <p:pic>
        <p:nvPicPr>
          <p:cNvPr id="3074" name="Picture 2" descr="C:\Users\Maité\Pictures\CORTEXMOTOR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192688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94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Anatomia Vascular do Encéfalo- Face Medial</a:t>
            </a:r>
            <a:endParaRPr lang="pt-BR" dirty="0"/>
          </a:p>
        </p:txBody>
      </p:sp>
      <p:pic>
        <p:nvPicPr>
          <p:cNvPr id="4101" name="Picture 5" descr="G:\DCIM\100PHOTO\SAM_5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5936088" cy="40534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Maité\Desktop\SAM_5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0" y="1700807"/>
            <a:ext cx="2185821" cy="40534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39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Anatomia Vascular do Encéfalo- Face Lateral</a:t>
            </a:r>
            <a:endParaRPr lang="pt-BR" dirty="0"/>
          </a:p>
        </p:txBody>
      </p:sp>
      <p:pic>
        <p:nvPicPr>
          <p:cNvPr id="5122" name="Picture 2" descr="G:\DCIM\100PHOTO\SAM_5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" y="1626620"/>
            <a:ext cx="6070855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Maité\Desktop\SAM_5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18564"/>
            <a:ext cx="2339752" cy="41974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51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Circulação Carotídea- </a:t>
            </a:r>
            <a:r>
              <a:rPr lang="pt-BR" dirty="0" smtClean="0"/>
              <a:t>                      Síndromes </a:t>
            </a:r>
            <a:r>
              <a:rPr lang="pt-BR" dirty="0" smtClean="0"/>
              <a:t>da Cerebral Média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75184"/>
            <a:ext cx="7992888" cy="5410200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AVE embólico ou lacunar</a:t>
            </a:r>
          </a:p>
          <a:p>
            <a:endParaRPr lang="pt-BR" dirty="0" smtClean="0"/>
          </a:p>
          <a:p>
            <a:r>
              <a:rPr lang="pt-BR" b="1" dirty="0" smtClean="0"/>
              <a:t>Oclusão na origem da cerebral média</a:t>
            </a:r>
            <a:r>
              <a:rPr lang="pt-BR" dirty="0" smtClean="0"/>
              <a:t>: lobo frontal, parietal e parte superior do temporal.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u="sng" dirty="0" smtClean="0"/>
              <a:t>Hemiparesia/</a:t>
            </a:r>
            <a:r>
              <a:rPr lang="pt-BR" u="sng" dirty="0" err="1" smtClean="0"/>
              <a:t>plegia</a:t>
            </a:r>
            <a:r>
              <a:rPr lang="pt-BR" u="sng" dirty="0" smtClean="0"/>
              <a:t> contralateral </a:t>
            </a:r>
            <a:r>
              <a:rPr lang="pt-BR" dirty="0" smtClean="0"/>
              <a:t>desproporcionada com predomínio </a:t>
            </a:r>
            <a:r>
              <a:rPr lang="pt-BR" dirty="0" err="1" smtClean="0"/>
              <a:t>braquiofascial</a:t>
            </a:r>
            <a:r>
              <a:rPr lang="pt-BR" dirty="0" smtClean="0"/>
              <a:t> e </a:t>
            </a:r>
            <a:r>
              <a:rPr lang="pt-BR" dirty="0" err="1" smtClean="0"/>
              <a:t>disartria</a:t>
            </a:r>
            <a:r>
              <a:rPr lang="pt-BR" dirty="0" smtClean="0"/>
              <a:t> com desvio da língua para a hemiplegia (</a:t>
            </a:r>
            <a:r>
              <a:rPr lang="pt-BR" dirty="0" err="1" smtClean="0"/>
              <a:t>cortex</a:t>
            </a:r>
            <a:r>
              <a:rPr lang="pt-BR" dirty="0" smtClean="0"/>
              <a:t> motor, coroa </a:t>
            </a:r>
            <a:r>
              <a:rPr lang="pt-BR" dirty="0" err="1" smtClean="0"/>
              <a:t>radiata</a:t>
            </a:r>
            <a:r>
              <a:rPr lang="pt-BR" dirty="0" smtClean="0"/>
              <a:t>, capsula interna).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Desvio do olhar conjugado contrário a hemiplegia nos primeiros 3 dias (área 8)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Apraxia contralateral braquial (</a:t>
            </a:r>
            <a:r>
              <a:rPr lang="pt-BR" dirty="0" err="1" smtClean="0"/>
              <a:t>cortex</a:t>
            </a:r>
            <a:r>
              <a:rPr lang="pt-BR" dirty="0" smtClean="0"/>
              <a:t> </a:t>
            </a:r>
            <a:r>
              <a:rPr lang="pt-BR" dirty="0" err="1" smtClean="0"/>
              <a:t>pré-motor</a:t>
            </a:r>
            <a:r>
              <a:rPr lang="pt-BR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err="1" smtClean="0"/>
              <a:t>Hemi-hipo</a:t>
            </a:r>
            <a:r>
              <a:rPr lang="pt-BR" dirty="0" smtClean="0"/>
              <a:t>/anestesia contralateral, </a:t>
            </a:r>
            <a:r>
              <a:rPr lang="pt-BR" dirty="0" err="1" smtClean="0"/>
              <a:t>astereoagnosia</a:t>
            </a:r>
            <a:r>
              <a:rPr lang="pt-BR" dirty="0" smtClean="0"/>
              <a:t> (córtex </a:t>
            </a:r>
            <a:r>
              <a:rPr lang="pt-BR" dirty="0" err="1" smtClean="0"/>
              <a:t>somatossensorial</a:t>
            </a:r>
            <a:r>
              <a:rPr lang="pt-BR" dirty="0" smtClean="0"/>
              <a:t> e associativo)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No hemisfério dominante</a:t>
            </a:r>
            <a:r>
              <a:rPr lang="pt-BR" b="1" dirty="0" smtClean="0"/>
              <a:t>: </a:t>
            </a:r>
            <a:r>
              <a:rPr lang="pt-BR" u="sng" dirty="0" smtClean="0">
                <a:solidFill>
                  <a:srgbClr val="FF0000"/>
                </a:solidFill>
              </a:rPr>
              <a:t>afasia</a:t>
            </a:r>
            <a:r>
              <a:rPr lang="pt-BR" b="1" dirty="0" smtClean="0"/>
              <a:t> </a:t>
            </a:r>
            <a:r>
              <a:rPr lang="pt-BR" dirty="0" smtClean="0"/>
              <a:t>global (</a:t>
            </a:r>
            <a:r>
              <a:rPr lang="pt-BR" dirty="0" err="1" smtClean="0"/>
              <a:t>Broca+Wernicke</a:t>
            </a:r>
            <a:r>
              <a:rPr lang="pt-BR" dirty="0" smtClean="0"/>
              <a:t>) e </a:t>
            </a:r>
            <a:r>
              <a:rPr lang="pt-BR" u="sng" dirty="0" smtClean="0"/>
              <a:t>síndrome de </a:t>
            </a:r>
            <a:r>
              <a:rPr lang="pt-BR" u="sng" dirty="0" err="1" smtClean="0"/>
              <a:t>Gerstmann</a:t>
            </a:r>
            <a:r>
              <a:rPr lang="pt-BR" u="sng" dirty="0" smtClean="0"/>
              <a:t> </a:t>
            </a:r>
            <a:r>
              <a:rPr lang="pt-BR" dirty="0" smtClean="0"/>
              <a:t>( desorientação espacial </a:t>
            </a:r>
            <a:r>
              <a:rPr lang="pt-BR" dirty="0" err="1" smtClean="0"/>
              <a:t>d-e</a:t>
            </a:r>
            <a:r>
              <a:rPr lang="pt-BR" dirty="0" smtClean="0"/>
              <a:t>, agrafia, alexia, acalculia, </a:t>
            </a:r>
            <a:r>
              <a:rPr lang="pt-BR" dirty="0" err="1" smtClean="0"/>
              <a:t>agnosia</a:t>
            </a:r>
            <a:r>
              <a:rPr lang="pt-BR" dirty="0" smtClean="0"/>
              <a:t> digital, apraxia </a:t>
            </a:r>
            <a:r>
              <a:rPr lang="pt-BR" dirty="0" err="1" smtClean="0"/>
              <a:t>ideomotora</a:t>
            </a:r>
            <a:r>
              <a:rPr lang="pt-BR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No hemisfério não dominante: </a:t>
            </a:r>
            <a:r>
              <a:rPr lang="pt-BR" dirty="0" err="1" smtClean="0"/>
              <a:t>anosognosia</a:t>
            </a:r>
            <a:r>
              <a:rPr lang="pt-BR" dirty="0" smtClean="0"/>
              <a:t> (não reconhece a hemiplegia a esquerda), </a:t>
            </a:r>
            <a:r>
              <a:rPr lang="pt-BR" dirty="0" err="1" smtClean="0"/>
              <a:t>heminegligência</a:t>
            </a:r>
            <a:r>
              <a:rPr lang="pt-BR" dirty="0" smtClean="0"/>
              <a:t>, </a:t>
            </a:r>
            <a:r>
              <a:rPr lang="pt-BR" u="sng" dirty="0" err="1" smtClean="0">
                <a:solidFill>
                  <a:srgbClr val="FF0000"/>
                </a:solidFill>
              </a:rPr>
              <a:t>amusia</a:t>
            </a:r>
            <a:endParaRPr lang="pt-BR" u="sng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O infarto é grande, edema com possível desvio da linha média e HIC, rebaixamento da consciência e </a:t>
            </a:r>
            <a:r>
              <a:rPr lang="pt-BR" dirty="0" err="1" smtClean="0"/>
              <a:t>herniação</a:t>
            </a:r>
            <a:r>
              <a:rPr lang="pt-BR" dirty="0" smtClean="0"/>
              <a:t> cerebral.</a:t>
            </a:r>
          </a:p>
        </p:txBody>
      </p:sp>
    </p:spTree>
    <p:extLst>
      <p:ext uri="{BB962C8B-B14F-4D97-AF65-F5344CB8AC3E}">
        <p14:creationId xmlns="" xmlns:p14="http://schemas.microsoft.com/office/powerpoint/2010/main" val="41055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Epidemiologia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No período de 2002 a 2006, no Brasil, 200 mil internações e 40 mil óbitos por </a:t>
            </a:r>
            <a:r>
              <a:rPr lang="pt-PT" dirty="0" smtClean="0"/>
              <a:t>ano.</a:t>
            </a:r>
          </a:p>
          <a:p>
            <a:r>
              <a:rPr lang="pt-PT" dirty="0" smtClean="0"/>
              <a:t>Custo </a:t>
            </a:r>
            <a:r>
              <a:rPr lang="pt-PT" dirty="0"/>
              <a:t>hospitalar médio anual em 180 milhões de reais. Somam-se a esses custos tangíveis, dias de afastamento remunerados, consultas ambulatoriais, aposentadoria preococe, além dos intangíveis como estresse emocional do paciente e família, e estigmatização social</a:t>
            </a:r>
            <a:r>
              <a:rPr lang="pt-PT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8229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Circulação </a:t>
            </a:r>
            <a:r>
              <a:rPr lang="pt-BR" dirty="0"/>
              <a:t>Carotídea- </a:t>
            </a:r>
            <a:r>
              <a:rPr lang="pt-BR" dirty="0" smtClean="0"/>
              <a:t>                  Síndromes </a:t>
            </a:r>
            <a:r>
              <a:rPr lang="pt-BR" dirty="0"/>
              <a:t>da Cerebral Média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b="1" dirty="0" smtClean="0"/>
              <a:t>Oclusão dos ramos </a:t>
            </a:r>
            <a:r>
              <a:rPr lang="pt-BR" b="1" dirty="0" err="1" smtClean="0"/>
              <a:t>lentículo</a:t>
            </a:r>
            <a:r>
              <a:rPr lang="pt-BR" b="1" dirty="0" smtClean="0"/>
              <a:t>-estriados</a:t>
            </a:r>
            <a:r>
              <a:rPr lang="pt-BR" dirty="0" smtClean="0"/>
              <a:t>: hemiplegia contralateral (cápsula interna)</a:t>
            </a:r>
          </a:p>
          <a:p>
            <a:endParaRPr lang="pt-BR" dirty="0" smtClean="0"/>
          </a:p>
          <a:p>
            <a:r>
              <a:rPr lang="pt-BR" dirty="0" smtClean="0"/>
              <a:t>*</a:t>
            </a:r>
            <a:r>
              <a:rPr lang="pt-BR" b="1" dirty="0" smtClean="0"/>
              <a:t>Oclusão do ramo superior: </a:t>
            </a:r>
            <a:r>
              <a:rPr lang="pt-BR" dirty="0" smtClean="0"/>
              <a:t>Lobo frontal e parte anterior do parietal.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Hemiparesia/</a:t>
            </a:r>
            <a:r>
              <a:rPr lang="pt-BR" dirty="0" err="1"/>
              <a:t>plegia</a:t>
            </a:r>
            <a:r>
              <a:rPr lang="pt-BR" dirty="0"/>
              <a:t> contralateral desproporcionada com predomínio </a:t>
            </a:r>
            <a:r>
              <a:rPr lang="pt-BR" dirty="0" err="1"/>
              <a:t>braquiofascial</a:t>
            </a:r>
            <a:r>
              <a:rPr lang="pt-BR" dirty="0"/>
              <a:t> e </a:t>
            </a:r>
            <a:r>
              <a:rPr lang="pt-BR" dirty="0" err="1"/>
              <a:t>disartria</a:t>
            </a:r>
            <a:r>
              <a:rPr lang="pt-BR" dirty="0"/>
              <a:t> com desvio da língua para a hemiplegia (</a:t>
            </a:r>
            <a:r>
              <a:rPr lang="pt-BR" dirty="0" err="1"/>
              <a:t>cortex</a:t>
            </a:r>
            <a:r>
              <a:rPr lang="pt-BR" dirty="0"/>
              <a:t> motor, coroa </a:t>
            </a:r>
            <a:r>
              <a:rPr lang="pt-BR" dirty="0" err="1"/>
              <a:t>radiata</a:t>
            </a:r>
            <a:r>
              <a:rPr lang="pt-BR" dirty="0"/>
              <a:t>, capsula interna).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Desvio do olhar conjugado contrário a hemiplegia nos primeiros 3 dias (área 8)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Apraxia contralateral braquial (</a:t>
            </a:r>
            <a:r>
              <a:rPr lang="pt-BR" dirty="0" err="1"/>
              <a:t>cortex</a:t>
            </a:r>
            <a:r>
              <a:rPr lang="pt-BR" dirty="0"/>
              <a:t> </a:t>
            </a:r>
            <a:r>
              <a:rPr lang="pt-BR" dirty="0" err="1"/>
              <a:t>pré-motor</a:t>
            </a:r>
            <a:r>
              <a:rPr lang="pt-BR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err="1"/>
              <a:t>Hemi-hipo</a:t>
            </a:r>
            <a:r>
              <a:rPr lang="pt-BR" dirty="0"/>
              <a:t>/anestesia contralateral, </a:t>
            </a:r>
            <a:r>
              <a:rPr lang="pt-BR" dirty="0" err="1"/>
              <a:t>astereoagnosia</a:t>
            </a:r>
            <a:r>
              <a:rPr lang="pt-BR" dirty="0"/>
              <a:t> (córtex </a:t>
            </a:r>
            <a:r>
              <a:rPr lang="pt-BR" dirty="0" err="1"/>
              <a:t>somatossensorial</a:t>
            </a:r>
            <a:r>
              <a:rPr lang="pt-BR" dirty="0"/>
              <a:t> e associativo</a:t>
            </a:r>
            <a:r>
              <a:rPr lang="pt-BR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u="sng" dirty="0" smtClean="0"/>
              <a:t>Afasia de Broca (motora)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1717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Circulação Carotídea- </a:t>
            </a:r>
            <a:r>
              <a:rPr lang="pt-BR" dirty="0" smtClean="0"/>
              <a:t>                      Síndromes </a:t>
            </a:r>
            <a:r>
              <a:rPr lang="pt-BR" dirty="0"/>
              <a:t>da Cerebral Média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00808"/>
            <a:ext cx="7498080" cy="4789512"/>
          </a:xfrm>
        </p:spPr>
        <p:txBody>
          <a:bodyPr/>
          <a:lstStyle/>
          <a:p>
            <a:r>
              <a:rPr lang="pt-BR" b="1" dirty="0" smtClean="0"/>
              <a:t>Oclusão do ramo inferior: </a:t>
            </a:r>
            <a:r>
              <a:rPr lang="pt-BR" dirty="0" smtClean="0"/>
              <a:t>Lobo parietal e parte superior do temporal.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No hemisfério dominante: afasia de </a:t>
            </a:r>
            <a:r>
              <a:rPr lang="pt-BR" dirty="0" err="1" smtClean="0"/>
              <a:t>Wernicke</a:t>
            </a:r>
            <a:r>
              <a:rPr lang="pt-BR" dirty="0" smtClean="0"/>
              <a:t> e/ou síndrome de </a:t>
            </a:r>
            <a:r>
              <a:rPr lang="pt-BR" dirty="0" err="1" smtClean="0"/>
              <a:t>Gerstmann</a:t>
            </a:r>
            <a:r>
              <a:rPr lang="pt-BR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No hemisfério não-dominante: </a:t>
            </a:r>
            <a:r>
              <a:rPr lang="pt-BR" dirty="0" err="1" smtClean="0"/>
              <a:t>heminegligência</a:t>
            </a:r>
            <a:r>
              <a:rPr lang="pt-BR" dirty="0" smtClean="0"/>
              <a:t>, apraxia </a:t>
            </a:r>
            <a:r>
              <a:rPr lang="pt-BR" dirty="0" err="1" smtClean="0"/>
              <a:t>construcional</a:t>
            </a:r>
            <a:r>
              <a:rPr lang="pt-BR" dirty="0" smtClean="0"/>
              <a:t> e/ou </a:t>
            </a:r>
            <a:r>
              <a:rPr lang="pt-BR" dirty="0" err="1" smtClean="0"/>
              <a:t>amusia</a:t>
            </a:r>
            <a:r>
              <a:rPr lang="pt-BR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Sem hemiplegia nem </a:t>
            </a:r>
            <a:r>
              <a:rPr lang="pt-BR" dirty="0" err="1" smtClean="0"/>
              <a:t>hemianestesia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599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Circulação Carotídea- </a:t>
            </a:r>
            <a:r>
              <a:rPr lang="pt-BR" dirty="0" smtClean="0"/>
              <a:t>                 Síndromes </a:t>
            </a:r>
            <a:r>
              <a:rPr lang="pt-BR" dirty="0" smtClean="0"/>
              <a:t>da Cerebral Anterior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Geralmente AVE embólico</a:t>
            </a:r>
          </a:p>
          <a:p>
            <a:r>
              <a:rPr lang="pt-BR" b="1" dirty="0" smtClean="0"/>
              <a:t>Oclusão unilateral</a:t>
            </a:r>
            <a:r>
              <a:rPr lang="pt-BR" dirty="0" smtClean="0"/>
              <a:t>: Lobo frontal e parietal medial anterior unilateral.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Hemiparesia/</a:t>
            </a:r>
            <a:r>
              <a:rPr lang="pt-BR" dirty="0" err="1" smtClean="0"/>
              <a:t>plegia</a:t>
            </a:r>
            <a:r>
              <a:rPr lang="pt-BR" dirty="0" smtClean="0"/>
              <a:t> contralateral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 apraxia contralateral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 </a:t>
            </a:r>
            <a:r>
              <a:rPr lang="pt-BR" dirty="0" err="1" smtClean="0"/>
              <a:t>hemihipo</a:t>
            </a:r>
            <a:r>
              <a:rPr lang="pt-BR" dirty="0" smtClean="0"/>
              <a:t>/anestesia do membro inferior contralateral.</a:t>
            </a:r>
          </a:p>
          <a:p>
            <a:r>
              <a:rPr lang="pt-BR" b="1" dirty="0" smtClean="0"/>
              <a:t>Oclusão bilateral: </a:t>
            </a:r>
            <a:r>
              <a:rPr lang="pt-BR" dirty="0" smtClean="0"/>
              <a:t>paraparesia/</a:t>
            </a:r>
            <a:r>
              <a:rPr lang="pt-BR" dirty="0" err="1" smtClean="0"/>
              <a:t>plegia</a:t>
            </a:r>
            <a:r>
              <a:rPr lang="pt-BR" dirty="0" smtClean="0"/>
              <a:t>, com perda da sensibilidade nos </a:t>
            </a:r>
            <a:r>
              <a:rPr lang="pt-BR" dirty="0" err="1" smtClean="0"/>
              <a:t>mmii</a:t>
            </a:r>
            <a:r>
              <a:rPr lang="pt-BR" dirty="0" smtClean="0"/>
              <a:t>, apraxia da marcha, síndrome do lobo frontal (abulia ou mutismo acinético, disfunção esfincteriana).</a:t>
            </a:r>
            <a:endParaRPr lang="pt-BR" b="1" dirty="0" smtClean="0"/>
          </a:p>
          <a:p>
            <a:pPr marL="82296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9803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Circulação </a:t>
            </a:r>
            <a:r>
              <a:rPr lang="pt-BR" dirty="0" err="1" smtClean="0"/>
              <a:t>Vertebrobasilar</a:t>
            </a:r>
            <a:r>
              <a:rPr lang="pt-BR" dirty="0" smtClean="0"/>
              <a:t>- Síndromes da Cerebral Posterior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7498080" cy="5410200"/>
          </a:xfrm>
        </p:spPr>
        <p:txBody>
          <a:bodyPr>
            <a:normAutofit/>
          </a:bodyPr>
          <a:lstStyle/>
          <a:p>
            <a:r>
              <a:rPr lang="pt-BR" dirty="0" smtClean="0"/>
              <a:t>Geralmente AVE embólico ou lacunar</a:t>
            </a:r>
          </a:p>
          <a:p>
            <a:endParaRPr lang="pt-BR" dirty="0" smtClean="0"/>
          </a:p>
          <a:p>
            <a:r>
              <a:rPr lang="pt-BR" b="1" dirty="0" smtClean="0"/>
              <a:t>Oclusão dos ramos do segmento proximal: </a:t>
            </a:r>
            <a:r>
              <a:rPr lang="pt-BR" dirty="0" smtClean="0"/>
              <a:t>mesencéfalo, tálamo.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 </a:t>
            </a:r>
            <a:r>
              <a:rPr lang="pt-BR" dirty="0" smtClean="0"/>
              <a:t>Síndrome de</a:t>
            </a:r>
            <a:r>
              <a:rPr lang="pt-BR" u="sng" dirty="0" smtClean="0"/>
              <a:t> Weber </a:t>
            </a:r>
            <a:r>
              <a:rPr lang="pt-BR" dirty="0" smtClean="0"/>
              <a:t>(síndrome cruzada piramidal do </a:t>
            </a:r>
            <a:r>
              <a:rPr lang="pt-BR" u="sng" dirty="0" smtClean="0"/>
              <a:t>III par</a:t>
            </a:r>
            <a:r>
              <a:rPr lang="pt-BR" dirty="0" smtClean="0"/>
              <a:t>): AVE do pedúnculo cerebral.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Hemiplegia </a:t>
            </a:r>
            <a:r>
              <a:rPr lang="pt-BR" dirty="0" err="1" smtClean="0"/>
              <a:t>fasciobraquiocrural</a:t>
            </a:r>
            <a:r>
              <a:rPr lang="pt-BR" dirty="0" smtClean="0"/>
              <a:t> contralateral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P</a:t>
            </a:r>
            <a:r>
              <a:rPr lang="pt-BR" dirty="0" smtClean="0"/>
              <a:t>aralisia do III par </a:t>
            </a:r>
            <a:r>
              <a:rPr lang="pt-BR" dirty="0" err="1" smtClean="0"/>
              <a:t>ipsilateral</a:t>
            </a:r>
            <a:r>
              <a:rPr lang="pt-BR" dirty="0" smtClean="0"/>
              <a:t>: estrabismo divergente, diplopia, ptose palpebral, midríase paralítica.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(+ </a:t>
            </a:r>
            <a:r>
              <a:rPr lang="pt-BR" dirty="0" err="1" smtClean="0"/>
              <a:t>parkinsonismo</a:t>
            </a:r>
            <a:r>
              <a:rPr lang="pt-BR" dirty="0" smtClean="0"/>
              <a:t> + </a:t>
            </a:r>
            <a:r>
              <a:rPr lang="pt-BR" dirty="0" err="1" smtClean="0"/>
              <a:t>hemibalismo</a:t>
            </a:r>
            <a:r>
              <a:rPr lang="pt-BR" dirty="0" smtClean="0"/>
              <a:t> contralateral).</a:t>
            </a:r>
          </a:p>
        </p:txBody>
      </p:sp>
    </p:spTree>
    <p:extLst>
      <p:ext uri="{BB962C8B-B14F-4D97-AF65-F5344CB8AC3E}">
        <p14:creationId xmlns="" xmlns:p14="http://schemas.microsoft.com/office/powerpoint/2010/main" val="20380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Síndrome de </a:t>
            </a:r>
            <a:r>
              <a:rPr lang="pt-BR" u="sng" dirty="0" err="1"/>
              <a:t>Benedikt</a:t>
            </a:r>
            <a:r>
              <a:rPr lang="pt-BR" u="sng" dirty="0"/>
              <a:t> </a:t>
            </a:r>
            <a:r>
              <a:rPr lang="pt-BR" dirty="0"/>
              <a:t>(síndrome do núcleo rubro+ paralisia do III par </a:t>
            </a:r>
            <a:r>
              <a:rPr lang="pt-BR" dirty="0" err="1"/>
              <a:t>ipsilateral</a:t>
            </a:r>
            <a:r>
              <a:rPr lang="pt-BR" dirty="0"/>
              <a:t>): AVE do </a:t>
            </a:r>
            <a:r>
              <a:rPr lang="pt-BR" dirty="0" err="1"/>
              <a:t>tegmento</a:t>
            </a:r>
            <a:r>
              <a:rPr lang="pt-BR" dirty="0"/>
              <a:t> </a:t>
            </a:r>
            <a:r>
              <a:rPr lang="pt-BR" dirty="0" err="1"/>
              <a:t>mesencefalico</a:t>
            </a:r>
            <a:r>
              <a:rPr lang="pt-BR" dirty="0"/>
              <a:t>. Tremor cerebelar e/ou coreia contralateral + paralisia do III par </a:t>
            </a:r>
            <a:r>
              <a:rPr lang="pt-BR" dirty="0" err="1"/>
              <a:t>ipsilateral</a:t>
            </a:r>
            <a:r>
              <a:rPr lang="pt-BR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Síndrome de </a:t>
            </a:r>
            <a:r>
              <a:rPr lang="pt-BR" u="sng" dirty="0" err="1"/>
              <a:t>Dejerine-Roussy</a:t>
            </a:r>
            <a:r>
              <a:rPr lang="pt-BR" dirty="0"/>
              <a:t>: AVE do </a:t>
            </a:r>
            <a:r>
              <a:rPr lang="pt-BR" dirty="0" err="1"/>
              <a:t>talámo</a:t>
            </a:r>
            <a:r>
              <a:rPr lang="pt-BR" dirty="0"/>
              <a:t> </a:t>
            </a:r>
            <a:r>
              <a:rPr lang="pt-BR" dirty="0" err="1"/>
              <a:t>postero</a:t>
            </a:r>
            <a:r>
              <a:rPr lang="pt-BR" dirty="0"/>
              <a:t>-lateral. </a:t>
            </a:r>
            <a:r>
              <a:rPr lang="pt-BR" dirty="0" err="1"/>
              <a:t>Hemianestesia</a:t>
            </a:r>
            <a:r>
              <a:rPr lang="pt-BR" dirty="0"/>
              <a:t> contralateral + dor talâmica espontânea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Síndrome </a:t>
            </a:r>
            <a:r>
              <a:rPr lang="pt-BR" u="sng" dirty="0"/>
              <a:t>talâmica </a:t>
            </a:r>
            <a:r>
              <a:rPr lang="pt-BR" u="sng" dirty="0" err="1"/>
              <a:t>ântero-lateral</a:t>
            </a:r>
            <a:r>
              <a:rPr lang="pt-BR" dirty="0"/>
              <a:t>: </a:t>
            </a:r>
            <a:r>
              <a:rPr lang="pt-BR" u="sng" dirty="0"/>
              <a:t>tremor</a:t>
            </a:r>
            <a:r>
              <a:rPr lang="pt-BR" dirty="0"/>
              <a:t> cerebelar e/ou </a:t>
            </a:r>
            <a:r>
              <a:rPr lang="pt-BR" dirty="0" err="1"/>
              <a:t>coreoatetose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9669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Circulação </a:t>
            </a:r>
            <a:r>
              <a:rPr lang="pt-BR" dirty="0" err="1"/>
              <a:t>Vertebrobasilar</a:t>
            </a:r>
            <a:r>
              <a:rPr lang="pt-BR" dirty="0"/>
              <a:t>- Síndromes da Cerebral Posterior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02553"/>
            <a:ext cx="7498080" cy="5221560"/>
          </a:xfrm>
        </p:spPr>
        <p:txBody>
          <a:bodyPr>
            <a:normAutofit lnSpcReduction="10000"/>
          </a:bodyPr>
          <a:lstStyle/>
          <a:p>
            <a:r>
              <a:rPr lang="pt-BR" b="1" dirty="0"/>
              <a:t>Oclusão bilateral no segmento proximal: </a:t>
            </a:r>
            <a:r>
              <a:rPr lang="pt-BR" dirty="0"/>
              <a:t>todo o mesencéfalo</a:t>
            </a:r>
            <a:r>
              <a:rPr lang="pt-BR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 Coma, pupilas não reativas, tetraparesia.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  <a:p>
            <a:r>
              <a:rPr lang="pt-BR" b="1" dirty="0"/>
              <a:t>Oclusão unilateral no segmento distal: </a:t>
            </a:r>
            <a:r>
              <a:rPr lang="pt-BR" dirty="0"/>
              <a:t>lobo </a:t>
            </a:r>
            <a:r>
              <a:rPr lang="pt-BR" dirty="0" smtClean="0"/>
              <a:t>occipital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err="1" smtClean="0"/>
              <a:t>Hemianopsia</a:t>
            </a:r>
            <a:r>
              <a:rPr lang="pt-BR" dirty="0" smtClean="0"/>
              <a:t> homônima contralateral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No hemisfério </a:t>
            </a:r>
            <a:r>
              <a:rPr lang="pt-BR" dirty="0" err="1" smtClean="0"/>
              <a:t>domninate</a:t>
            </a:r>
            <a:r>
              <a:rPr lang="pt-BR" dirty="0" smtClean="0"/>
              <a:t>: </a:t>
            </a:r>
            <a:r>
              <a:rPr lang="pt-BR" dirty="0" err="1" smtClean="0"/>
              <a:t>agnosia</a:t>
            </a:r>
            <a:r>
              <a:rPr lang="pt-BR" dirty="0" smtClean="0"/>
              <a:t> visual.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No hemisfério não-dominante: Síndrome de Balint: </a:t>
            </a:r>
            <a:r>
              <a:rPr lang="pt-BR" dirty="0" err="1" smtClean="0"/>
              <a:t>simultagnagnosia</a:t>
            </a:r>
            <a:r>
              <a:rPr lang="pt-BR" dirty="0" smtClean="0"/>
              <a:t>, ataxia </a:t>
            </a:r>
            <a:r>
              <a:rPr lang="pt-BR" dirty="0"/>
              <a:t>ó</a:t>
            </a:r>
            <a:r>
              <a:rPr lang="pt-BR" dirty="0" smtClean="0"/>
              <a:t>ptica, apraxia </a:t>
            </a:r>
            <a:r>
              <a:rPr lang="pt-BR" dirty="0"/>
              <a:t>ó</a:t>
            </a:r>
            <a:r>
              <a:rPr lang="pt-BR" dirty="0" smtClean="0"/>
              <a:t>ptica.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  <a:p>
            <a:r>
              <a:rPr lang="pt-BR" b="1" dirty="0"/>
              <a:t>Oclusão bilateral no segmento distal</a:t>
            </a:r>
            <a:r>
              <a:rPr lang="pt-BR" b="1" dirty="0" smtClean="0"/>
              <a:t>: </a:t>
            </a:r>
            <a:r>
              <a:rPr lang="pt-BR" dirty="0" smtClean="0"/>
              <a:t>lobos </a:t>
            </a:r>
            <a:r>
              <a:rPr lang="pt-BR" dirty="0"/>
              <a:t>occipitais</a:t>
            </a:r>
            <a:r>
              <a:rPr lang="pt-BR" dirty="0" smtClean="0"/>
              <a:t>.</a:t>
            </a:r>
            <a:endParaRPr lang="pt-BR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Síndrome de Anton: cegueira cortical sem reconhecimento desse estado.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err="1" smtClean="0"/>
              <a:t>Sindrome</a:t>
            </a:r>
            <a:r>
              <a:rPr lang="pt-BR" dirty="0" smtClean="0"/>
              <a:t> de </a:t>
            </a:r>
            <a:r>
              <a:rPr lang="pt-BR" dirty="0" err="1" smtClean="0"/>
              <a:t>Ballint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51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Circulação </a:t>
            </a:r>
            <a:r>
              <a:rPr lang="pt-BR" dirty="0" err="1" smtClean="0"/>
              <a:t>Vertebrobasilar</a:t>
            </a:r>
            <a:r>
              <a:rPr lang="pt-BR" dirty="0" smtClean="0"/>
              <a:t>- Síndromes da Basilar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47800"/>
            <a:ext cx="7708392" cy="5410200"/>
          </a:xfrm>
        </p:spPr>
        <p:txBody>
          <a:bodyPr>
            <a:normAutofit/>
          </a:bodyPr>
          <a:lstStyle/>
          <a:p>
            <a:r>
              <a:rPr lang="pt-BR" dirty="0" smtClean="0"/>
              <a:t>Geralmente AVE lacunar ou trombótico</a:t>
            </a:r>
          </a:p>
          <a:p>
            <a:endParaRPr lang="pt-BR" dirty="0" smtClean="0"/>
          </a:p>
          <a:p>
            <a:r>
              <a:rPr lang="pt-BR" b="1" dirty="0" smtClean="0"/>
              <a:t>Oclusão dos ramos medianos ou circunferenciais</a:t>
            </a:r>
            <a:r>
              <a:rPr lang="pt-BR" dirty="0" smtClean="0"/>
              <a:t>: porções da ponte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Síndrome de </a:t>
            </a:r>
            <a:r>
              <a:rPr lang="pt-BR" dirty="0" err="1" smtClean="0"/>
              <a:t>Millard</a:t>
            </a:r>
            <a:r>
              <a:rPr lang="pt-BR" dirty="0" smtClean="0"/>
              <a:t>- </a:t>
            </a:r>
            <a:r>
              <a:rPr lang="pt-BR" dirty="0" err="1" smtClean="0"/>
              <a:t>Gluber</a:t>
            </a:r>
            <a:r>
              <a:rPr lang="pt-BR" dirty="0" smtClean="0"/>
              <a:t>- </a:t>
            </a:r>
            <a:r>
              <a:rPr lang="pt-BR" dirty="0" err="1" smtClean="0"/>
              <a:t>Foville</a:t>
            </a:r>
            <a:r>
              <a:rPr lang="pt-BR" dirty="0" smtClean="0"/>
              <a:t>: síndrome cruzada do </a:t>
            </a:r>
            <a:r>
              <a:rPr lang="pt-BR" u="sng" dirty="0" smtClean="0"/>
              <a:t>VII </a:t>
            </a:r>
            <a:r>
              <a:rPr lang="pt-BR" dirty="0" smtClean="0"/>
              <a:t>(paralisia facial periférica </a:t>
            </a:r>
            <a:r>
              <a:rPr lang="pt-BR" dirty="0" err="1" smtClean="0"/>
              <a:t>ipsilateral</a:t>
            </a:r>
            <a:r>
              <a:rPr lang="pt-BR" dirty="0" smtClean="0"/>
              <a:t>) e/ou </a:t>
            </a:r>
            <a:r>
              <a:rPr lang="pt-BR" u="sng" dirty="0" smtClean="0"/>
              <a:t>VI par </a:t>
            </a:r>
            <a:r>
              <a:rPr lang="pt-BR" dirty="0" smtClean="0"/>
              <a:t>(diplopia e estrabismo convergente ao olhar para o lado da lesão)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/>
              <a:t>Síndrome do </a:t>
            </a:r>
            <a:r>
              <a:rPr lang="pt-BR" b="1" dirty="0" err="1"/>
              <a:t>t</a:t>
            </a:r>
            <a:r>
              <a:rPr lang="pt-BR" b="1" dirty="0" err="1" smtClean="0"/>
              <a:t>egmento</a:t>
            </a:r>
            <a:r>
              <a:rPr lang="pt-BR" b="1" dirty="0" smtClean="0"/>
              <a:t> </a:t>
            </a:r>
            <a:r>
              <a:rPr lang="pt-BR" b="1" dirty="0" err="1" smtClean="0"/>
              <a:t>pontino</a:t>
            </a:r>
            <a:r>
              <a:rPr lang="pt-BR" dirty="0" smtClean="0"/>
              <a:t>: ponte média dorsal: síndrome cruzada sensitiva do </a:t>
            </a:r>
            <a:r>
              <a:rPr lang="pt-BR" u="sng" dirty="0" smtClean="0"/>
              <a:t>V</a:t>
            </a:r>
            <a:r>
              <a:rPr lang="pt-BR" dirty="0" smtClean="0"/>
              <a:t> par, síndrome cruzada do VI e VII par, síndrome </a:t>
            </a:r>
            <a:r>
              <a:rPr lang="pt-BR" u="sng" dirty="0" smtClean="0"/>
              <a:t>vestibula</a:t>
            </a:r>
            <a:r>
              <a:rPr lang="pt-BR" dirty="0" smtClean="0"/>
              <a:t>r </a:t>
            </a:r>
            <a:r>
              <a:rPr lang="pt-BR" dirty="0" err="1"/>
              <a:t>ipsilatera</a:t>
            </a:r>
            <a:r>
              <a:rPr lang="pt-BR" dirty="0" smtClean="0"/>
              <a:t> ( vertigem rotatória, </a:t>
            </a:r>
            <a:r>
              <a:rPr lang="pt-BR" dirty="0" err="1" smtClean="0"/>
              <a:t>lateropulsão</a:t>
            </a:r>
            <a:r>
              <a:rPr lang="pt-BR" dirty="0" smtClean="0"/>
              <a:t>, </a:t>
            </a:r>
            <a:r>
              <a:rPr lang="pt-BR" dirty="0" err="1" smtClean="0"/>
              <a:t>nistagmo</a:t>
            </a:r>
            <a:r>
              <a:rPr lang="pt-BR" dirty="0" smtClean="0"/>
              <a:t>), síndrome de </a:t>
            </a:r>
            <a:r>
              <a:rPr lang="pt-BR" dirty="0" err="1" smtClean="0"/>
              <a:t>Horner</a:t>
            </a:r>
            <a:r>
              <a:rPr lang="pt-BR" dirty="0"/>
              <a:t> </a:t>
            </a:r>
            <a:r>
              <a:rPr lang="pt-BR" dirty="0" err="1" smtClean="0"/>
              <a:t>ipsilateral</a:t>
            </a:r>
            <a:r>
              <a:rPr lang="pt-BR" dirty="0" smtClean="0"/>
              <a:t>, ataxia cerebelar </a:t>
            </a:r>
            <a:r>
              <a:rPr lang="pt-BR" dirty="0" err="1" smtClean="0"/>
              <a:t>ipsilateral</a:t>
            </a:r>
            <a:r>
              <a:rPr lang="pt-BR" dirty="0" smtClean="0"/>
              <a:t>, perda da sensibilidade vibratório-proprioceptiva contralateral.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3517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Circulação </a:t>
            </a:r>
            <a:r>
              <a:rPr lang="pt-BR" dirty="0" err="1"/>
              <a:t>Vertebrobasilar</a:t>
            </a:r>
            <a:r>
              <a:rPr lang="pt-BR" dirty="0"/>
              <a:t>- Síndromes da Basilar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Oclusão da cerebelar superior: </a:t>
            </a:r>
            <a:r>
              <a:rPr lang="pt-BR" dirty="0" err="1" smtClean="0"/>
              <a:t>hemicerebelo</a:t>
            </a:r>
            <a:r>
              <a:rPr lang="pt-BR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Síndrome cerebelar (ataxia cerebelar </a:t>
            </a:r>
            <a:r>
              <a:rPr lang="pt-BR" dirty="0" err="1" smtClean="0"/>
              <a:t>ipsilateral</a:t>
            </a:r>
            <a:r>
              <a:rPr lang="pt-BR" dirty="0" smtClean="0"/>
              <a:t>) + vertigem rotatória, </a:t>
            </a:r>
            <a:r>
              <a:rPr lang="pt-BR" dirty="0" err="1" smtClean="0"/>
              <a:t>nistagmo</a:t>
            </a:r>
            <a:r>
              <a:rPr lang="pt-BR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 smtClean="0"/>
          </a:p>
          <a:p>
            <a:r>
              <a:rPr lang="pt-BR" b="1" dirty="0" smtClean="0"/>
              <a:t>Trombose da basilar: </a:t>
            </a:r>
            <a:r>
              <a:rPr lang="pt-BR" dirty="0" smtClean="0"/>
              <a:t>Toda a ponte.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Síndrome do “</a:t>
            </a:r>
            <a:r>
              <a:rPr lang="pt-BR" dirty="0" err="1" smtClean="0"/>
              <a:t>locked</a:t>
            </a:r>
            <a:r>
              <a:rPr lang="pt-BR" dirty="0" smtClean="0"/>
              <a:t> in” (</a:t>
            </a:r>
            <a:r>
              <a:rPr lang="pt-BR" dirty="0" err="1" smtClean="0"/>
              <a:t>enclausuramento</a:t>
            </a:r>
            <a:r>
              <a:rPr lang="pt-BR" dirty="0" smtClean="0"/>
              <a:t>): tetraplégico, lúcido, mexe apenas os olhos.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Síndrome </a:t>
            </a:r>
            <a:r>
              <a:rPr lang="pt-BR" dirty="0" err="1" smtClean="0"/>
              <a:t>pseudobulbar</a:t>
            </a:r>
            <a:r>
              <a:rPr lang="pt-BR" dirty="0" smtClean="0"/>
              <a:t>: </a:t>
            </a:r>
            <a:r>
              <a:rPr lang="pt-BR" dirty="0" err="1" smtClean="0"/>
              <a:t>disfonia</a:t>
            </a:r>
            <a:r>
              <a:rPr lang="pt-BR" dirty="0" smtClean="0"/>
              <a:t> e disfagia graves.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718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Circulação </a:t>
            </a:r>
            <a:r>
              <a:rPr lang="pt-BR" dirty="0" err="1" smtClean="0"/>
              <a:t>Vertebrobasilar</a:t>
            </a:r>
            <a:r>
              <a:rPr lang="pt-BR" dirty="0" smtClean="0"/>
              <a:t>: Síndromes da Vertebral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7498080" cy="5005536"/>
          </a:xfrm>
        </p:spPr>
        <p:txBody>
          <a:bodyPr>
            <a:normAutofit/>
          </a:bodyPr>
          <a:lstStyle/>
          <a:p>
            <a:r>
              <a:rPr lang="pt-BR" dirty="0" smtClean="0"/>
              <a:t>Geralmente AVE trombótico ou lacunar.</a:t>
            </a:r>
          </a:p>
          <a:p>
            <a:endParaRPr lang="pt-BR" dirty="0" smtClean="0"/>
          </a:p>
          <a:p>
            <a:r>
              <a:rPr lang="pt-BR" b="1" dirty="0" smtClean="0"/>
              <a:t>Oclusão da Vertebral distal ou da PICA: </a:t>
            </a:r>
            <a:r>
              <a:rPr lang="pt-BR" dirty="0" smtClean="0"/>
              <a:t>Bulbo dorsolateral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Síndrome de </a:t>
            </a:r>
            <a:r>
              <a:rPr lang="pt-BR" dirty="0" err="1" smtClean="0"/>
              <a:t>Wallemberg</a:t>
            </a:r>
            <a:r>
              <a:rPr lang="pt-BR" dirty="0" smtClean="0"/>
              <a:t>: síndrome sensitiva cruzada do V par + disfagia e </a:t>
            </a:r>
            <a:r>
              <a:rPr lang="pt-BR" dirty="0" err="1" smtClean="0"/>
              <a:t>disfonia</a:t>
            </a:r>
            <a:r>
              <a:rPr lang="pt-BR" dirty="0" smtClean="0"/>
              <a:t> graves + síndrome vestibular </a:t>
            </a:r>
            <a:r>
              <a:rPr lang="pt-BR" dirty="0" err="1" smtClean="0"/>
              <a:t>ipsilateral</a:t>
            </a:r>
            <a:r>
              <a:rPr lang="pt-BR" dirty="0" smtClean="0"/>
              <a:t> + síndrome de </a:t>
            </a:r>
            <a:r>
              <a:rPr lang="pt-BR" dirty="0" err="1" smtClean="0"/>
              <a:t>Horner</a:t>
            </a:r>
            <a:r>
              <a:rPr lang="pt-BR" dirty="0" smtClean="0"/>
              <a:t> </a:t>
            </a:r>
            <a:r>
              <a:rPr lang="pt-BR" dirty="0" err="1" smtClean="0"/>
              <a:t>ipsilateral</a:t>
            </a:r>
            <a:r>
              <a:rPr lang="pt-BR" dirty="0" smtClean="0"/>
              <a:t> + ataxia cerebelar </a:t>
            </a:r>
            <a:r>
              <a:rPr lang="pt-BR" dirty="0" err="1" smtClean="0"/>
              <a:t>ipsilateral</a:t>
            </a:r>
            <a:r>
              <a:rPr lang="pt-BR" dirty="0" smtClean="0"/>
              <a:t>, sem déficit motor.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/>
              <a:t>Oclusão dos ramos medianos da vertebral: </a:t>
            </a:r>
            <a:r>
              <a:rPr lang="pt-BR" dirty="0" smtClean="0"/>
              <a:t>Bulbo </a:t>
            </a:r>
            <a:r>
              <a:rPr lang="pt-BR" dirty="0" err="1" smtClean="0"/>
              <a:t>antero</a:t>
            </a:r>
            <a:r>
              <a:rPr lang="pt-BR" dirty="0" smtClean="0"/>
              <a:t>-medial.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Síndrome de </a:t>
            </a:r>
            <a:r>
              <a:rPr lang="pt-BR" dirty="0" err="1" smtClean="0"/>
              <a:t>Dejerine</a:t>
            </a:r>
            <a:r>
              <a:rPr lang="pt-BR" dirty="0" smtClean="0"/>
              <a:t>: síndrome cruzada do XII par.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6056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SÍNDROMES HEMORRÁGICAS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00808"/>
            <a:ext cx="7498080" cy="4800600"/>
          </a:xfrm>
        </p:spPr>
        <p:txBody>
          <a:bodyPr/>
          <a:lstStyle/>
          <a:p>
            <a:r>
              <a:rPr lang="pt-BR" dirty="0" smtClean="0"/>
              <a:t>AVE hemorrágico </a:t>
            </a:r>
            <a:r>
              <a:rPr lang="pt-BR" dirty="0" err="1" smtClean="0"/>
              <a:t>intraparenquimatoso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AVE hemorrágico subaracnóideo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2233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Epidemiologia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2ª maior causa de morte no </a:t>
            </a:r>
            <a:r>
              <a:rPr lang="pt-BR" dirty="0" smtClean="0"/>
              <a:t>mundo</a:t>
            </a:r>
          </a:p>
          <a:p>
            <a:r>
              <a:rPr lang="pt-BR" dirty="0" smtClean="0"/>
              <a:t>Negros e hispânicos apresentam o dobro do risco dos brancos</a:t>
            </a:r>
          </a:p>
          <a:p>
            <a:r>
              <a:rPr lang="pt-BR" dirty="0" smtClean="0"/>
              <a:t>Maior incidência em homens</a:t>
            </a:r>
          </a:p>
          <a:p>
            <a:r>
              <a:rPr lang="pt-BR" dirty="0" smtClean="0"/>
              <a:t>Incidência dobra a cada década após os 55 anos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17498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Hemorragia </a:t>
            </a:r>
            <a:r>
              <a:rPr lang="pt-BR" dirty="0" err="1" smtClean="0"/>
              <a:t>Intraparenquimatosa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84784"/>
            <a:ext cx="7498080" cy="4933528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Quadro súbito de cefaleia intensa, déficit neurológico focal e rebaixamento do nível da consciência.</a:t>
            </a:r>
          </a:p>
          <a:p>
            <a:endParaRPr lang="pt-BR" dirty="0" smtClean="0"/>
          </a:p>
          <a:p>
            <a:r>
              <a:rPr lang="pt-BR" b="1" dirty="0" smtClean="0"/>
              <a:t>Hemorragia do </a:t>
            </a:r>
            <a:r>
              <a:rPr lang="pt-BR" b="1" dirty="0" err="1" smtClean="0"/>
              <a:t>Putame</a:t>
            </a:r>
            <a:r>
              <a:rPr lang="pt-BR" dirty="0" smtClean="0"/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H</a:t>
            </a:r>
            <a:r>
              <a:rPr lang="pt-BR" dirty="0" smtClean="0"/>
              <a:t>emiplegia </a:t>
            </a:r>
            <a:r>
              <a:rPr lang="pt-BR" dirty="0" err="1" smtClean="0"/>
              <a:t>faciobraquiocrural</a:t>
            </a:r>
            <a:r>
              <a:rPr lang="pt-BR" dirty="0" smtClean="0"/>
              <a:t> contralateral.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Desvio do olhar conjugado contrario a hemiplegia.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 smtClean="0"/>
          </a:p>
          <a:p>
            <a:r>
              <a:rPr lang="pt-BR" b="1" dirty="0" smtClean="0"/>
              <a:t>Hemorragia Talâmica</a:t>
            </a:r>
            <a:r>
              <a:rPr lang="pt-BR" dirty="0" smtClean="0"/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H</a:t>
            </a:r>
            <a:r>
              <a:rPr lang="pt-BR" dirty="0" smtClean="0"/>
              <a:t>emiplegia </a:t>
            </a:r>
            <a:r>
              <a:rPr lang="pt-BR" dirty="0" err="1" smtClean="0"/>
              <a:t>fasciobraquiocrural</a:t>
            </a:r>
            <a:r>
              <a:rPr lang="pt-BR" dirty="0" smtClean="0"/>
              <a:t> contralateral.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err="1" smtClean="0"/>
              <a:t>Hemianestesia</a:t>
            </a:r>
            <a:r>
              <a:rPr lang="pt-BR" dirty="0" smtClean="0"/>
              <a:t> para todas as sensibilidades.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Alterações oculares e pupilares: desvio dos olhos para baixo e para dentro ou para o lado da hemiplegia (</a:t>
            </a:r>
            <a:r>
              <a:rPr lang="pt-BR" dirty="0" err="1" smtClean="0"/>
              <a:t>wrong</a:t>
            </a:r>
            <a:r>
              <a:rPr lang="pt-BR" dirty="0" smtClean="0"/>
              <a:t> </a:t>
            </a:r>
            <a:r>
              <a:rPr lang="pt-BR" dirty="0" err="1" smtClean="0"/>
              <a:t>way</a:t>
            </a:r>
            <a:r>
              <a:rPr lang="pt-BR" dirty="0" smtClean="0"/>
              <a:t> </a:t>
            </a:r>
            <a:r>
              <a:rPr lang="pt-BR" dirty="0" err="1" smtClean="0"/>
              <a:t>eyes</a:t>
            </a:r>
            <a:r>
              <a:rPr lang="pt-BR" dirty="0" smtClean="0"/>
              <a:t>), pupilas </a:t>
            </a:r>
            <a:r>
              <a:rPr lang="pt-BR" dirty="0" err="1" smtClean="0"/>
              <a:t>mióticas</a:t>
            </a:r>
            <a:r>
              <a:rPr lang="pt-BR" dirty="0" smtClean="0"/>
              <a:t>, </a:t>
            </a:r>
            <a:r>
              <a:rPr lang="pt-BR" dirty="0" err="1" smtClean="0"/>
              <a:t>anisocoria</a:t>
            </a:r>
            <a:r>
              <a:rPr lang="pt-BR" dirty="0" smtClean="0"/>
              <a:t> (síndrome de </a:t>
            </a:r>
            <a:r>
              <a:rPr lang="pt-BR" dirty="0" err="1" smtClean="0"/>
              <a:t>Horner</a:t>
            </a:r>
            <a:r>
              <a:rPr lang="pt-BR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Afasia Talâmica (tálamo esquerdo)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26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Hemorragia </a:t>
            </a:r>
            <a:r>
              <a:rPr lang="pt-BR" dirty="0" err="1" smtClean="0"/>
              <a:t>Intraparenquimatosa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Hemorragia do Cerebelo</a:t>
            </a:r>
            <a:r>
              <a:rPr lang="pt-BR" dirty="0" smtClean="0"/>
              <a:t>: Vertigem, </a:t>
            </a:r>
            <a:r>
              <a:rPr lang="pt-BR" dirty="0" err="1" smtClean="0"/>
              <a:t>nauseas</a:t>
            </a:r>
            <a:r>
              <a:rPr lang="pt-BR" dirty="0" smtClean="0"/>
              <a:t> e vômitos e ataxia cerebelar aguda, uni ou bilateral.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Risco: compressão IV ventrículo com HIC, compressão do bulbo levando a </a:t>
            </a:r>
            <a:r>
              <a:rPr lang="pt-BR" dirty="0" err="1" smtClean="0"/>
              <a:t>apnéia</a:t>
            </a:r>
            <a:r>
              <a:rPr lang="pt-BR" dirty="0" smtClean="0"/>
              <a:t> súbita.</a:t>
            </a:r>
          </a:p>
          <a:p>
            <a:pPr marL="82296" indent="0">
              <a:buNone/>
            </a:pPr>
            <a:endParaRPr lang="pt-BR" dirty="0" smtClean="0"/>
          </a:p>
          <a:p>
            <a:r>
              <a:rPr lang="pt-BR" b="1" dirty="0" smtClean="0"/>
              <a:t>Hemorragia da Ponte</a:t>
            </a:r>
            <a:r>
              <a:rPr lang="pt-BR" dirty="0" smtClean="0"/>
              <a:t>: Quadro súbito de </a:t>
            </a:r>
            <a:r>
              <a:rPr lang="pt-BR" dirty="0" err="1" smtClean="0"/>
              <a:t>quadriplegia</a:t>
            </a:r>
            <a:r>
              <a:rPr lang="pt-BR" dirty="0" smtClean="0"/>
              <a:t>, coma e pupilas puntiformes e </a:t>
            </a:r>
            <a:r>
              <a:rPr lang="pt-BR" dirty="0" err="1" smtClean="0"/>
              <a:t>fotorreagentes</a:t>
            </a:r>
            <a:r>
              <a:rPr lang="pt-BR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 </a:t>
            </a:r>
            <a:r>
              <a:rPr lang="pt-BR" dirty="0" smtClean="0"/>
              <a:t>Perda dos reflexos </a:t>
            </a:r>
            <a:r>
              <a:rPr lang="pt-BR" dirty="0" err="1" smtClean="0"/>
              <a:t>oculocefálico</a:t>
            </a:r>
            <a:r>
              <a:rPr lang="pt-BR" dirty="0" smtClean="0"/>
              <a:t> e </a:t>
            </a:r>
            <a:r>
              <a:rPr lang="pt-BR" dirty="0" err="1" smtClean="0"/>
              <a:t>oculovestibular</a:t>
            </a:r>
            <a:r>
              <a:rPr lang="pt-BR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Desvio do olhar conjugado para o mesmo lado da hemiplegia.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2414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Hemorragia Subaracnóidea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Cefaleia </a:t>
            </a:r>
            <a:r>
              <a:rPr lang="pt-BR" dirty="0" err="1" smtClean="0"/>
              <a:t>Holocraniana</a:t>
            </a:r>
            <a:r>
              <a:rPr lang="pt-BR" dirty="0" smtClean="0"/>
              <a:t> de início súbito e forte intensidade.</a:t>
            </a:r>
          </a:p>
          <a:p>
            <a:r>
              <a:rPr lang="pt-BR" dirty="0" smtClean="0"/>
              <a:t>Síncope</a:t>
            </a:r>
          </a:p>
          <a:p>
            <a:r>
              <a:rPr lang="pt-BR" dirty="0" smtClean="0"/>
              <a:t>Rigidez de Nuca (após 1 dia)</a:t>
            </a:r>
          </a:p>
          <a:p>
            <a:r>
              <a:rPr lang="pt-BR" dirty="0" smtClean="0"/>
              <a:t>Hemorragias </a:t>
            </a:r>
            <a:r>
              <a:rPr lang="pt-BR" dirty="0" err="1" smtClean="0"/>
              <a:t>subhialóides</a:t>
            </a:r>
            <a:r>
              <a:rPr lang="pt-BR" dirty="0" smtClean="0"/>
              <a:t> a </a:t>
            </a:r>
            <a:r>
              <a:rPr lang="pt-BR" dirty="0" err="1" smtClean="0"/>
              <a:t>fundoscopia</a:t>
            </a:r>
            <a:r>
              <a:rPr lang="pt-BR" dirty="0" smtClean="0"/>
              <a:t>.</a:t>
            </a:r>
          </a:p>
          <a:p>
            <a:r>
              <a:rPr lang="pt-BR" dirty="0" smtClean="0"/>
              <a:t>Déficit neurológico focal</a:t>
            </a:r>
          </a:p>
          <a:p>
            <a:r>
              <a:rPr lang="pt-BR" dirty="0" smtClean="0"/>
              <a:t>Complicações (4-14 dias) : </a:t>
            </a:r>
            <a:r>
              <a:rPr lang="pt-BR" dirty="0" err="1" smtClean="0"/>
              <a:t>ressangramento</a:t>
            </a:r>
            <a:r>
              <a:rPr lang="pt-BR" dirty="0" smtClean="0"/>
              <a:t>, </a:t>
            </a:r>
            <a:r>
              <a:rPr lang="pt-BR" dirty="0" err="1" smtClean="0"/>
              <a:t>vasoespasmo</a:t>
            </a:r>
            <a:r>
              <a:rPr lang="pt-BR" dirty="0" smtClean="0"/>
              <a:t>, hidrocefalia, </a:t>
            </a:r>
            <a:r>
              <a:rPr lang="pt-BR" dirty="0" err="1" smtClean="0"/>
              <a:t>hiponatremia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720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Prognóstico</a:t>
            </a:r>
            <a:r>
              <a:rPr lang="en-US" dirty="0" smtClean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Tratamento</a:t>
            </a:r>
            <a:r>
              <a:rPr lang="en-US" dirty="0" smtClean="0"/>
              <a:t> </a:t>
            </a:r>
            <a:r>
              <a:rPr lang="en-US" dirty="0" smtClean="0"/>
              <a:t>AVCI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8576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pt-BR" dirty="0" smtClean="0"/>
              <a:t>AVE Isquêmico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8100392" cy="5301208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Tratamento: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-O2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-Hidratação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-</a:t>
            </a:r>
            <a:r>
              <a:rPr lang="pt-BR" dirty="0" smtClean="0">
                <a:solidFill>
                  <a:schemeClr val="tx1"/>
                </a:solidFill>
              </a:rPr>
              <a:t>Glicemia &gt; 140-185= insulina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-Temperatura: antitérmico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-Alimentação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-Profilaxia de TVP e outras complicações não neurológicas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-Fisioterapia motora e respiratória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172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AVE Isquêmico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AAS dentro de 48h,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não</a:t>
            </a:r>
            <a:r>
              <a:rPr lang="en-US" dirty="0" smtClean="0">
                <a:solidFill>
                  <a:schemeClr val="tx1"/>
                </a:solidFill>
              </a:rPr>
              <a:t> é </a:t>
            </a:r>
            <a:r>
              <a:rPr lang="en-US" dirty="0" err="1" smtClean="0">
                <a:solidFill>
                  <a:schemeClr val="tx1"/>
                </a:solidFill>
              </a:rPr>
              <a:t>permitido</a:t>
            </a:r>
            <a:r>
              <a:rPr lang="en-US" dirty="0" smtClean="0">
                <a:solidFill>
                  <a:schemeClr val="tx1"/>
                </a:solidFill>
              </a:rPr>
              <a:t> o </a:t>
            </a:r>
            <a:r>
              <a:rPr lang="en-US" dirty="0" err="1" smtClean="0">
                <a:solidFill>
                  <a:schemeClr val="tx1"/>
                </a:solidFill>
              </a:rPr>
              <a:t>uso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aspirina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primeiras</a:t>
            </a:r>
            <a:r>
              <a:rPr lang="en-US" dirty="0" smtClean="0">
                <a:solidFill>
                  <a:schemeClr val="tx1"/>
                </a:solidFill>
              </a:rPr>
              <a:t> 24 </a:t>
            </a:r>
            <a:r>
              <a:rPr lang="en-US" dirty="0" err="1" smtClean="0">
                <a:solidFill>
                  <a:schemeClr val="tx1"/>
                </a:solidFill>
              </a:rPr>
              <a:t>horas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após</a:t>
            </a:r>
            <a:r>
              <a:rPr lang="en-US" dirty="0" smtClean="0">
                <a:solidFill>
                  <a:schemeClr val="tx1"/>
                </a:solidFill>
              </a:rPr>
              <a:t> o </a:t>
            </a:r>
            <a:r>
              <a:rPr lang="en-US" dirty="0" err="1" smtClean="0">
                <a:solidFill>
                  <a:schemeClr val="tx1"/>
                </a:solidFill>
              </a:rPr>
              <a:t>tratamento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trombolítico</a:t>
            </a:r>
            <a:endParaRPr lang="pt-BR" dirty="0" smtClean="0"/>
          </a:p>
          <a:p>
            <a:r>
              <a:rPr lang="pt-BR" dirty="0" smtClean="0"/>
              <a:t>Não fazer </a:t>
            </a:r>
            <a:r>
              <a:rPr lang="pt-BR" dirty="0" err="1" smtClean="0"/>
              <a:t>heparinização</a:t>
            </a:r>
            <a:r>
              <a:rPr lang="pt-BR" dirty="0" smtClean="0"/>
              <a:t> plena (risco de degeneração hemorrágica)</a:t>
            </a:r>
          </a:p>
          <a:p>
            <a:endParaRPr lang="pt-BR" dirty="0" smtClean="0"/>
          </a:p>
          <a:p>
            <a:r>
              <a:rPr lang="pt-BR" dirty="0" smtClean="0"/>
              <a:t>Se for necessário anticoagulantes (FA, SAF): </a:t>
            </a:r>
          </a:p>
          <a:p>
            <a:pPr>
              <a:buNone/>
            </a:pPr>
            <a:r>
              <a:rPr lang="pt-BR" dirty="0"/>
              <a:t>	</a:t>
            </a:r>
            <a:r>
              <a:rPr lang="pt-BR" dirty="0" smtClean="0"/>
              <a:t>AVE pequeno após 3 dias</a:t>
            </a:r>
          </a:p>
          <a:p>
            <a:pPr>
              <a:buNone/>
            </a:pPr>
            <a:r>
              <a:rPr lang="pt-BR" dirty="0"/>
              <a:t>  </a:t>
            </a:r>
            <a:r>
              <a:rPr lang="pt-BR" dirty="0" smtClean="0"/>
              <a:t>  AVE grande após 7 dias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4896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AVE Isquêmico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Conduta anti-hipertensiva:</a:t>
            </a:r>
          </a:p>
          <a:p>
            <a:r>
              <a:rPr lang="pt-BR" dirty="0" smtClean="0"/>
              <a:t>Candidato a </a:t>
            </a:r>
            <a:r>
              <a:rPr lang="pt-BR" dirty="0" err="1" smtClean="0"/>
              <a:t>trombólise</a:t>
            </a:r>
            <a:r>
              <a:rPr lang="pt-BR" dirty="0" smtClean="0"/>
              <a:t> se PA &gt; </a:t>
            </a:r>
            <a:r>
              <a:rPr lang="pt-BR" dirty="0" smtClean="0"/>
              <a:t>180 PAS/105 PAD </a:t>
            </a:r>
            <a:r>
              <a:rPr lang="pt-BR" dirty="0" err="1" smtClean="0"/>
              <a:t>mmHg</a:t>
            </a:r>
            <a:endParaRPr lang="pt-BR" dirty="0" smtClean="0"/>
          </a:p>
          <a:p>
            <a:r>
              <a:rPr lang="pt-BR" dirty="0" smtClean="0"/>
              <a:t>Não candidato se PA &gt; </a:t>
            </a:r>
            <a:r>
              <a:rPr lang="pt-BR" dirty="0" smtClean="0"/>
              <a:t>220PAS/120PAD </a:t>
            </a:r>
            <a:r>
              <a:rPr lang="pt-BR" dirty="0" err="1" smtClean="0"/>
              <a:t>mmHg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B-Bloqueador: </a:t>
            </a:r>
            <a:r>
              <a:rPr lang="pt-BR" dirty="0" err="1"/>
              <a:t>m</a:t>
            </a:r>
            <a:r>
              <a:rPr lang="pt-BR" dirty="0" err="1" smtClean="0"/>
              <a:t>etoprolol</a:t>
            </a:r>
            <a:endParaRPr lang="pt-BR" dirty="0" smtClean="0"/>
          </a:p>
          <a:p>
            <a:r>
              <a:rPr lang="pt-BR" dirty="0" smtClean="0"/>
              <a:t>IECA: </a:t>
            </a:r>
            <a:r>
              <a:rPr lang="pt-BR" dirty="0" err="1"/>
              <a:t>e</a:t>
            </a:r>
            <a:r>
              <a:rPr lang="pt-BR" dirty="0" err="1" smtClean="0"/>
              <a:t>nalapril</a:t>
            </a:r>
            <a:endParaRPr lang="pt-BR" dirty="0" smtClean="0"/>
          </a:p>
          <a:p>
            <a:r>
              <a:rPr lang="pt-BR" dirty="0" err="1" smtClean="0"/>
              <a:t>Nitroprussiato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84740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AVE Isquêmico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 não </a:t>
            </a:r>
            <a:r>
              <a:rPr lang="pt-BR" dirty="0" err="1" smtClean="0"/>
              <a:t>trombolisar</a:t>
            </a:r>
            <a:r>
              <a:rPr lang="pt-BR" dirty="0" smtClean="0"/>
              <a:t>:</a:t>
            </a:r>
          </a:p>
          <a:p>
            <a:r>
              <a:rPr lang="pt-BR" dirty="0" smtClean="0"/>
              <a:t>Iniciar AAS 100-300 </a:t>
            </a:r>
            <a:r>
              <a:rPr lang="pt-BR" dirty="0" err="1" smtClean="0"/>
              <a:t>mg</a:t>
            </a:r>
            <a:r>
              <a:rPr lang="pt-BR" dirty="0" smtClean="0"/>
              <a:t>/dia e </a:t>
            </a:r>
            <a:r>
              <a:rPr lang="pt-BR" dirty="0" err="1" smtClean="0"/>
              <a:t>heparina</a:t>
            </a:r>
            <a:r>
              <a:rPr lang="pt-BR" dirty="0" smtClean="0"/>
              <a:t> profilática</a:t>
            </a:r>
          </a:p>
        </p:txBody>
      </p:sp>
    </p:spTree>
    <p:extLst>
      <p:ext uri="{BB962C8B-B14F-4D97-AF65-F5344CB8AC3E}">
        <p14:creationId xmlns="" xmlns:p14="http://schemas.microsoft.com/office/powerpoint/2010/main" val="40602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Critérios de inclusão para </a:t>
            </a:r>
            <a:r>
              <a:rPr lang="pt-BR" dirty="0" err="1" smtClean="0"/>
              <a:t>trombólise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AVC isquêmico </a:t>
            </a:r>
            <a:r>
              <a:rPr lang="pt-BR" dirty="0" smtClean="0"/>
              <a:t>em qualquer território encefálico</a:t>
            </a:r>
          </a:p>
          <a:p>
            <a:r>
              <a:rPr lang="pt-BR" dirty="0"/>
              <a:t>P</a:t>
            </a:r>
            <a:r>
              <a:rPr lang="pt-BR" dirty="0" smtClean="0"/>
              <a:t>ossibilidade de se iniciar a infusão do </a:t>
            </a:r>
            <a:r>
              <a:rPr lang="pt-BR" dirty="0" smtClean="0"/>
              <a:t>rt-PA </a:t>
            </a:r>
            <a:r>
              <a:rPr lang="pt-BR" dirty="0" smtClean="0"/>
              <a:t>dentro de 4,5 horas do inicio dos sintomas. Para isso, o horário do inicio dos sintomas deve ser precisamente estabelecido. Caso os sintomas foram observados ao acordar, deve-se considerar o ultimo  horário no qual o paciente foi observado normal</a:t>
            </a:r>
          </a:p>
          <a:p>
            <a:r>
              <a:rPr lang="pt-BR" dirty="0" smtClean="0"/>
              <a:t>TC ou RM sem evidencia de hemorragia</a:t>
            </a:r>
          </a:p>
          <a:p>
            <a:r>
              <a:rPr lang="pt-BR" dirty="0" smtClean="0"/>
              <a:t>Idade superior a 18 anos</a:t>
            </a:r>
          </a:p>
          <a:p>
            <a:r>
              <a:rPr lang="en-US" dirty="0" err="1" smtClean="0"/>
              <a:t>P</a:t>
            </a:r>
            <a:r>
              <a:rPr lang="en-US" dirty="0" err="1" smtClean="0">
                <a:solidFill>
                  <a:schemeClr val="tx1"/>
                </a:solidFill>
              </a:rPr>
              <a:t>ersistência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de </a:t>
            </a:r>
            <a:r>
              <a:rPr lang="en-US" dirty="0" err="1" smtClean="0">
                <a:solidFill>
                  <a:schemeClr val="tx1"/>
                </a:solidFill>
              </a:rPr>
              <a:t>déficit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neurológico</a:t>
            </a:r>
            <a:r>
              <a:rPr lang="en-US" dirty="0" smtClean="0">
                <a:solidFill>
                  <a:schemeClr val="tx1"/>
                </a:solidFill>
              </a:rPr>
              <a:t> (&gt;</a:t>
            </a:r>
            <a:r>
              <a:rPr lang="en-US" dirty="0" smtClean="0">
                <a:solidFill>
                  <a:schemeClr val="tx1"/>
                </a:solidFill>
              </a:rPr>
              <a:t>15 </a:t>
            </a:r>
            <a:r>
              <a:rPr lang="en-US" dirty="0" err="1" smtClean="0">
                <a:solidFill>
                  <a:schemeClr val="tx1"/>
                </a:solidFill>
              </a:rPr>
              <a:t>minutos</a:t>
            </a:r>
            <a:r>
              <a:rPr lang="en-US" dirty="0" smtClean="0">
                <a:solidFill>
                  <a:schemeClr val="tx1"/>
                </a:solidFill>
              </a:rPr>
              <a:t>), </a:t>
            </a:r>
            <a:r>
              <a:rPr lang="en-US" dirty="0" err="1" smtClean="0">
                <a:solidFill>
                  <a:schemeClr val="tx1"/>
                </a:solidFill>
              </a:rPr>
              <a:t>sem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sinais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regressão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92767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Critérios de exclusão para </a:t>
            </a:r>
            <a:r>
              <a:rPr lang="pt-BR" dirty="0" err="1" smtClean="0"/>
              <a:t>trombólise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1. Melhora clinica completa. </a:t>
            </a:r>
          </a:p>
          <a:p>
            <a:r>
              <a:rPr lang="pt-BR" dirty="0" smtClean="0"/>
              <a:t>2. História conhecida de hemorragia intracraniana, MAV. </a:t>
            </a:r>
          </a:p>
          <a:p>
            <a:r>
              <a:rPr lang="pt-BR" dirty="0" smtClean="0"/>
              <a:t>3. PAS sustentada &gt;185mmHg ou PAD sustentada &gt; 110mmHg. </a:t>
            </a:r>
          </a:p>
          <a:p>
            <a:r>
              <a:rPr lang="pt-BR" dirty="0" smtClean="0"/>
              <a:t>4. Hemorragia gastrointestinal ou </a:t>
            </a:r>
            <a:r>
              <a:rPr lang="pt-BR" dirty="0" err="1" smtClean="0"/>
              <a:t>genito-urinária</a:t>
            </a:r>
            <a:r>
              <a:rPr lang="pt-BR" dirty="0" smtClean="0"/>
              <a:t> nos últimos 21 dias, varizes de esôfago. </a:t>
            </a:r>
          </a:p>
          <a:p>
            <a:r>
              <a:rPr lang="pt-BR" dirty="0" smtClean="0"/>
              <a:t>5. </a:t>
            </a:r>
            <a:r>
              <a:rPr lang="pt-BR" dirty="0" err="1" smtClean="0"/>
              <a:t>TTPa</a:t>
            </a:r>
            <a:r>
              <a:rPr lang="pt-BR" dirty="0" smtClean="0"/>
              <a:t> alargado ou TP prolongado(&gt;15 s). </a:t>
            </a:r>
          </a:p>
          <a:p>
            <a:r>
              <a:rPr lang="pt-BR" dirty="0" smtClean="0"/>
              <a:t>6. Uso de anticoagulantes orais com INR &gt; 1.7. </a:t>
            </a:r>
          </a:p>
          <a:p>
            <a:r>
              <a:rPr lang="pt-BR" dirty="0" smtClean="0"/>
              <a:t>7. Contagem de plaquetas &lt; 100.000. </a:t>
            </a:r>
          </a:p>
          <a:p>
            <a:r>
              <a:rPr lang="pt-BR" dirty="0" smtClean="0"/>
              <a:t>8. Glicose sérica &lt; 50mg/dL ou &gt; 400mg/dL.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882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Fatores de Risco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Não Modificáveis</a:t>
            </a:r>
          </a:p>
          <a:p>
            <a:r>
              <a:rPr lang="pt-BR" dirty="0" smtClean="0"/>
              <a:t>Modificáveis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3711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Critérios de exclusão para </a:t>
            </a:r>
            <a:r>
              <a:rPr lang="pt-BR" dirty="0" err="1" smtClean="0"/>
              <a:t>trombólise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9. Traumatismo craniano importante ou AVC isquêmico nos últimos 3 meses. </a:t>
            </a:r>
          </a:p>
          <a:p>
            <a:r>
              <a:rPr lang="pt-BR" dirty="0" smtClean="0"/>
              <a:t>10. Infarto agudo do miocárdio nos últimos 3 meses. </a:t>
            </a:r>
          </a:p>
          <a:p>
            <a:r>
              <a:rPr lang="pt-BR" dirty="0" smtClean="0"/>
              <a:t>11. Cirurgia de grande porte nos últimos 14 dias. </a:t>
            </a:r>
          </a:p>
          <a:p>
            <a:r>
              <a:rPr lang="pt-BR" dirty="0" smtClean="0"/>
              <a:t>12. Punção arterial e venosa em sítio não compressível nos últimos 7 dias. </a:t>
            </a:r>
          </a:p>
          <a:p>
            <a:r>
              <a:rPr lang="pt-BR" dirty="0" smtClean="0"/>
              <a:t>13. TC com sinais precoces de envolvimento de mais de 1/3 do território da artéria cerebral média a tomografia inicial ou ASPECTS &lt; 7. </a:t>
            </a:r>
          </a:p>
          <a:p>
            <a:r>
              <a:rPr lang="pt-BR" dirty="0" smtClean="0"/>
              <a:t>14. Crise convulsiva precedendo à instalação do AVC. </a:t>
            </a:r>
          </a:p>
          <a:p>
            <a:r>
              <a:rPr lang="pt-BR" dirty="0" smtClean="0"/>
              <a:t>15. Evidência de pericardite ativa, endocardite, êmbolo séptico, abortamento recente, gravidez e </a:t>
            </a:r>
            <a:r>
              <a:rPr lang="pt-BR" dirty="0" err="1" smtClean="0"/>
              <a:t>puerpério</a:t>
            </a:r>
            <a:r>
              <a:rPr lang="pt-BR" dirty="0" smtClean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683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Conduta na </a:t>
            </a:r>
            <a:r>
              <a:rPr lang="pt-BR" dirty="0" err="1" smtClean="0"/>
              <a:t>Trombólise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      - </a:t>
            </a:r>
            <a:r>
              <a:rPr lang="en-US" dirty="0" err="1" smtClean="0"/>
              <a:t>M</a:t>
            </a:r>
            <a:r>
              <a:rPr lang="en-US" dirty="0" err="1" smtClean="0">
                <a:solidFill>
                  <a:schemeClr val="tx1"/>
                </a:solidFill>
              </a:rPr>
              <a:t>onitorização</a:t>
            </a:r>
            <a:r>
              <a:rPr lang="en-US" dirty="0" smtClean="0">
                <a:solidFill>
                  <a:schemeClr val="tx1"/>
                </a:solidFill>
              </a:rPr>
              <a:t> cardiovascular e </a:t>
            </a:r>
            <a:r>
              <a:rPr lang="en-US" dirty="0" err="1" smtClean="0">
                <a:solidFill>
                  <a:schemeClr val="tx1"/>
                </a:solidFill>
              </a:rPr>
              <a:t>oximetria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que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deve</a:t>
            </a:r>
            <a:r>
              <a:rPr lang="en-US" dirty="0" smtClean="0">
                <a:solidFill>
                  <a:schemeClr val="tx1"/>
                </a:solidFill>
              </a:rPr>
              <a:t> ser </a:t>
            </a:r>
            <a:r>
              <a:rPr lang="en-US" dirty="0" err="1" smtClean="0">
                <a:solidFill>
                  <a:schemeClr val="tx1"/>
                </a:solidFill>
              </a:rPr>
              <a:t>mantida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por</a:t>
            </a:r>
            <a:r>
              <a:rPr lang="en-US" dirty="0" smtClean="0">
                <a:solidFill>
                  <a:schemeClr val="tx1"/>
                </a:solidFill>
              </a:rPr>
              <a:t> 48 </a:t>
            </a:r>
            <a:r>
              <a:rPr lang="en-US" dirty="0" err="1" smtClean="0">
                <a:solidFill>
                  <a:schemeClr val="tx1"/>
                </a:solidFill>
              </a:rPr>
              <a:t>horas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especialmente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pacientes</a:t>
            </a:r>
            <a:r>
              <a:rPr lang="en-US" dirty="0" smtClean="0">
                <a:solidFill>
                  <a:schemeClr val="tx1"/>
                </a:solidFill>
              </a:rPr>
              <a:t> com </a:t>
            </a:r>
            <a:r>
              <a:rPr lang="en-US" dirty="0" err="1" smtClean="0">
                <a:solidFill>
                  <a:schemeClr val="tx1"/>
                </a:solidFill>
              </a:rPr>
              <a:t>miocardiopatia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suspeita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arritmias</a:t>
            </a:r>
            <a:r>
              <a:rPr lang="en-US" dirty="0" smtClean="0">
                <a:solidFill>
                  <a:schemeClr val="tx1"/>
                </a:solidFill>
              </a:rPr>
              <a:t>, PA </a:t>
            </a:r>
            <a:r>
              <a:rPr lang="en-US" dirty="0" err="1" smtClean="0">
                <a:solidFill>
                  <a:schemeClr val="tx1"/>
                </a:solidFill>
              </a:rPr>
              <a:t>instável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infarto</a:t>
            </a:r>
            <a:r>
              <a:rPr lang="en-US" dirty="0" smtClean="0">
                <a:solidFill>
                  <a:schemeClr val="tx1"/>
                </a:solidFill>
              </a:rPr>
              <a:t> cerebral </a:t>
            </a:r>
            <a:r>
              <a:rPr lang="en-US" dirty="0" err="1" smtClean="0">
                <a:solidFill>
                  <a:schemeClr val="tx1"/>
                </a:solidFill>
              </a:rPr>
              <a:t>envolvendo</a:t>
            </a:r>
            <a:r>
              <a:rPr lang="en-US" dirty="0" smtClean="0">
                <a:solidFill>
                  <a:schemeClr val="tx1"/>
                </a:solidFill>
              </a:rPr>
              <a:t> o </a:t>
            </a:r>
            <a:r>
              <a:rPr lang="en-US" dirty="0" err="1" smtClean="0">
                <a:solidFill>
                  <a:schemeClr val="tx1"/>
                </a:solidFill>
              </a:rPr>
              <a:t>córtex</a:t>
            </a:r>
            <a:r>
              <a:rPr lang="en-US" dirty="0" smtClean="0">
                <a:solidFill>
                  <a:schemeClr val="tx1"/>
                </a:solidFill>
              </a:rPr>
              <a:t> insular.                                                                    </a:t>
            </a:r>
          </a:p>
          <a:p>
            <a:pPr algn="just">
              <a:buNone/>
            </a:pPr>
            <a:r>
              <a:rPr lang="en-US" dirty="0"/>
              <a:t>	</a:t>
            </a:r>
            <a:endParaRPr lang="en-US" dirty="0" smtClean="0"/>
          </a:p>
          <a:p>
            <a:pPr algn="just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 O </a:t>
            </a:r>
            <a:r>
              <a:rPr lang="en-US" dirty="0" err="1" smtClean="0">
                <a:solidFill>
                  <a:schemeClr val="tx1"/>
                </a:solidFill>
              </a:rPr>
              <a:t>acompanhante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deverá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preencher</a:t>
            </a:r>
            <a:r>
              <a:rPr lang="en-US" dirty="0" smtClean="0">
                <a:solidFill>
                  <a:schemeClr val="tx1"/>
                </a:solidFill>
              </a:rPr>
              <a:t> o </a:t>
            </a:r>
            <a:r>
              <a:rPr lang="en-US" dirty="0" err="1" smtClean="0">
                <a:solidFill>
                  <a:schemeClr val="tx1"/>
                </a:solidFill>
              </a:rPr>
              <a:t>termo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consentimento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	- </a:t>
            </a:r>
            <a:r>
              <a:rPr lang="en-US" dirty="0" err="1" smtClean="0">
                <a:solidFill>
                  <a:schemeClr val="tx1"/>
                </a:solidFill>
              </a:rPr>
              <a:t>rt</a:t>
            </a:r>
            <a:r>
              <a:rPr lang="en-US" dirty="0" smtClean="0">
                <a:solidFill>
                  <a:schemeClr val="tx1"/>
                </a:solidFill>
              </a:rPr>
              <a:t>-PA </a:t>
            </a:r>
            <a:r>
              <a:rPr lang="en-US" dirty="0" smtClean="0">
                <a:solidFill>
                  <a:schemeClr val="tx1"/>
                </a:solidFill>
              </a:rPr>
              <a:t>IV dose: 0,9mg/kg (dose </a:t>
            </a:r>
            <a:r>
              <a:rPr lang="en-US" dirty="0" err="1" smtClean="0">
                <a:solidFill>
                  <a:schemeClr val="tx1"/>
                </a:solidFill>
              </a:rPr>
              <a:t>máxima</a:t>
            </a:r>
            <a:r>
              <a:rPr lang="en-US" dirty="0" smtClean="0">
                <a:solidFill>
                  <a:schemeClr val="tx1"/>
                </a:solidFill>
              </a:rPr>
              <a:t> de 90 mg), </a:t>
            </a:r>
            <a:r>
              <a:rPr lang="en-US" dirty="0" err="1" smtClean="0">
                <a:solidFill>
                  <a:schemeClr val="tx1"/>
                </a:solidFill>
              </a:rPr>
              <a:t>administrar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	10% </a:t>
            </a:r>
            <a:r>
              <a:rPr lang="en-US" dirty="0" err="1" smtClean="0">
                <a:solidFill>
                  <a:schemeClr val="tx1"/>
                </a:solidFill>
              </a:rPr>
              <a:t>da</a:t>
            </a:r>
            <a:r>
              <a:rPr lang="en-US" dirty="0" smtClean="0">
                <a:solidFill>
                  <a:schemeClr val="tx1"/>
                </a:solidFill>
              </a:rPr>
              <a:t> dose no </a:t>
            </a:r>
            <a:r>
              <a:rPr lang="en-US" dirty="0" err="1" smtClean="0">
                <a:solidFill>
                  <a:schemeClr val="tx1"/>
                </a:solidFill>
              </a:rPr>
              <a:t>primeiro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minuto</a:t>
            </a:r>
            <a:r>
              <a:rPr lang="en-US" dirty="0" smtClean="0">
                <a:solidFill>
                  <a:schemeClr val="tx1"/>
                </a:solidFill>
              </a:rPr>
              <a:t> e o </a:t>
            </a:r>
            <a:r>
              <a:rPr lang="en-US" dirty="0" err="1" smtClean="0">
                <a:solidFill>
                  <a:schemeClr val="tx1"/>
                </a:solidFill>
              </a:rPr>
              <a:t>restante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59 </a:t>
            </a:r>
            <a:r>
              <a:rPr lang="en-US" dirty="0" err="1" smtClean="0">
                <a:solidFill>
                  <a:schemeClr val="tx1"/>
                </a:solidFill>
              </a:rPr>
              <a:t>minutos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	- </a:t>
            </a:r>
            <a:r>
              <a:rPr lang="en-US" dirty="0" err="1" smtClean="0">
                <a:solidFill>
                  <a:schemeClr val="tx1"/>
                </a:solidFill>
              </a:rPr>
              <a:t>Anotar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início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término</a:t>
            </a:r>
            <a:r>
              <a:rPr lang="en-US" dirty="0" smtClean="0">
                <a:solidFill>
                  <a:schemeClr val="tx1"/>
                </a:solidFill>
              </a:rPr>
              <a:t> do </a:t>
            </a:r>
            <a:r>
              <a:rPr lang="en-US" dirty="0" err="1" smtClean="0">
                <a:solidFill>
                  <a:schemeClr val="tx1"/>
                </a:solidFill>
              </a:rPr>
              <a:t>tratamento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observar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nível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consciência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parâmetros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clínicosdurante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infusão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 algn="just">
              <a:buNone/>
            </a:pPr>
            <a:r>
              <a:rPr lang="en-US" dirty="0" smtClean="0"/>
              <a:t>	</a:t>
            </a:r>
          </a:p>
          <a:p>
            <a:pPr algn="just">
              <a:buNone/>
            </a:pPr>
            <a:r>
              <a:rPr lang="en-US" dirty="0" smtClean="0"/>
              <a:t>	- </a:t>
            </a:r>
            <a:r>
              <a:rPr lang="en-US" dirty="0" err="1" smtClean="0"/>
              <a:t>M</a:t>
            </a:r>
            <a:r>
              <a:rPr lang="en-US" dirty="0" err="1" smtClean="0">
                <a:solidFill>
                  <a:schemeClr val="tx1"/>
                </a:solidFill>
              </a:rPr>
              <a:t>anter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monitorização</a:t>
            </a:r>
            <a:r>
              <a:rPr lang="en-US" dirty="0" smtClean="0">
                <a:solidFill>
                  <a:schemeClr val="tx1"/>
                </a:solidFill>
              </a:rPr>
              <a:t> continua com Doppler </a:t>
            </a:r>
            <a:r>
              <a:rPr lang="en-US" dirty="0" err="1" smtClean="0">
                <a:solidFill>
                  <a:schemeClr val="tx1"/>
                </a:solidFill>
              </a:rPr>
              <a:t>Transcraniano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durante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infusão</a:t>
            </a:r>
            <a:r>
              <a:rPr lang="en-US" dirty="0" smtClean="0">
                <a:solidFill>
                  <a:schemeClr val="tx1"/>
                </a:solidFill>
              </a:rPr>
              <a:t> do </a:t>
            </a:r>
            <a:r>
              <a:rPr lang="en-US" dirty="0" err="1" smtClean="0">
                <a:solidFill>
                  <a:schemeClr val="tx1"/>
                </a:solidFill>
              </a:rPr>
              <a:t>rtPA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avaliar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oclusão</a:t>
            </a:r>
            <a:r>
              <a:rPr lang="en-US" dirty="0" smtClean="0">
                <a:solidFill>
                  <a:schemeClr val="tx1"/>
                </a:solidFill>
              </a:rPr>
              <a:t> arterial e </a:t>
            </a:r>
            <a:r>
              <a:rPr lang="en-US" dirty="0" err="1" smtClean="0">
                <a:solidFill>
                  <a:schemeClr val="tx1"/>
                </a:solidFill>
              </a:rPr>
              <a:t>recanalização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pt-BR" dirty="0" smtClean="0"/>
          </a:p>
          <a:p>
            <a:pPr>
              <a:buNone/>
            </a:pPr>
            <a:r>
              <a:rPr lang="pt-BR" dirty="0" smtClean="0"/>
              <a:t>	- Se ocorrer hemorragia pós </a:t>
            </a:r>
            <a:r>
              <a:rPr lang="pt-BR" dirty="0" err="1" smtClean="0"/>
              <a:t>rtPA</a:t>
            </a:r>
            <a:r>
              <a:rPr lang="pt-BR" dirty="0" smtClean="0"/>
              <a:t> : parar a infusão.</a:t>
            </a:r>
          </a:p>
          <a:p>
            <a:pPr>
              <a:buNone/>
            </a:pPr>
            <a:r>
              <a:rPr lang="pt-BR" dirty="0" smtClean="0"/>
              <a:t>	Administrar 5 unidades de </a:t>
            </a:r>
            <a:r>
              <a:rPr lang="pt-BR" dirty="0" err="1" smtClean="0"/>
              <a:t>crioprecipitado</a:t>
            </a:r>
            <a:r>
              <a:rPr lang="pt-BR" dirty="0" smtClean="0"/>
              <a:t> (repor fibrinogênio)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83273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</a:t>
            </a:r>
            <a:r>
              <a:rPr lang="pt-BR" dirty="0" smtClean="0"/>
              <a:t>revenção </a:t>
            </a:r>
            <a:r>
              <a:rPr lang="pt-BR" dirty="0" smtClean="0"/>
              <a:t>S</a:t>
            </a:r>
            <a:r>
              <a:rPr lang="pt-BR" dirty="0" smtClean="0"/>
              <a:t>ecundária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Exames:</a:t>
            </a:r>
          </a:p>
          <a:p>
            <a:pPr>
              <a:buFontTx/>
              <a:buChar char="-"/>
            </a:pPr>
            <a:r>
              <a:rPr lang="pt-BR" dirty="0" err="1" smtClean="0"/>
              <a:t>Duplex-scan</a:t>
            </a:r>
            <a:r>
              <a:rPr lang="pt-BR" dirty="0" smtClean="0"/>
              <a:t> de carótidas e vertebrais: avaliar </a:t>
            </a:r>
            <a:r>
              <a:rPr lang="pt-BR" dirty="0" err="1" smtClean="0"/>
              <a:t>aterotrombose</a:t>
            </a:r>
            <a:r>
              <a:rPr lang="pt-BR" dirty="0" smtClean="0"/>
              <a:t> extracraniana</a:t>
            </a:r>
          </a:p>
          <a:p>
            <a:pPr>
              <a:buFontTx/>
              <a:buChar char="-"/>
            </a:pPr>
            <a:r>
              <a:rPr lang="pt-BR" dirty="0" smtClean="0"/>
              <a:t>ECG: avaliar FA, IAM anterior</a:t>
            </a:r>
          </a:p>
          <a:p>
            <a:pPr>
              <a:buFontTx/>
              <a:buChar char="-"/>
            </a:pPr>
            <a:r>
              <a:rPr lang="pt-BR" dirty="0" err="1" smtClean="0"/>
              <a:t>Ecocardiograma</a:t>
            </a:r>
            <a:r>
              <a:rPr lang="pt-BR" dirty="0" smtClean="0"/>
              <a:t>: avaliar trombo ou condição </a:t>
            </a:r>
            <a:r>
              <a:rPr lang="pt-BR" dirty="0" err="1" smtClean="0"/>
              <a:t>emboligênica</a:t>
            </a:r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Eventualmente utilizados:</a:t>
            </a:r>
          </a:p>
          <a:p>
            <a:pPr>
              <a:buFontTx/>
              <a:buChar char="-"/>
            </a:pPr>
            <a:r>
              <a:rPr lang="pt-BR" dirty="0" smtClean="0"/>
              <a:t>Doppler </a:t>
            </a:r>
            <a:r>
              <a:rPr lang="pt-BR" dirty="0" err="1" smtClean="0"/>
              <a:t>transcraniano</a:t>
            </a:r>
            <a:r>
              <a:rPr lang="pt-BR" dirty="0" smtClean="0"/>
              <a:t>: avaliar </a:t>
            </a:r>
            <a:r>
              <a:rPr lang="pt-BR" dirty="0" err="1" smtClean="0"/>
              <a:t>aterotrombose</a:t>
            </a:r>
            <a:r>
              <a:rPr lang="pt-BR" dirty="0" smtClean="0"/>
              <a:t> intracraniana</a:t>
            </a:r>
          </a:p>
          <a:p>
            <a:pPr>
              <a:buFontTx/>
              <a:buChar char="-"/>
            </a:pPr>
            <a:r>
              <a:rPr lang="pt-BR" dirty="0" err="1" smtClean="0"/>
              <a:t>Angio-TC</a:t>
            </a:r>
            <a:r>
              <a:rPr lang="pt-BR" dirty="0" smtClean="0"/>
              <a:t> ou </a:t>
            </a:r>
            <a:r>
              <a:rPr lang="pt-BR" dirty="0" err="1" smtClean="0"/>
              <a:t>angio</a:t>
            </a:r>
            <a:r>
              <a:rPr lang="pt-BR" dirty="0" smtClean="0"/>
              <a:t> RM: avaliar </a:t>
            </a:r>
            <a:r>
              <a:rPr lang="pt-BR" dirty="0" err="1" smtClean="0"/>
              <a:t>aterotrombose</a:t>
            </a:r>
            <a:r>
              <a:rPr lang="pt-BR" dirty="0" smtClean="0"/>
              <a:t> intra ou extracraniana</a:t>
            </a:r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4801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Prevenção </a:t>
            </a:r>
            <a:r>
              <a:rPr lang="pt-BR" dirty="0" smtClean="0"/>
              <a:t>S</a:t>
            </a:r>
            <a:r>
              <a:rPr lang="pt-BR" dirty="0" smtClean="0"/>
              <a:t>ecundária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Controle dos fatores de risco:</a:t>
            </a:r>
          </a:p>
          <a:p>
            <a:pPr>
              <a:buNone/>
            </a:pPr>
            <a:r>
              <a:rPr lang="pt-BR" dirty="0" smtClean="0"/>
              <a:t>-Hipertensão arterial</a:t>
            </a:r>
          </a:p>
          <a:p>
            <a:pPr>
              <a:buNone/>
            </a:pPr>
            <a:r>
              <a:rPr lang="pt-BR" dirty="0" smtClean="0"/>
              <a:t>-Diabetes</a:t>
            </a:r>
          </a:p>
          <a:p>
            <a:pPr>
              <a:buNone/>
            </a:pPr>
            <a:r>
              <a:rPr lang="pt-BR" dirty="0" smtClean="0"/>
              <a:t>-Tabagismo</a:t>
            </a:r>
          </a:p>
          <a:p>
            <a:pPr>
              <a:buNone/>
            </a:pPr>
            <a:r>
              <a:rPr lang="pt-BR" dirty="0" smtClean="0"/>
              <a:t>-Dislipidemia</a:t>
            </a:r>
          </a:p>
          <a:p>
            <a:pPr>
              <a:buNone/>
            </a:pPr>
            <a:r>
              <a:rPr lang="pt-BR" dirty="0" smtClean="0"/>
              <a:t>-Consumo de álcool (limitação ou cessação)</a:t>
            </a:r>
          </a:p>
          <a:p>
            <a:pPr>
              <a:buNone/>
            </a:pPr>
            <a:r>
              <a:rPr lang="pt-BR" dirty="0" smtClean="0"/>
              <a:t>-Obesidade </a:t>
            </a:r>
          </a:p>
          <a:p>
            <a:pPr>
              <a:buNone/>
            </a:pPr>
            <a:r>
              <a:rPr lang="pt-BR" dirty="0" smtClean="0"/>
              <a:t>-Sedentarismo(atividade física de intensidade moderada de </a:t>
            </a:r>
            <a:r>
              <a:rPr lang="pt-BR" dirty="0" smtClean="0"/>
              <a:t>      30 </a:t>
            </a:r>
            <a:r>
              <a:rPr lang="pt-BR" dirty="0" err="1" smtClean="0"/>
              <a:t>min</a:t>
            </a:r>
            <a:r>
              <a:rPr lang="pt-BR" dirty="0" smtClean="0"/>
              <a:t> 3 vezes por semana)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4416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Prevenção </a:t>
            </a:r>
            <a:r>
              <a:rPr lang="pt-BR" dirty="0" smtClean="0"/>
              <a:t>Secundária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00200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AVE </a:t>
            </a:r>
            <a:r>
              <a:rPr lang="pt-BR" dirty="0" err="1" smtClean="0"/>
              <a:t>aterotrombótico</a:t>
            </a:r>
            <a:r>
              <a:rPr lang="pt-BR" dirty="0" smtClean="0"/>
              <a:t>:</a:t>
            </a:r>
          </a:p>
          <a:p>
            <a:pPr>
              <a:buNone/>
            </a:pPr>
            <a:r>
              <a:rPr lang="pt-BR" dirty="0" smtClean="0"/>
              <a:t>-AAS 100-300 </a:t>
            </a:r>
            <a:r>
              <a:rPr lang="pt-BR" dirty="0" err="1" smtClean="0"/>
              <a:t>mg</a:t>
            </a:r>
            <a:r>
              <a:rPr lang="pt-BR" dirty="0" smtClean="0"/>
              <a:t>/dia</a:t>
            </a:r>
          </a:p>
          <a:p>
            <a:pPr>
              <a:buNone/>
            </a:pPr>
            <a:r>
              <a:rPr lang="pt-BR" dirty="0" smtClean="0"/>
              <a:t>-O uso de </a:t>
            </a:r>
            <a:r>
              <a:rPr lang="pt-BR" dirty="0" err="1" smtClean="0"/>
              <a:t>clopidogrel</a:t>
            </a:r>
            <a:r>
              <a:rPr lang="pt-BR" dirty="0" smtClean="0"/>
              <a:t> não é bem estabelecido. </a:t>
            </a:r>
            <a:r>
              <a:rPr lang="pt-BR" dirty="0" smtClean="0"/>
              <a:t>                           </a:t>
            </a:r>
            <a:r>
              <a:rPr lang="pt-BR" sz="2800" dirty="0" smtClean="0"/>
              <a:t>(</a:t>
            </a:r>
            <a:r>
              <a:rPr lang="pt-BR" sz="2800" dirty="0" smtClean="0"/>
              <a:t>Classe </a:t>
            </a:r>
            <a:r>
              <a:rPr lang="pt-BR" sz="2800" dirty="0" err="1" smtClean="0"/>
              <a:t>IIb</a:t>
            </a:r>
            <a:r>
              <a:rPr lang="pt-BR" sz="2800" dirty="0" smtClean="0"/>
              <a:t>, Nível de evidência C</a:t>
            </a:r>
            <a:r>
              <a:rPr lang="pt-BR" sz="2800" dirty="0" smtClean="0"/>
              <a:t>)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-</a:t>
            </a:r>
            <a:r>
              <a:rPr lang="pt-BR" dirty="0" err="1" smtClean="0"/>
              <a:t>Endarterectomia</a:t>
            </a:r>
            <a:r>
              <a:rPr lang="pt-BR" dirty="0" smtClean="0"/>
              <a:t> carotídea: em caso de estenose entre 70-99% do vaso, </a:t>
            </a:r>
            <a:r>
              <a:rPr lang="pt-BR" dirty="0" smtClean="0"/>
              <a:t>e </a:t>
            </a:r>
            <a:r>
              <a:rPr lang="pt-BR" dirty="0" smtClean="0"/>
              <a:t>sintomática</a:t>
            </a: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1879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Prevenção </a:t>
            </a:r>
            <a:r>
              <a:rPr lang="pt-BR" dirty="0" smtClean="0"/>
              <a:t>Secundária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AVE </a:t>
            </a:r>
            <a:r>
              <a:rPr lang="pt-BR" dirty="0" err="1" smtClean="0"/>
              <a:t>cardioembólico</a:t>
            </a:r>
            <a:r>
              <a:rPr lang="pt-BR" dirty="0" smtClean="0"/>
              <a:t>:</a:t>
            </a:r>
          </a:p>
          <a:p>
            <a:pPr>
              <a:buNone/>
            </a:pPr>
            <a:r>
              <a:rPr lang="pt-BR" dirty="0" smtClean="0"/>
              <a:t>-</a:t>
            </a:r>
            <a:r>
              <a:rPr lang="pt-BR" dirty="0" smtClean="0"/>
              <a:t>Warfarina(INR </a:t>
            </a:r>
            <a:r>
              <a:rPr lang="pt-BR" dirty="0" smtClean="0"/>
              <a:t>alvo entre 2 e 3)</a:t>
            </a:r>
          </a:p>
          <a:p>
            <a:pPr>
              <a:buNone/>
            </a:pPr>
            <a:r>
              <a:rPr lang="pt-BR" dirty="0" smtClean="0"/>
              <a:t>INR &gt; 3 aumenta a chance de hemorragias, enquanto um INR &lt; 2 é insuficiente para proteger contra eventos tromboembólicos.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7997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772400" cy="1152128"/>
          </a:xfrm>
        </p:spPr>
        <p:txBody>
          <a:bodyPr/>
          <a:lstStyle/>
          <a:p>
            <a:r>
              <a:rPr lang="pt-BR" sz="4600" dirty="0" smtClean="0"/>
              <a:t>Ataque Isquêmico Transitório</a:t>
            </a:r>
            <a:endParaRPr lang="pt-BR" sz="4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820188"/>
            <a:ext cx="7956376" cy="501317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Tratamento:</a:t>
            </a: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-Baseia-se na </a:t>
            </a:r>
            <a:r>
              <a:rPr lang="pt-BR" dirty="0" smtClean="0">
                <a:solidFill>
                  <a:schemeClr val="tx1"/>
                </a:solidFill>
              </a:rPr>
              <a:t>prevenção </a:t>
            </a:r>
            <a:r>
              <a:rPr lang="pt-BR" dirty="0" smtClean="0">
                <a:solidFill>
                  <a:schemeClr val="tx1"/>
                </a:solidFill>
              </a:rPr>
              <a:t>de AVE </a:t>
            </a:r>
            <a:r>
              <a:rPr lang="pt-BR" dirty="0" smtClean="0">
                <a:solidFill>
                  <a:schemeClr val="tx1"/>
                </a:solidFill>
              </a:rPr>
              <a:t>isquêmico</a:t>
            </a:r>
            <a:r>
              <a:rPr lang="pt-BR" dirty="0" smtClean="0">
                <a:solidFill>
                  <a:schemeClr val="tx1"/>
                </a:solidFill>
              </a:rPr>
              <a:t>, através de medicamentos e/ou conduta intervencionista</a:t>
            </a: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-Sem tratamento o risco de AVE é de 10% em 3 meses, metade desses casos nas primeiras 48 horas</a:t>
            </a:r>
          </a:p>
        </p:txBody>
      </p:sp>
    </p:spTree>
    <p:extLst>
      <p:ext uri="{BB962C8B-B14F-4D97-AF65-F5344CB8AC3E}">
        <p14:creationId xmlns="" xmlns:p14="http://schemas.microsoft.com/office/powerpoint/2010/main" val="38763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028384" cy="508518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-AIT </a:t>
            </a:r>
            <a:r>
              <a:rPr lang="pt-BR" dirty="0" err="1" smtClean="0">
                <a:solidFill>
                  <a:schemeClr val="tx1"/>
                </a:solidFill>
              </a:rPr>
              <a:t>cardioembólico</a:t>
            </a:r>
            <a:r>
              <a:rPr lang="pt-BR" dirty="0" smtClean="0">
                <a:solidFill>
                  <a:schemeClr val="tx1"/>
                </a:solidFill>
              </a:rPr>
              <a:t>: </a:t>
            </a:r>
            <a:r>
              <a:rPr lang="pt-BR" dirty="0" err="1" smtClean="0">
                <a:solidFill>
                  <a:schemeClr val="tx1"/>
                </a:solidFill>
              </a:rPr>
              <a:t>cumarínicos</a:t>
            </a:r>
            <a:r>
              <a:rPr lang="pt-BR" dirty="0" smtClean="0">
                <a:solidFill>
                  <a:schemeClr val="tx1"/>
                </a:solidFill>
              </a:rPr>
              <a:t> (INR entre 2 e 3)</a:t>
            </a: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-AIT </a:t>
            </a:r>
            <a:r>
              <a:rPr lang="pt-BR" dirty="0" err="1" smtClean="0">
                <a:solidFill>
                  <a:schemeClr val="tx1"/>
                </a:solidFill>
              </a:rPr>
              <a:t>aterotrombótico</a:t>
            </a:r>
            <a:r>
              <a:rPr lang="pt-BR" dirty="0" smtClean="0">
                <a:solidFill>
                  <a:schemeClr val="tx1"/>
                </a:solidFill>
              </a:rPr>
              <a:t>: AAS 100-300 mg/dia</a:t>
            </a: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-AIT </a:t>
            </a:r>
            <a:r>
              <a:rPr lang="pt-BR" dirty="0" err="1" smtClean="0">
                <a:solidFill>
                  <a:schemeClr val="tx1"/>
                </a:solidFill>
              </a:rPr>
              <a:t>aterotrombótico</a:t>
            </a:r>
            <a:r>
              <a:rPr lang="pt-BR" dirty="0" smtClean="0">
                <a:solidFill>
                  <a:schemeClr val="tx1"/>
                </a:solidFill>
              </a:rPr>
              <a:t> carotídeo: </a:t>
            </a:r>
            <a:r>
              <a:rPr lang="pt-BR" dirty="0" err="1" smtClean="0">
                <a:solidFill>
                  <a:schemeClr val="tx1"/>
                </a:solidFill>
              </a:rPr>
              <a:t>endarterectomia</a:t>
            </a:r>
            <a:r>
              <a:rPr lang="pt-BR" dirty="0" smtClean="0">
                <a:solidFill>
                  <a:schemeClr val="tx1"/>
                </a:solidFill>
              </a:rPr>
              <a:t> carotídea (de preferência nas 2 primeiras semanas do AIT) em caso de estenose entre 70-99% da carótida envolvida com o déficit neurológico. Opção alternativa: angioplastia carotídea com </a:t>
            </a:r>
            <a:r>
              <a:rPr lang="pt-BR" dirty="0" err="1" smtClean="0">
                <a:solidFill>
                  <a:schemeClr val="tx1"/>
                </a:solidFill>
              </a:rPr>
              <a:t>stent</a:t>
            </a:r>
            <a:endParaRPr lang="pt-BR" dirty="0" smtClean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11560" y="260649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4600" smtClean="0"/>
              <a:t>Ataque Isquêmico Transitório</a:t>
            </a:r>
            <a:endParaRPr lang="pt-BR" sz="4600" dirty="0"/>
          </a:p>
        </p:txBody>
      </p:sp>
    </p:spTree>
    <p:extLst>
      <p:ext uri="{BB962C8B-B14F-4D97-AF65-F5344CB8AC3E}">
        <p14:creationId xmlns="" xmlns:p14="http://schemas.microsoft.com/office/powerpoint/2010/main" val="2429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Prognóstico</a:t>
            </a:r>
            <a:r>
              <a:rPr lang="en-US" dirty="0" smtClean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Tratamento</a:t>
            </a:r>
            <a:r>
              <a:rPr lang="en-US" dirty="0" smtClean="0"/>
              <a:t> </a:t>
            </a:r>
            <a:r>
              <a:rPr lang="en-US" dirty="0" smtClean="0"/>
              <a:t>AVCH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6730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en-US" dirty="0" err="1" smtClean="0"/>
              <a:t>Prognóstico</a:t>
            </a:r>
            <a:r>
              <a:rPr lang="en-US" dirty="0" smtClean="0"/>
              <a:t> AVCH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351978"/>
            <a:ext cx="4941074" cy="282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5"/>
            <a:ext cx="2465239" cy="349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997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Não Modificáveis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 smtClean="0"/>
              <a:t>Idade</a:t>
            </a:r>
            <a:r>
              <a:rPr lang="pt-PT" dirty="0"/>
              <a:t>, com maior prevalência com idade avançada</a:t>
            </a:r>
            <a:r>
              <a:rPr lang="pt-PT" dirty="0" smtClean="0"/>
              <a:t>;</a:t>
            </a:r>
            <a:endParaRPr lang="pt-PT" dirty="0"/>
          </a:p>
          <a:p>
            <a:r>
              <a:rPr lang="pt-PT" b="1" dirty="0"/>
              <a:t>S</a:t>
            </a:r>
            <a:r>
              <a:rPr lang="pt-PT" b="1" dirty="0" smtClean="0"/>
              <a:t>exo</a:t>
            </a:r>
            <a:r>
              <a:rPr lang="pt-PT" dirty="0"/>
              <a:t>, com maior prevalência para o sexo </a:t>
            </a:r>
            <a:r>
              <a:rPr lang="pt-PT" dirty="0" smtClean="0"/>
              <a:t>masculino;</a:t>
            </a:r>
          </a:p>
          <a:p>
            <a:r>
              <a:rPr lang="pt-PT" b="1" dirty="0"/>
              <a:t>R</a:t>
            </a:r>
            <a:r>
              <a:rPr lang="pt-PT" b="1" dirty="0" smtClean="0"/>
              <a:t>aça</a:t>
            </a:r>
            <a:r>
              <a:rPr lang="pt-PT" dirty="0"/>
              <a:t>, predominando em </a:t>
            </a:r>
            <a:r>
              <a:rPr lang="pt-PT" dirty="0" smtClean="0"/>
              <a:t>negros;</a:t>
            </a:r>
          </a:p>
          <a:p>
            <a:r>
              <a:rPr lang="pt-PT" dirty="0"/>
              <a:t>P</a:t>
            </a:r>
            <a:r>
              <a:rPr lang="pt-PT" dirty="0" smtClean="0"/>
              <a:t>resença </a:t>
            </a:r>
            <a:r>
              <a:rPr lang="pt-PT" dirty="0"/>
              <a:t>de </a:t>
            </a:r>
            <a:r>
              <a:rPr lang="pt-PT" b="1" dirty="0"/>
              <a:t>história familiar</a:t>
            </a:r>
            <a:r>
              <a:rPr lang="pt-PT" dirty="0"/>
              <a:t>, materna ou paterna.</a:t>
            </a:r>
          </a:p>
        </p:txBody>
      </p:sp>
    </p:spTree>
    <p:extLst>
      <p:ext uri="{BB962C8B-B14F-4D97-AF65-F5344CB8AC3E}">
        <p14:creationId xmlns="" xmlns:p14="http://schemas.microsoft.com/office/powerpoint/2010/main" val="39621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62193"/>
            <a:ext cx="4880570" cy="649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458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9235"/>
            <a:ext cx="7128792" cy="657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43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Tratamento</a:t>
            </a:r>
            <a:r>
              <a:rPr lang="en-US" dirty="0" smtClean="0"/>
              <a:t> (</a:t>
            </a:r>
            <a:r>
              <a:rPr lang="en-US" dirty="0" err="1" smtClean="0"/>
              <a:t>Intraparenquimatoso</a:t>
            </a:r>
            <a:r>
              <a:rPr lang="en-US" dirty="0" smtClean="0"/>
              <a:t>)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7620000" cy="4627984"/>
          </a:xfrm>
        </p:spPr>
        <p:txBody>
          <a:bodyPr/>
          <a:lstStyle/>
          <a:p>
            <a:r>
              <a:rPr lang="en-US" sz="2800" dirty="0" err="1" smtClean="0"/>
              <a:t>Principalmente</a:t>
            </a:r>
            <a:r>
              <a:rPr lang="en-US" sz="2800" dirty="0" smtClean="0"/>
              <a:t> </a:t>
            </a:r>
            <a:r>
              <a:rPr lang="en-US" sz="2800" dirty="0" err="1" smtClean="0"/>
              <a:t>suporte</a:t>
            </a:r>
            <a:endParaRPr lang="en-US" sz="2800" dirty="0" smtClean="0"/>
          </a:p>
          <a:p>
            <a:r>
              <a:rPr lang="en-US" sz="2800" dirty="0" err="1"/>
              <a:t>E</a:t>
            </a:r>
            <a:r>
              <a:rPr lang="en-US" sz="2800" dirty="0" err="1" smtClean="0"/>
              <a:t>stabilizar</a:t>
            </a:r>
            <a:r>
              <a:rPr lang="en-US" sz="2800" dirty="0" smtClean="0"/>
              <a:t> o </a:t>
            </a:r>
            <a:r>
              <a:rPr lang="en-US" sz="2800" dirty="0" err="1" smtClean="0"/>
              <a:t>paciente</a:t>
            </a:r>
            <a:r>
              <a:rPr lang="en-US" sz="2800" dirty="0" smtClean="0"/>
              <a:t>, </a:t>
            </a:r>
            <a:r>
              <a:rPr lang="en-US" sz="2800" dirty="0" err="1" smtClean="0"/>
              <a:t>seguindo</a:t>
            </a:r>
            <a:r>
              <a:rPr lang="en-US" sz="2800" dirty="0" smtClean="0"/>
              <a:t> o ATLS</a:t>
            </a:r>
          </a:p>
          <a:p>
            <a:r>
              <a:rPr lang="en-US" sz="2800" dirty="0" smtClean="0"/>
              <a:t>Glasgow &lt; 8 = </a:t>
            </a:r>
            <a:r>
              <a:rPr lang="en-US" sz="2800" dirty="0" err="1" smtClean="0"/>
              <a:t>intubação</a:t>
            </a:r>
            <a:r>
              <a:rPr lang="en-US" sz="2800" dirty="0" smtClean="0"/>
              <a:t> </a:t>
            </a:r>
            <a:r>
              <a:rPr lang="en-US" sz="2800" dirty="0" err="1" smtClean="0"/>
              <a:t>endotraqueal</a:t>
            </a:r>
            <a:endParaRPr lang="en-US" sz="2800" dirty="0" smtClean="0"/>
          </a:p>
          <a:p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pacientes</a:t>
            </a:r>
            <a:r>
              <a:rPr lang="en-US" sz="2800" dirty="0" smtClean="0"/>
              <a:t> </a:t>
            </a:r>
            <a:r>
              <a:rPr lang="en-US" sz="2800" dirty="0" err="1" smtClean="0"/>
              <a:t>intubados</a:t>
            </a:r>
            <a:r>
              <a:rPr lang="en-US" sz="2800" dirty="0" smtClean="0"/>
              <a:t>, </a:t>
            </a:r>
            <a:r>
              <a:rPr lang="en-US" sz="2800" dirty="0" err="1" smtClean="0"/>
              <a:t>esta</a:t>
            </a:r>
            <a:r>
              <a:rPr lang="en-US" sz="2800" dirty="0" smtClean="0"/>
              <a:t> </a:t>
            </a:r>
            <a:r>
              <a:rPr lang="en-US" sz="2800" dirty="0" err="1" smtClean="0"/>
              <a:t>indicado</a:t>
            </a:r>
            <a:r>
              <a:rPr lang="en-US" sz="2800" dirty="0" smtClean="0"/>
              <a:t> </a:t>
            </a:r>
            <a:r>
              <a:rPr lang="en-US" sz="2800" dirty="0" err="1" smtClean="0"/>
              <a:t>uso</a:t>
            </a:r>
            <a:r>
              <a:rPr lang="en-US" sz="2800" dirty="0" smtClean="0"/>
              <a:t> de </a:t>
            </a:r>
            <a:r>
              <a:rPr lang="en-US" sz="2800" dirty="0" err="1" smtClean="0"/>
              <a:t>tiopental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lidocaina</a:t>
            </a:r>
            <a:r>
              <a:rPr lang="en-US" sz="2800" dirty="0" smtClean="0"/>
              <a:t>, </a:t>
            </a:r>
            <a:r>
              <a:rPr lang="en-US" sz="2800" dirty="0" err="1" smtClean="0"/>
              <a:t>ventilação</a:t>
            </a:r>
            <a:r>
              <a:rPr lang="en-US" sz="2800" dirty="0" smtClean="0"/>
              <a:t> </a:t>
            </a:r>
            <a:r>
              <a:rPr lang="en-US" sz="2800" dirty="0" err="1" smtClean="0"/>
              <a:t>mecânica</a:t>
            </a:r>
            <a:r>
              <a:rPr lang="en-US" sz="2800" dirty="0" smtClean="0"/>
              <a:t>, </a:t>
            </a:r>
            <a:r>
              <a:rPr lang="en-US" sz="2800" dirty="0" err="1" smtClean="0"/>
              <a:t>cateter</a:t>
            </a:r>
            <a:r>
              <a:rPr lang="en-US" sz="2800" dirty="0" smtClean="0"/>
              <a:t> PAM e </a:t>
            </a:r>
            <a:r>
              <a:rPr lang="en-US" sz="2800" dirty="0" err="1" smtClean="0"/>
              <a:t>cateter</a:t>
            </a:r>
            <a:r>
              <a:rPr lang="en-US" sz="2800" dirty="0" smtClean="0"/>
              <a:t> PIC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2133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692696"/>
            <a:ext cx="8229600" cy="6381328"/>
          </a:xfrm>
        </p:spPr>
        <p:txBody>
          <a:bodyPr/>
          <a:lstStyle/>
          <a:p>
            <a:r>
              <a:rPr lang="en-US" sz="2800" dirty="0" err="1" smtClean="0"/>
              <a:t>Monitorar</a:t>
            </a:r>
            <a:r>
              <a:rPr lang="en-US" sz="2800" dirty="0" smtClean="0"/>
              <a:t> PAS e PAM, altos </a:t>
            </a:r>
            <a:r>
              <a:rPr lang="en-US" sz="2800" dirty="0" err="1" smtClean="0"/>
              <a:t>níveis</a:t>
            </a:r>
            <a:r>
              <a:rPr lang="en-US" sz="2800" dirty="0" smtClean="0"/>
              <a:t> </a:t>
            </a:r>
            <a:r>
              <a:rPr lang="en-US" sz="2800" dirty="0" err="1" smtClean="0"/>
              <a:t>destas</a:t>
            </a:r>
            <a:r>
              <a:rPr lang="en-US" sz="2800" dirty="0" smtClean="0"/>
              <a:t> </a:t>
            </a:r>
            <a:r>
              <a:rPr lang="en-US" sz="2800" dirty="0" err="1" smtClean="0"/>
              <a:t>estão</a:t>
            </a:r>
            <a:r>
              <a:rPr lang="en-US" sz="2800" dirty="0" smtClean="0"/>
              <a:t> </a:t>
            </a:r>
            <a:r>
              <a:rPr lang="en-US" sz="2800" dirty="0" err="1" smtClean="0"/>
              <a:t>relacionados</a:t>
            </a:r>
            <a:r>
              <a:rPr lang="en-US" sz="2800" dirty="0" smtClean="0"/>
              <a:t> com </a:t>
            </a:r>
            <a:r>
              <a:rPr lang="en-US" sz="2800" dirty="0" err="1" smtClean="0"/>
              <a:t>aumento</a:t>
            </a:r>
            <a:r>
              <a:rPr lang="en-US" sz="2800" dirty="0" smtClean="0"/>
              <a:t> de </a:t>
            </a:r>
            <a:r>
              <a:rPr lang="en-US" sz="2800" dirty="0" err="1" smtClean="0"/>
              <a:t>mortalidade</a:t>
            </a:r>
            <a:endParaRPr lang="en-US" sz="2800" dirty="0" smtClean="0"/>
          </a:p>
          <a:p>
            <a:r>
              <a:rPr lang="en-US" sz="2800" dirty="0" err="1" smtClean="0"/>
              <a:t>Manter</a:t>
            </a:r>
            <a:r>
              <a:rPr lang="en-US" sz="2800" dirty="0" smtClean="0"/>
              <a:t> PAM &lt; 130 mmHg e PAS entre 130-160 mmHg</a:t>
            </a:r>
          </a:p>
          <a:p>
            <a:r>
              <a:rPr lang="en-US" sz="2800" dirty="0" err="1" smtClean="0"/>
              <a:t>Medicamentos</a:t>
            </a:r>
            <a:r>
              <a:rPr lang="en-US" sz="2800" dirty="0" smtClean="0"/>
              <a:t> </a:t>
            </a:r>
            <a:r>
              <a:rPr lang="en-US" sz="2800" dirty="0" err="1" smtClean="0"/>
              <a:t>recomendados</a:t>
            </a:r>
            <a:r>
              <a:rPr lang="en-US" sz="2800" dirty="0" smtClean="0"/>
              <a:t> : </a:t>
            </a:r>
            <a:r>
              <a:rPr lang="en-US" sz="2800" dirty="0" err="1" smtClean="0"/>
              <a:t>metoprolol</a:t>
            </a:r>
            <a:r>
              <a:rPr lang="en-US" sz="2800" dirty="0" smtClean="0"/>
              <a:t>, </a:t>
            </a:r>
            <a:r>
              <a:rPr lang="en-US" sz="2800" dirty="0" err="1" smtClean="0"/>
              <a:t>diltiazem</a:t>
            </a:r>
            <a:r>
              <a:rPr lang="en-US" sz="2800" dirty="0" smtClean="0"/>
              <a:t>,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casos</a:t>
            </a:r>
            <a:r>
              <a:rPr lang="en-US" sz="2800" dirty="0" smtClean="0"/>
              <a:t> </a:t>
            </a:r>
            <a:r>
              <a:rPr lang="en-US" sz="2800" dirty="0" err="1" smtClean="0"/>
              <a:t>refratários</a:t>
            </a:r>
            <a:r>
              <a:rPr lang="en-US" sz="2800" dirty="0" smtClean="0"/>
              <a:t> </a:t>
            </a:r>
            <a:r>
              <a:rPr lang="en-US" sz="2800" dirty="0" err="1" smtClean="0"/>
              <a:t>usar</a:t>
            </a:r>
            <a:r>
              <a:rPr lang="en-US" sz="2800" dirty="0" smtClean="0"/>
              <a:t> </a:t>
            </a:r>
            <a:r>
              <a:rPr lang="en-US" sz="2800" dirty="0" err="1" smtClean="0"/>
              <a:t>nitroprussiato</a:t>
            </a:r>
            <a:r>
              <a:rPr lang="en-US" sz="2800" dirty="0" smtClean="0"/>
              <a:t> de </a:t>
            </a:r>
            <a:r>
              <a:rPr lang="en-US" sz="2800" dirty="0" err="1" smtClean="0"/>
              <a:t>sódio</a:t>
            </a:r>
            <a:endParaRPr lang="en-US" sz="2800" dirty="0" smtClean="0"/>
          </a:p>
          <a:p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casos</a:t>
            </a:r>
            <a:r>
              <a:rPr lang="en-US" sz="2800" dirty="0" smtClean="0"/>
              <a:t> de </a:t>
            </a:r>
            <a:r>
              <a:rPr lang="en-US" sz="2800" dirty="0" err="1" smtClean="0"/>
              <a:t>aumento</a:t>
            </a:r>
            <a:r>
              <a:rPr lang="en-US" sz="2800" dirty="0" smtClean="0"/>
              <a:t> da PIC, </a:t>
            </a:r>
            <a:r>
              <a:rPr lang="en-US" sz="2800" dirty="0" err="1" smtClean="0"/>
              <a:t>tratar</a:t>
            </a:r>
            <a:r>
              <a:rPr lang="en-US" sz="2800" dirty="0" smtClean="0"/>
              <a:t> com </a:t>
            </a:r>
            <a:r>
              <a:rPr lang="en-US" sz="2800" dirty="0" err="1" smtClean="0"/>
              <a:t>Manitol</a:t>
            </a:r>
            <a:r>
              <a:rPr lang="en-US" sz="2800" dirty="0" smtClean="0"/>
              <a:t>, </a:t>
            </a:r>
            <a:r>
              <a:rPr lang="en-US" sz="2800" dirty="0" err="1" smtClean="0"/>
              <a:t>Hiperventilação</a:t>
            </a:r>
            <a:r>
              <a:rPr lang="en-US" sz="2800" dirty="0" smtClean="0"/>
              <a:t> </a:t>
            </a:r>
            <a:r>
              <a:rPr lang="en-US" sz="2800" dirty="0" smtClean="0"/>
              <a:t>(PaCO2 entre 25-30mmHg) e </a:t>
            </a:r>
            <a:r>
              <a:rPr lang="en-US" sz="2800" dirty="0" err="1" smtClean="0"/>
              <a:t>levantamento</a:t>
            </a:r>
            <a:r>
              <a:rPr lang="en-US" sz="2800" dirty="0" smtClean="0"/>
              <a:t> da </a:t>
            </a:r>
            <a:r>
              <a:rPr lang="en-US" sz="2800" dirty="0" err="1" smtClean="0"/>
              <a:t>cabeceira</a:t>
            </a:r>
            <a:r>
              <a:rPr lang="en-US" sz="2800" dirty="0" smtClean="0"/>
              <a:t> da </a:t>
            </a:r>
            <a:r>
              <a:rPr lang="en-US" sz="2800" dirty="0" err="1" smtClean="0"/>
              <a:t>cama</a:t>
            </a:r>
            <a:endParaRPr lang="en-US" sz="2800" dirty="0" smtClean="0"/>
          </a:p>
          <a:p>
            <a:r>
              <a:rPr lang="en-US" sz="2800" dirty="0" err="1" smtClean="0"/>
              <a:t>Alvo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PIC : &lt; 20cmH2O</a:t>
            </a:r>
          </a:p>
          <a:p>
            <a:endParaRPr lang="en-US" dirty="0" smtClean="0"/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56934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865515"/>
          </a:xfrm>
        </p:spPr>
        <p:txBody>
          <a:bodyPr/>
          <a:lstStyle/>
          <a:p>
            <a:r>
              <a:rPr lang="en-US" sz="2800" dirty="0" smtClean="0"/>
              <a:t>O </a:t>
            </a:r>
            <a:r>
              <a:rPr lang="en-US" sz="2800" dirty="0" err="1" smtClean="0"/>
              <a:t>uso</a:t>
            </a:r>
            <a:r>
              <a:rPr lang="en-US" sz="2800" dirty="0" smtClean="0"/>
              <a:t> de </a:t>
            </a:r>
            <a:r>
              <a:rPr lang="en-US" sz="2800" dirty="0" err="1" smtClean="0"/>
              <a:t>anticoagulantes</a:t>
            </a:r>
            <a:r>
              <a:rPr lang="en-US" sz="2800" dirty="0" smtClean="0"/>
              <a:t> </a:t>
            </a:r>
            <a:r>
              <a:rPr lang="en-US" sz="2800" dirty="0" err="1" smtClean="0"/>
              <a:t>orais</a:t>
            </a:r>
            <a:r>
              <a:rPr lang="en-US" sz="2800" dirty="0" smtClean="0"/>
              <a:t> </a:t>
            </a:r>
            <a:r>
              <a:rPr lang="en-US" sz="2800" dirty="0" err="1" smtClean="0"/>
              <a:t>aumenta</a:t>
            </a:r>
            <a:r>
              <a:rPr lang="en-US" sz="2800" dirty="0" smtClean="0"/>
              <a:t> de 5 a 10 </a:t>
            </a:r>
            <a:r>
              <a:rPr lang="en-US" sz="2800" dirty="0" err="1" smtClean="0"/>
              <a:t>vezes</a:t>
            </a:r>
            <a:r>
              <a:rPr lang="en-US" sz="2800" dirty="0" smtClean="0"/>
              <a:t> o </a:t>
            </a:r>
            <a:r>
              <a:rPr lang="en-US" sz="2800" dirty="0" err="1" smtClean="0"/>
              <a:t>risco</a:t>
            </a:r>
            <a:r>
              <a:rPr lang="en-US" sz="2800" dirty="0" smtClean="0"/>
              <a:t> de </a:t>
            </a:r>
            <a:r>
              <a:rPr lang="en-US" sz="2800" dirty="0" smtClean="0"/>
              <a:t>AVCH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err="1" smtClean="0"/>
              <a:t>Antocoagulantes</a:t>
            </a:r>
            <a:r>
              <a:rPr lang="en-US" sz="2800" dirty="0" smtClean="0"/>
              <a:t> e </a:t>
            </a:r>
            <a:r>
              <a:rPr lang="en-US" sz="2800" dirty="0" err="1" smtClean="0"/>
              <a:t>antiplaquetários</a:t>
            </a:r>
            <a:r>
              <a:rPr lang="en-US" sz="2800" dirty="0" smtClean="0"/>
              <a:t> </a:t>
            </a:r>
            <a:r>
              <a:rPr lang="en-US" sz="2800" dirty="0" err="1" smtClean="0"/>
              <a:t>devem</a:t>
            </a:r>
            <a:r>
              <a:rPr lang="en-US" sz="2800" dirty="0" smtClean="0"/>
              <a:t> ser </a:t>
            </a:r>
            <a:r>
              <a:rPr lang="en-US" sz="2800" dirty="0" err="1" smtClean="0"/>
              <a:t>descontinuados</a:t>
            </a:r>
            <a:r>
              <a:rPr lang="en-US" sz="2800" dirty="0" smtClean="0"/>
              <a:t> </a:t>
            </a:r>
            <a:r>
              <a:rPr lang="en-US" sz="2800" dirty="0" err="1" smtClean="0"/>
              <a:t>imediatamente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casos</a:t>
            </a:r>
            <a:r>
              <a:rPr lang="en-US" sz="2800" dirty="0" smtClean="0"/>
              <a:t> de </a:t>
            </a:r>
            <a:r>
              <a:rPr lang="en-US" sz="2800" dirty="0" smtClean="0"/>
              <a:t>AVCH</a:t>
            </a:r>
            <a:endParaRPr lang="en-US" sz="2800" dirty="0" smtClean="0"/>
          </a:p>
          <a:p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pacientes</a:t>
            </a:r>
            <a:r>
              <a:rPr lang="en-US" sz="2800" dirty="0" smtClean="0"/>
              <a:t> sob </a:t>
            </a:r>
            <a:r>
              <a:rPr lang="en-US" sz="2800" dirty="0" err="1" smtClean="0"/>
              <a:t>esta</a:t>
            </a:r>
            <a:r>
              <a:rPr lang="en-US" sz="2800" dirty="0" smtClean="0"/>
              <a:t> </a:t>
            </a:r>
            <a:r>
              <a:rPr lang="en-US" sz="2800" dirty="0" err="1" smtClean="0"/>
              <a:t>terapia</a:t>
            </a:r>
            <a:r>
              <a:rPr lang="en-US" sz="2800" dirty="0" smtClean="0"/>
              <a:t> </a:t>
            </a:r>
            <a:r>
              <a:rPr lang="en-US" sz="2800" dirty="0" err="1" smtClean="0"/>
              <a:t>deve</a:t>
            </a:r>
            <a:r>
              <a:rPr lang="en-US" sz="2800" dirty="0" smtClean="0"/>
              <a:t>-se </a:t>
            </a:r>
            <a:r>
              <a:rPr lang="en-US" sz="2800" dirty="0" err="1" smtClean="0"/>
              <a:t>fazer</a:t>
            </a:r>
            <a:r>
              <a:rPr lang="en-US" sz="2800" dirty="0" smtClean="0"/>
              <a:t> a </a:t>
            </a:r>
            <a:r>
              <a:rPr lang="en-US" sz="2800" dirty="0" err="1" smtClean="0"/>
              <a:t>reversão</a:t>
            </a:r>
            <a:r>
              <a:rPr lang="en-US" sz="2800" dirty="0" smtClean="0"/>
              <a:t> </a:t>
            </a:r>
            <a:r>
              <a:rPr lang="en-US" sz="2800" dirty="0" smtClean="0"/>
              <a:t>da </a:t>
            </a:r>
            <a:r>
              <a:rPr lang="en-US" sz="2800" dirty="0" err="1" smtClean="0"/>
              <a:t>anticoagulação</a:t>
            </a:r>
            <a:r>
              <a:rPr lang="en-US" sz="2800" dirty="0" smtClean="0"/>
              <a:t> </a:t>
            </a:r>
            <a:r>
              <a:rPr lang="en-US" sz="2800" dirty="0" smtClean="0"/>
              <a:t>com plasma fresco </a:t>
            </a:r>
            <a:r>
              <a:rPr lang="en-US" sz="2800" dirty="0" err="1" smtClean="0"/>
              <a:t>congelado</a:t>
            </a:r>
            <a:r>
              <a:rPr lang="en-US" sz="2800" dirty="0" smtClean="0"/>
              <a:t> e </a:t>
            </a:r>
            <a:r>
              <a:rPr lang="en-US" sz="2800" dirty="0" err="1" smtClean="0"/>
              <a:t>vitamina</a:t>
            </a:r>
            <a:r>
              <a:rPr lang="en-US" sz="2800" dirty="0" smtClean="0"/>
              <a:t> EV ate a </a:t>
            </a:r>
            <a:r>
              <a:rPr lang="en-US" sz="2800" dirty="0" err="1" smtClean="0"/>
              <a:t>estabilização</a:t>
            </a:r>
            <a:r>
              <a:rPr lang="en-US" sz="2800" dirty="0" smtClean="0"/>
              <a:t> </a:t>
            </a:r>
            <a:r>
              <a:rPr lang="en-US" sz="2800" dirty="0" smtClean="0"/>
              <a:t>do INR</a:t>
            </a:r>
          </a:p>
          <a:p>
            <a:pPr>
              <a:buNone/>
            </a:pPr>
            <a:endParaRPr lang="en-US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858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20477"/>
            <a:ext cx="8229600" cy="593752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Casos</a:t>
            </a:r>
            <a:r>
              <a:rPr lang="en-US" sz="2800" dirty="0" smtClean="0"/>
              <a:t> de </a:t>
            </a:r>
            <a:r>
              <a:rPr lang="en-US" sz="2800" dirty="0" err="1" smtClean="0"/>
              <a:t>febre</a:t>
            </a:r>
            <a:r>
              <a:rPr lang="en-US" sz="2800" dirty="0" smtClean="0"/>
              <a:t> </a:t>
            </a:r>
            <a:r>
              <a:rPr lang="en-US" sz="2800" dirty="0" err="1" smtClean="0"/>
              <a:t>devem</a:t>
            </a:r>
            <a:r>
              <a:rPr lang="en-US" sz="2800" dirty="0" smtClean="0"/>
              <a:t> ser </a:t>
            </a:r>
            <a:r>
              <a:rPr lang="en-US" sz="2800" dirty="0" err="1" smtClean="0"/>
              <a:t>tratados</a:t>
            </a:r>
            <a:r>
              <a:rPr lang="en-US" sz="2800" dirty="0" smtClean="0"/>
              <a:t> </a:t>
            </a:r>
            <a:r>
              <a:rPr lang="en-US" sz="2800" dirty="0" err="1" smtClean="0"/>
              <a:t>agressivamente</a:t>
            </a:r>
            <a:r>
              <a:rPr lang="en-US" sz="2800" dirty="0" smtClean="0"/>
              <a:t>, com </a:t>
            </a:r>
            <a:r>
              <a:rPr lang="en-US" sz="2800" dirty="0" err="1" smtClean="0"/>
              <a:t>dipirona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acetaminofeno</a:t>
            </a:r>
            <a:endParaRPr lang="en-US" sz="2800" dirty="0" smtClean="0"/>
          </a:p>
          <a:p>
            <a:r>
              <a:rPr lang="en-US" sz="2800" dirty="0" smtClean="0"/>
              <a:t>O </a:t>
            </a:r>
            <a:r>
              <a:rPr lang="en-US" sz="2800" dirty="0" err="1" smtClean="0"/>
              <a:t>tratamento</a:t>
            </a:r>
            <a:r>
              <a:rPr lang="en-US" sz="2800" dirty="0" smtClean="0"/>
              <a:t> </a:t>
            </a:r>
            <a:r>
              <a:rPr lang="en-US" sz="2800" dirty="0" err="1" smtClean="0"/>
              <a:t>cirúrgico</a:t>
            </a:r>
            <a:r>
              <a:rPr lang="en-US" sz="2800" dirty="0" smtClean="0"/>
              <a:t> </a:t>
            </a:r>
            <a:r>
              <a:rPr lang="en-US" sz="2800" dirty="0" err="1" smtClean="0"/>
              <a:t>deve</a:t>
            </a:r>
            <a:r>
              <a:rPr lang="en-US" sz="2800" dirty="0" smtClean="0"/>
              <a:t> ser </a:t>
            </a:r>
            <a:r>
              <a:rPr lang="en-US" sz="2800" dirty="0" err="1" smtClean="0"/>
              <a:t>realizado</a:t>
            </a:r>
            <a:r>
              <a:rPr lang="en-US" sz="2800" dirty="0" smtClean="0"/>
              <a:t> </a:t>
            </a:r>
            <a:r>
              <a:rPr lang="en-US" sz="2800" dirty="0" err="1" smtClean="0"/>
              <a:t>caso</a:t>
            </a:r>
            <a:r>
              <a:rPr lang="en-US" sz="2800" dirty="0" smtClean="0"/>
              <a:t>: Hematoma </a:t>
            </a:r>
            <a:r>
              <a:rPr lang="en-US" sz="2800" dirty="0" err="1" smtClean="0"/>
              <a:t>Cerebelar</a:t>
            </a:r>
            <a:r>
              <a:rPr lang="en-US" sz="2800" dirty="0" smtClean="0"/>
              <a:t> &gt; 3cm, Hematoma lobar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putamial</a:t>
            </a:r>
            <a:r>
              <a:rPr lang="en-US" sz="2800" dirty="0" smtClean="0"/>
              <a:t> </a:t>
            </a:r>
            <a:r>
              <a:rPr lang="en-US" sz="2800" dirty="0" err="1" smtClean="0"/>
              <a:t>volumoso</a:t>
            </a:r>
            <a:r>
              <a:rPr lang="en-US" sz="2800" dirty="0" smtClean="0"/>
              <a:t>, com </a:t>
            </a:r>
            <a:r>
              <a:rPr lang="en-US" sz="2800" dirty="0" err="1" smtClean="0"/>
              <a:t>extensão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periferia</a:t>
            </a:r>
            <a:r>
              <a:rPr lang="en-US" sz="2800" dirty="0" smtClean="0"/>
              <a:t> e </a:t>
            </a:r>
            <a:r>
              <a:rPr lang="en-US" sz="2800" dirty="0" err="1" smtClean="0"/>
              <a:t>repercussões</a:t>
            </a:r>
            <a:r>
              <a:rPr lang="en-US" sz="2800" dirty="0" smtClean="0"/>
              <a:t> </a:t>
            </a:r>
            <a:r>
              <a:rPr lang="en-US" sz="2800" dirty="0" err="1" smtClean="0"/>
              <a:t>clínicas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Os </a:t>
            </a:r>
            <a:r>
              <a:rPr lang="en-US" sz="2800" dirty="0" err="1" smtClean="0"/>
              <a:t>pacientes</a:t>
            </a:r>
            <a:r>
              <a:rPr lang="en-US" sz="2800" dirty="0" smtClean="0"/>
              <a:t> </a:t>
            </a:r>
            <a:r>
              <a:rPr lang="en-US" sz="2800" dirty="0" err="1" smtClean="0"/>
              <a:t>mais</a:t>
            </a:r>
            <a:r>
              <a:rPr lang="en-US" sz="2800" dirty="0" smtClean="0"/>
              <a:t> </a:t>
            </a:r>
            <a:r>
              <a:rPr lang="en-US" sz="2800" dirty="0" err="1" smtClean="0"/>
              <a:t>indicados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cirurgia</a:t>
            </a:r>
            <a:r>
              <a:rPr lang="en-US" sz="2800" dirty="0" smtClean="0"/>
              <a:t> </a:t>
            </a:r>
            <a:r>
              <a:rPr lang="en-US" sz="2800" dirty="0" err="1" smtClean="0"/>
              <a:t>sao</a:t>
            </a:r>
            <a:r>
              <a:rPr lang="en-US" sz="2800" dirty="0" smtClean="0"/>
              <a:t> </a:t>
            </a:r>
            <a:r>
              <a:rPr lang="en-US" sz="2800" dirty="0" err="1" smtClean="0"/>
              <a:t>aqueles</a:t>
            </a:r>
            <a:r>
              <a:rPr lang="en-US" sz="2800" dirty="0" smtClean="0"/>
              <a:t> com </a:t>
            </a:r>
            <a:r>
              <a:rPr lang="en-US" sz="2800" dirty="0" err="1" smtClean="0"/>
              <a:t>piora</a:t>
            </a:r>
            <a:r>
              <a:rPr lang="en-US" sz="2800" dirty="0" smtClean="0"/>
              <a:t> </a:t>
            </a:r>
            <a:r>
              <a:rPr lang="en-US" sz="2800" dirty="0" err="1" smtClean="0"/>
              <a:t>neurológica</a:t>
            </a:r>
            <a:r>
              <a:rPr lang="en-US" sz="2800" dirty="0" smtClean="0"/>
              <a:t> </a:t>
            </a:r>
            <a:r>
              <a:rPr lang="en-US" sz="2800" dirty="0" err="1" smtClean="0"/>
              <a:t>progressiva</a:t>
            </a:r>
            <a:r>
              <a:rPr lang="en-US" sz="2800" dirty="0" smtClean="0"/>
              <a:t>, no </a:t>
            </a:r>
            <a:r>
              <a:rPr lang="en-US" sz="2800" dirty="0" err="1" smtClean="0"/>
              <a:t>entanto</a:t>
            </a:r>
            <a:r>
              <a:rPr lang="en-US" sz="2800" dirty="0" smtClean="0"/>
              <a:t>, com </a:t>
            </a:r>
            <a:r>
              <a:rPr lang="en-US" sz="2800" dirty="0" smtClean="0"/>
              <a:t>G</a:t>
            </a:r>
            <a:r>
              <a:rPr lang="en-US" sz="2800" dirty="0" smtClean="0"/>
              <a:t>lasgow </a:t>
            </a:r>
            <a:r>
              <a:rPr lang="en-US" sz="2800" dirty="0" smtClean="0"/>
              <a:t>&gt; 4 </a:t>
            </a:r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2402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Modificáveis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Hipertensão </a:t>
            </a:r>
            <a:r>
              <a:rPr lang="pt-PT" b="1" dirty="0"/>
              <a:t>arterial </a:t>
            </a:r>
            <a:r>
              <a:rPr lang="pt-PT" dirty="0"/>
              <a:t>pela sua alta prevalência;</a:t>
            </a:r>
          </a:p>
          <a:p>
            <a:r>
              <a:rPr lang="pt-PT" b="1" dirty="0"/>
              <a:t>D</a:t>
            </a:r>
            <a:r>
              <a:rPr lang="pt-PT" b="1" dirty="0" smtClean="0"/>
              <a:t>iabetes </a:t>
            </a:r>
            <a:r>
              <a:rPr lang="pt-PT" b="1" dirty="0"/>
              <a:t>mellitus</a:t>
            </a:r>
            <a:r>
              <a:rPr lang="pt-PT" dirty="0"/>
              <a:t>, pela sua susceptibilidade à aterosclerose das artérias coronárias, cerebrais e </a:t>
            </a:r>
            <a:r>
              <a:rPr lang="pt-PT" dirty="0" smtClean="0"/>
              <a:t>periféricas;</a:t>
            </a:r>
          </a:p>
          <a:p>
            <a:r>
              <a:rPr lang="pt-PT" b="1" dirty="0"/>
              <a:t>D</a:t>
            </a:r>
            <a:r>
              <a:rPr lang="pt-PT" b="1" dirty="0" smtClean="0"/>
              <a:t>islipidemia</a:t>
            </a:r>
            <a:r>
              <a:rPr lang="pt-PT" b="1" dirty="0"/>
              <a:t> </a:t>
            </a:r>
            <a:r>
              <a:rPr lang="pt-PT" dirty="0"/>
              <a:t>por ser um importante fator de risco relacionado à cardiopatia </a:t>
            </a:r>
            <a:r>
              <a:rPr lang="pt-PT" dirty="0" smtClean="0"/>
              <a:t>isquêmica;</a:t>
            </a:r>
          </a:p>
          <a:p>
            <a:r>
              <a:rPr lang="pt-PT" b="1" dirty="0"/>
              <a:t>P</a:t>
            </a:r>
            <a:r>
              <a:rPr lang="pt-PT" b="1" dirty="0" smtClean="0"/>
              <a:t>resença </a:t>
            </a:r>
            <a:r>
              <a:rPr lang="pt-PT" b="1" dirty="0"/>
              <a:t>de doença cardiovascular </a:t>
            </a:r>
            <a:r>
              <a:rPr lang="pt-PT" b="1" dirty="0" smtClean="0"/>
              <a:t>prévia</a:t>
            </a:r>
            <a:r>
              <a:rPr lang="pt-PT" dirty="0" smtClean="0"/>
              <a:t>;</a:t>
            </a:r>
          </a:p>
          <a:p>
            <a:r>
              <a:rPr lang="pt-PT" b="1" dirty="0"/>
              <a:t>O</a:t>
            </a:r>
            <a:r>
              <a:rPr lang="pt-PT" b="1" dirty="0" smtClean="0"/>
              <a:t>besidade </a:t>
            </a:r>
            <a:r>
              <a:rPr lang="pt-PT" b="1" dirty="0"/>
              <a:t>associada à Síndrome </a:t>
            </a:r>
            <a:r>
              <a:rPr lang="pt-PT" b="1" dirty="0" smtClean="0"/>
              <a:t>Metabólica;</a:t>
            </a:r>
            <a:endParaRPr lang="pt-PT" dirty="0"/>
          </a:p>
          <a:p>
            <a:r>
              <a:rPr lang="pt-PT" b="1" dirty="0" smtClean="0"/>
              <a:t>Tabagismo;</a:t>
            </a:r>
          </a:p>
          <a:p>
            <a:r>
              <a:rPr lang="pt-PT" b="1" dirty="0"/>
              <a:t>I</a:t>
            </a:r>
            <a:r>
              <a:rPr lang="pt-PT" b="1" dirty="0" smtClean="0"/>
              <a:t>ngestão abusiva de álcool;</a:t>
            </a:r>
          </a:p>
          <a:p>
            <a:r>
              <a:rPr lang="pt-PT" b="1" dirty="0" smtClean="0"/>
              <a:t>Sedentarismo</a:t>
            </a:r>
            <a:r>
              <a:rPr lang="pt-PT" dirty="0" smtClean="0"/>
              <a:t>;</a:t>
            </a:r>
          </a:p>
          <a:p>
            <a:r>
              <a:rPr lang="pt-PT" dirty="0" smtClean="0"/>
              <a:t>Uso de </a:t>
            </a:r>
            <a:r>
              <a:rPr lang="pt-PT" b="1" dirty="0" smtClean="0"/>
              <a:t>anticoncepcionais orais</a:t>
            </a:r>
            <a:r>
              <a:rPr lang="pt-PT" dirty="0" smtClean="0"/>
              <a:t>, principalmente</a:t>
            </a:r>
            <a:br>
              <a:rPr lang="pt-PT" dirty="0" smtClean="0"/>
            </a:br>
            <a:r>
              <a:rPr lang="pt-PT" dirty="0" smtClean="0"/>
              <a:t>se relacionados a eventos trombóticos prévios ou tabagismo.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43899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Etiologia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Fenômenos Isquêmicos (85%)</a:t>
            </a:r>
          </a:p>
          <a:p>
            <a:pPr marL="114300" indent="0">
              <a:buNone/>
            </a:pPr>
            <a:r>
              <a:rPr lang="pt-BR" dirty="0"/>
              <a:t>	</a:t>
            </a:r>
            <a:r>
              <a:rPr lang="pt-BR" dirty="0" smtClean="0"/>
              <a:t>- Aterosclerose de Grandes Artérias</a:t>
            </a:r>
          </a:p>
          <a:p>
            <a:pPr marL="114300" indent="0">
              <a:buNone/>
            </a:pPr>
            <a:r>
              <a:rPr lang="pt-BR" dirty="0"/>
              <a:t>	</a:t>
            </a:r>
            <a:r>
              <a:rPr lang="pt-BR" dirty="0" smtClean="0"/>
              <a:t>- </a:t>
            </a:r>
            <a:r>
              <a:rPr lang="pt-BR" dirty="0" err="1" smtClean="0"/>
              <a:t>Cardioembolismo</a:t>
            </a:r>
            <a:endParaRPr lang="pt-BR" dirty="0" smtClean="0"/>
          </a:p>
          <a:p>
            <a:pPr marL="114300" indent="0">
              <a:buNone/>
            </a:pPr>
            <a:r>
              <a:rPr lang="pt-BR" dirty="0"/>
              <a:t>	</a:t>
            </a:r>
            <a:r>
              <a:rPr lang="pt-BR" dirty="0" smtClean="0"/>
              <a:t>- Oclusão de Pequenas Artérias (lacunas)</a:t>
            </a:r>
          </a:p>
          <a:p>
            <a:pPr marL="114300" indent="0">
              <a:buNone/>
            </a:pPr>
            <a:r>
              <a:rPr lang="pt-BR" dirty="0" smtClean="0"/>
              <a:t>	- Infartos de Outras </a:t>
            </a:r>
            <a:r>
              <a:rPr lang="pt-BR" dirty="0"/>
              <a:t>E</a:t>
            </a:r>
            <a:r>
              <a:rPr lang="pt-BR" dirty="0" smtClean="0"/>
              <a:t>tiologias</a:t>
            </a:r>
          </a:p>
          <a:p>
            <a:pPr marL="114300" indent="0">
              <a:buNone/>
            </a:pPr>
            <a:r>
              <a:rPr lang="pt-BR" dirty="0"/>
              <a:t>	</a:t>
            </a:r>
            <a:r>
              <a:rPr lang="pt-BR" dirty="0" smtClean="0"/>
              <a:t>- Infartos de </a:t>
            </a:r>
            <a:r>
              <a:rPr lang="pt-BR" dirty="0"/>
              <a:t>O</a:t>
            </a:r>
            <a:r>
              <a:rPr lang="pt-BR" dirty="0" smtClean="0"/>
              <a:t>rigem Indeterminada</a:t>
            </a:r>
          </a:p>
          <a:p>
            <a:r>
              <a:rPr lang="pt-BR" b="1" dirty="0" smtClean="0"/>
              <a:t>Fenômenos Hemorrágicos (15%)</a:t>
            </a:r>
          </a:p>
          <a:p>
            <a:pPr marL="114300" indent="0">
              <a:buNone/>
            </a:pPr>
            <a:r>
              <a:rPr lang="pt-BR" dirty="0" smtClean="0"/>
              <a:t>	- Parenquimatosos</a:t>
            </a:r>
          </a:p>
          <a:p>
            <a:pPr marL="114300" indent="0">
              <a:buNone/>
            </a:pPr>
            <a:r>
              <a:rPr lang="pt-BR" dirty="0"/>
              <a:t>	</a:t>
            </a:r>
            <a:r>
              <a:rPr lang="pt-BR" dirty="0" smtClean="0"/>
              <a:t>- Subaracnóideos</a:t>
            </a:r>
          </a:p>
          <a:p>
            <a:pPr marL="11430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21631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AVC Isquêmico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Caracteriza-se tipicamente como episódio de disfunção neurológica decorrente </a:t>
            </a:r>
            <a:r>
              <a:rPr lang="pt-PT" dirty="0" smtClean="0"/>
              <a:t>de isquemia </a:t>
            </a:r>
            <a:r>
              <a:rPr lang="pt-PT" dirty="0"/>
              <a:t>focal cerebral ou retiniana, com sintomas típicos durando </a:t>
            </a:r>
            <a:r>
              <a:rPr lang="pt-PT" b="1" dirty="0"/>
              <a:t>mais do que 24 hrs </a:t>
            </a:r>
            <a:r>
              <a:rPr lang="pt-PT" dirty="0"/>
              <a:t>e </a:t>
            </a:r>
            <a:r>
              <a:rPr lang="pt-PT" dirty="0" smtClean="0"/>
              <a:t>com </a:t>
            </a:r>
            <a:r>
              <a:rPr lang="pt-PT" b="1" dirty="0" smtClean="0"/>
              <a:t>presença </a:t>
            </a:r>
            <a:r>
              <a:rPr lang="pt-PT" b="1" dirty="0"/>
              <a:t>de lesão em exames de imagem </a:t>
            </a:r>
            <a:r>
              <a:rPr lang="pt-PT" dirty="0"/>
              <a:t>(tomografia computadorizada ou </a:t>
            </a:r>
            <a:r>
              <a:rPr lang="pt-PT" dirty="0" smtClean="0"/>
              <a:t>ressonância magnética </a:t>
            </a:r>
            <a:r>
              <a:rPr lang="pt-PT" dirty="0"/>
              <a:t>do crânio)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394" y="3717032"/>
            <a:ext cx="364408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5973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1111</TotalTime>
  <Words>2995</Words>
  <Application>Microsoft Office PowerPoint</Application>
  <PresentationFormat>Apresentação na tela (4:3)</PresentationFormat>
  <Paragraphs>348</Paragraphs>
  <Slides>65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66" baseType="lpstr">
      <vt:lpstr>Adjacência</vt:lpstr>
      <vt:lpstr>Slide 1</vt:lpstr>
      <vt:lpstr>Definição</vt:lpstr>
      <vt:lpstr>Epidemiologia</vt:lpstr>
      <vt:lpstr>Epidemiologia</vt:lpstr>
      <vt:lpstr>Fatores de Risco</vt:lpstr>
      <vt:lpstr>Não Modificáveis</vt:lpstr>
      <vt:lpstr>Modificáveis</vt:lpstr>
      <vt:lpstr>Etiologia</vt:lpstr>
      <vt:lpstr>AVC Isquêmico</vt:lpstr>
      <vt:lpstr>AVC Isquêmico - Fisiopatologia</vt:lpstr>
      <vt:lpstr>Slide 11</vt:lpstr>
      <vt:lpstr>Slide 12</vt:lpstr>
      <vt:lpstr>AVC Isquêmico - Fisiopatologia</vt:lpstr>
      <vt:lpstr>AVC Isquêmico - Fisiopatologia</vt:lpstr>
      <vt:lpstr>Ataque Isquêmico Transitório</vt:lpstr>
      <vt:lpstr>AVC Hemorrágico</vt:lpstr>
      <vt:lpstr>AVC Hemorrágico - Fisiopatologia</vt:lpstr>
      <vt:lpstr>Diagnóstico</vt:lpstr>
      <vt:lpstr>Exames Complementares</vt:lpstr>
      <vt:lpstr>Diagnóstico Diferencial</vt:lpstr>
      <vt:lpstr>Síndromes Clínicas no AVE</vt:lpstr>
      <vt:lpstr>Síndromes Clínicas no AVE</vt:lpstr>
      <vt:lpstr>SÍNDROMES ISQUÊMICAS</vt:lpstr>
      <vt:lpstr>Vascularização encéfalo</vt:lpstr>
      <vt:lpstr>Neuroanatomia</vt:lpstr>
      <vt:lpstr>Neuroanatomia</vt:lpstr>
      <vt:lpstr>Anatomia Vascular do Encéfalo- Face Medial</vt:lpstr>
      <vt:lpstr>Anatomia Vascular do Encéfalo- Face Lateral</vt:lpstr>
      <vt:lpstr>Circulação Carotídea-                       Síndromes da Cerebral Média</vt:lpstr>
      <vt:lpstr>Circulação Carotídea-                   Síndromes da Cerebral Média</vt:lpstr>
      <vt:lpstr>Circulação Carotídea-                       Síndromes da Cerebral Média</vt:lpstr>
      <vt:lpstr>Circulação Carotídea-                  Síndromes da Cerebral Anterior</vt:lpstr>
      <vt:lpstr>Circulação Vertebrobasilar- Síndromes da Cerebral Posterior</vt:lpstr>
      <vt:lpstr>Slide 34</vt:lpstr>
      <vt:lpstr>Circulação Vertebrobasilar- Síndromes da Cerebral Posterior</vt:lpstr>
      <vt:lpstr>Circulação Vertebrobasilar- Síndromes da Basilar</vt:lpstr>
      <vt:lpstr>Circulação Vertebrobasilar- Síndromes da Basilar</vt:lpstr>
      <vt:lpstr>Circulação Vertebrobasilar: Síndromes da Vertebral</vt:lpstr>
      <vt:lpstr>SÍNDROMES HEMORRÁGICAS</vt:lpstr>
      <vt:lpstr>Hemorragia Intraparenquimatosa</vt:lpstr>
      <vt:lpstr>Hemorragia Intraparenquimatosa</vt:lpstr>
      <vt:lpstr>Hemorragia Subaracnóidea</vt:lpstr>
      <vt:lpstr>Prognóstico e Tratamento AVCI</vt:lpstr>
      <vt:lpstr>AVE Isquêmico</vt:lpstr>
      <vt:lpstr>AVE Isquêmico</vt:lpstr>
      <vt:lpstr>AVE Isquêmico</vt:lpstr>
      <vt:lpstr>AVE Isquêmico</vt:lpstr>
      <vt:lpstr>Critérios de inclusão para trombólise</vt:lpstr>
      <vt:lpstr>Critérios de exclusão para trombólise</vt:lpstr>
      <vt:lpstr>Critérios de exclusão para trombólise</vt:lpstr>
      <vt:lpstr>Conduta na Trombólise</vt:lpstr>
      <vt:lpstr>Prevenção Secundária</vt:lpstr>
      <vt:lpstr>Prevenção Secundária</vt:lpstr>
      <vt:lpstr>Prevenção Secundária</vt:lpstr>
      <vt:lpstr>Prevenção Secundária</vt:lpstr>
      <vt:lpstr>Ataque Isquêmico Transitório</vt:lpstr>
      <vt:lpstr>Slide 57</vt:lpstr>
      <vt:lpstr>Prognóstico e Tratamento AVCH</vt:lpstr>
      <vt:lpstr>Prognóstico AVCH</vt:lpstr>
      <vt:lpstr>Slide 60</vt:lpstr>
      <vt:lpstr>Slide 61</vt:lpstr>
      <vt:lpstr>Tratamento (Intraparenquimatoso) </vt:lpstr>
      <vt:lpstr>Slide 63</vt:lpstr>
      <vt:lpstr>Slide 64</vt:lpstr>
      <vt:lpstr>Slide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</dc:creator>
  <cp:lastModifiedBy>Dr Milton</cp:lastModifiedBy>
  <cp:revision>27</cp:revision>
  <dcterms:created xsi:type="dcterms:W3CDTF">2013-12-08T22:09:18Z</dcterms:created>
  <dcterms:modified xsi:type="dcterms:W3CDTF">2013-12-22T17:49:38Z</dcterms:modified>
</cp:coreProperties>
</file>