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257" r:id="rId3"/>
    <p:sldId id="285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79" r:id="rId17"/>
    <p:sldId id="268" r:id="rId18"/>
    <p:sldId id="281" r:id="rId19"/>
    <p:sldId id="284" r:id="rId20"/>
    <p:sldId id="269" r:id="rId21"/>
    <p:sldId id="270" r:id="rId22"/>
    <p:sldId id="303" r:id="rId23"/>
    <p:sldId id="317" r:id="rId24"/>
    <p:sldId id="302" r:id="rId25"/>
    <p:sldId id="288" r:id="rId26"/>
    <p:sldId id="289" r:id="rId27"/>
    <p:sldId id="307" r:id="rId28"/>
    <p:sldId id="290" r:id="rId29"/>
    <p:sldId id="291" r:id="rId30"/>
    <p:sldId id="308" r:id="rId31"/>
    <p:sldId id="309" r:id="rId32"/>
    <p:sldId id="310" r:id="rId33"/>
    <p:sldId id="298" r:id="rId34"/>
    <p:sldId id="292" r:id="rId35"/>
    <p:sldId id="296" r:id="rId36"/>
    <p:sldId id="311" r:id="rId37"/>
    <p:sldId id="300" r:id="rId38"/>
    <p:sldId id="301" r:id="rId39"/>
    <p:sldId id="304" r:id="rId40"/>
    <p:sldId id="306" r:id="rId41"/>
    <p:sldId id="295" r:id="rId42"/>
    <p:sldId id="315" r:id="rId43"/>
    <p:sldId id="316" r:id="rId44"/>
    <p:sldId id="314" r:id="rId45"/>
    <p:sldId id="293" r:id="rId46"/>
    <p:sldId id="294" r:id="rId47"/>
    <p:sldId id="318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76" d="100"/>
          <a:sy n="76" d="100"/>
        </p:scale>
        <p:origin x="-103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7152A-4196-45E5-8901-948DB067E2CE}" type="datetimeFigureOut">
              <a:rPr lang="pt-BR" smtClean="0"/>
              <a:pPr/>
              <a:t>4/5/2013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727C1-E559-41D9-9D58-04EA6CB0C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0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67EF1E-D804-4475-BDC0-9A8FE36CACD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77CEDA-22A0-42D3-9122-8E88F290D392}" type="datetimeFigureOut">
              <a:rPr lang="pt-BR" smtClean="0"/>
              <a:pPr/>
              <a:t>4/5/2013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toavc.com.br/downloads/mod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27584" y="62068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Tratamento do AVE isquêmico: o uso de  agentes anticoagulantes e </a:t>
            </a:r>
            <a:r>
              <a:rPr lang="pt-BR" sz="3600" b="1" dirty="0" err="1" smtClean="0"/>
              <a:t>antiagregantes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plaquetários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551723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Medicina Famema – 4º ano</a:t>
            </a:r>
          </a:p>
          <a:p>
            <a:r>
              <a:rPr lang="pt-BR" b="1" dirty="0" smtClean="0"/>
              <a:t>Gabriel Augusto Queijo</a:t>
            </a:r>
            <a:br>
              <a:rPr lang="pt-BR" b="1" dirty="0" smtClean="0"/>
            </a:br>
            <a:r>
              <a:rPr lang="pt-BR" b="1" dirty="0" smtClean="0"/>
              <a:t>Fernando Tadeu </a:t>
            </a:r>
            <a:r>
              <a:rPr lang="pt-BR" b="1" dirty="0" err="1" smtClean="0"/>
              <a:t>Orlato</a:t>
            </a:r>
            <a:r>
              <a:rPr lang="pt-BR" b="1" dirty="0" smtClean="0"/>
              <a:t> </a:t>
            </a:r>
            <a:r>
              <a:rPr lang="pt-BR" b="1" dirty="0" smtClean="0"/>
              <a:t>Rossetti</a:t>
            </a:r>
          </a:p>
          <a:p>
            <a:r>
              <a:rPr lang="pt-BR" b="1" dirty="0" smtClean="0"/>
              <a:t>Prof. Dr. Milton </a:t>
            </a:r>
            <a:r>
              <a:rPr lang="pt-BR" b="1" dirty="0" err="1" smtClean="0"/>
              <a:t>Marchioli-Ambulatório</a:t>
            </a:r>
            <a:r>
              <a:rPr lang="pt-BR" b="1" dirty="0" smtClean="0"/>
              <a:t> Neurovascular </a:t>
            </a:r>
            <a:r>
              <a:rPr lang="pt-BR" b="1" dirty="0" err="1" smtClean="0"/>
              <a:t>Famema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332656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1.4. Tabagismo</a:t>
            </a: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932040" y="3429000"/>
            <a:ext cx="3867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98072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Fortes evidências de que o tabagismo é </a:t>
            </a:r>
            <a:r>
              <a:rPr lang="pt-BR" sz="2200" b="1" dirty="0" smtClean="0"/>
              <a:t>um dos principais fatores de risco para AVEi.</a:t>
            </a: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132856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sz="2800" b="1" dirty="0" smtClean="0"/>
              <a:t>Orientar cessação do tabagismo. </a:t>
            </a:r>
            <a:r>
              <a:rPr lang="pt-BR" dirty="0" smtClean="0"/>
              <a:t>Acompanhamento psicológico e medicações orais para cessação do tabagismo são efetivas.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1.5. Consumo de álcool</a:t>
            </a:r>
          </a:p>
          <a:p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t3.gstatic.com/images?q=tbn:ANd9GcQY3sDIJ-M1ZR33cZLR5BQ71a3oHy5XQKmHMCv23NozGuXYholU_A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2000"/>
          </a:blip>
          <a:srcRect/>
          <a:stretch>
            <a:fillRect/>
          </a:stretch>
        </p:blipFill>
        <p:spPr bwMode="auto">
          <a:xfrm>
            <a:off x="5796136" y="4437112"/>
            <a:ext cx="2857500" cy="1905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55576" y="1196752"/>
            <a:ext cx="7632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/>
              <a:t>A maioria dos estudos concluíram que o álcool tem </a:t>
            </a:r>
            <a:r>
              <a:rPr lang="pt-BR" b="1" dirty="0" smtClean="0"/>
              <a:t>efeito protetor quando consumido em doses moderadas </a:t>
            </a:r>
            <a:r>
              <a:rPr lang="pt-BR" dirty="0" smtClean="0"/>
              <a:t>(até  2 doses/dia para homens e 1 dose/dia mulheres &gt; 1 dose = 18ml de etanol) .</a:t>
            </a:r>
            <a:endParaRPr lang="pt-BR" b="1" dirty="0" smtClean="0"/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Efeito deletério </a:t>
            </a:r>
            <a:r>
              <a:rPr lang="pt-BR" dirty="0" smtClean="0"/>
              <a:t>quando consumido em </a:t>
            </a:r>
            <a:r>
              <a:rPr lang="pt-BR" b="1" dirty="0" smtClean="0"/>
              <a:t>altas doses, aumentando o risco de AVE.</a:t>
            </a:r>
          </a:p>
          <a:p>
            <a:pPr>
              <a:buFontTx/>
              <a:buChar char="-"/>
            </a:pPr>
            <a:endParaRPr lang="pt-BR" b="1" dirty="0"/>
          </a:p>
          <a:p>
            <a:r>
              <a:rPr lang="pt-BR" dirty="0" smtClean="0"/>
              <a:t>- Recomendação: </a:t>
            </a:r>
            <a:r>
              <a:rPr lang="pt-BR" sz="2800" b="1" dirty="0" smtClean="0"/>
              <a:t>limitação ou cessação do consumo de bebidas alcoólicas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04664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1.6.  Obesidade e Sedentarismo</a:t>
            </a:r>
          </a:p>
          <a:p>
            <a:endParaRPr lang="pt-BR" sz="2200" b="1" dirty="0">
              <a:solidFill>
                <a:srgbClr val="0070C0"/>
              </a:solidFill>
            </a:endParaRPr>
          </a:p>
          <a:p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196752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dirty="0" smtClean="0"/>
              <a:t>Para </a:t>
            </a:r>
            <a:r>
              <a:rPr lang="pt-BR" b="1" dirty="0" smtClean="0"/>
              <a:t>pacientes com AVE capazes de se exercitar</a:t>
            </a:r>
            <a:r>
              <a:rPr lang="pt-BR" dirty="0" smtClean="0"/>
              <a:t>, é indicado </a:t>
            </a:r>
            <a:r>
              <a:rPr lang="pt-BR" sz="2800" b="1" dirty="0" smtClean="0"/>
              <a:t>30 minutos de atividade</a:t>
            </a:r>
            <a:r>
              <a:rPr lang="pt-BR" b="1" dirty="0" smtClean="0"/>
              <a:t> </a:t>
            </a:r>
            <a:r>
              <a:rPr lang="pt-BR" dirty="0" smtClean="0"/>
              <a:t>física de </a:t>
            </a:r>
            <a:r>
              <a:rPr lang="pt-BR" sz="2800" b="1" dirty="0" smtClean="0"/>
              <a:t>intensidade moderada </a:t>
            </a:r>
            <a:r>
              <a:rPr lang="pt-BR" dirty="0" smtClean="0"/>
              <a:t>(suficiente para suar ou aumentar a frequência cardíaca), </a:t>
            </a:r>
            <a:r>
              <a:rPr lang="pt-BR" sz="2800" b="1" dirty="0" smtClean="0"/>
              <a:t>3 vezes/semana.</a:t>
            </a:r>
          </a:p>
          <a:p>
            <a:pPr algn="just">
              <a:buFontTx/>
              <a:buChar char="-"/>
            </a:pPr>
            <a:endParaRPr lang="pt-BR" b="1" dirty="0"/>
          </a:p>
          <a:p>
            <a:pPr algn="just"/>
            <a:r>
              <a:rPr lang="pt-BR" dirty="0" smtClean="0"/>
              <a:t>- Para indivíduos com </a:t>
            </a:r>
            <a:r>
              <a:rPr lang="pt-BR" sz="2800" b="1" dirty="0" smtClean="0"/>
              <a:t>sequelas pós-AVE</a:t>
            </a:r>
            <a:r>
              <a:rPr lang="pt-BR" b="1" dirty="0" smtClean="0"/>
              <a:t>, </a:t>
            </a:r>
            <a:r>
              <a:rPr lang="pt-BR" dirty="0" smtClean="0"/>
              <a:t>supervisão de um </a:t>
            </a:r>
            <a:r>
              <a:rPr lang="pt-BR" sz="2800" b="1" dirty="0" smtClean="0"/>
              <a:t>fisioterapeuta</a:t>
            </a:r>
            <a:r>
              <a:rPr lang="pt-BR" dirty="0" smtClean="0"/>
              <a:t>, pelo menos no início de um programa de exercícios, pode ser considerada.</a:t>
            </a:r>
            <a:endParaRPr lang="pt-BR" dirty="0"/>
          </a:p>
        </p:txBody>
      </p:sp>
      <p:pic>
        <p:nvPicPr>
          <p:cNvPr id="71682" name="Picture 2" descr="http://3.bp.blogspot.com/-4nD5liDgYoA/ThYhtCPxubI/AAAAAAAAAEI/SuBydDrrHCI/s1600/ines+c+exercicio.pn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7000"/>
          </a:blip>
          <a:srcRect/>
          <a:stretch>
            <a:fillRect/>
          </a:stretch>
        </p:blipFill>
        <p:spPr bwMode="auto">
          <a:xfrm>
            <a:off x="5004048" y="3861048"/>
            <a:ext cx="30480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2068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Anticoagulação: Warfarina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 flipH="1">
            <a:off x="611560" y="10527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A warfarina </a:t>
            </a:r>
            <a:r>
              <a:rPr lang="pt-BR" b="1" dirty="0" smtClean="0"/>
              <a:t>inibe</a:t>
            </a:r>
            <a:r>
              <a:rPr lang="pt-BR" dirty="0" smtClean="0"/>
              <a:t> a </a:t>
            </a:r>
            <a:r>
              <a:rPr lang="pt-BR" b="1" dirty="0" smtClean="0"/>
              <a:t>síntese de fatores dependentes de vitamina K (fatores II, VII, IX, X), </a:t>
            </a:r>
            <a:r>
              <a:rPr lang="pt-BR" dirty="0" smtClean="0"/>
              <a:t>através da </a:t>
            </a:r>
            <a:r>
              <a:rPr lang="pt-BR" b="1" dirty="0" smtClean="0"/>
              <a:t>inibição da vitamina K-redutase.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526613" cy="38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3040" y="476672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Tratamento Farmacológico para pacientes com AVEi cardioembólico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980728"/>
            <a:ext cx="92890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Cardioembolismo </a:t>
            </a:r>
            <a:r>
              <a:rPr lang="pt-BR" dirty="0" smtClean="0"/>
              <a:t>responsável por cerca de </a:t>
            </a:r>
            <a:r>
              <a:rPr lang="pt-BR" b="1" dirty="0" smtClean="0"/>
              <a:t>20% dos AVEi.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endParaRPr lang="pt-BR" b="1" dirty="0" smtClean="0"/>
          </a:p>
          <a:p>
            <a:pPr marL="342900" indent="-342900">
              <a:buAutoNum type="alphaUcParenBoth"/>
            </a:pPr>
            <a:r>
              <a:rPr lang="pt-BR" b="1" dirty="0" smtClean="0">
                <a:solidFill>
                  <a:srgbClr val="0070C0"/>
                </a:solidFill>
              </a:rPr>
              <a:t>Fibrilação Atrial (FA)</a:t>
            </a:r>
          </a:p>
          <a:p>
            <a:pPr marL="342900" indent="-342900" algn="just"/>
            <a:endParaRPr lang="pt-BR" b="1" dirty="0">
              <a:solidFill>
                <a:srgbClr val="0070C0"/>
              </a:solidFill>
            </a:endParaRPr>
          </a:p>
          <a:p>
            <a:pPr marL="342900" indent="-342900" algn="just"/>
            <a:r>
              <a:rPr lang="pt-BR" dirty="0" smtClean="0"/>
              <a:t>- causa mais comum de cardioembolismo.</a:t>
            </a:r>
          </a:p>
          <a:p>
            <a:pPr marL="342900" indent="-342900" algn="just"/>
            <a:endParaRPr lang="pt-BR" dirty="0" smtClean="0"/>
          </a:p>
          <a:p>
            <a:pPr marL="342900" indent="-342900" algn="just"/>
            <a:r>
              <a:rPr lang="pt-BR" dirty="0" smtClean="0"/>
              <a:t>- Nos EUA, 75.000 casos de AVEi por ano são atribuídos à FA.</a:t>
            </a:r>
          </a:p>
          <a:p>
            <a:pPr marL="342900" indent="-342900" algn="just"/>
            <a:endParaRPr lang="pt-BR" dirty="0" smtClean="0"/>
          </a:p>
          <a:p>
            <a:pPr marL="342900" indent="-342900" algn="just"/>
            <a:r>
              <a:rPr lang="pt-BR" dirty="0" smtClean="0"/>
              <a:t>- tanto a </a:t>
            </a:r>
            <a:r>
              <a:rPr lang="pt-BR" b="1" dirty="0" smtClean="0"/>
              <a:t>FA persistente como a paroxística </a:t>
            </a:r>
            <a:r>
              <a:rPr lang="pt-BR" dirty="0" smtClean="0"/>
              <a:t>são </a:t>
            </a:r>
            <a:r>
              <a:rPr lang="pt-BR" b="1" dirty="0" smtClean="0"/>
              <a:t>potentes preditores de AVEi </a:t>
            </a:r>
          </a:p>
          <a:p>
            <a:pPr marL="342900" indent="-342900" algn="just"/>
            <a:r>
              <a:rPr lang="pt-BR" dirty="0" smtClean="0"/>
              <a:t>(primeiro episódio</a:t>
            </a:r>
            <a:r>
              <a:rPr lang="pt-BR" b="1" dirty="0" smtClean="0"/>
              <a:t> </a:t>
            </a:r>
            <a:r>
              <a:rPr lang="pt-BR" dirty="0" smtClean="0"/>
              <a:t>e recorrência). Também influenciam no risco de AVE em pacientes </a:t>
            </a:r>
          </a:p>
          <a:p>
            <a:pPr marL="342900" indent="-342900" algn="just"/>
            <a:r>
              <a:rPr lang="pt-BR" dirty="0" smtClean="0"/>
              <a:t>com FA: (1) </a:t>
            </a:r>
            <a:r>
              <a:rPr lang="pt-BR" b="1" dirty="0" smtClean="0"/>
              <a:t>AVE ou AIT prévio</a:t>
            </a:r>
            <a:r>
              <a:rPr lang="pt-BR" dirty="0" smtClean="0"/>
              <a:t>; (2) </a:t>
            </a:r>
            <a:r>
              <a:rPr lang="pt-BR" b="1" dirty="0" smtClean="0"/>
              <a:t>idade</a:t>
            </a:r>
            <a:r>
              <a:rPr lang="pt-BR" dirty="0" smtClean="0"/>
              <a:t>; (3) </a:t>
            </a:r>
            <a:r>
              <a:rPr lang="pt-BR" b="1" dirty="0" smtClean="0"/>
              <a:t>ICC</a:t>
            </a:r>
            <a:r>
              <a:rPr lang="pt-BR" dirty="0" smtClean="0"/>
              <a:t>; (4) </a:t>
            </a:r>
            <a:r>
              <a:rPr lang="pt-BR" b="1" dirty="0" smtClean="0"/>
              <a:t>hipertensão</a:t>
            </a:r>
            <a:r>
              <a:rPr lang="pt-BR" dirty="0" smtClean="0"/>
              <a:t>; </a:t>
            </a:r>
          </a:p>
          <a:p>
            <a:pPr marL="342900" indent="-342900" algn="just"/>
            <a:r>
              <a:rPr lang="pt-BR" dirty="0" smtClean="0"/>
              <a:t>(5) </a:t>
            </a:r>
            <a:r>
              <a:rPr lang="pt-BR" b="1" dirty="0" smtClean="0"/>
              <a:t>diabetes; </a:t>
            </a:r>
            <a:r>
              <a:rPr lang="pt-BR" dirty="0" smtClean="0"/>
              <a:t>(6) </a:t>
            </a:r>
            <a:r>
              <a:rPr lang="pt-BR" b="1" dirty="0" smtClean="0"/>
              <a:t>tromboembolismo prévio</a:t>
            </a:r>
            <a:r>
              <a:rPr lang="pt-BR" dirty="0" smtClean="0"/>
              <a:t>; (7) </a:t>
            </a:r>
            <a:r>
              <a:rPr lang="pt-BR" b="1" dirty="0" smtClean="0"/>
              <a:t>disfunção do ventrículo esquerdo</a:t>
            </a:r>
            <a:r>
              <a:rPr lang="pt-BR" dirty="0" smtClean="0"/>
              <a:t>...</a:t>
            </a:r>
          </a:p>
          <a:p>
            <a:pPr marL="342900" indent="-342900">
              <a:buAutoNum type="alphaUcParenBoth"/>
            </a:pPr>
            <a:endParaRPr lang="pt-BR" b="1" dirty="0">
              <a:solidFill>
                <a:srgbClr val="0070C0"/>
              </a:solidFill>
            </a:endParaRPr>
          </a:p>
          <a:p>
            <a:pPr marL="342900" indent="-342900"/>
            <a:endParaRPr lang="pt-BR" b="1" dirty="0" smtClean="0">
              <a:solidFill>
                <a:srgbClr val="0070C0"/>
              </a:solidFill>
            </a:endParaRPr>
          </a:p>
          <a:p>
            <a:pPr marL="342900" indent="-342900"/>
            <a:endParaRPr lang="pt-BR" b="1" dirty="0">
              <a:solidFill>
                <a:srgbClr val="0070C0"/>
              </a:solidFill>
            </a:endParaRPr>
          </a:p>
          <a:p>
            <a:pPr marL="342900" indent="-342900"/>
            <a:endParaRPr lang="pt-B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9000"/>
          </a:blip>
          <a:srcRect/>
          <a:stretch>
            <a:fillRect/>
          </a:stretch>
        </p:blipFill>
        <p:spPr bwMode="auto">
          <a:xfrm>
            <a:off x="395536" y="548680"/>
            <a:ext cx="43314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76056" y="126876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</a:t>
            </a:r>
            <a:r>
              <a:rPr lang="pt-BR" b="1" dirty="0" smtClean="0"/>
              <a:t>Fisiopatologia: </a:t>
            </a:r>
            <a:r>
              <a:rPr lang="pt-BR" dirty="0" smtClean="0"/>
              <a:t>a FA está relacionada com uma ejeção ineficaz de sangue. Como resultado, ocorre estase sanguínea, favorecendo a formação de coágulos.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620688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(A) Fibrilação Atrial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1412776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b="1" dirty="0" smtClean="0"/>
              <a:t>Warfarina: </a:t>
            </a:r>
            <a:r>
              <a:rPr lang="pt-BR" dirty="0" smtClean="0"/>
              <a:t>redução na taxa de derrame anual de </a:t>
            </a:r>
            <a:r>
              <a:rPr lang="pt-BR" sz="2800" b="1" dirty="0" smtClean="0"/>
              <a:t>4,5% para os pacientes do grupo controle para 1,4% nos pacientes tratados com warfarina</a:t>
            </a:r>
            <a:r>
              <a:rPr lang="pt-BR" dirty="0" smtClean="0"/>
              <a:t>.  Isso significa que 31 AVEi são prevenidos a cada ano para cada 1.000 pacientes tratados. Além disso, a warfarina demonstrou ser relativamente segura: (1) taxa anual de hemorragias para pacientes com warfarina: 1,3% ; (2) taxa anual de hemorragias para pacientes com placebo ou aspirina: 1%.</a:t>
            </a:r>
            <a:endParaRPr lang="pt-BR" dirty="0"/>
          </a:p>
        </p:txBody>
      </p:sp>
      <p:pic>
        <p:nvPicPr>
          <p:cNvPr id="17410" name="Picture 2" descr="http://3.bp.blogspot.com/_xvLCvmqX5L0/SRJDmcI1vnI/AAAAAAAAAAc/n5x-2XykzRY/s320/Warfarin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16016" y="3962025"/>
            <a:ext cx="2764904" cy="227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rgbClr val="0070C0"/>
              </a:solidFill>
            </a:endParaRPr>
          </a:p>
          <a:p>
            <a:endParaRPr lang="pt-BR" dirty="0" smtClean="0"/>
          </a:p>
          <a:p>
            <a:r>
              <a:rPr lang="pt-BR" dirty="0" smtClean="0"/>
              <a:t>- O </a:t>
            </a:r>
            <a:r>
              <a:rPr lang="pt-BR" sz="2800" b="1" dirty="0" smtClean="0"/>
              <a:t>INR ideal </a:t>
            </a:r>
            <a:r>
              <a:rPr lang="pt-BR" dirty="0" smtClean="0"/>
              <a:t>para a </a:t>
            </a:r>
            <a:r>
              <a:rPr lang="pt-BR" sz="2800" b="1" dirty="0" smtClean="0"/>
              <a:t>prevenção de AVE em pacientes com FA é de 2 a 3. 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24208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Cabe destacar que um INR &gt; 3 aumenta a chance de hemorragias, enquanto um INR &lt; 2 é insuficiente para proteger contra eventos tromboembólicos.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620688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(A) Fibrilação Atrial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35010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Pacientes que não podem usar anticoagulantes: </a:t>
            </a:r>
            <a:r>
              <a:rPr lang="pt-BR" b="1" dirty="0" smtClean="0"/>
              <a:t>monoterapia com aspirina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0466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(B) Infarto Agudo do Miocárdio e trombos no VE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112474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fisiopatologia: </a:t>
            </a:r>
            <a:r>
              <a:rPr lang="pt-BR" dirty="0" smtClean="0"/>
              <a:t>a área de infarto usualmente é acinética ou discinética, resultando na estase sanguínea e favorecendo a formação de trombos.</a:t>
            </a:r>
            <a:endParaRPr lang="pt-BR" b="1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25649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198884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/>
              <a:t>Na ausência de terapia anticoagulante,  AVE ocorre em aproximadamente 10% dos pacientes com trombos no VE depois do IAM.</a:t>
            </a:r>
          </a:p>
          <a:p>
            <a:pPr>
              <a:buFontTx/>
              <a:buChar char="-"/>
            </a:pPr>
            <a:endParaRPr lang="pt-BR" dirty="0"/>
          </a:p>
          <a:p>
            <a:r>
              <a:rPr lang="pt-BR" dirty="0" smtClean="0"/>
              <a:t>- </a:t>
            </a:r>
            <a:r>
              <a:rPr lang="pt-BR" b="1" dirty="0" smtClean="0"/>
              <a:t>Recomendação: </a:t>
            </a:r>
            <a:r>
              <a:rPr lang="pt-BR" dirty="0" smtClean="0"/>
              <a:t>pacientes com </a:t>
            </a:r>
            <a:r>
              <a:rPr lang="pt-BR" sz="2400" b="1" dirty="0" smtClean="0"/>
              <a:t>IAM com formação de trombo em VE </a:t>
            </a:r>
            <a:r>
              <a:rPr lang="pt-BR" dirty="0" smtClean="0"/>
              <a:t>(identificado por ECO ou outra técnica de imagem) devem ser tratados  com </a:t>
            </a:r>
            <a:r>
              <a:rPr lang="pt-BR" sz="2400" b="1" dirty="0" smtClean="0"/>
              <a:t>anticoagulação oral </a:t>
            </a:r>
            <a:r>
              <a:rPr lang="pt-BR" dirty="0" smtClean="0"/>
              <a:t>(INR de 2 a 3) por </a:t>
            </a:r>
            <a:r>
              <a:rPr lang="pt-BR" sz="2400" b="1" dirty="0" smtClean="0"/>
              <a:t>pelo menos 3 meses.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1" y="2738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0466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(C) Cardiomiopatias</a:t>
            </a:r>
          </a:p>
          <a:p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112474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Cerca de 10% dos pacientes com AVEi tem uma fração de ejeção do VE &lt; 30%.</a:t>
            </a:r>
            <a:endParaRPr lang="pt-BR" dirty="0" smtClean="0"/>
          </a:p>
          <a:p>
            <a:endParaRPr lang="pt-BR" b="1" dirty="0"/>
          </a:p>
          <a:p>
            <a:pPr>
              <a:buFontTx/>
              <a:buChar char="-"/>
            </a:pPr>
            <a:r>
              <a:rPr lang="pt-BR" b="1" dirty="0" smtClean="0"/>
              <a:t>fisiopatologia: </a:t>
            </a:r>
            <a:r>
              <a:rPr lang="pt-BR" dirty="0" smtClean="0"/>
              <a:t>menor ejeção &gt; estase sanguínea &gt; favorece formação de trombos.</a:t>
            </a:r>
          </a:p>
          <a:p>
            <a:pPr>
              <a:buFontTx/>
              <a:buChar char="-"/>
            </a:pPr>
            <a:endParaRPr lang="pt-BR" b="1" dirty="0"/>
          </a:p>
          <a:p>
            <a:r>
              <a:rPr lang="pt-BR" b="1" dirty="0" smtClean="0"/>
              <a:t>- recomendações: </a:t>
            </a:r>
            <a:r>
              <a:rPr lang="pt-BR" dirty="0" smtClean="0"/>
              <a:t>warfarina (INR 2 a 3) e aspirina (100mg/dia) podem ser considerados na prevenção de AVE recorrente em pacientes com AVEi prévio e que possuem cardiomiopatia.</a:t>
            </a: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36443" cy="404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40466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Fase Aguda - Importância da Tomografia</a:t>
            </a:r>
          </a:p>
          <a:p>
            <a:endParaRPr lang="pt-BR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(D) Valvulopatias e Prótese de Válvulas Cardíacas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141277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b="1" dirty="0" smtClean="0"/>
              <a:t>recomendações: </a:t>
            </a:r>
            <a:r>
              <a:rPr lang="pt-BR" dirty="0" smtClean="0"/>
              <a:t>para pacientes que tiveram AVEi que possuem  valvulopatia ou prótese de válvulas cardíacas, a </a:t>
            </a:r>
            <a:r>
              <a:rPr lang="pt-BR" sz="2800" b="1" dirty="0" smtClean="0"/>
              <a:t>warfarina </a:t>
            </a:r>
            <a:r>
              <a:rPr lang="pt-BR" dirty="0" smtClean="0"/>
              <a:t>recomendada (INR entre 2 a 3).</a:t>
            </a:r>
            <a:endParaRPr lang="pt-BR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8000"/>
          </a:blip>
          <a:srcRect/>
          <a:stretch>
            <a:fillRect/>
          </a:stretch>
        </p:blipFill>
        <p:spPr bwMode="auto">
          <a:xfrm>
            <a:off x="3779912" y="2852936"/>
            <a:ext cx="3911327" cy="30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1" y="2738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+mn-lt"/>
              </a:rPr>
              <a:t>Terapia Antiplaquetária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57.foxnews.com/global.fncstatic.com/static/managed/img/Health/660/371/blood_clot_640_ISTOCK.jpg?ve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6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886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Ácido </a:t>
            </a:r>
            <a:r>
              <a:rPr lang="pt-BR" sz="3200" b="1" dirty="0" err="1" smtClean="0">
                <a:solidFill>
                  <a:srgbClr val="0070C0"/>
                </a:solidFill>
              </a:rPr>
              <a:t>Acetil</a:t>
            </a:r>
            <a:r>
              <a:rPr lang="pt-BR" sz="3200" b="1" dirty="0" smtClean="0">
                <a:solidFill>
                  <a:srgbClr val="0070C0"/>
                </a:solidFill>
              </a:rPr>
              <a:t> Salicílico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1800" dirty="0" smtClean="0"/>
              <a:t>Síntese: Hoffman (Bayer); Medicina (1899) por </a:t>
            </a:r>
            <a:r>
              <a:rPr lang="pt-BR" sz="1800" dirty="0" err="1" smtClean="0"/>
              <a:t>Dreser</a:t>
            </a:r>
            <a:r>
              <a:rPr lang="pt-BR" sz="1800" dirty="0" smtClean="0"/>
              <a:t> como AINE;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Altera o equilíbrio entre TXA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(promove a agregação) e o PGI</a:t>
            </a:r>
            <a:r>
              <a:rPr lang="pt-BR" sz="1800" baseline="-25000" dirty="0"/>
              <a:t>2</a:t>
            </a:r>
            <a:r>
              <a:rPr lang="pt-BR" sz="1800" dirty="0" smtClean="0"/>
              <a:t> (que inibe a agregação);</a:t>
            </a:r>
          </a:p>
          <a:p>
            <a:pPr algn="just"/>
            <a:endParaRPr lang="pt-BR" sz="1800" dirty="0" smtClean="0"/>
          </a:p>
          <a:p>
            <a:pPr algn="just"/>
            <a:r>
              <a:rPr lang="pt-BR" sz="1800" dirty="0" smtClean="0"/>
              <a:t>Inativa a COX através da acetilação irreversível de um resíduo de </a:t>
            </a:r>
            <a:r>
              <a:rPr lang="pt-BR" sz="1800" dirty="0" err="1" smtClean="0"/>
              <a:t>serina</a:t>
            </a:r>
            <a:r>
              <a:rPr lang="pt-BR" sz="1800" dirty="0" smtClean="0"/>
              <a:t> em seu sítio ativo → redução da síntese de TXA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nas plaquetas e redução de PGI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no endotélio;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As células endoteliais vasculares são capazes de sintetizar enzima, enquanto as plaquetas não;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As plaquetas são expostas ao AAS no sangue porta. A </a:t>
            </a:r>
            <a:r>
              <a:rPr lang="pt-BR" sz="1800" dirty="0" err="1" smtClean="0"/>
              <a:t>vasculatura</a:t>
            </a:r>
            <a:r>
              <a:rPr lang="pt-BR" sz="1800" dirty="0" smtClean="0"/>
              <a:t> sistêmica é protegida em parte em razão da ação de </a:t>
            </a:r>
            <a:r>
              <a:rPr lang="pt-BR" sz="1800" dirty="0" err="1" smtClean="0"/>
              <a:t>esterases</a:t>
            </a:r>
            <a:r>
              <a:rPr lang="pt-BR" sz="1800" dirty="0" smtClean="0"/>
              <a:t> no fígado que metabolizam o AAS em </a:t>
            </a:r>
            <a:r>
              <a:rPr lang="pt-BR" sz="1800" dirty="0" err="1" smtClean="0"/>
              <a:t>salicilato</a:t>
            </a:r>
            <a:r>
              <a:rPr lang="pt-BR" sz="1800" dirty="0" smtClean="0"/>
              <a:t>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Portanto, a administração de AAS em baixas doses, diminui a síntese de TXA</a:t>
            </a:r>
            <a:r>
              <a:rPr lang="pt-BR" sz="1800" baseline="-25000" dirty="0" smtClean="0"/>
              <a:t>2</a:t>
            </a:r>
            <a:r>
              <a:rPr lang="pt-BR" sz="1800" dirty="0" smtClean="0"/>
              <a:t> sem reduzir drasticamente a síntese de PGI</a:t>
            </a:r>
            <a:r>
              <a:rPr lang="pt-BR" sz="1800" baseline="-25000" dirty="0" smtClean="0"/>
              <a:t>2</a:t>
            </a:r>
            <a:r>
              <a:rPr lang="pt-BR" sz="1800" dirty="0"/>
              <a:t>.</a:t>
            </a:r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 smtClean="0"/>
          </a:p>
          <a:p>
            <a:pPr algn="just"/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13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Ácido </a:t>
            </a:r>
            <a:r>
              <a:rPr lang="pt-BR" sz="3200" b="1" dirty="0" err="1" smtClean="0">
                <a:solidFill>
                  <a:srgbClr val="0070C0"/>
                </a:solidFill>
              </a:rPr>
              <a:t>Acetil</a:t>
            </a:r>
            <a:r>
              <a:rPr lang="pt-BR" sz="3200" b="1" dirty="0" smtClean="0">
                <a:solidFill>
                  <a:srgbClr val="0070C0"/>
                </a:solidFill>
              </a:rPr>
              <a:t> Salicílico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 2013 (p. 907)</a:t>
            </a:r>
            <a:r>
              <a:rPr lang="en-US" sz="3800" dirty="0" smtClean="0"/>
              <a:t>: Two large trials each demonstrated a </a:t>
            </a:r>
            <a:r>
              <a:rPr lang="en-US" sz="3800" u="sng" dirty="0" err="1" smtClean="0">
                <a:solidFill>
                  <a:srgbClr val="FF0000"/>
                </a:solidFill>
              </a:rPr>
              <a:t>nonsignificant</a:t>
            </a:r>
            <a:r>
              <a:rPr lang="en-US" sz="3800" u="sng" dirty="0" smtClean="0">
                <a:solidFill>
                  <a:srgbClr val="FF0000"/>
                </a:solidFill>
              </a:rPr>
              <a:t> trend in reduction</a:t>
            </a:r>
            <a:r>
              <a:rPr lang="en-US" sz="3800" dirty="0" smtClean="0"/>
              <a:t> in death or disability when treatment with aspirin was begun within 48 hours of stroke. A minor increase in bleeding complications was found. When the data from the 2 trials were combined, a modest but statistically significant benefit was noted with aspirin therapy. The primary effect </a:t>
            </a:r>
            <a:r>
              <a:rPr lang="en-US" sz="3800" u="sng" dirty="0" smtClean="0">
                <a:solidFill>
                  <a:srgbClr val="FF0000"/>
                </a:solidFill>
              </a:rPr>
              <a:t>was likely attributable</a:t>
            </a:r>
            <a:r>
              <a:rPr lang="en-US" sz="3800" dirty="0" smtClean="0"/>
              <a:t> to prevention of recurrent events. </a:t>
            </a:r>
            <a:r>
              <a:rPr lang="en-US" sz="3800" u="sng" dirty="0" smtClean="0">
                <a:solidFill>
                  <a:srgbClr val="FF0000"/>
                </a:solidFill>
              </a:rPr>
              <a:t>It is not clear</a:t>
            </a:r>
            <a:r>
              <a:rPr lang="en-US" sz="3800" dirty="0" smtClean="0"/>
              <a:t> whether aspirin limited the neurological consequences of the acute stroke itself.</a:t>
            </a:r>
          </a:p>
          <a:p>
            <a:pPr algn="just">
              <a:lnSpc>
                <a:spcPct val="170000"/>
              </a:lnSpc>
            </a:pPr>
            <a:endParaRPr lang="pt-BR" sz="2600" dirty="0" smtClean="0"/>
          </a:p>
          <a:p>
            <a:pPr algn="just">
              <a:lnSpc>
                <a:spcPct val="120000"/>
              </a:lnSpc>
            </a:pPr>
            <a:endParaRPr lang="en-US" sz="2300" i="1" dirty="0" smtClean="0"/>
          </a:p>
          <a:p>
            <a:pPr algn="just">
              <a:lnSpc>
                <a:spcPct val="120000"/>
              </a:lnSpc>
            </a:pPr>
            <a:endParaRPr lang="en-US" sz="2300" i="1" dirty="0"/>
          </a:p>
          <a:p>
            <a:pPr algn="just">
              <a:lnSpc>
                <a:spcPct val="120000"/>
              </a:lnSpc>
            </a:pPr>
            <a:endParaRPr lang="en-US" sz="2300" i="1" dirty="0" smtClean="0"/>
          </a:p>
          <a:p>
            <a:pPr algn="just">
              <a:lnSpc>
                <a:spcPct val="120000"/>
              </a:lnSpc>
            </a:pPr>
            <a:endParaRPr lang="en-US" sz="2300" i="1" dirty="0"/>
          </a:p>
          <a:p>
            <a:pPr algn="just">
              <a:lnSpc>
                <a:spcPct val="120000"/>
              </a:lnSpc>
            </a:pPr>
            <a:endParaRPr lang="en-US" sz="2300" i="1" dirty="0" smtClean="0"/>
          </a:p>
          <a:p>
            <a:pPr algn="just">
              <a:lnSpc>
                <a:spcPct val="120000"/>
              </a:lnSpc>
            </a:pPr>
            <a:endParaRPr lang="en-US" sz="2300" i="1" dirty="0"/>
          </a:p>
          <a:p>
            <a:pPr algn="just">
              <a:lnSpc>
                <a:spcPct val="120000"/>
              </a:lnSpc>
            </a:pPr>
            <a:endParaRPr lang="en-US" sz="2300" i="1" dirty="0" smtClean="0"/>
          </a:p>
          <a:p>
            <a:pPr algn="just">
              <a:lnSpc>
                <a:spcPct val="120000"/>
              </a:lnSpc>
            </a:pPr>
            <a:endParaRPr lang="en-US" sz="2300" i="1" dirty="0"/>
          </a:p>
          <a:p>
            <a:pPr algn="just">
              <a:lnSpc>
                <a:spcPct val="120000"/>
              </a:lnSpc>
            </a:pPr>
            <a:endParaRPr lang="en-US" sz="2300" i="1" dirty="0" smtClean="0"/>
          </a:p>
          <a:p>
            <a:pPr algn="just">
              <a:lnSpc>
                <a:spcPct val="120000"/>
              </a:lnSpc>
            </a:pPr>
            <a:r>
              <a:rPr lang="en-US" sz="3400" i="1" dirty="0" smtClean="0"/>
              <a:t>CAST. Lancet</a:t>
            </a:r>
            <a:r>
              <a:rPr lang="en-US" sz="3400" dirty="0" smtClean="0"/>
              <a:t>. 1997;349:1641–1649.</a:t>
            </a:r>
          </a:p>
          <a:p>
            <a:pPr algn="just">
              <a:lnSpc>
                <a:spcPct val="120000"/>
              </a:lnSpc>
            </a:pPr>
            <a:endParaRPr lang="en-US" sz="3400" dirty="0" smtClean="0"/>
          </a:p>
          <a:p>
            <a:pPr algn="just">
              <a:lnSpc>
                <a:spcPct val="120000"/>
              </a:lnSpc>
            </a:pPr>
            <a:r>
              <a:rPr lang="en-US" sz="3400" i="1" dirty="0" smtClean="0"/>
              <a:t>IST. Lancet</a:t>
            </a:r>
            <a:r>
              <a:rPr lang="en-US" sz="3400" dirty="0" smtClean="0"/>
              <a:t>. </a:t>
            </a:r>
            <a:r>
              <a:rPr lang="pt-BR" sz="3400" dirty="0" smtClean="0"/>
              <a:t>1997;349:1569–1581.</a:t>
            </a:r>
          </a:p>
          <a:p>
            <a:pPr algn="just"/>
            <a:endParaRPr lang="pt-BR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8004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8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</a:rPr>
              <a:t>Ácido </a:t>
            </a:r>
            <a:r>
              <a:rPr lang="pt-BR" sz="3200" b="1" dirty="0" err="1" smtClean="0">
                <a:solidFill>
                  <a:srgbClr val="0070C0"/>
                </a:solidFill>
              </a:rPr>
              <a:t>Acetil</a:t>
            </a:r>
            <a:r>
              <a:rPr lang="pt-BR" sz="3200" b="1" dirty="0" smtClean="0">
                <a:solidFill>
                  <a:srgbClr val="0070C0"/>
                </a:solidFill>
              </a:rPr>
              <a:t> Salicílico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/>
              <a:t>AAS reduz a incidência de AVC, </a:t>
            </a:r>
            <a:r>
              <a:rPr lang="pt-BR" dirty="0" smtClean="0"/>
              <a:t>IAM ou </a:t>
            </a:r>
            <a:r>
              <a:rPr lang="pt-BR" dirty="0"/>
              <a:t>morte vascular em cerca </a:t>
            </a:r>
            <a:r>
              <a:rPr lang="pt-BR" dirty="0" smtClean="0"/>
              <a:t>de 25</a:t>
            </a:r>
            <a:r>
              <a:rPr lang="pt-BR" dirty="0"/>
              <a:t>% (nível I de evidência</a:t>
            </a:r>
            <a:r>
              <a:rPr lang="pt-BR" dirty="0" smtClean="0"/>
              <a:t>); </a:t>
            </a:r>
            <a:r>
              <a:rPr lang="en-US" i="1" dirty="0"/>
              <a:t>BMJ </a:t>
            </a:r>
            <a:r>
              <a:rPr lang="pt-BR" i="1" dirty="0"/>
              <a:t>1994; 308:81–106</a:t>
            </a:r>
            <a:r>
              <a:rPr lang="pt-BR" i="1" dirty="0" smtClean="0"/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i="1" dirty="0"/>
          </a:p>
          <a:p>
            <a:pPr algn="just">
              <a:lnSpc>
                <a:spcPct val="170000"/>
              </a:lnSpc>
            </a:pPr>
            <a:r>
              <a:rPr lang="pt-BR" dirty="0" smtClean="0"/>
              <a:t>Doses </a:t>
            </a:r>
            <a:r>
              <a:rPr lang="pt-BR" dirty="0"/>
              <a:t>variadas, entre 30mg e 1300mg de AAS têm demonstrado eficácia </a:t>
            </a:r>
            <a:r>
              <a:rPr lang="pt-BR" dirty="0" smtClean="0"/>
              <a:t>semelhante na </a:t>
            </a:r>
            <a:r>
              <a:rPr lang="pt-BR" dirty="0"/>
              <a:t>prevenção secundária de AVC, </a:t>
            </a:r>
            <a:r>
              <a:rPr lang="pt-BR" dirty="0" smtClean="0"/>
              <a:t>IAM ou </a:t>
            </a:r>
            <a:r>
              <a:rPr lang="pt-BR" dirty="0"/>
              <a:t>morte </a:t>
            </a:r>
            <a:r>
              <a:rPr lang="pt-BR" dirty="0" smtClean="0"/>
              <a:t>vascular. </a:t>
            </a:r>
            <a:r>
              <a:rPr lang="pt-BR" i="1" dirty="0"/>
              <a:t>N </a:t>
            </a:r>
            <a:r>
              <a:rPr lang="pt-BR" i="1" dirty="0" err="1"/>
              <a:t>Engl</a:t>
            </a:r>
            <a:r>
              <a:rPr lang="pt-BR" i="1" dirty="0"/>
              <a:t> J </a:t>
            </a:r>
            <a:r>
              <a:rPr lang="pt-BR" i="1" dirty="0" err="1"/>
              <a:t>Med</a:t>
            </a:r>
            <a:r>
              <a:rPr lang="pt-BR" i="1" dirty="0"/>
              <a:t> 1991; </a:t>
            </a:r>
            <a:r>
              <a:rPr lang="pt-BR" i="1" dirty="0" smtClean="0"/>
              <a:t>325:1261–1266. </a:t>
            </a:r>
            <a:r>
              <a:rPr lang="pt-BR" i="1" dirty="0"/>
              <a:t>Lancet 1999; 353:2179–2184</a:t>
            </a:r>
            <a:r>
              <a:rPr lang="pt-BR" i="1" dirty="0" smtClean="0"/>
              <a:t>. J </a:t>
            </a:r>
            <a:r>
              <a:rPr lang="pl-PL" i="1" dirty="0" smtClean="0"/>
              <a:t>Neurol </a:t>
            </a:r>
            <a:r>
              <a:rPr lang="pl-PL" i="1" dirty="0"/>
              <a:t>Neurosurg Psychiatry 1996; 60:197–199.</a:t>
            </a:r>
            <a:r>
              <a:rPr lang="pt-BR" i="1" dirty="0" smtClean="0"/>
              <a:t> </a:t>
            </a:r>
          </a:p>
          <a:p>
            <a:pPr algn="just">
              <a:lnSpc>
                <a:spcPct val="170000"/>
              </a:lnSpc>
            </a:pPr>
            <a:endParaRPr lang="pt-BR" dirty="0" smtClean="0"/>
          </a:p>
          <a:p>
            <a:pPr algn="just">
              <a:lnSpc>
                <a:spcPct val="170000"/>
              </a:lnSpc>
            </a:pPr>
            <a:r>
              <a:rPr lang="pt-BR" dirty="0" smtClean="0"/>
              <a:t>FDA e ASA, têm recomendado </a:t>
            </a:r>
            <a:r>
              <a:rPr lang="pt-BR" dirty="0"/>
              <a:t>a dose de 50mg a 325mg de AAS na prevenção secundária de </a:t>
            </a:r>
            <a:r>
              <a:rPr lang="pt-BR" dirty="0" smtClean="0"/>
              <a:t>AVC. </a:t>
            </a:r>
            <a:r>
              <a:rPr lang="pt-BR" i="1" dirty="0" err="1"/>
              <a:t>Stroke</a:t>
            </a:r>
            <a:r>
              <a:rPr lang="pt-BR" i="1" dirty="0"/>
              <a:t> 2006;37;577-617</a:t>
            </a:r>
            <a:r>
              <a:rPr lang="pt-BR" i="1" dirty="0" smtClean="0"/>
              <a:t>. </a:t>
            </a:r>
            <a:r>
              <a:rPr lang="pt-BR" i="1" dirty="0" err="1"/>
              <a:t>Fed</a:t>
            </a:r>
            <a:r>
              <a:rPr lang="pt-BR" i="1" dirty="0"/>
              <a:t> </a:t>
            </a:r>
            <a:r>
              <a:rPr lang="pt-BR" i="1" dirty="0" err="1"/>
              <a:t>Regist</a:t>
            </a:r>
            <a:r>
              <a:rPr lang="pt-BR" i="1" dirty="0"/>
              <a:t> 1998; 63:56802–56819</a:t>
            </a:r>
            <a:r>
              <a:rPr lang="pt-BR" dirty="0" smtClean="0"/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dirty="0" smtClean="0"/>
          </a:p>
          <a:p>
            <a:pPr algn="just">
              <a:lnSpc>
                <a:spcPct val="170000"/>
              </a:lnSpc>
            </a:pPr>
            <a:r>
              <a:rPr lang="pt-BR" dirty="0" smtClean="0"/>
              <a:t>O </a:t>
            </a:r>
            <a:r>
              <a:rPr lang="pt-BR" dirty="0"/>
              <a:t>I </a:t>
            </a:r>
            <a:r>
              <a:rPr lang="pt-BR" dirty="0" smtClean="0"/>
              <a:t>Consenso Brasileiro </a:t>
            </a:r>
            <a:r>
              <a:rPr lang="pt-BR" dirty="0"/>
              <a:t>do Tratamento da Fase Aguda do </a:t>
            </a:r>
            <a:r>
              <a:rPr lang="pt-BR" dirty="0" smtClean="0"/>
              <a:t>AVC, </a:t>
            </a:r>
            <a:r>
              <a:rPr lang="pt-BR" dirty="0"/>
              <a:t>sugere o uso de 200mg a 500mg ao dia</a:t>
            </a:r>
            <a:r>
              <a:rPr lang="pt-BR" dirty="0" smtClean="0"/>
              <a:t>. </a:t>
            </a:r>
            <a:r>
              <a:rPr lang="pt-BR" i="1" dirty="0" err="1"/>
              <a:t>Arq</a:t>
            </a:r>
            <a:r>
              <a:rPr lang="pt-BR" i="1" dirty="0"/>
              <a:t> </a:t>
            </a:r>
            <a:r>
              <a:rPr lang="pt-BR" i="1" dirty="0" err="1"/>
              <a:t>Neuropsiquiatr</a:t>
            </a:r>
            <a:r>
              <a:rPr lang="pt-BR" i="1" dirty="0"/>
              <a:t> 2001;59(4):</a:t>
            </a:r>
            <a:r>
              <a:rPr lang="pt-BR" i="1" dirty="0" smtClean="0"/>
              <a:t>972-980.</a:t>
            </a:r>
          </a:p>
          <a:p>
            <a:pPr algn="just">
              <a:lnSpc>
                <a:spcPct val="170000"/>
              </a:lnSpc>
            </a:pPr>
            <a:endParaRPr lang="pt-BR" dirty="0" smtClean="0"/>
          </a:p>
          <a:p>
            <a:pPr algn="just">
              <a:lnSpc>
                <a:spcPct val="170000"/>
              </a:lnSpc>
            </a:pPr>
            <a:endParaRPr lang="pt-BR" dirty="0"/>
          </a:p>
          <a:p>
            <a:pPr algn="just">
              <a:lnSpc>
                <a:spcPct val="17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73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 smtClean="0">
                <a:solidFill>
                  <a:srgbClr val="0070C0"/>
                </a:solidFill>
              </a:rPr>
              <a:t>Clopidogrel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6400" dirty="0" smtClean="0"/>
              <a:t>Pró-fármaco da classe das </a:t>
            </a:r>
            <a:r>
              <a:rPr lang="pt-BR" sz="6400" dirty="0" err="1" smtClean="0"/>
              <a:t>tienopiridinas</a:t>
            </a:r>
            <a:r>
              <a:rPr lang="pt-BR" sz="6400" dirty="0" smtClean="0"/>
              <a:t>. Metabolizado no fígado pela ação das enzimas do </a:t>
            </a:r>
            <a:r>
              <a:rPr lang="pt-BR" sz="6400" dirty="0" err="1" smtClean="0"/>
              <a:t>citocromo</a:t>
            </a:r>
            <a:r>
              <a:rPr lang="pt-BR" sz="6400" dirty="0" smtClean="0"/>
              <a:t> P450, incluindo a CYP2C19. Essa enzima atua na metabolização de outras drogas: antidepressivos, barbitúricos, antimaláricos, inibidores da bomba de próton e agentes antitumorais;</a:t>
            </a:r>
          </a:p>
          <a:p>
            <a:pPr algn="just">
              <a:lnSpc>
                <a:spcPct val="170000"/>
              </a:lnSpc>
            </a:pPr>
            <a:endParaRPr lang="pt-BR" sz="6400" dirty="0"/>
          </a:p>
          <a:p>
            <a:pPr algn="just">
              <a:lnSpc>
                <a:spcPct val="170000"/>
              </a:lnSpc>
            </a:pPr>
            <a:r>
              <a:rPr lang="pt-BR" sz="6400" dirty="0" smtClean="0"/>
              <a:t>FDA/EUA (março/2010): pacientes com deficiência de CYP2C19 (14%) apresentam elevado risco de falha terapêutica;</a:t>
            </a:r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r>
              <a:rPr lang="en-US" sz="4800" i="1" dirty="0" smtClean="0"/>
              <a:t>FDA </a:t>
            </a:r>
            <a:r>
              <a:rPr lang="en-US" sz="4800" i="1" dirty="0"/>
              <a:t>Announces New Boxed Warning on Plavix: Alerts patients, health care professionals to potential for reduced </a:t>
            </a:r>
            <a:r>
              <a:rPr lang="en-US" sz="4800" i="1" dirty="0" smtClean="0"/>
              <a:t>effectiveness</a:t>
            </a:r>
            <a:r>
              <a:rPr lang="en-US" sz="4800" i="1" dirty="0"/>
              <a:t> (Press release). Food and Drug Administration (FDA). March 12, 2010. Retrieved March 13, 2010.</a:t>
            </a:r>
            <a:endParaRPr lang="pt-BR" sz="4800" i="1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algn="just">
              <a:lnSpc>
                <a:spcPct val="150000"/>
              </a:lnSpc>
            </a:pPr>
            <a:endParaRPr lang="pt-BR" sz="1800" dirty="0"/>
          </a:p>
          <a:p>
            <a:pPr algn="just">
              <a:lnSpc>
                <a:spcPct val="150000"/>
              </a:lnSpc>
            </a:pP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  <a:p>
            <a:pPr marL="0" indent="0" algn="just">
              <a:lnSpc>
                <a:spcPct val="150000"/>
              </a:lnSpc>
              <a:buNone/>
            </a:pPr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167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9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err="1">
                <a:solidFill>
                  <a:srgbClr val="0070C0"/>
                </a:solidFill>
              </a:rPr>
              <a:t>Clopidogrel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Pacientes com variação na enzima CYP2C19 apresentam menor nível do metabólito ativo do </a:t>
            </a:r>
            <a:r>
              <a:rPr lang="pt-BR" sz="2400" dirty="0" err="1"/>
              <a:t>Clopidogrel</a:t>
            </a:r>
            <a:r>
              <a:rPr lang="pt-BR" sz="2400" dirty="0"/>
              <a:t>, menor inibição </a:t>
            </a:r>
            <a:r>
              <a:rPr lang="pt-BR" sz="2400" dirty="0" err="1"/>
              <a:t>plaquetária</a:t>
            </a:r>
            <a:r>
              <a:rPr lang="pt-BR" sz="2400" dirty="0"/>
              <a:t> e risco 3,5 vezes maior de evento cardiovascular como AVE, IAM e morte;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/>
              <a:t>Inibe de modo irreversível o subtipo P2Y</a:t>
            </a:r>
            <a:r>
              <a:rPr lang="pt-BR" sz="2400" baseline="-25000" dirty="0"/>
              <a:t>12</a:t>
            </a:r>
            <a:r>
              <a:rPr lang="pt-BR" sz="2400" dirty="0"/>
              <a:t> do receptor de ADP, que é necessário à ativação das plaquetas e a adesão </a:t>
            </a:r>
            <a:r>
              <a:rPr lang="pt-BR" sz="2400" dirty="0" err="1"/>
              <a:t>plaquetária</a:t>
            </a:r>
            <a:r>
              <a:rPr lang="pt-BR" sz="2400" dirty="0"/>
              <a:t> por ação da fibrina</a:t>
            </a:r>
            <a:r>
              <a:rPr lang="pt-BR" sz="2400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b="1" u="sng" dirty="0" err="1"/>
              <a:t>Stroke</a:t>
            </a:r>
            <a:r>
              <a:rPr lang="pt-BR" sz="2400" b="1" u="sng" dirty="0"/>
              <a:t> 2013</a:t>
            </a:r>
            <a:r>
              <a:rPr lang="pt-BR" sz="2400" dirty="0"/>
              <a:t>: A experiência na fase aguda do uso de </a:t>
            </a:r>
            <a:r>
              <a:rPr lang="pt-BR" sz="2400" dirty="0" err="1"/>
              <a:t>clopidogrel</a:t>
            </a:r>
            <a:r>
              <a:rPr lang="pt-BR" sz="2400" dirty="0"/>
              <a:t> e dipiridamol é limitada. A dose diária de 75 mg não promove inibição máxima da agregação antes de 5 dias.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26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CAPRIE (</a:t>
            </a:r>
            <a:r>
              <a:rPr lang="en-US" sz="2800" dirty="0" err="1">
                <a:solidFill>
                  <a:srgbClr val="0070C0"/>
                </a:solidFill>
              </a:rPr>
              <a:t>Clopidogrel</a:t>
            </a:r>
            <a:r>
              <a:rPr lang="en-US" sz="2800" dirty="0">
                <a:solidFill>
                  <a:srgbClr val="0070C0"/>
                </a:solidFill>
              </a:rPr>
              <a:t> vs. </a:t>
            </a:r>
            <a:r>
              <a:rPr lang="en-US" sz="2800" dirty="0" err="1">
                <a:solidFill>
                  <a:srgbClr val="0070C0"/>
                </a:solidFill>
              </a:rPr>
              <a:t>Aspirina</a:t>
            </a:r>
            <a:r>
              <a:rPr lang="en-US" sz="2800" dirty="0">
                <a:solidFill>
                  <a:srgbClr val="0070C0"/>
                </a:solidFill>
              </a:rPr>
              <a:t> in Patients at Risk of Ischemic Events)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/>
              <a:t>R</a:t>
            </a:r>
            <a:r>
              <a:rPr lang="pt-BR" dirty="0" err="1" smtClean="0"/>
              <a:t>andomizou</a:t>
            </a:r>
            <a:r>
              <a:rPr lang="pt-BR" dirty="0" smtClean="0"/>
              <a:t> </a:t>
            </a:r>
            <a:r>
              <a:rPr lang="pt-BR" dirty="0"/>
              <a:t>19185 pacientes e comparou </a:t>
            </a:r>
            <a:r>
              <a:rPr lang="pt-BR" dirty="0" err="1"/>
              <a:t>clopidogrel</a:t>
            </a:r>
            <a:r>
              <a:rPr lang="pt-BR" dirty="0"/>
              <a:t> 75mg/d versus aspirina 325mg/d, </a:t>
            </a:r>
            <a:r>
              <a:rPr lang="pt-BR" dirty="0" smtClean="0"/>
              <a:t>na prevenção </a:t>
            </a:r>
            <a:r>
              <a:rPr lang="pt-BR" dirty="0"/>
              <a:t>de AVC, </a:t>
            </a:r>
            <a:r>
              <a:rPr lang="pt-BR" dirty="0" smtClean="0"/>
              <a:t>IAM ou </a:t>
            </a:r>
            <a:r>
              <a:rPr lang="pt-BR" dirty="0"/>
              <a:t>morte vascular em pacientes de </a:t>
            </a:r>
            <a:r>
              <a:rPr lang="pt-BR" dirty="0" smtClean="0"/>
              <a:t>risco (doença </a:t>
            </a:r>
            <a:r>
              <a:rPr lang="pt-BR" dirty="0"/>
              <a:t>cardiovascular isquêmica, </a:t>
            </a:r>
            <a:r>
              <a:rPr lang="pt-BR" dirty="0" err="1" smtClean="0"/>
              <a:t>AVEi</a:t>
            </a:r>
            <a:r>
              <a:rPr lang="pt-BR" dirty="0" smtClean="0"/>
              <a:t> </a:t>
            </a:r>
            <a:r>
              <a:rPr lang="pt-BR" dirty="0"/>
              <a:t>ou doença vascular periférica </a:t>
            </a:r>
            <a:r>
              <a:rPr lang="pt-BR" dirty="0" smtClean="0"/>
              <a:t>sintomática). Observou RRR (eficácia) </a:t>
            </a:r>
            <a:r>
              <a:rPr lang="pt-BR" dirty="0"/>
              <a:t>em 8,7% com </a:t>
            </a:r>
            <a:r>
              <a:rPr lang="pt-BR" dirty="0" err="1"/>
              <a:t>clopidogrel</a:t>
            </a:r>
            <a:r>
              <a:rPr lang="pt-BR" dirty="0"/>
              <a:t> em relação à aspirina (5,32% eventos anuais com </a:t>
            </a:r>
            <a:r>
              <a:rPr lang="pt-BR" dirty="0" err="1" smtClean="0"/>
              <a:t>clopidogrel</a:t>
            </a:r>
            <a:r>
              <a:rPr lang="pt-BR" dirty="0" smtClean="0"/>
              <a:t> versus </a:t>
            </a:r>
            <a:r>
              <a:rPr lang="pt-BR" dirty="0"/>
              <a:t>5,83% com aspirina</a:t>
            </a:r>
            <a:r>
              <a:rPr lang="pt-BR" dirty="0" smtClean="0"/>
              <a:t>).</a:t>
            </a:r>
          </a:p>
          <a:p>
            <a:pPr algn="just">
              <a:lnSpc>
                <a:spcPct val="170000"/>
              </a:lnSpc>
            </a:pPr>
            <a:endParaRPr lang="pt-BR" dirty="0" smtClean="0"/>
          </a:p>
          <a:p>
            <a:pPr algn="just">
              <a:lnSpc>
                <a:spcPct val="170000"/>
              </a:lnSpc>
            </a:pPr>
            <a:endParaRPr lang="pt-BR" dirty="0"/>
          </a:p>
          <a:p>
            <a:pPr algn="just">
              <a:lnSpc>
                <a:spcPct val="170000"/>
              </a:lnSpc>
            </a:pPr>
            <a:r>
              <a:rPr lang="pt-BR" sz="1500" dirty="0"/>
              <a:t>Lancet 1996 </a:t>
            </a:r>
            <a:r>
              <a:rPr lang="pt-BR" sz="1500" dirty="0" err="1"/>
              <a:t>Nov</a:t>
            </a:r>
            <a:r>
              <a:rPr lang="pt-BR" sz="1500" dirty="0"/>
              <a:t> 16; 348(9038):1329-1339.</a:t>
            </a:r>
          </a:p>
        </p:txBody>
      </p:sp>
    </p:spTree>
    <p:extLst>
      <p:ext uri="{BB962C8B-B14F-4D97-AF65-F5344CB8AC3E}">
        <p14:creationId xmlns:p14="http://schemas.microsoft.com/office/powerpoint/2010/main" xmlns="" val="4401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4" y="932930"/>
            <a:ext cx="8856288" cy="59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260648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Fase Aguda – Quando trombolizar?</a:t>
            </a:r>
            <a:endParaRPr lang="pt-BR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MATCH (Management of </a:t>
            </a:r>
            <a:r>
              <a:rPr lang="en-US" sz="2400" dirty="0" err="1">
                <a:solidFill>
                  <a:srgbClr val="0070C0"/>
                </a:solidFill>
              </a:rPr>
              <a:t>ATherothrombosis</a:t>
            </a:r>
            <a:r>
              <a:rPr lang="en-US" sz="2400" dirty="0">
                <a:solidFill>
                  <a:srgbClr val="0070C0"/>
                </a:solidFill>
              </a:rPr>
              <a:t> with </a:t>
            </a:r>
            <a:r>
              <a:rPr lang="en-US" sz="2400" dirty="0" err="1">
                <a:solidFill>
                  <a:srgbClr val="0070C0"/>
                </a:solidFill>
              </a:rPr>
              <a:t>Clopidogrel</a:t>
            </a:r>
            <a:r>
              <a:rPr lang="en-US" sz="2400" dirty="0">
                <a:solidFill>
                  <a:srgbClr val="0070C0"/>
                </a:solidFill>
              </a:rPr>
              <a:t> in High-risk patients </a:t>
            </a:r>
            <a:r>
              <a:rPr lang="pt-BR" sz="2400" dirty="0" err="1">
                <a:solidFill>
                  <a:srgbClr val="0070C0"/>
                </a:solidFill>
              </a:rPr>
              <a:t>with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err="1">
                <a:solidFill>
                  <a:srgbClr val="0070C0"/>
                </a:solidFill>
              </a:rPr>
              <a:t>recent</a:t>
            </a:r>
            <a:r>
              <a:rPr lang="pt-BR" sz="2400" dirty="0">
                <a:solidFill>
                  <a:srgbClr val="0070C0"/>
                </a:solidFill>
              </a:rPr>
              <a:t> TIA </a:t>
            </a:r>
            <a:r>
              <a:rPr lang="pt-BR" sz="2400" dirty="0" err="1">
                <a:solidFill>
                  <a:srgbClr val="0070C0"/>
                </a:solidFill>
              </a:rPr>
              <a:t>or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err="1">
                <a:solidFill>
                  <a:srgbClr val="0070C0"/>
                </a:solidFill>
              </a:rPr>
              <a:t>ischemic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err="1">
                <a:solidFill>
                  <a:srgbClr val="0070C0"/>
                </a:solidFill>
              </a:rPr>
              <a:t>stroke</a:t>
            </a:r>
            <a:r>
              <a:rPr lang="pt-BR" sz="24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/>
              <a:t>R</a:t>
            </a:r>
            <a:r>
              <a:rPr lang="pt-BR" sz="1600" dirty="0" err="1" smtClean="0"/>
              <a:t>andomizou</a:t>
            </a:r>
            <a:r>
              <a:rPr lang="pt-BR" sz="1600" dirty="0" smtClean="0"/>
              <a:t> </a:t>
            </a:r>
            <a:r>
              <a:rPr lang="pt-BR" sz="1600" dirty="0"/>
              <a:t>7599 pacientes com </a:t>
            </a:r>
            <a:r>
              <a:rPr lang="pt-BR" sz="1600" dirty="0" smtClean="0"/>
              <a:t>AVEI </a:t>
            </a:r>
            <a:r>
              <a:rPr lang="pt-BR" sz="1600" dirty="0"/>
              <a:t>ou AIT recente </a:t>
            </a:r>
            <a:r>
              <a:rPr lang="pt-BR" sz="1600" dirty="0" smtClean="0"/>
              <a:t>com algum </a:t>
            </a:r>
            <a:r>
              <a:rPr lang="pt-BR" sz="1600" dirty="0"/>
              <a:t>fator de risco vascular adicional, para receber </a:t>
            </a:r>
            <a:r>
              <a:rPr lang="pt-BR" sz="1600" dirty="0" err="1"/>
              <a:t>clopidogrel</a:t>
            </a:r>
            <a:r>
              <a:rPr lang="pt-BR" sz="1600" dirty="0"/>
              <a:t> 75 mg mais aspirina </a:t>
            </a:r>
            <a:r>
              <a:rPr lang="pt-BR" sz="1600" dirty="0" smtClean="0"/>
              <a:t>75mg, versus </a:t>
            </a:r>
            <a:r>
              <a:rPr lang="pt-BR" sz="1600" dirty="0" err="1"/>
              <a:t>clopidogrel</a:t>
            </a:r>
            <a:r>
              <a:rPr lang="pt-BR" sz="1600" dirty="0"/>
              <a:t> 75mg mais placebo, para prevenção secundária de evento composto por </a:t>
            </a:r>
            <a:r>
              <a:rPr lang="pt-BR" sz="1600" dirty="0" err="1" smtClean="0"/>
              <a:t>AVCi</a:t>
            </a:r>
            <a:r>
              <a:rPr lang="pt-BR" sz="1600" dirty="0" smtClean="0"/>
              <a:t>, IAM e </a:t>
            </a:r>
            <a:r>
              <a:rPr lang="pt-BR" sz="1600" dirty="0"/>
              <a:t>morte vascular. Não observou diferença estatisticamente </a:t>
            </a:r>
            <a:r>
              <a:rPr lang="pt-BR" sz="1600" dirty="0" smtClean="0"/>
              <a:t>significativa entre os </a:t>
            </a:r>
            <a:r>
              <a:rPr lang="pt-BR" sz="1600" dirty="0"/>
              <a:t>grupos (15,7% </a:t>
            </a:r>
            <a:r>
              <a:rPr lang="pt-BR" sz="1600" dirty="0" err="1"/>
              <a:t>vs</a:t>
            </a:r>
            <a:r>
              <a:rPr lang="pt-BR" sz="1600" dirty="0"/>
              <a:t> 16%) no </a:t>
            </a:r>
            <a:r>
              <a:rPr lang="pt-BR" sz="1600" dirty="0" err="1"/>
              <a:t>end</a:t>
            </a:r>
            <a:r>
              <a:rPr lang="pt-BR" sz="1600" dirty="0"/>
              <a:t> point primário, mas observou maior índice de </a:t>
            </a:r>
            <a:r>
              <a:rPr lang="pt-BR" sz="1600" dirty="0" smtClean="0"/>
              <a:t>hemorragia sintomática </a:t>
            </a:r>
            <a:r>
              <a:rPr lang="pt-BR" sz="1600" dirty="0"/>
              <a:t>no grupo com associação </a:t>
            </a:r>
            <a:r>
              <a:rPr lang="pt-BR" sz="1600" dirty="0" err="1"/>
              <a:t>clopidogrel</a:t>
            </a:r>
            <a:r>
              <a:rPr lang="pt-BR" sz="1600" dirty="0"/>
              <a:t> mais aspirina quando comparado àquele </a:t>
            </a:r>
            <a:r>
              <a:rPr lang="pt-BR" sz="1600" dirty="0" smtClean="0"/>
              <a:t>que usou </a:t>
            </a:r>
            <a:r>
              <a:rPr lang="pt-BR" sz="1600" dirty="0"/>
              <a:t>apenas </a:t>
            </a:r>
            <a:r>
              <a:rPr lang="pt-BR" sz="1600" dirty="0" err="1"/>
              <a:t>clopidogrel</a:t>
            </a:r>
            <a:r>
              <a:rPr lang="pt-BR" sz="1600" dirty="0"/>
              <a:t> mais placebo (2,6% </a:t>
            </a:r>
            <a:r>
              <a:rPr lang="pt-BR" sz="1600" dirty="0" err="1"/>
              <a:t>vs</a:t>
            </a:r>
            <a:r>
              <a:rPr lang="pt-BR" sz="1600" dirty="0"/>
              <a:t> 1,3%), concluindo que a associação </a:t>
            </a:r>
            <a:r>
              <a:rPr lang="pt-BR" sz="1600" dirty="0" smtClean="0"/>
              <a:t>destes </a:t>
            </a:r>
            <a:r>
              <a:rPr lang="pt-BR" sz="1600" dirty="0" err="1" smtClean="0"/>
              <a:t>antiagregantes</a:t>
            </a:r>
            <a:r>
              <a:rPr lang="pt-BR" sz="1600" dirty="0" smtClean="0"/>
              <a:t> </a:t>
            </a:r>
            <a:r>
              <a:rPr lang="pt-BR" sz="1600" dirty="0"/>
              <a:t>não trouxe benefício adicional e aumentou o risco de sangramento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1600" dirty="0" smtClean="0"/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400" dirty="0"/>
              <a:t>Lancet 2004 </a:t>
            </a:r>
            <a:r>
              <a:rPr lang="pt-BR" sz="1400" dirty="0" err="1" smtClean="0"/>
              <a:t>Jul</a:t>
            </a:r>
            <a:r>
              <a:rPr lang="pt-BR" sz="1400" dirty="0" smtClean="0"/>
              <a:t> 24;364(9431</a:t>
            </a:r>
            <a:r>
              <a:rPr lang="pt-BR" sz="1400" dirty="0"/>
              <a:t>):331-7</a:t>
            </a:r>
          </a:p>
        </p:txBody>
      </p:sp>
    </p:spTree>
    <p:extLst>
      <p:ext uri="{BB962C8B-B14F-4D97-AF65-F5344CB8AC3E}">
        <p14:creationId xmlns:p14="http://schemas.microsoft.com/office/powerpoint/2010/main" xmlns="" val="476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CHARISMA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Clopidogrel</a:t>
            </a:r>
            <a:r>
              <a:rPr lang="en-US" sz="2400" dirty="0">
                <a:solidFill>
                  <a:srgbClr val="0070C0"/>
                </a:solidFill>
              </a:rPr>
              <a:t> for High </a:t>
            </a:r>
            <a:r>
              <a:rPr lang="en-US" sz="2400" dirty="0" err="1">
                <a:solidFill>
                  <a:srgbClr val="0070C0"/>
                </a:solidFill>
              </a:rPr>
              <a:t>Atherothrombotic</a:t>
            </a:r>
            <a:r>
              <a:rPr lang="en-US" sz="2400" dirty="0">
                <a:solidFill>
                  <a:srgbClr val="0070C0"/>
                </a:solidFill>
              </a:rPr>
              <a:t> Risk and Ischemic </a:t>
            </a:r>
            <a:r>
              <a:rPr lang="pt-BR" sz="2400" dirty="0" err="1">
                <a:solidFill>
                  <a:srgbClr val="0070C0"/>
                </a:solidFill>
              </a:rPr>
              <a:t>Stabilization</a:t>
            </a:r>
            <a:r>
              <a:rPr lang="pt-BR" sz="2400" dirty="0">
                <a:solidFill>
                  <a:srgbClr val="0070C0"/>
                </a:solidFill>
              </a:rPr>
              <a:t>, Management </a:t>
            </a:r>
            <a:r>
              <a:rPr lang="pt-BR" sz="2400" dirty="0" err="1">
                <a:solidFill>
                  <a:srgbClr val="0070C0"/>
                </a:solidFill>
              </a:rPr>
              <a:t>and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err="1" smtClean="0">
                <a:solidFill>
                  <a:srgbClr val="0070C0"/>
                </a:solidFill>
              </a:rPr>
              <a:t>Avoidance</a:t>
            </a:r>
            <a:r>
              <a:rPr lang="pt-BR" sz="2400" dirty="0" smtClean="0">
                <a:solidFill>
                  <a:srgbClr val="0070C0"/>
                </a:solidFill>
              </a:rPr>
              <a:t>)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1600" dirty="0" smtClean="0"/>
              <a:t>Comparou </a:t>
            </a:r>
            <a:r>
              <a:rPr lang="pt-BR" sz="1600" dirty="0"/>
              <a:t>a </a:t>
            </a:r>
            <a:r>
              <a:rPr lang="pt-BR" sz="1600" dirty="0" smtClean="0"/>
              <a:t>associação de </a:t>
            </a:r>
            <a:r>
              <a:rPr lang="pt-BR" sz="1600" dirty="0" err="1"/>
              <a:t>clopidogrel</a:t>
            </a:r>
            <a:r>
              <a:rPr lang="pt-BR" sz="1600" dirty="0"/>
              <a:t> 75mg mais aspirina 75-162mg, versus aspirina </a:t>
            </a:r>
            <a:r>
              <a:rPr lang="pt-BR" sz="1600" dirty="0" smtClean="0"/>
              <a:t>75-162 </a:t>
            </a:r>
            <a:r>
              <a:rPr lang="pt-BR" sz="1600" dirty="0"/>
              <a:t>mg mais placebo, </a:t>
            </a:r>
            <a:r>
              <a:rPr lang="pt-BR" sz="1600" dirty="0" smtClean="0"/>
              <a:t>na prevenção </a:t>
            </a:r>
            <a:r>
              <a:rPr lang="pt-BR" sz="1600" dirty="0"/>
              <a:t>de eventos combinados por mortalidade cardiovascular, AVC, </a:t>
            </a:r>
            <a:r>
              <a:rPr lang="pt-BR" sz="1600" dirty="0" smtClean="0"/>
              <a:t>IAM em </a:t>
            </a:r>
            <a:r>
              <a:rPr lang="pt-BR" sz="1600" dirty="0"/>
              <a:t>pacientes de alto risco cardiovascular. De forma geral, não se observou </a:t>
            </a:r>
            <a:r>
              <a:rPr lang="pt-BR" sz="1600" dirty="0" smtClean="0"/>
              <a:t>diferença estatisticamente </a:t>
            </a:r>
            <a:r>
              <a:rPr lang="pt-BR" sz="1600" dirty="0"/>
              <a:t>significativa entre os dois grupos (6,8% de eventos combinados para o </a:t>
            </a:r>
            <a:r>
              <a:rPr lang="pt-BR" sz="1600" dirty="0" smtClean="0"/>
              <a:t>grupo </a:t>
            </a:r>
            <a:r>
              <a:rPr lang="pt-BR" sz="1600" dirty="0" err="1" smtClean="0"/>
              <a:t>clopidogrel</a:t>
            </a:r>
            <a:r>
              <a:rPr lang="pt-BR" sz="1600" dirty="0" smtClean="0"/>
              <a:t> </a:t>
            </a:r>
            <a:r>
              <a:rPr lang="pt-BR" sz="1600" dirty="0"/>
              <a:t>mais aspirina, versus 7,3% no grupo aspirina mais placebo). Uma </a:t>
            </a:r>
            <a:r>
              <a:rPr lang="pt-BR" sz="1600" dirty="0" smtClean="0"/>
              <a:t>discretíssima diferença </a:t>
            </a:r>
            <a:r>
              <a:rPr lang="pt-BR" sz="1600" dirty="0"/>
              <a:t>a favor da combinação de </a:t>
            </a:r>
            <a:r>
              <a:rPr lang="pt-BR" sz="1600" dirty="0" err="1"/>
              <a:t>antiagregantes</a:t>
            </a:r>
            <a:r>
              <a:rPr lang="pt-BR" sz="1600" dirty="0"/>
              <a:t> nos subgrupos com </a:t>
            </a:r>
            <a:r>
              <a:rPr lang="pt-BR" sz="1600" dirty="0" err="1" smtClean="0"/>
              <a:t>aterotrombose</a:t>
            </a:r>
            <a:r>
              <a:rPr lang="pt-BR" sz="1600" dirty="0" smtClean="0"/>
              <a:t> clinicamente </a:t>
            </a:r>
            <a:r>
              <a:rPr lang="pt-BR" sz="1600" dirty="0"/>
              <a:t>evidente e naquele com associação de múltiplos fatores de risco foi sugerida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70000"/>
              </a:lnSpc>
            </a:pPr>
            <a:endParaRPr lang="pt-BR" sz="1600" dirty="0"/>
          </a:p>
          <a:p>
            <a:pPr algn="just">
              <a:lnSpc>
                <a:spcPct val="170000"/>
              </a:lnSpc>
            </a:pPr>
            <a:r>
              <a:rPr lang="pt-BR" sz="1600" dirty="0"/>
              <a:t>N </a:t>
            </a:r>
            <a:r>
              <a:rPr lang="pt-BR" sz="1600" dirty="0" err="1"/>
              <a:t>Engl</a:t>
            </a:r>
            <a:r>
              <a:rPr lang="pt-BR" sz="1600" dirty="0"/>
              <a:t> J </a:t>
            </a:r>
            <a:r>
              <a:rPr lang="pt-BR" sz="1600" dirty="0" err="1"/>
              <a:t>Med</a:t>
            </a:r>
            <a:r>
              <a:rPr lang="pt-BR" sz="1600" dirty="0"/>
              <a:t> 2006 Mar 12.</a:t>
            </a:r>
          </a:p>
        </p:txBody>
      </p:sp>
    </p:spTree>
    <p:extLst>
      <p:ext uri="{BB962C8B-B14F-4D97-AF65-F5344CB8AC3E}">
        <p14:creationId xmlns:p14="http://schemas.microsoft.com/office/powerpoint/2010/main" xmlns="" val="664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err="1">
                <a:solidFill>
                  <a:srgbClr val="0070C0"/>
                </a:solidFill>
              </a:rPr>
              <a:t>Ticlopidina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 smtClean="0"/>
              <a:t>Mecanismo de ação semelhante ao </a:t>
            </a:r>
            <a:r>
              <a:rPr lang="pt-BR" sz="1800" dirty="0" err="1" smtClean="0"/>
              <a:t>clopidogrel</a:t>
            </a:r>
            <a:r>
              <a:rPr lang="pt-BR" sz="1800" dirty="0" smtClean="0"/>
              <a:t> (pró-fármaco </a:t>
            </a:r>
            <a:r>
              <a:rPr lang="pt-BR" sz="1800" dirty="0" err="1" smtClean="0"/>
              <a:t>tienopiridínico</a:t>
            </a:r>
            <a:r>
              <a:rPr lang="pt-BR" sz="1800" dirty="0" smtClean="0"/>
              <a:t>) que inibe o receptor P2Y</a:t>
            </a:r>
            <a:r>
              <a:rPr lang="pt-BR" sz="1800" baseline="-25000" dirty="0" smtClean="0"/>
              <a:t>12</a:t>
            </a:r>
            <a:r>
              <a:rPr lang="pt-BR" sz="1800" dirty="0" smtClean="0"/>
              <a:t>, porém mais tóxico e menos potente. Vem </a:t>
            </a:r>
            <a:r>
              <a:rPr lang="pt-BR" sz="1800" dirty="0"/>
              <a:t>sendo substituída pelo </a:t>
            </a:r>
            <a:r>
              <a:rPr lang="pt-BR" sz="1800" dirty="0" err="1"/>
              <a:t>clopidogrel</a:t>
            </a:r>
            <a:r>
              <a:rPr lang="pt-BR" sz="1800" dirty="0"/>
              <a:t> em razão de </a:t>
            </a:r>
            <a:r>
              <a:rPr lang="pt-BR" sz="1800" dirty="0" err="1"/>
              <a:t>discrasias</a:t>
            </a:r>
            <a:r>
              <a:rPr lang="pt-BR" sz="1800" dirty="0"/>
              <a:t> sanguíneas potencialmente fatais e altas taxas de </a:t>
            </a:r>
            <a:r>
              <a:rPr lang="pt-BR" sz="1800" dirty="0" err="1"/>
              <a:t>PTTa</a:t>
            </a:r>
            <a:r>
              <a:rPr lang="pt-BR" sz="1800" dirty="0" smtClean="0"/>
              <a:t>;</a:t>
            </a:r>
            <a:endParaRPr lang="pt-B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561662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83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Dipiridamol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/>
              <a:t>Inibe a enzima </a:t>
            </a:r>
            <a:r>
              <a:rPr lang="pt-BR" sz="1600" dirty="0" err="1" smtClean="0"/>
              <a:t>fosfodiesterase</a:t>
            </a:r>
            <a:r>
              <a:rPr lang="pt-BR" sz="1600" dirty="0" smtClean="0"/>
              <a:t> levando ao aumento da </a:t>
            </a:r>
            <a:r>
              <a:rPr lang="pt-BR" sz="1600" dirty="0" err="1" smtClean="0"/>
              <a:t>AMPc</a:t>
            </a:r>
            <a:r>
              <a:rPr lang="pt-BR" sz="1600" dirty="0" smtClean="0"/>
              <a:t> e ao bloqueio da resposta </a:t>
            </a:r>
            <a:r>
              <a:rPr lang="pt-BR" sz="1600" dirty="0" err="1" smtClean="0"/>
              <a:t>plaquetária</a:t>
            </a:r>
            <a:r>
              <a:rPr lang="pt-BR" sz="1600" dirty="0" smtClean="0"/>
              <a:t> ao ADP e/ou </a:t>
            </a:r>
            <a:r>
              <a:rPr lang="pt-BR" sz="1600" dirty="0" err="1" smtClean="0"/>
              <a:t>GMPc</a:t>
            </a:r>
            <a:r>
              <a:rPr lang="pt-BR" sz="1600" dirty="0" smtClean="0"/>
              <a:t> (quando em uso concomitante com óxido nítrico ou estatinas). Inibe a </a:t>
            </a:r>
            <a:r>
              <a:rPr lang="pt-BR" sz="1600" dirty="0" err="1" smtClean="0"/>
              <a:t>recaptação</a:t>
            </a:r>
            <a:r>
              <a:rPr lang="pt-BR" sz="1600" dirty="0" smtClean="0"/>
              <a:t> de adenosina nos eritrócitos, plaquetas e células endoteliais levando ao aumento do nível extracelular de adenosina;</a:t>
            </a:r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algn="just">
              <a:lnSpc>
                <a:spcPct val="150000"/>
              </a:lnSpc>
            </a:pPr>
            <a:r>
              <a:rPr lang="pt-BR" sz="1600" dirty="0" smtClean="0"/>
              <a:t>Vasodilatador que em combinação com a </a:t>
            </a:r>
            <a:r>
              <a:rPr lang="pt-BR" sz="1600" dirty="0" err="1" smtClean="0"/>
              <a:t>varfarina</a:t>
            </a:r>
            <a:r>
              <a:rPr lang="pt-BR" sz="1600" dirty="0" smtClean="0"/>
              <a:t> inibe a embolização a partir de próteses de valvas cardíacas. Possui pouco ou nenhum efeito antitrombótico (Goodman &amp; Gilman – 12ed – p.869).</a:t>
            </a:r>
            <a:endParaRPr lang="pt-BR" sz="1600" dirty="0"/>
          </a:p>
        </p:txBody>
      </p:sp>
      <p:pic>
        <p:nvPicPr>
          <p:cNvPr id="4099" name="Picture 3" descr="C:\Users\Fernando\Desktop\708px-Dipyridamol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3731890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4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ESPS-2 </a:t>
            </a:r>
            <a:r>
              <a:rPr lang="pt-BR" sz="3200" dirty="0">
                <a:solidFill>
                  <a:srgbClr val="0070C0"/>
                </a:solidFill>
              </a:rPr>
              <a:t>(</a:t>
            </a:r>
            <a:r>
              <a:rPr lang="pt-BR" sz="3200" dirty="0" err="1">
                <a:solidFill>
                  <a:srgbClr val="0070C0"/>
                </a:solidFill>
              </a:rPr>
              <a:t>European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Stroke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Prevention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</a:rPr>
              <a:t>Study</a:t>
            </a:r>
            <a:r>
              <a:rPr lang="pt-BR" sz="3200" dirty="0" smtClean="0">
                <a:solidFill>
                  <a:srgbClr val="0070C0"/>
                </a:solidFill>
              </a:rPr>
              <a:t>)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1800" dirty="0" smtClean="0"/>
              <a:t>Estudou </a:t>
            </a:r>
            <a:r>
              <a:rPr lang="pt-BR" sz="1800" dirty="0"/>
              <a:t>6602 pacientes com AIT ou </a:t>
            </a:r>
            <a:r>
              <a:rPr lang="pt-BR" sz="1800" dirty="0" smtClean="0"/>
              <a:t>AVE recente </a:t>
            </a:r>
            <a:r>
              <a:rPr lang="pt-BR" sz="1800" dirty="0"/>
              <a:t>e demonstrou a eficácia do dipiridamol na prevenção secundária </a:t>
            </a:r>
            <a:r>
              <a:rPr lang="pt-BR" sz="1800" dirty="0" smtClean="0"/>
              <a:t>do AVE. </a:t>
            </a:r>
            <a:r>
              <a:rPr lang="pt-BR" sz="1800" dirty="0"/>
              <a:t>A </a:t>
            </a:r>
            <a:r>
              <a:rPr lang="pt-BR" sz="1800" dirty="0" smtClean="0"/>
              <a:t>associação de </a:t>
            </a:r>
            <a:r>
              <a:rPr lang="pt-BR" sz="1800" dirty="0"/>
              <a:t>dipiridamol 400mg/d mais aspirina 50mg/d, foi superior ao dipiridamol sozinho, bem como </a:t>
            </a:r>
            <a:r>
              <a:rPr lang="pt-BR" sz="1800" dirty="0" smtClean="0"/>
              <a:t>à aspirina </a:t>
            </a:r>
            <a:r>
              <a:rPr lang="pt-BR" sz="1800" dirty="0"/>
              <a:t>sozinha na prevenção secundária de </a:t>
            </a:r>
            <a:r>
              <a:rPr lang="pt-BR" sz="1800" dirty="0" smtClean="0"/>
              <a:t>AVE </a:t>
            </a:r>
            <a:r>
              <a:rPr lang="pt-BR" sz="1800" dirty="0"/>
              <a:t>quando em comparação com o placebo. </a:t>
            </a:r>
            <a:r>
              <a:rPr lang="pt-BR" sz="1800" dirty="0" smtClean="0"/>
              <a:t>A RRR </a:t>
            </a:r>
            <a:r>
              <a:rPr lang="pt-BR" sz="1800" dirty="0"/>
              <a:t>foi de 37% com a terapia combinada, 18,1% com o dipiridamol sozinho e 16,3% com </a:t>
            </a:r>
            <a:r>
              <a:rPr lang="pt-BR" sz="1800" dirty="0" smtClean="0"/>
              <a:t>a aspirina </a:t>
            </a:r>
            <a:r>
              <a:rPr lang="pt-BR" sz="1800" dirty="0"/>
              <a:t>sozinha em comparação ao placebo. O principal efeito colateral observado foi </a:t>
            </a:r>
            <a:r>
              <a:rPr lang="pt-BR" sz="1800" dirty="0" smtClean="0"/>
              <a:t>cefaleia. </a:t>
            </a:r>
          </a:p>
          <a:p>
            <a:pPr algn="just">
              <a:lnSpc>
                <a:spcPct val="170000"/>
              </a:lnSpc>
            </a:pPr>
            <a:endParaRPr lang="pt-BR" sz="1800" dirty="0"/>
          </a:p>
          <a:p>
            <a:pPr algn="just">
              <a:lnSpc>
                <a:spcPct val="170000"/>
              </a:lnSpc>
            </a:pPr>
            <a:r>
              <a:rPr lang="pt-BR" sz="1800" dirty="0"/>
              <a:t>J </a:t>
            </a:r>
            <a:r>
              <a:rPr lang="pt-BR" sz="1800" dirty="0" err="1"/>
              <a:t>Neurol</a:t>
            </a:r>
            <a:r>
              <a:rPr lang="pt-BR" sz="1800" dirty="0"/>
              <a:t> </a:t>
            </a:r>
            <a:r>
              <a:rPr lang="pt-BR" sz="1800" dirty="0" err="1"/>
              <a:t>Sci</a:t>
            </a:r>
            <a:r>
              <a:rPr lang="pt-BR" sz="1800" dirty="0"/>
              <a:t> 1996 Nov;143(1-2):1-13.</a:t>
            </a:r>
          </a:p>
        </p:txBody>
      </p:sp>
    </p:spTree>
    <p:extLst>
      <p:ext uri="{BB962C8B-B14F-4D97-AF65-F5344CB8AC3E}">
        <p14:creationId xmlns:p14="http://schemas.microsoft.com/office/powerpoint/2010/main" xmlns="" val="13113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ESPRIT (</a:t>
            </a:r>
            <a:r>
              <a:rPr lang="pt-BR" sz="3200" dirty="0" err="1">
                <a:solidFill>
                  <a:srgbClr val="0070C0"/>
                </a:solidFill>
              </a:rPr>
              <a:t>European</a:t>
            </a:r>
            <a:r>
              <a:rPr lang="pt-BR" sz="3200" dirty="0">
                <a:solidFill>
                  <a:srgbClr val="0070C0"/>
                </a:solidFill>
              </a:rPr>
              <a:t>/</a:t>
            </a:r>
            <a:r>
              <a:rPr lang="pt-BR" sz="3200" dirty="0" err="1">
                <a:solidFill>
                  <a:srgbClr val="0070C0"/>
                </a:solidFill>
              </a:rPr>
              <a:t>Australian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Stroke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Prevention</a:t>
            </a:r>
            <a:r>
              <a:rPr lang="pt-BR" sz="3200" dirty="0">
                <a:solidFill>
                  <a:srgbClr val="0070C0"/>
                </a:solidFill>
              </a:rPr>
              <a:t> in </a:t>
            </a:r>
            <a:r>
              <a:rPr lang="pt-BR" sz="3200" dirty="0" err="1">
                <a:solidFill>
                  <a:srgbClr val="0070C0"/>
                </a:solidFill>
              </a:rPr>
              <a:t>Reversible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Ischaemia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Trial</a:t>
            </a:r>
            <a:r>
              <a:rPr lang="pt-BR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7200" dirty="0" smtClean="0"/>
              <a:t>Os dados do ESPS-2 foram </a:t>
            </a:r>
            <a:r>
              <a:rPr lang="pt-BR" sz="7200" dirty="0"/>
              <a:t>confirmados pelo </a:t>
            </a:r>
            <a:r>
              <a:rPr lang="pt-BR" sz="7200" dirty="0" smtClean="0"/>
              <a:t>ESPRIT, </a:t>
            </a:r>
            <a:r>
              <a:rPr lang="pt-BR" sz="7200" dirty="0"/>
              <a:t>que incluiu pacientes com até 6 meses de AIT ou </a:t>
            </a:r>
            <a:r>
              <a:rPr lang="pt-BR" sz="7200" dirty="0" err="1" smtClean="0"/>
              <a:t>AVEi</a:t>
            </a:r>
            <a:r>
              <a:rPr lang="pt-BR" sz="7200" dirty="0" smtClean="0"/>
              <a:t> </a:t>
            </a:r>
            <a:r>
              <a:rPr lang="pt-BR" sz="7200" dirty="0"/>
              <a:t>não incapacitante, de origem </a:t>
            </a:r>
            <a:r>
              <a:rPr lang="pt-BR" sz="7200" dirty="0" err="1"/>
              <a:t>aterotrombótica</a:t>
            </a:r>
            <a:r>
              <a:rPr lang="pt-BR" sz="7200" dirty="0"/>
              <a:t>, para receber 30 a 325mg/d (média 75mg/d) de aspirina isoladamente (1376 pacientes), versus terapia combinada de aspirina com dipiridamol 200mg 2 vezes ao dia (1363 pacientes), na prevenção de eventos vasculares combinados (</a:t>
            </a:r>
            <a:r>
              <a:rPr lang="pt-BR" sz="7200" dirty="0" err="1" smtClean="0"/>
              <a:t>AVEi</a:t>
            </a:r>
            <a:r>
              <a:rPr lang="pt-BR" sz="7200" dirty="0" smtClean="0"/>
              <a:t>, </a:t>
            </a:r>
            <a:r>
              <a:rPr lang="pt-BR" sz="7200" dirty="0"/>
              <a:t>IAM ou morte vascular). A terapia combinada mostrou-se mais efetiva (13% de eventos vasculares), do que o uso da aspirina isoladamente (16% de eventos vasculares). Houve mais abandono do uso da terapia combinada que da </a:t>
            </a:r>
            <a:r>
              <a:rPr lang="pt-BR" sz="7200" dirty="0" smtClean="0"/>
              <a:t>aspirina </a:t>
            </a:r>
            <a:r>
              <a:rPr lang="pt-BR" sz="7200" dirty="0"/>
              <a:t>isoladamente (470 versus 184), principalmente por </a:t>
            </a:r>
            <a:r>
              <a:rPr lang="pt-BR" sz="7200" dirty="0" smtClean="0"/>
              <a:t>cefaleia.</a:t>
            </a:r>
          </a:p>
          <a:p>
            <a:pPr algn="just">
              <a:lnSpc>
                <a:spcPct val="170000"/>
              </a:lnSpc>
            </a:pPr>
            <a:endParaRPr lang="pt-BR" sz="7200" dirty="0"/>
          </a:p>
          <a:p>
            <a:pPr algn="just">
              <a:lnSpc>
                <a:spcPct val="170000"/>
              </a:lnSpc>
            </a:pPr>
            <a:r>
              <a:rPr lang="en-US" sz="7200" dirty="0"/>
              <a:t>Lancet. 2006 May 20;367(9523):1665-73.</a:t>
            </a:r>
            <a:endParaRPr lang="pt-BR" sz="7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72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PROFESS (</a:t>
            </a:r>
            <a:r>
              <a:rPr lang="pt-BR" sz="3200" dirty="0" err="1">
                <a:solidFill>
                  <a:srgbClr val="0070C0"/>
                </a:solidFill>
              </a:rPr>
              <a:t>Prevention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Regimen</a:t>
            </a:r>
            <a:r>
              <a:rPr lang="pt-BR" sz="3200" dirty="0">
                <a:solidFill>
                  <a:srgbClr val="0070C0"/>
                </a:solidFill>
              </a:rPr>
              <a:t> For </a:t>
            </a:r>
            <a:r>
              <a:rPr lang="pt-BR" sz="3200" dirty="0" err="1">
                <a:solidFill>
                  <a:srgbClr val="0070C0"/>
                </a:solidFill>
              </a:rPr>
              <a:t>Effectively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avoiding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>
                <a:solidFill>
                  <a:srgbClr val="0070C0"/>
                </a:solidFill>
              </a:rPr>
              <a:t>Second</a:t>
            </a:r>
            <a:r>
              <a:rPr lang="pt-BR" sz="3200" dirty="0">
                <a:solidFill>
                  <a:srgbClr val="0070C0"/>
                </a:solidFill>
              </a:rPr>
              <a:t> </a:t>
            </a:r>
            <a:r>
              <a:rPr lang="pt-BR" sz="3200" dirty="0" err="1" smtClean="0">
                <a:solidFill>
                  <a:srgbClr val="0070C0"/>
                </a:solidFill>
              </a:rPr>
              <a:t>Strokes</a:t>
            </a:r>
            <a:r>
              <a:rPr lang="pt-BR" sz="3200" dirty="0" smtClean="0">
                <a:solidFill>
                  <a:srgbClr val="0070C0"/>
                </a:solidFill>
              </a:rPr>
              <a:t>)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1600" dirty="0" smtClean="0"/>
              <a:t>Utilizou dipiridamol </a:t>
            </a:r>
            <a:r>
              <a:rPr lang="pt-BR" sz="1600" dirty="0"/>
              <a:t>mais aspirina versus </a:t>
            </a:r>
            <a:r>
              <a:rPr lang="pt-BR" sz="1600" dirty="0" err="1"/>
              <a:t>clopidogrel</a:t>
            </a:r>
            <a:r>
              <a:rPr lang="pt-BR" sz="1600" dirty="0"/>
              <a:t>, associado ou não a </a:t>
            </a:r>
            <a:r>
              <a:rPr lang="pt-BR" sz="1600" dirty="0" err="1" smtClean="0"/>
              <a:t>telmisartana</a:t>
            </a:r>
            <a:r>
              <a:rPr lang="pt-BR" sz="1600" dirty="0" smtClean="0"/>
              <a:t> (antagonista dos receptores de angiotensina II) </a:t>
            </a:r>
            <a:r>
              <a:rPr lang="pt-BR" sz="1600" dirty="0"/>
              <a:t>versus </a:t>
            </a:r>
            <a:r>
              <a:rPr lang="pt-BR" sz="1600" dirty="0" smtClean="0"/>
              <a:t>placebo, tendo </a:t>
            </a:r>
            <a:r>
              <a:rPr lang="pt-BR" sz="1600" dirty="0"/>
              <a:t>como </a:t>
            </a:r>
            <a:r>
              <a:rPr lang="pt-BR" sz="1600" dirty="0" err="1"/>
              <a:t>end</a:t>
            </a:r>
            <a:r>
              <a:rPr lang="pt-BR" sz="1600" dirty="0"/>
              <a:t> point primário a recorrência de </a:t>
            </a:r>
            <a:r>
              <a:rPr lang="pt-BR" sz="1600" dirty="0" smtClean="0"/>
              <a:t>AVE. </a:t>
            </a:r>
            <a:r>
              <a:rPr lang="pt-BR" sz="1600" dirty="0"/>
              <a:t>Não houve diferença na recorrência </a:t>
            </a:r>
            <a:r>
              <a:rPr lang="pt-BR" sz="1600" dirty="0" smtClean="0"/>
              <a:t>de AVE </a:t>
            </a:r>
            <a:r>
              <a:rPr lang="pt-BR" sz="1600" dirty="0"/>
              <a:t>entre os 2 grupos (9% dos pacientes de ambos os grupos tiveram recorrência</a:t>
            </a:r>
            <a:r>
              <a:rPr lang="pt-BR" sz="1600" dirty="0" smtClean="0"/>
              <a:t>). Portanto</a:t>
            </a:r>
            <a:r>
              <a:rPr lang="pt-BR" sz="1600" dirty="0"/>
              <a:t>, são opções terapêuticas de </a:t>
            </a:r>
            <a:r>
              <a:rPr lang="pt-BR" sz="1600" dirty="0" err="1"/>
              <a:t>antiagregantes</a:t>
            </a:r>
            <a:r>
              <a:rPr lang="pt-BR" sz="1600" dirty="0"/>
              <a:t> </a:t>
            </a:r>
            <a:r>
              <a:rPr lang="pt-BR" sz="1600" dirty="0" err="1"/>
              <a:t>plaquetários</a:t>
            </a:r>
            <a:r>
              <a:rPr lang="pt-BR" sz="1600" dirty="0"/>
              <a:t> para </a:t>
            </a:r>
            <a:r>
              <a:rPr lang="pt-BR" sz="1600" dirty="0" smtClean="0"/>
              <a:t>prevenção secundária </a:t>
            </a:r>
            <a:r>
              <a:rPr lang="pt-BR" sz="1600" dirty="0"/>
              <a:t>de </a:t>
            </a:r>
            <a:r>
              <a:rPr lang="pt-BR" sz="1600" dirty="0" err="1" smtClean="0"/>
              <a:t>AVEi</a:t>
            </a:r>
            <a:r>
              <a:rPr lang="pt-BR" sz="1600" dirty="0" smtClean="0"/>
              <a:t> </a:t>
            </a:r>
            <a:r>
              <a:rPr lang="pt-BR" sz="1600" dirty="0"/>
              <a:t>preferencialmente </a:t>
            </a:r>
            <a:r>
              <a:rPr lang="pt-BR" sz="1600" dirty="0" err="1"/>
              <a:t>aterotrombótico</a:t>
            </a:r>
            <a:r>
              <a:rPr lang="pt-BR" sz="1600" dirty="0"/>
              <a:t> e lacunar, o ácido </a:t>
            </a:r>
            <a:r>
              <a:rPr lang="pt-BR" sz="1600" dirty="0" err="1" smtClean="0"/>
              <a:t>acetil</a:t>
            </a:r>
            <a:r>
              <a:rPr lang="pt-BR" sz="1600" dirty="0" smtClean="0"/>
              <a:t> salicílico</a:t>
            </a:r>
            <a:r>
              <a:rPr lang="pt-BR" sz="1600" dirty="0"/>
              <a:t>, o </a:t>
            </a:r>
            <a:r>
              <a:rPr lang="pt-BR" sz="1600" dirty="0" err="1"/>
              <a:t>clopidogrel</a:t>
            </a:r>
            <a:r>
              <a:rPr lang="pt-BR" sz="1600" dirty="0"/>
              <a:t> e a associação de dipiridamol mais aspirina. A escolha por </a:t>
            </a:r>
            <a:r>
              <a:rPr lang="pt-BR" sz="1600" dirty="0" smtClean="0"/>
              <a:t>um destes </a:t>
            </a:r>
            <a:r>
              <a:rPr lang="pt-BR" sz="1600" dirty="0"/>
              <a:t>esquemas terapêuticos deve basear-se em custo - efetividade, </a:t>
            </a:r>
            <a:r>
              <a:rPr lang="pt-BR" sz="1600" dirty="0" smtClean="0"/>
              <a:t>efeitos colaterais</a:t>
            </a:r>
            <a:r>
              <a:rPr lang="pt-BR" sz="1600" dirty="0"/>
              <a:t>, tolerabilidade e resposta terapêutica, de forma individualizada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70000"/>
              </a:lnSpc>
            </a:pPr>
            <a:endParaRPr lang="pt-BR" sz="1600" dirty="0" smtClean="0"/>
          </a:p>
          <a:p>
            <a:pPr algn="just">
              <a:lnSpc>
                <a:spcPct val="170000"/>
              </a:lnSpc>
            </a:pPr>
            <a:r>
              <a:rPr lang="fr-FR" sz="1600" dirty="0"/>
              <a:t>Lancet Neurol 2008; 7: 875–8</a:t>
            </a:r>
            <a:r>
              <a:rPr lang="fr-F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3198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Inibidores da glicoproteína </a:t>
            </a:r>
            <a:r>
              <a:rPr lang="pt-BR" sz="3200" dirty="0" err="1" smtClean="0">
                <a:solidFill>
                  <a:srgbClr val="0070C0"/>
                </a:solidFill>
              </a:rPr>
              <a:t>IIb</a:t>
            </a:r>
            <a:r>
              <a:rPr lang="pt-BR" sz="3200" dirty="0" smtClean="0">
                <a:solidFill>
                  <a:srgbClr val="0070C0"/>
                </a:solidFill>
              </a:rPr>
              <a:t>/</a:t>
            </a:r>
            <a:r>
              <a:rPr lang="pt-BR" sz="3200" dirty="0" err="1" smtClean="0">
                <a:solidFill>
                  <a:srgbClr val="0070C0"/>
                </a:solidFill>
              </a:rPr>
              <a:t>IIIa</a:t>
            </a:r>
            <a:r>
              <a:rPr lang="pt-BR" sz="3200" dirty="0" smtClean="0">
                <a:solidFill>
                  <a:srgbClr val="0070C0"/>
                </a:solidFill>
              </a:rPr>
              <a:t/>
            </a:r>
            <a:br>
              <a:rPr lang="pt-BR" sz="3200" dirty="0" smtClean="0">
                <a:solidFill>
                  <a:srgbClr val="0070C0"/>
                </a:solidFill>
              </a:rPr>
            </a:br>
            <a:r>
              <a:rPr lang="pt-BR" sz="3200" dirty="0" err="1">
                <a:solidFill>
                  <a:srgbClr val="0070C0"/>
                </a:solidFill>
              </a:rPr>
              <a:t>abciximabe</a:t>
            </a:r>
            <a:r>
              <a:rPr lang="pt-BR" sz="3200" dirty="0">
                <a:solidFill>
                  <a:srgbClr val="0070C0"/>
                </a:solidFill>
              </a:rPr>
              <a:t>, </a:t>
            </a:r>
            <a:r>
              <a:rPr lang="pt-BR" sz="3200" dirty="0" err="1">
                <a:solidFill>
                  <a:srgbClr val="0070C0"/>
                </a:solidFill>
              </a:rPr>
              <a:t>epitifibatide</a:t>
            </a:r>
            <a:r>
              <a:rPr lang="pt-BR" sz="3200" dirty="0">
                <a:solidFill>
                  <a:srgbClr val="0070C0"/>
                </a:solidFill>
              </a:rPr>
              <a:t> e </a:t>
            </a:r>
            <a:r>
              <a:rPr lang="pt-BR" sz="3200" dirty="0" err="1">
                <a:solidFill>
                  <a:srgbClr val="0070C0"/>
                </a:solidFill>
              </a:rPr>
              <a:t>tirofibana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 smtClean="0"/>
              <a:t>É uma </a:t>
            </a:r>
            <a:r>
              <a:rPr lang="pt-BR" sz="1600" dirty="0" err="1" smtClean="0"/>
              <a:t>integrina</a:t>
            </a:r>
            <a:r>
              <a:rPr lang="pt-BR" sz="1600" dirty="0" smtClean="0"/>
              <a:t> de superfície </a:t>
            </a:r>
            <a:r>
              <a:rPr lang="pt-BR" sz="1600" dirty="0" err="1" smtClean="0"/>
              <a:t>plaquetária</a:t>
            </a:r>
            <a:r>
              <a:rPr lang="pt-BR" sz="1600" dirty="0"/>
              <a:t> </a:t>
            </a:r>
            <a:r>
              <a:rPr lang="pt-BR" sz="1600" dirty="0" smtClean="0"/>
              <a:t>ativada por trombina, colágeno ou TXA</a:t>
            </a:r>
            <a:r>
              <a:rPr lang="pt-BR" sz="1600" baseline="-25000" dirty="0" smtClean="0"/>
              <a:t>2</a:t>
            </a:r>
            <a:r>
              <a:rPr lang="pt-BR" sz="1600" dirty="0" smtClean="0"/>
              <a:t>. A ativação promove uma transformação </a:t>
            </a:r>
            <a:r>
              <a:rPr lang="pt-BR" sz="1600" dirty="0" err="1" smtClean="0"/>
              <a:t>conformacional</a:t>
            </a:r>
            <a:r>
              <a:rPr lang="pt-BR" sz="1600" dirty="0" smtClean="0"/>
              <a:t> permitindo que a glicoproteína sirva como receptor para o fibrinogênio e para o fator do von </a:t>
            </a:r>
            <a:r>
              <a:rPr lang="pt-BR" sz="1600" dirty="0" err="1" smtClean="0"/>
              <a:t>Willebrand</a:t>
            </a:r>
            <a:r>
              <a:rPr lang="pt-BR" sz="1600" dirty="0" smtClean="0"/>
              <a:t> que fixa as plaquetas, mediando a agregação </a:t>
            </a:r>
            <a:r>
              <a:rPr lang="pt-BR" sz="1600" dirty="0" err="1" smtClean="0"/>
              <a:t>plaquetária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000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2728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93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Inibidores da glicoproteína </a:t>
            </a:r>
            <a:r>
              <a:rPr lang="pt-BR" sz="3600" dirty="0" err="1">
                <a:solidFill>
                  <a:srgbClr val="0070C0"/>
                </a:solidFill>
              </a:rPr>
              <a:t>IIb</a:t>
            </a:r>
            <a:r>
              <a:rPr lang="pt-BR" sz="3600" dirty="0">
                <a:solidFill>
                  <a:srgbClr val="0070C0"/>
                </a:solidFill>
              </a:rPr>
              <a:t>/</a:t>
            </a:r>
            <a:r>
              <a:rPr lang="pt-BR" sz="3600" dirty="0" err="1">
                <a:solidFill>
                  <a:srgbClr val="0070C0"/>
                </a:solidFill>
              </a:rPr>
              <a:t>IIIa</a:t>
            </a:r>
            <a:r>
              <a:rPr lang="pt-BR" sz="3600" dirty="0">
                <a:solidFill>
                  <a:srgbClr val="0070C0"/>
                </a:solidFill>
              </a:rPr>
              <a:t/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 err="1">
                <a:solidFill>
                  <a:srgbClr val="0070C0"/>
                </a:solidFill>
              </a:rPr>
              <a:t>abciximabe</a:t>
            </a:r>
            <a:r>
              <a:rPr lang="pt-BR" sz="3600" dirty="0">
                <a:solidFill>
                  <a:srgbClr val="0070C0"/>
                </a:solidFill>
              </a:rPr>
              <a:t>, </a:t>
            </a:r>
            <a:r>
              <a:rPr lang="pt-BR" sz="3600" dirty="0" err="1">
                <a:solidFill>
                  <a:srgbClr val="0070C0"/>
                </a:solidFill>
              </a:rPr>
              <a:t>epitifibatide</a:t>
            </a:r>
            <a:r>
              <a:rPr lang="pt-BR" sz="3600" dirty="0">
                <a:solidFill>
                  <a:srgbClr val="0070C0"/>
                </a:solidFill>
              </a:rPr>
              <a:t> e </a:t>
            </a:r>
            <a:r>
              <a:rPr lang="pt-BR" sz="3600" dirty="0" err="1">
                <a:solidFill>
                  <a:srgbClr val="0070C0"/>
                </a:solidFill>
              </a:rPr>
              <a:t>tirofibana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Stroke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</a:t>
            </a:r>
            <a:r>
              <a:rPr lang="pt-BR" dirty="0" smtClean="0"/>
              <a:t>: Considerados para a fase aguda do </a:t>
            </a:r>
            <a:r>
              <a:rPr lang="pt-BR" dirty="0" err="1" smtClean="0"/>
              <a:t>AVEi</a:t>
            </a:r>
            <a:r>
              <a:rPr lang="pt-BR" dirty="0" smtClean="0"/>
              <a:t> porque aumentam a taxa de recanalização e aumentam a </a:t>
            </a:r>
            <a:r>
              <a:rPr lang="pt-BR" dirty="0" err="1" smtClean="0"/>
              <a:t>patência</a:t>
            </a:r>
            <a:r>
              <a:rPr lang="pt-BR" dirty="0" smtClean="0"/>
              <a:t> da microcirculação.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r>
              <a:rPr lang="pt-BR" sz="2000" i="1" dirty="0" err="1" smtClean="0"/>
              <a:t>Am</a:t>
            </a:r>
            <a:r>
              <a:rPr lang="pt-BR" sz="2000" i="1" dirty="0" smtClean="0"/>
              <a:t> J </a:t>
            </a:r>
            <a:r>
              <a:rPr lang="pt-BR" sz="2000" i="1" dirty="0" err="1" smtClean="0"/>
              <a:t>Cardiovasc</a:t>
            </a:r>
            <a:r>
              <a:rPr lang="pt-BR" sz="2000" i="1" dirty="0" smtClean="0"/>
              <a:t> </a:t>
            </a:r>
            <a:r>
              <a:rPr lang="pt-BR" sz="2000" i="1" dirty="0" err="1"/>
              <a:t>Drugs</a:t>
            </a:r>
            <a:r>
              <a:rPr lang="pt-BR" sz="2000" i="1" dirty="0"/>
              <a:t>. 2003;3:87–94</a:t>
            </a:r>
            <a:r>
              <a:rPr lang="pt-BR" sz="2000" i="1" dirty="0" smtClean="0"/>
              <a:t>.</a:t>
            </a:r>
          </a:p>
          <a:p>
            <a:r>
              <a:rPr lang="pt-BR" sz="2000" i="1" dirty="0" err="1"/>
              <a:t>Curr</a:t>
            </a:r>
            <a:r>
              <a:rPr lang="pt-BR" sz="2000" i="1" dirty="0"/>
              <a:t> </a:t>
            </a:r>
            <a:r>
              <a:rPr lang="pt-BR" sz="2000" i="1" dirty="0" err="1"/>
              <a:t>Vasc</a:t>
            </a:r>
            <a:r>
              <a:rPr lang="pt-BR" sz="2000" i="1" dirty="0"/>
              <a:t> </a:t>
            </a:r>
            <a:r>
              <a:rPr lang="pt-BR" sz="2000" i="1" dirty="0" err="1"/>
              <a:t>Pharmacol</a:t>
            </a:r>
            <a:r>
              <a:rPr lang="pt-BR" sz="2000" i="1" dirty="0"/>
              <a:t>. 2008;6:29–36.</a:t>
            </a:r>
          </a:p>
        </p:txBody>
      </p:sp>
    </p:spTree>
    <p:extLst>
      <p:ext uri="{BB962C8B-B14F-4D97-AF65-F5344CB8AC3E}">
        <p14:creationId xmlns:p14="http://schemas.microsoft.com/office/powerpoint/2010/main" xmlns="" val="3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Novos agentes antiplaquetários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Antagonistas de ação direta, reversíveis da P2Y</a:t>
            </a:r>
            <a:r>
              <a:rPr lang="pt-BR" baseline="-25000" dirty="0" smtClean="0"/>
              <a:t>12</a:t>
            </a:r>
            <a:r>
              <a:rPr lang="pt-BR" dirty="0" smtClean="0"/>
              <a:t>: </a:t>
            </a:r>
            <a:r>
              <a:rPr lang="pt-BR" dirty="0" err="1" smtClean="0"/>
              <a:t>cangrelor</a:t>
            </a:r>
            <a:r>
              <a:rPr lang="pt-BR" dirty="0" smtClean="0"/>
              <a:t> e </a:t>
            </a:r>
            <a:r>
              <a:rPr lang="pt-BR" dirty="0" err="1" smtClean="0"/>
              <a:t>ticagrelor</a:t>
            </a:r>
            <a:r>
              <a:rPr lang="pt-BR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pt-BR" baseline="-25000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Inibidores, ativos por via oral, do receptor-1 ativado da protease (PAR-1), o principal receptor da trombina nas plaquetas: SCH530348 e E5555.</a:t>
            </a:r>
          </a:p>
        </p:txBody>
      </p:sp>
    </p:spTree>
    <p:extLst>
      <p:ext uri="{BB962C8B-B14F-4D97-AF65-F5344CB8AC3E}">
        <p14:creationId xmlns:p14="http://schemas.microsoft.com/office/powerpoint/2010/main" xmlns="" val="38379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87624" y="54868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Prevenção Secundária</a:t>
            </a:r>
          </a:p>
          <a:p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628800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000" b="1" dirty="0" smtClean="0"/>
              <a:t> Após o tratamento agudo &gt; prevenção de recorrência de AVCi</a:t>
            </a:r>
          </a:p>
          <a:p>
            <a:pPr>
              <a:buFontTx/>
              <a:buChar char="-"/>
            </a:pPr>
            <a:endParaRPr lang="pt-BR" sz="2000" b="1" dirty="0"/>
          </a:p>
          <a:p>
            <a:pPr>
              <a:buFontTx/>
              <a:buChar char="-"/>
            </a:pPr>
            <a:r>
              <a:rPr lang="pt-BR" sz="2000" b="1" dirty="0"/>
              <a:t> </a:t>
            </a:r>
            <a:r>
              <a:rPr lang="pt-BR" sz="2000" b="1" dirty="0" smtClean="0"/>
              <a:t>As recomendações baseadas em evidenciais da AHA/ASA são:</a:t>
            </a:r>
          </a:p>
          <a:p>
            <a:endParaRPr lang="pt-BR" sz="2000" b="1" dirty="0" smtClean="0"/>
          </a:p>
          <a:p>
            <a:pPr marL="342900" indent="-342900">
              <a:buAutoNum type="arabicParenBoth"/>
            </a:pPr>
            <a:r>
              <a:rPr lang="pt-BR" sz="2000" b="1" dirty="0" smtClean="0"/>
              <a:t>Controle de fatores de risco</a:t>
            </a:r>
          </a:p>
          <a:p>
            <a:pPr marL="342900" indent="-342900"/>
            <a:endParaRPr lang="pt-BR" sz="2000" b="1" dirty="0"/>
          </a:p>
          <a:p>
            <a:pPr marL="342900" indent="-342900"/>
            <a:r>
              <a:rPr lang="pt-BR" sz="2000" b="1" dirty="0" smtClean="0"/>
              <a:t>(2) Tratamento antitrombótico para o AVE cardioembólico</a:t>
            </a:r>
          </a:p>
          <a:p>
            <a:pPr marL="342900" indent="-342900"/>
            <a:endParaRPr lang="pt-BR" sz="2000" b="1" dirty="0"/>
          </a:p>
          <a:p>
            <a:pPr marL="342900" indent="-342900"/>
            <a:r>
              <a:rPr lang="pt-BR" sz="2000" b="1" dirty="0" smtClean="0"/>
              <a:t>(3) Tratamento antiplaquetário para o  AVE não cardioembólico </a:t>
            </a:r>
          </a:p>
          <a:p>
            <a:pPr marL="342900" indent="-34290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Locais de ação dos fármacos antiplaquetários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Goodman &amp; Gilman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28800"/>
            <a:ext cx="36766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84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Escolha da terapia antiplaquetária – </a:t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err="1" smtClean="0">
                <a:solidFill>
                  <a:srgbClr val="0070C0"/>
                </a:solidFill>
              </a:rPr>
              <a:t>Stroke</a:t>
            </a:r>
            <a:r>
              <a:rPr lang="pt-BR" sz="3600" dirty="0" smtClean="0">
                <a:solidFill>
                  <a:srgbClr val="0070C0"/>
                </a:solidFill>
              </a:rPr>
              <a:t> 2011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Eficácia, segurança, custo e características e preferências do paciente;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 associação entre AAS e dipiridamol pode ser mais eficaz do que apenas AAS para a prevenção da recorrência do AVE;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err="1" smtClean="0"/>
              <a:t>Ticlopidina</a:t>
            </a:r>
            <a:r>
              <a:rPr lang="pt-BR" dirty="0" smtClean="0"/>
              <a:t> pode ser mais eficaz que o AAS na prevenção secundária, mas as preocupações quanto a segurança limitam seu uso clínico;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O risco de hemorragia gastrointestinal para o uso de AAS ou AAS mais dipiridamol pode ser maior do que para o </a:t>
            </a:r>
            <a:r>
              <a:rPr lang="pt-BR" dirty="0" err="1" smtClean="0"/>
              <a:t>clopidogrel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43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70C0"/>
                </a:solidFill>
              </a:rPr>
              <a:t>Escolha da terapia antiplaquetária – </a:t>
            </a:r>
            <a:br>
              <a:rPr lang="pt-BR" sz="3600" dirty="0" smtClean="0">
                <a:solidFill>
                  <a:srgbClr val="0070C0"/>
                </a:solidFill>
              </a:rPr>
            </a:br>
            <a:r>
              <a:rPr lang="pt-BR" sz="3600" dirty="0" err="1" smtClean="0">
                <a:solidFill>
                  <a:srgbClr val="0070C0"/>
                </a:solidFill>
              </a:rPr>
              <a:t>Stroke</a:t>
            </a:r>
            <a:r>
              <a:rPr lang="pt-BR" sz="3600" dirty="0" smtClean="0">
                <a:solidFill>
                  <a:srgbClr val="0070C0"/>
                </a:solidFill>
              </a:rPr>
              <a:t> 2011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err="1" smtClean="0"/>
              <a:t>Ticlopidina</a:t>
            </a:r>
            <a:r>
              <a:rPr lang="pt-BR" dirty="0" smtClean="0"/>
              <a:t> está associada com púrpura </a:t>
            </a:r>
            <a:r>
              <a:rPr lang="pt-BR" dirty="0" err="1" smtClean="0"/>
              <a:t>trombocitopênica</a:t>
            </a:r>
            <a:r>
              <a:rPr lang="pt-BR" dirty="0" smtClean="0"/>
              <a:t> e deve ser usada com precaução em pacientes que não toleram outros agentes;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O custo do AAS é no mínimo 20x menor que os outros agentes;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err="1" smtClean="0"/>
              <a:t>Clopidogrel</a:t>
            </a:r>
            <a:r>
              <a:rPr lang="pt-BR" dirty="0" smtClean="0"/>
              <a:t> é a escolha para os pacientes que não toleram o AAS por alergia ou efeitos gastrointestinais ou no caso de cefaleia para os que usam dipiridamol;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 combinação AAS/</a:t>
            </a:r>
            <a:r>
              <a:rPr lang="pt-BR" dirty="0" err="1" smtClean="0"/>
              <a:t>clopidogrel</a:t>
            </a:r>
            <a:r>
              <a:rPr lang="pt-BR" dirty="0" smtClean="0"/>
              <a:t> pode ser apropriada para os pacientes com síndrome coronariana aguda ou recente colocação de </a:t>
            </a:r>
            <a:r>
              <a:rPr lang="pt-BR" dirty="0" err="1" smtClean="0"/>
              <a:t>stent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842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Recomendações para o </a:t>
            </a:r>
            <a:r>
              <a:rPr lang="pt-BR" sz="2400" dirty="0" smtClean="0">
                <a:solidFill>
                  <a:srgbClr val="0070C0"/>
                </a:solidFill>
              </a:rPr>
              <a:t>uso de antiplaquetários – fase aguda</a:t>
            </a:r>
            <a:br>
              <a:rPr lang="pt-BR" sz="2400" dirty="0" smtClean="0">
                <a:solidFill>
                  <a:srgbClr val="0070C0"/>
                </a:solidFill>
              </a:rPr>
            </a:br>
            <a:r>
              <a:rPr lang="pt-BR" sz="2400" dirty="0" smtClean="0">
                <a:solidFill>
                  <a:srgbClr val="0070C0"/>
                </a:solidFill>
              </a:rPr>
              <a:t>Sociedade </a:t>
            </a:r>
            <a:r>
              <a:rPr lang="pt-BR" sz="2400" dirty="0">
                <a:solidFill>
                  <a:srgbClr val="0070C0"/>
                </a:solidFill>
              </a:rPr>
              <a:t>Brasileira de Doenças Cerebrovasculares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700" dirty="0"/>
              <a:t>1) </a:t>
            </a:r>
            <a:r>
              <a:rPr lang="en-US" sz="1700" dirty="0" err="1" smtClean="0"/>
              <a:t>Recomenda</a:t>
            </a:r>
            <a:r>
              <a:rPr lang="en-US" sz="1700" dirty="0" smtClean="0"/>
              <a:t>-se o </a:t>
            </a:r>
            <a:r>
              <a:rPr lang="en-US" sz="1700" dirty="0" err="1" smtClean="0"/>
              <a:t>início</a:t>
            </a:r>
            <a:r>
              <a:rPr lang="en-US" sz="1700" dirty="0" smtClean="0"/>
              <a:t> </a:t>
            </a:r>
            <a:r>
              <a:rPr lang="pt-BR" sz="1700" dirty="0" smtClean="0"/>
              <a:t>de </a:t>
            </a:r>
            <a:r>
              <a:rPr lang="pt-BR" sz="1700" dirty="0"/>
              <a:t>aspirina por via oral, numa dose diária de 160 mg a 300 mg </a:t>
            </a:r>
            <a:r>
              <a:rPr lang="pt-BR" sz="1700" dirty="0" smtClean="0"/>
              <a:t>nas primeiras 48 </a:t>
            </a:r>
            <a:r>
              <a:rPr lang="pt-BR" sz="1700" dirty="0"/>
              <a:t>horas após a ocorrência do </a:t>
            </a:r>
            <a:r>
              <a:rPr lang="pt-BR" sz="1700" dirty="0" err="1" smtClean="0"/>
              <a:t>AVEi</a:t>
            </a:r>
            <a:r>
              <a:rPr lang="pt-BR" sz="1700" dirty="0" smtClean="0"/>
              <a:t> </a:t>
            </a:r>
            <a:r>
              <a:rPr lang="pt-BR" sz="1700" dirty="0"/>
              <a:t>(Nível de evidência 1, recomendação </a:t>
            </a:r>
            <a:r>
              <a:rPr lang="pt-BR" sz="1700" dirty="0" smtClean="0"/>
              <a:t>classe A);</a:t>
            </a:r>
          </a:p>
          <a:p>
            <a:pPr marL="114300" indent="0" algn="just">
              <a:lnSpc>
                <a:spcPct val="170000"/>
              </a:lnSpc>
              <a:buNone/>
            </a:pPr>
            <a:endParaRPr lang="pt-BR" sz="1700" dirty="0" smtClean="0"/>
          </a:p>
          <a:p>
            <a:pPr algn="just">
              <a:lnSpc>
                <a:spcPct val="170000"/>
              </a:lnSpc>
            </a:pPr>
            <a:r>
              <a:rPr lang="en-US" sz="1700" dirty="0" smtClean="0"/>
              <a:t>2</a:t>
            </a:r>
            <a:r>
              <a:rPr lang="en-US" sz="1700" dirty="0"/>
              <a:t>) </a:t>
            </a:r>
            <a:r>
              <a:rPr lang="pt-BR" sz="1700" dirty="0"/>
              <a:t>Até o momento, não há nenhuma evidência para apoiar a administração de rotina de todos os outros agentes antiplaquetários, isoladamente ou em combinação com outras substâncias (nível de evidência 2, </a:t>
            </a:r>
            <a:r>
              <a:rPr lang="pt-BR" sz="1700" dirty="0" smtClean="0"/>
              <a:t>recomendação classe </a:t>
            </a:r>
            <a:r>
              <a:rPr lang="pt-BR" sz="1700" dirty="0"/>
              <a:t>B</a:t>
            </a:r>
            <a:r>
              <a:rPr lang="pt-BR" sz="1700" dirty="0" smtClean="0"/>
              <a:t>);</a:t>
            </a:r>
          </a:p>
          <a:p>
            <a:pPr algn="just">
              <a:lnSpc>
                <a:spcPct val="170000"/>
              </a:lnSpc>
            </a:pPr>
            <a:endParaRPr lang="en-US" sz="1700" dirty="0"/>
          </a:p>
          <a:p>
            <a:pPr algn="just">
              <a:lnSpc>
                <a:spcPct val="170000"/>
              </a:lnSpc>
            </a:pPr>
            <a:r>
              <a:rPr lang="pt-BR" sz="1700" dirty="0" smtClean="0"/>
              <a:t>3) A administração dos inibidores da glicoproteína </a:t>
            </a:r>
            <a:r>
              <a:rPr lang="pt-BR" sz="1700" dirty="0" err="1" smtClean="0"/>
              <a:t>IIb</a:t>
            </a:r>
            <a:r>
              <a:rPr lang="pt-BR" sz="1700" dirty="0" smtClean="0"/>
              <a:t>/</a:t>
            </a:r>
            <a:r>
              <a:rPr lang="pt-BR" sz="1700" dirty="0" err="1" smtClean="0"/>
              <a:t>IIIa</a:t>
            </a:r>
            <a:r>
              <a:rPr lang="pt-BR" sz="1700" dirty="0" smtClean="0"/>
              <a:t> (</a:t>
            </a:r>
            <a:r>
              <a:rPr lang="pt-BR" sz="1700" dirty="0" err="1" smtClean="0"/>
              <a:t>abciximab</a:t>
            </a:r>
            <a:r>
              <a:rPr lang="pt-BR" sz="1700" dirty="0" smtClean="0"/>
              <a:t>) não é recomendada na fase aguda do </a:t>
            </a:r>
            <a:r>
              <a:rPr lang="pt-BR" sz="1700" dirty="0" err="1" smtClean="0"/>
              <a:t>AVEi</a:t>
            </a:r>
            <a:r>
              <a:rPr lang="pt-BR" sz="1700" dirty="0" smtClean="0"/>
              <a:t> (nível de evidência 1, recomendação classe A).</a:t>
            </a:r>
          </a:p>
          <a:p>
            <a:pPr algn="just">
              <a:lnSpc>
                <a:spcPct val="170000"/>
              </a:lnSpc>
            </a:pPr>
            <a:endParaRPr lang="en-US" sz="1600" dirty="0"/>
          </a:p>
          <a:p>
            <a:pPr algn="just">
              <a:lnSpc>
                <a:spcPct val="170000"/>
              </a:lnSpc>
            </a:pPr>
            <a:r>
              <a:rPr lang="pt-BR" sz="1600" dirty="0" err="1"/>
              <a:t>Arq</a:t>
            </a:r>
            <a:r>
              <a:rPr lang="pt-BR" sz="1600" dirty="0"/>
              <a:t> </a:t>
            </a:r>
            <a:r>
              <a:rPr lang="pt-BR" sz="1600" dirty="0" err="1"/>
              <a:t>Neuropsiquiatr</a:t>
            </a:r>
            <a:r>
              <a:rPr lang="pt-BR" sz="1600" dirty="0"/>
              <a:t> 2012;70(11):885-893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1222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Recomendações </a:t>
            </a:r>
            <a:r>
              <a:rPr lang="pt-BR" sz="3200" dirty="0" err="1" smtClean="0">
                <a:solidFill>
                  <a:srgbClr val="0070C0"/>
                </a:solidFill>
              </a:rPr>
              <a:t>Stroke</a:t>
            </a:r>
            <a:r>
              <a:rPr lang="pt-BR" sz="3200" dirty="0" smtClean="0">
                <a:solidFill>
                  <a:srgbClr val="0070C0"/>
                </a:solidFill>
              </a:rPr>
              <a:t> 2013 (p. 908)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/>
              <a:t>1. A administração oral de AAS (dose inicial de 325 mg) dentro de 24 a 48 horas após o início do AVE é recomendada para a maioria dos pacientes </a:t>
            </a:r>
            <a:r>
              <a:rPr lang="pt-BR" sz="1600" b="1" i="1" dirty="0" smtClean="0"/>
              <a:t>(classe I; nível de evidência A)</a:t>
            </a:r>
            <a:r>
              <a:rPr lang="pt-BR" sz="1600" b="1" dirty="0" smtClean="0"/>
              <a:t>. </a:t>
            </a:r>
            <a:r>
              <a:rPr lang="pt-BR" sz="1600" dirty="0" smtClean="0"/>
              <a:t>(Inalterado em relação a diretriz anterior);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pt-BR" sz="1600" b="1" dirty="0" smtClean="0"/>
              <a:t>2. A utilidade do </a:t>
            </a:r>
            <a:r>
              <a:rPr lang="pt-BR" sz="1600" b="1" dirty="0" err="1" smtClean="0"/>
              <a:t>clopidogrel</a:t>
            </a:r>
            <a:r>
              <a:rPr lang="pt-BR" sz="1600" b="1" dirty="0" smtClean="0"/>
              <a:t> para o tratamento da fase aguda do </a:t>
            </a:r>
            <a:r>
              <a:rPr lang="pt-BR" sz="1600" b="1" dirty="0" err="1" smtClean="0"/>
              <a:t>AVEi</a:t>
            </a:r>
            <a:r>
              <a:rPr lang="pt-BR" sz="1600" b="1" dirty="0" smtClean="0"/>
              <a:t> não está bem estabelecida </a:t>
            </a:r>
            <a:r>
              <a:rPr lang="pt-BR" sz="1600" b="1" i="1" dirty="0" smtClean="0"/>
              <a:t>(classe </a:t>
            </a:r>
            <a:r>
              <a:rPr lang="pt-BR" sz="1600" b="1" i="1" dirty="0" err="1" smtClean="0"/>
              <a:t>IIb</a:t>
            </a:r>
            <a:r>
              <a:rPr lang="pt-BR" sz="1600" b="1" i="1" dirty="0" smtClean="0"/>
              <a:t>; nível de evidência C)</a:t>
            </a:r>
            <a:r>
              <a:rPr lang="pt-BR" sz="1600" b="1" dirty="0" smtClean="0"/>
              <a:t>. É necessário mais pesquisas que testem a utilização de emergência do </a:t>
            </a:r>
            <a:r>
              <a:rPr lang="pt-BR" sz="1600" b="1" dirty="0" err="1" smtClean="0"/>
              <a:t>clopidogrel</a:t>
            </a:r>
            <a:r>
              <a:rPr lang="pt-BR" sz="1600" b="1" dirty="0" smtClean="0"/>
              <a:t> no tratamento de pacientes na fase aguda do AVE. </a:t>
            </a:r>
            <a:r>
              <a:rPr lang="pt-BR" sz="1600" dirty="0" smtClean="0"/>
              <a:t>(Revisado da diretriz anterior);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pt-BR" sz="1600" b="1" dirty="0" smtClean="0"/>
              <a:t>3. A eficácia da </a:t>
            </a:r>
            <a:r>
              <a:rPr lang="pt-BR" sz="1600" b="1" dirty="0" err="1" smtClean="0"/>
              <a:t>tirofibana</a:t>
            </a:r>
            <a:r>
              <a:rPr lang="pt-BR" sz="1600" b="1" dirty="0" smtClean="0"/>
              <a:t> e do </a:t>
            </a:r>
            <a:r>
              <a:rPr lang="pt-BR" sz="1600" b="1" dirty="0" err="1" smtClean="0"/>
              <a:t>eptifibatide</a:t>
            </a:r>
            <a:r>
              <a:rPr lang="pt-BR" sz="1600" b="1" dirty="0" smtClean="0"/>
              <a:t> por via intravenosa não está bem estabelecida e estes agentes d</a:t>
            </a:r>
            <a:r>
              <a:rPr lang="en-US" sz="1600" b="1" dirty="0" err="1" smtClean="0"/>
              <a:t>evem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utilizados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apenas</a:t>
            </a:r>
            <a:r>
              <a:rPr lang="en-US" sz="1600" b="1" dirty="0" smtClean="0"/>
              <a:t> no </a:t>
            </a:r>
            <a:r>
              <a:rPr lang="en-US" sz="1600" b="1" dirty="0" err="1" smtClean="0"/>
              <a:t>ambiente</a:t>
            </a:r>
            <a:r>
              <a:rPr lang="en-US" sz="1600" b="1" dirty="0" smtClean="0"/>
              <a:t> dos </a:t>
            </a:r>
            <a:r>
              <a:rPr lang="en-US" sz="1600" b="1" dirty="0" err="1" smtClean="0"/>
              <a:t>ensaios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clínicos</a:t>
            </a:r>
            <a:r>
              <a:rPr lang="en-US" sz="1600" b="1" dirty="0" smtClean="0"/>
              <a:t> </a:t>
            </a:r>
            <a:r>
              <a:rPr lang="pt-BR" sz="1600" b="1" i="1" dirty="0"/>
              <a:t>(classe </a:t>
            </a:r>
            <a:r>
              <a:rPr lang="pt-BR" sz="1600" b="1" i="1" dirty="0" err="1"/>
              <a:t>IIb</a:t>
            </a:r>
            <a:r>
              <a:rPr lang="pt-BR" sz="1600" b="1" i="1" dirty="0"/>
              <a:t>; nível de evidência C)</a:t>
            </a:r>
            <a:r>
              <a:rPr lang="pt-BR" sz="1600" b="1" dirty="0"/>
              <a:t>. </a:t>
            </a:r>
            <a:r>
              <a:rPr lang="pt-BR" sz="1600" b="1" dirty="0" smtClean="0"/>
              <a:t> </a:t>
            </a:r>
            <a:r>
              <a:rPr lang="pt-BR" sz="1600" dirty="0" smtClean="0"/>
              <a:t>(Nova recomendação).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622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Recomendações </a:t>
            </a:r>
            <a:r>
              <a:rPr lang="pt-BR" sz="3200" dirty="0" err="1">
                <a:solidFill>
                  <a:srgbClr val="0070C0"/>
                </a:solidFill>
              </a:rPr>
              <a:t>Stroke</a:t>
            </a:r>
            <a:r>
              <a:rPr lang="pt-BR" sz="3200" dirty="0">
                <a:solidFill>
                  <a:srgbClr val="0070C0"/>
                </a:solidFill>
              </a:rPr>
              <a:t> 2013 (p. 908)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sz="2600" b="1" dirty="0" smtClean="0"/>
              <a:t>4. O AAS não é recomendado como substituto de outra intervenção aguda no tratamento do AVE, incluindo o </a:t>
            </a:r>
            <a:r>
              <a:rPr lang="pt-BR" sz="2600" b="1" dirty="0" err="1" smtClean="0"/>
              <a:t>rtPA</a:t>
            </a:r>
            <a:r>
              <a:rPr lang="pt-BR" sz="2600" b="1" dirty="0" smtClean="0"/>
              <a:t> intravenoso </a:t>
            </a:r>
            <a:r>
              <a:rPr lang="pt-BR" sz="2600" b="1" i="1" dirty="0" smtClean="0"/>
              <a:t>(Classe III; nível de evidência B)</a:t>
            </a:r>
            <a:r>
              <a:rPr lang="pt-BR" sz="2600" b="1" dirty="0" smtClean="0"/>
              <a:t>. </a:t>
            </a:r>
            <a:r>
              <a:rPr lang="en-US" sz="2600" dirty="0" smtClean="0"/>
              <a:t>(</a:t>
            </a:r>
            <a:r>
              <a:rPr lang="pt-BR" sz="2600" dirty="0"/>
              <a:t>Inalterado em relação a diretriz anterior</a:t>
            </a:r>
            <a:r>
              <a:rPr lang="en-US" sz="2600" dirty="0" smtClean="0"/>
              <a:t>);</a:t>
            </a:r>
            <a:endParaRPr lang="en-US" sz="2600" dirty="0"/>
          </a:p>
          <a:p>
            <a:pPr marL="114300" indent="0" algn="just">
              <a:lnSpc>
                <a:spcPct val="170000"/>
              </a:lnSpc>
              <a:buNone/>
            </a:pPr>
            <a:endParaRPr lang="en-US" sz="2600" dirty="0"/>
          </a:p>
          <a:p>
            <a:pPr algn="just">
              <a:lnSpc>
                <a:spcPct val="170000"/>
              </a:lnSpc>
            </a:pPr>
            <a:r>
              <a:rPr lang="pt-BR" sz="2600" b="1" dirty="0" smtClean="0"/>
              <a:t>5. A administração de outro agente inibidor do receptor da glicoproteína </a:t>
            </a:r>
            <a:r>
              <a:rPr lang="pt-BR" sz="2600" b="1" dirty="0" err="1" smtClean="0"/>
              <a:t>IIb</a:t>
            </a:r>
            <a:r>
              <a:rPr lang="pt-BR" sz="2600" b="1" dirty="0" smtClean="0"/>
              <a:t>/</a:t>
            </a:r>
            <a:r>
              <a:rPr lang="pt-BR" sz="2600" b="1" dirty="0" err="1" smtClean="0"/>
              <a:t>IIIa</a:t>
            </a:r>
            <a:r>
              <a:rPr lang="pt-BR" sz="2600" b="1" dirty="0" smtClean="0"/>
              <a:t> não é recomendada </a:t>
            </a:r>
            <a:r>
              <a:rPr lang="pt-BR" sz="2600" b="1" i="1" dirty="0" smtClean="0"/>
              <a:t>(Classe III; nível de evidência B</a:t>
            </a:r>
            <a:r>
              <a:rPr lang="en-US" sz="2600" b="1" i="1" dirty="0" smtClean="0"/>
              <a:t>)</a:t>
            </a:r>
            <a:r>
              <a:rPr lang="en-US" sz="2600" b="1" dirty="0" smtClean="0"/>
              <a:t>. </a:t>
            </a:r>
            <a:r>
              <a:rPr lang="en-US" sz="2600" dirty="0" smtClean="0"/>
              <a:t>(</a:t>
            </a:r>
            <a:r>
              <a:rPr lang="pt-BR" sz="2600" dirty="0"/>
              <a:t>Revisado da diretriz anterior</a:t>
            </a:r>
            <a:r>
              <a:rPr lang="en-US" sz="2600" dirty="0" smtClean="0"/>
              <a:t>). </a:t>
            </a:r>
            <a:r>
              <a:rPr lang="pt-BR" sz="2600" b="1" dirty="0"/>
              <a:t>É necessário mais pesquisas que testem a utilização de emergência </a:t>
            </a:r>
            <a:r>
              <a:rPr lang="pt-BR" sz="2600" b="1" dirty="0" smtClean="0"/>
              <a:t>destes medicamentos como opção de </a:t>
            </a:r>
            <a:r>
              <a:rPr lang="pt-BR" sz="2600" b="1" dirty="0"/>
              <a:t>tratamento </a:t>
            </a:r>
            <a:r>
              <a:rPr lang="pt-BR" sz="2600" b="1" dirty="0" smtClean="0"/>
              <a:t>em </a:t>
            </a:r>
            <a:r>
              <a:rPr lang="pt-BR" sz="2600" b="1" dirty="0"/>
              <a:t>pacientes na fase aguda do </a:t>
            </a:r>
            <a:r>
              <a:rPr lang="pt-BR" sz="2600" b="1" dirty="0" err="1" smtClean="0"/>
              <a:t>AVEi</a:t>
            </a:r>
            <a:r>
              <a:rPr lang="pt-BR" sz="2600" b="1" dirty="0" smtClean="0"/>
              <a:t>.</a:t>
            </a:r>
            <a:endParaRPr lang="en-US" sz="2600" b="1" dirty="0"/>
          </a:p>
          <a:p>
            <a:pPr marL="0" indent="0" algn="just">
              <a:lnSpc>
                <a:spcPct val="170000"/>
              </a:lnSpc>
              <a:buNone/>
            </a:pPr>
            <a:endParaRPr lang="en-US" sz="2600" b="1" dirty="0"/>
          </a:p>
          <a:p>
            <a:pPr algn="just">
              <a:lnSpc>
                <a:spcPct val="170000"/>
              </a:lnSpc>
            </a:pPr>
            <a:r>
              <a:rPr lang="en-US" sz="2600" b="1" dirty="0"/>
              <a:t>6. </a:t>
            </a:r>
            <a:r>
              <a:rPr lang="pt-BR" sz="2600" b="1" dirty="0" smtClean="0"/>
              <a:t>A administração do AAS (ou outro agente antiplaquetário) como adjuvante da terapia dentro de 24 horas da </a:t>
            </a:r>
            <a:r>
              <a:rPr lang="pt-BR" sz="2600" b="1" dirty="0" err="1" smtClean="0"/>
              <a:t>fibrinólise</a:t>
            </a:r>
            <a:r>
              <a:rPr lang="pt-BR" sz="2600" b="1" dirty="0" smtClean="0"/>
              <a:t> intravenosa não é recomendada </a:t>
            </a:r>
            <a:r>
              <a:rPr lang="pt-BR" sz="2600" b="1" i="1" dirty="0" smtClean="0"/>
              <a:t>(Classe III; nível de evidência </a:t>
            </a:r>
            <a:r>
              <a:rPr lang="en-US" sz="2600" b="1" i="1" dirty="0" smtClean="0"/>
              <a:t>C</a:t>
            </a:r>
            <a:r>
              <a:rPr lang="en-US" sz="2600" b="1" i="1" dirty="0"/>
              <a:t>)</a:t>
            </a:r>
            <a:r>
              <a:rPr lang="en-US" sz="2600" b="1" dirty="0"/>
              <a:t>. </a:t>
            </a:r>
            <a:r>
              <a:rPr lang="en-US" sz="2600" dirty="0" smtClean="0"/>
              <a:t>(</a:t>
            </a:r>
            <a:r>
              <a:rPr lang="pt-BR" sz="2600" dirty="0"/>
              <a:t>Revisado da diretriz anterior</a:t>
            </a:r>
            <a:r>
              <a:rPr lang="pt-BR" sz="2600" dirty="0" smtClean="0"/>
              <a:t>).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615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rgbClr val="0070C0"/>
                </a:solidFill>
              </a:rPr>
              <a:t>Bibliografia</a:t>
            </a:r>
            <a:endParaRPr lang="pt-BR" sz="48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Guidelines </a:t>
            </a:r>
            <a:r>
              <a:rPr lang="en-US" dirty="0"/>
              <a:t>for the Early Management of Patients With Acute Ischemic Stroke (2013</a:t>
            </a:r>
            <a:r>
              <a:rPr lang="en-US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Guidelines </a:t>
            </a:r>
            <a:r>
              <a:rPr lang="en-US" dirty="0"/>
              <a:t>for the Prevention of Stroke in Patients with Stroke or Transient Ischemic Attack (2011</a:t>
            </a:r>
            <a:r>
              <a:rPr lang="en-US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Guidelines for acute ischemic stroke </a:t>
            </a:r>
            <a:r>
              <a:rPr lang="en-US" dirty="0" smtClean="0"/>
              <a:t>treatment </a:t>
            </a:r>
            <a:r>
              <a:rPr lang="en-US" dirty="0"/>
              <a:t>– Part I. </a:t>
            </a:r>
            <a:r>
              <a:rPr lang="en-US" dirty="0" err="1"/>
              <a:t>Arq</a:t>
            </a:r>
            <a:r>
              <a:rPr lang="en-US" dirty="0"/>
              <a:t> </a:t>
            </a:r>
            <a:r>
              <a:rPr lang="en-US" dirty="0" err="1"/>
              <a:t>Neuropsiquiatr</a:t>
            </a:r>
            <a:r>
              <a:rPr lang="en-US" dirty="0"/>
              <a:t> 2012;70(8):621-629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Guidelines </a:t>
            </a:r>
            <a:r>
              <a:rPr lang="en-US" dirty="0"/>
              <a:t>for acute ischemic stroke </a:t>
            </a:r>
            <a:r>
              <a:rPr lang="en-US" dirty="0" smtClean="0"/>
              <a:t>treatment </a:t>
            </a:r>
            <a:r>
              <a:rPr lang="en-US" dirty="0"/>
              <a:t>– Part II: Stroke treatment. </a:t>
            </a:r>
            <a:r>
              <a:rPr lang="en-US" dirty="0" err="1"/>
              <a:t>Arq</a:t>
            </a:r>
            <a:r>
              <a:rPr lang="en-US" dirty="0"/>
              <a:t> </a:t>
            </a:r>
            <a:r>
              <a:rPr lang="en-US" dirty="0" err="1"/>
              <a:t>Neuropsiquiatr</a:t>
            </a:r>
            <a:r>
              <a:rPr lang="en-US" dirty="0"/>
              <a:t> 2012;70(11):885-893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pt-BR" dirty="0" err="1" smtClean="0"/>
              <a:t>Rang</a:t>
            </a:r>
            <a:r>
              <a:rPr lang="pt-BR" dirty="0"/>
              <a:t> &amp; </a:t>
            </a:r>
            <a:r>
              <a:rPr lang="pt-BR" dirty="0" err="1" smtClean="0"/>
              <a:t>Dale</a:t>
            </a:r>
            <a:r>
              <a:rPr lang="pt-BR" dirty="0" smtClean="0"/>
              <a:t>.</a:t>
            </a:r>
            <a:r>
              <a:rPr lang="pt-BR" dirty="0"/>
              <a:t> </a:t>
            </a:r>
            <a:r>
              <a:rPr lang="pt-BR" dirty="0" smtClean="0"/>
              <a:t>Farmacologia</a:t>
            </a:r>
            <a:r>
              <a:rPr lang="pt-BR" dirty="0"/>
              <a:t>. </a:t>
            </a:r>
            <a:r>
              <a:rPr lang="pt-BR" dirty="0" smtClean="0"/>
              <a:t>7ª ed</a:t>
            </a:r>
            <a:r>
              <a:rPr lang="pt-BR" dirty="0"/>
              <a:t>. Rio de Janeiro: </a:t>
            </a:r>
            <a:r>
              <a:rPr lang="pt-BR" dirty="0" err="1"/>
              <a:t>Elsevier</a:t>
            </a:r>
            <a:r>
              <a:rPr lang="pt-BR" dirty="0"/>
              <a:t>, 2011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dirty="0" err="1" smtClean="0"/>
              <a:t>Brunton</a:t>
            </a:r>
            <a:r>
              <a:rPr lang="pt-BR" dirty="0" smtClean="0"/>
              <a:t>, </a:t>
            </a:r>
            <a:r>
              <a:rPr lang="pt-BR" dirty="0" err="1" smtClean="0"/>
              <a:t>Chabner</a:t>
            </a:r>
            <a:r>
              <a:rPr lang="pt-BR" dirty="0" smtClean="0"/>
              <a:t> &amp; </a:t>
            </a:r>
            <a:r>
              <a:rPr lang="pt-BR" dirty="0" err="1" smtClean="0"/>
              <a:t>Knollmann</a:t>
            </a:r>
            <a:r>
              <a:rPr lang="pt-BR" dirty="0" smtClean="0"/>
              <a:t>. </a:t>
            </a:r>
            <a:r>
              <a:rPr lang="pt-BR" dirty="0"/>
              <a:t>Goodman &amp; Gilman As Bases Farmacológicas da Terapêutica. McGraw Hill, </a:t>
            </a:r>
            <a:r>
              <a:rPr lang="pt-BR" dirty="0" smtClean="0"/>
              <a:t>12ª </a:t>
            </a:r>
            <a:r>
              <a:rPr lang="pt-BR" dirty="0"/>
              <a:t>ed. </a:t>
            </a:r>
            <a:r>
              <a:rPr lang="pt-BR" dirty="0" smtClean="0"/>
              <a:t>2012.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Pacto AVC. Módulo VIII. Outros aspectos do tratamento. Disponível em: </a:t>
            </a:r>
            <a:r>
              <a:rPr lang="pt-BR" dirty="0">
                <a:hlinkClick r:id="rId2"/>
              </a:rPr>
              <a:t>http://www.pactoavc.com.br/downloads/mod8.pdf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752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87624" y="548680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Prevenção Secundária</a:t>
            </a:r>
          </a:p>
          <a:p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1628800"/>
            <a:ext cx="66967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800" b="1" dirty="0" smtClean="0">
                <a:solidFill>
                  <a:srgbClr val="0070C0"/>
                </a:solidFill>
              </a:rPr>
              <a:t>Controle de fatores de risco</a:t>
            </a:r>
          </a:p>
          <a:p>
            <a:pPr marL="342900" indent="-342900"/>
            <a:endParaRPr lang="pt-BR" sz="2200" b="1" dirty="0" smtClean="0"/>
          </a:p>
          <a:p>
            <a:pPr marL="342900" indent="-342900"/>
            <a:endParaRPr lang="pt-BR" sz="2200" b="1" dirty="0"/>
          </a:p>
          <a:p>
            <a:pPr marL="342900" indent="-342900">
              <a:buAutoNum type="arabicParenBoth"/>
            </a:pPr>
            <a:r>
              <a:rPr lang="pt-BR" sz="2200" b="1" dirty="0" smtClean="0"/>
              <a:t>Pressão Arterial</a:t>
            </a:r>
          </a:p>
          <a:p>
            <a:pPr marL="342900" indent="-342900"/>
            <a:endParaRPr lang="pt-BR" sz="2200" b="1" dirty="0"/>
          </a:p>
          <a:p>
            <a:pPr marL="342900" indent="-342900"/>
            <a:r>
              <a:rPr lang="pt-BR" sz="2200" b="1" dirty="0" smtClean="0"/>
              <a:t>(2) Glicemia</a:t>
            </a:r>
          </a:p>
          <a:p>
            <a:pPr marL="342900" indent="-342900"/>
            <a:endParaRPr lang="pt-BR" sz="2200" b="1" dirty="0"/>
          </a:p>
          <a:p>
            <a:pPr marL="342900" indent="-342900"/>
            <a:r>
              <a:rPr lang="pt-BR" sz="2200" b="1" dirty="0" smtClean="0"/>
              <a:t>(3) Perfil lipídico</a:t>
            </a:r>
          </a:p>
          <a:p>
            <a:pPr marL="342900" indent="-342900"/>
            <a:endParaRPr lang="pt-BR" sz="2200" b="1" dirty="0"/>
          </a:p>
          <a:p>
            <a:pPr marL="342900" indent="-342900"/>
            <a:r>
              <a:rPr lang="pt-BR" sz="2200" b="1" dirty="0" smtClean="0"/>
              <a:t>(4) Tabagismo</a:t>
            </a:r>
          </a:p>
          <a:p>
            <a:pPr marL="342900" indent="-342900"/>
            <a:endParaRPr lang="pt-BR" sz="2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60032" y="2708920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200" b="1" dirty="0" smtClean="0"/>
              <a:t>(5) Consumo de álcool</a:t>
            </a:r>
          </a:p>
          <a:p>
            <a:pPr marL="342900" indent="-342900"/>
            <a:endParaRPr lang="pt-BR" sz="2200" b="1" dirty="0" smtClean="0"/>
          </a:p>
          <a:p>
            <a:pPr marL="342900" indent="-342900"/>
            <a:r>
              <a:rPr lang="pt-BR" sz="2200" b="1" dirty="0" smtClean="0"/>
              <a:t>(6) Obesidade</a:t>
            </a:r>
          </a:p>
          <a:p>
            <a:pPr marL="342900" indent="-342900"/>
            <a:endParaRPr lang="pt-BR" sz="2200" b="1" dirty="0" smtClean="0"/>
          </a:p>
          <a:p>
            <a:pPr marL="342900" indent="-342900"/>
            <a:r>
              <a:rPr lang="pt-BR" sz="2200" b="1" dirty="0" smtClean="0"/>
              <a:t>(7) Sedentarismo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04664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1.1. Pressão arterial</a:t>
            </a:r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pressão arterial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4932040" y="3573016"/>
            <a:ext cx="3940359" cy="298512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827584" y="1052736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meta-análises de ensaios clínicos randomizados demonstraram que a </a:t>
            </a:r>
            <a:r>
              <a:rPr lang="pt-BR" sz="2800" b="1" dirty="0" smtClean="0"/>
              <a:t>redução da pressão arterial </a:t>
            </a:r>
            <a:r>
              <a:rPr lang="pt-BR" dirty="0" smtClean="0"/>
              <a:t>está associada com uma </a:t>
            </a:r>
            <a:r>
              <a:rPr lang="pt-BR" sz="2800" b="1" dirty="0" smtClean="0"/>
              <a:t>redução de 30% a 40% do risco de AVE.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263691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b="1" dirty="0" smtClean="0"/>
              <a:t>Mudanças no estilo de vida </a:t>
            </a:r>
            <a:r>
              <a:rPr lang="pt-BR" dirty="0" smtClean="0"/>
              <a:t>(restrição de sal, dieta rica em frutas e vegetais, atividade física regular...)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sz="2800" b="1" dirty="0" smtClean="0"/>
          </a:p>
          <a:p>
            <a:pPr>
              <a:buFontTx/>
              <a:buChar char="-"/>
            </a:pPr>
            <a:r>
              <a:rPr lang="pt-BR" sz="2800" b="1" dirty="0" smtClean="0"/>
              <a:t> Terapia farmacológica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450912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Reduções significativas na recorrência de AVEi foram vistas com o uso de diuréticos tiazídicos ou diuréticos em combinação com iECA e AAII.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62068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1.2. Diabetes </a:t>
            </a:r>
          </a:p>
          <a:p>
            <a:endParaRPr lang="pt-BR" sz="2200" b="1" dirty="0">
              <a:solidFill>
                <a:srgbClr val="0070C0"/>
              </a:solidFill>
            </a:endParaRPr>
          </a:p>
        </p:txBody>
      </p:sp>
      <p:pic>
        <p:nvPicPr>
          <p:cNvPr id="66564" name="Picture 4" descr="http://adrianaangelucci.site.med.br/fmfiles/index.asp/::XPR3BNBY::/documentos%20site/Diabetes-Association.jp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5868144" y="3501008"/>
            <a:ext cx="2909714" cy="290971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7584" y="126876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estudo PROactive &gt;  em pacientes com história de AVE, a terapia com </a:t>
            </a:r>
            <a:r>
              <a:rPr lang="pt-BR" sz="2800" b="1" dirty="0" smtClean="0"/>
              <a:t>pioglitazona </a:t>
            </a:r>
            <a:r>
              <a:rPr lang="pt-BR" dirty="0" smtClean="0"/>
              <a:t>foi associada com  uma </a:t>
            </a:r>
            <a:r>
              <a:rPr lang="pt-BR" sz="2800" b="1" dirty="0" smtClean="0"/>
              <a:t>redução de risco relativo de 47%  na recorrência de AVE.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3068960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b="1" dirty="0" smtClean="0"/>
              <a:t> Metas (Sociedade Brasileira de Diabetes)</a:t>
            </a:r>
            <a:br>
              <a:rPr lang="pt-BR" b="1" dirty="0" smtClean="0"/>
            </a:br>
            <a:endParaRPr lang="pt-BR" dirty="0"/>
          </a:p>
          <a:p>
            <a:pPr marL="342900" indent="-342900">
              <a:buAutoNum type="alphaLcParenBoth"/>
            </a:pPr>
            <a:r>
              <a:rPr lang="pt-BR" b="1" dirty="0" smtClean="0"/>
              <a:t>HbA1c: &lt; 7g/dl</a:t>
            </a:r>
          </a:p>
          <a:p>
            <a:pPr marL="342900" indent="-342900">
              <a:buAutoNum type="alphaLcParenBoth"/>
            </a:pPr>
            <a:endParaRPr lang="pt-BR" b="1" dirty="0"/>
          </a:p>
          <a:p>
            <a:pPr marL="342900" indent="-342900"/>
            <a:r>
              <a:rPr lang="pt-BR" b="1" dirty="0" smtClean="0"/>
              <a:t>(b) Glicemia pré-prandial: &lt;110mg/dl</a:t>
            </a:r>
          </a:p>
          <a:p>
            <a:pPr marL="342900" indent="-342900"/>
            <a:endParaRPr lang="pt-BR" b="1" dirty="0"/>
          </a:p>
          <a:p>
            <a:pPr marL="342900" indent="-342900"/>
            <a:r>
              <a:rPr lang="pt-BR" b="1" dirty="0" smtClean="0"/>
              <a:t>(C) Glicemia pós-prandial: &lt;140mg/dl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476672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1.3. Perfil Lipídico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1124744"/>
            <a:ext cx="71287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1600" dirty="0" smtClean="0"/>
              <a:t>Meta-análise com mais de 90.000 pacientes mostrou que, quanto maior a redução no LDL, maior a redução do risco de AVE. Altos níveis de triglicerídeos foram associados com ocorrência de AVE, assim como baíxos níveis de HDL.</a:t>
            </a:r>
          </a:p>
          <a:p>
            <a:pPr>
              <a:buFontTx/>
              <a:buChar char="-"/>
            </a:pPr>
            <a:endParaRPr lang="pt-BR" sz="1600" b="1" dirty="0"/>
          </a:p>
          <a:p>
            <a:pPr>
              <a:buFontTx/>
              <a:buChar char="-"/>
            </a:pPr>
            <a:r>
              <a:rPr lang="pt-BR" sz="1600" dirty="0" smtClean="0"/>
              <a:t>o NCEP (National Cholesterol Education Program) recomenda mudanças no estilo de vida </a:t>
            </a:r>
            <a:r>
              <a:rPr lang="pt-BR" sz="2400" b="1" dirty="0" smtClean="0"/>
              <a:t>(redução da ingestão de gordura saturada e colesterol; redução do peso).</a:t>
            </a:r>
          </a:p>
          <a:p>
            <a:pPr>
              <a:buFontTx/>
              <a:buChar char="-"/>
            </a:pPr>
            <a:endParaRPr lang="pt-BR" sz="2400" b="1" dirty="0"/>
          </a:p>
          <a:p>
            <a:r>
              <a:rPr lang="pt-BR" dirty="0" smtClean="0"/>
              <a:t>- A terapia com</a:t>
            </a:r>
            <a:r>
              <a:rPr lang="pt-BR" sz="2800" dirty="0" smtClean="0"/>
              <a:t> </a:t>
            </a:r>
            <a:r>
              <a:rPr lang="pt-BR" sz="2400" b="1" dirty="0" smtClean="0"/>
              <a:t>estatina</a:t>
            </a:r>
            <a:r>
              <a:rPr lang="pt-BR" sz="2800" b="1" dirty="0" smtClean="0"/>
              <a:t> </a:t>
            </a:r>
            <a:r>
              <a:rPr lang="pt-BR" dirty="0" smtClean="0"/>
              <a:t>é recomendada para </a:t>
            </a:r>
            <a:r>
              <a:rPr lang="pt-BR" sz="2400" b="1" dirty="0" smtClean="0"/>
              <a:t>reduzir o risco de AVE em pacientes com evidência de aterosclerose ou LDL &gt; 100mg/dl. </a:t>
            </a:r>
            <a:r>
              <a:rPr lang="pt-BR" dirty="0" smtClean="0"/>
              <a:t>É razoável objetivar uma redução de 50% ou níveis &lt;70mg/dl para obter benefício máximo.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6211669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Statins in stroke prevention and carotid atherosclerosis: systematic review and up-to-date meta-analysis. </a:t>
            </a:r>
            <a:r>
              <a:rPr lang="en-US" sz="1200" dirty="0" smtClean="0"/>
              <a:t>Stroke 2004 Dec; 35(12): 2902-2909</a:t>
            </a:r>
            <a:endParaRPr lang="en-US" sz="1200" b="1" dirty="0" smtClean="0"/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74116" cy="494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886</TotalTime>
  <Words>3273</Words>
  <Application>Microsoft Office PowerPoint</Application>
  <PresentationFormat>Apresentação na tela (4:3)</PresentationFormat>
  <Paragraphs>286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8" baseType="lpstr">
      <vt:lpstr>Adjacência</vt:lpstr>
      <vt:lpstr>1_Adjacência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Terapia Antiplaquetária</vt:lpstr>
      <vt:lpstr>Slide 22</vt:lpstr>
      <vt:lpstr>Slide 23</vt:lpstr>
      <vt:lpstr>Ácido Acetil Salicílico</vt:lpstr>
      <vt:lpstr>Ácido Acetil Salicílico</vt:lpstr>
      <vt:lpstr>Ácido Acetil Salicílico</vt:lpstr>
      <vt:lpstr>Clopidogrel</vt:lpstr>
      <vt:lpstr>Clopidogrel</vt:lpstr>
      <vt:lpstr>CAPRIE (Clopidogrel vs. Aspirina in Patients at Risk of Ischemic Events)</vt:lpstr>
      <vt:lpstr>MATCH (Management of ATherothrombosis with Clopidogrel in High-risk patients with recent TIA or ischemic stroke)</vt:lpstr>
      <vt:lpstr>CHARISMA (Clopidogrel for High Atherothrombotic Risk and Ischemic Stabilization, Management and Avoidance)</vt:lpstr>
      <vt:lpstr>Ticlopidina</vt:lpstr>
      <vt:lpstr>Dipiridamol</vt:lpstr>
      <vt:lpstr>ESPS-2 (European Stroke Prevention Study)</vt:lpstr>
      <vt:lpstr>ESPRIT (European/Australian Stroke Prevention in Reversible Ischaemia Trial)</vt:lpstr>
      <vt:lpstr>PROFESS (Prevention Regimen For Effectively avoiding Second Strokes)</vt:lpstr>
      <vt:lpstr>Inibidores da glicoproteína IIb/IIIa abciximabe, epitifibatide e tirofibana</vt:lpstr>
      <vt:lpstr>Inibidores da glicoproteína IIb/IIIa abciximabe, epitifibatide e tirofibana</vt:lpstr>
      <vt:lpstr>Novos agentes antiplaquetários</vt:lpstr>
      <vt:lpstr>Locais de ação dos fármacos antiplaquetários</vt:lpstr>
      <vt:lpstr>Escolha da terapia antiplaquetária –  Stroke 2011</vt:lpstr>
      <vt:lpstr>Escolha da terapia antiplaquetária –  Stroke 2011</vt:lpstr>
      <vt:lpstr>Recomendações para o uso de antiplaquetários – fase aguda Sociedade Brasileira de Doenças Cerebrovasculares </vt:lpstr>
      <vt:lpstr>Recomendações Stroke 2013 (p. 908)</vt:lpstr>
      <vt:lpstr>Recomendações Stroke 2013 (p. 908)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Dr Milton</cp:lastModifiedBy>
  <cp:revision>146</cp:revision>
  <dcterms:created xsi:type="dcterms:W3CDTF">2013-04-26T19:01:22Z</dcterms:created>
  <dcterms:modified xsi:type="dcterms:W3CDTF">2013-05-04T14:48:42Z</dcterms:modified>
</cp:coreProperties>
</file>