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3" r:id="rId5"/>
    <p:sldId id="264" r:id="rId6"/>
    <p:sldId id="265" r:id="rId7"/>
    <p:sldId id="266" r:id="rId8"/>
    <p:sldId id="267" r:id="rId9"/>
    <p:sldId id="261" r:id="rId10"/>
    <p:sldId id="269" r:id="rId11"/>
    <p:sldId id="270" r:id="rId12"/>
    <p:sldId id="271" r:id="rId13"/>
    <p:sldId id="274" r:id="rId14"/>
    <p:sldId id="272" r:id="rId15"/>
    <p:sldId id="273" r:id="rId16"/>
    <p:sldId id="278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5" r:id="rId28"/>
    <p:sldId id="288" r:id="rId29"/>
    <p:sldId id="287" r:id="rId30"/>
    <p:sldId id="289" r:id="rId31"/>
    <p:sldId id="259" r:id="rId32"/>
    <p:sldId id="262" r:id="rId33"/>
    <p:sldId id="260" r:id="rId34"/>
    <p:sldId id="290" r:id="rId35"/>
    <p:sldId id="291" r:id="rId36"/>
    <p:sldId id="293" r:id="rId37"/>
    <p:sldId id="292" r:id="rId38"/>
    <p:sldId id="294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>
        <p:scale>
          <a:sx n="80" d="100"/>
          <a:sy n="80" d="100"/>
        </p:scale>
        <p:origin x="-40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A59E07-2B51-4B16-87D8-57D7011D5606}" type="datetimeFigureOut">
              <a:rPr lang="pt-BR" smtClean="0"/>
              <a:pPr/>
              <a:t>13/6/2013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193153-6E26-4AB8-B645-2E9BF732F3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atpat.unicamp.br/radvascminis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 smtClean="0"/>
              <a:t>AVCI e AIT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2400" cy="154558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Caio </a:t>
            </a:r>
            <a:r>
              <a:rPr lang="pt-BR" dirty="0" err="1" smtClean="0">
                <a:solidFill>
                  <a:schemeClr val="tx1"/>
                </a:solidFill>
              </a:rPr>
              <a:t>Shinoda</a:t>
            </a:r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Caroline </a:t>
            </a:r>
            <a:r>
              <a:rPr lang="pt-BR" dirty="0" err="1" smtClean="0">
                <a:solidFill>
                  <a:schemeClr val="tx1"/>
                </a:solidFill>
              </a:rPr>
              <a:t>Coronado</a:t>
            </a:r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Medicina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Famema</a:t>
            </a:r>
            <a:r>
              <a:rPr lang="en-US" dirty="0" smtClean="0">
                <a:solidFill>
                  <a:schemeClr val="tx1"/>
                </a:solidFill>
              </a:rPr>
              <a:t> 2013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Prof. Dr. Milton </a:t>
            </a:r>
            <a:r>
              <a:rPr lang="pt-BR" sz="2800" dirty="0" err="1" smtClean="0">
                <a:solidFill>
                  <a:schemeClr val="tx1"/>
                </a:solidFill>
              </a:rPr>
              <a:t>Marchioli</a:t>
            </a:r>
            <a:r>
              <a:rPr lang="pt-BR" sz="2800" dirty="0" smtClean="0">
                <a:solidFill>
                  <a:schemeClr val="tx1"/>
                </a:solidFill>
              </a:rPr>
              <a:t> - Ambulatório Neurovascular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9150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Tabagismo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Idade</a:t>
            </a:r>
            <a:r>
              <a:rPr lang="en-US" dirty="0" smtClean="0"/>
              <a:t> &gt; 50 </a:t>
            </a:r>
            <a:r>
              <a:rPr lang="en-US" dirty="0" err="1" smtClean="0"/>
              <a:t>anos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Raça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egra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Sexo</a:t>
            </a:r>
            <a:r>
              <a:rPr lang="en-US" dirty="0" smtClean="0"/>
              <a:t> </a:t>
            </a:r>
            <a:r>
              <a:rPr lang="en-US" dirty="0" err="1" smtClean="0"/>
              <a:t>masculino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Ingestão</a:t>
            </a:r>
            <a:r>
              <a:rPr lang="en-US" dirty="0" smtClean="0"/>
              <a:t> </a:t>
            </a:r>
            <a:r>
              <a:rPr lang="en-US" dirty="0" err="1" smtClean="0"/>
              <a:t>abusiva</a:t>
            </a:r>
            <a:r>
              <a:rPr lang="en-US" dirty="0" smtClean="0"/>
              <a:t> de </a:t>
            </a:r>
            <a:r>
              <a:rPr lang="en-US" dirty="0" err="1" smtClean="0"/>
              <a:t>álcool</a:t>
            </a:r>
            <a:r>
              <a:rPr lang="en-US" dirty="0" smtClean="0"/>
              <a:t>;</a:t>
            </a:r>
          </a:p>
          <a:p>
            <a:r>
              <a:rPr lang="en-US" dirty="0" smtClean="0"/>
              <a:t>Vida </a:t>
            </a:r>
            <a:r>
              <a:rPr lang="en-US" dirty="0" err="1" smtClean="0"/>
              <a:t>sedentária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anticoncepcionais</a:t>
            </a:r>
            <a:r>
              <a:rPr lang="en-US" dirty="0" smtClean="0"/>
              <a:t> </a:t>
            </a:r>
            <a:r>
              <a:rPr lang="en-US" dirty="0" err="1" smtClean="0"/>
              <a:t>orais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Histórico</a:t>
            </a:r>
            <a:r>
              <a:rPr lang="en-US" dirty="0" smtClean="0"/>
              <a:t> familiar;</a:t>
            </a:r>
          </a:p>
          <a:p>
            <a:r>
              <a:rPr lang="en-US" dirty="0" smtClean="0"/>
              <a:t>AIT </a:t>
            </a:r>
            <a:r>
              <a:rPr lang="en-US" dirty="0" err="1" smtClean="0"/>
              <a:t>prévio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Fatores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endParaRPr lang="pt-BR" dirty="0"/>
          </a:p>
        </p:txBody>
      </p:sp>
      <p:pic>
        <p:nvPicPr>
          <p:cNvPr id="4" name="Imagem 3" descr="antitabagism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412776"/>
            <a:ext cx="2348209" cy="345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populacionais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pt-BR" dirty="0" err="1" smtClean="0"/>
              <a:t>Framingham</a:t>
            </a:r>
            <a:r>
              <a:rPr lang="pt-BR" dirty="0" smtClean="0"/>
              <a:t>) demonstram que associação dos fatores de risco aumentam exponencialmente, e não linearmente </a:t>
            </a:r>
            <a:r>
              <a:rPr lang="pt-BR" dirty="0" smtClean="0"/>
              <a:t>no </a:t>
            </a:r>
            <a:r>
              <a:rPr lang="pt-BR" dirty="0" smtClean="0"/>
              <a:t>risco de AVE.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Fatores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Framingham</a:t>
            </a:r>
            <a:endParaRPr lang="pt-BR" dirty="0"/>
          </a:p>
        </p:txBody>
      </p:sp>
      <p:pic>
        <p:nvPicPr>
          <p:cNvPr id="6" name="Espaço Reservado para Conteúdo 5" descr="FRAMINGH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3539"/>
            <a:ext cx="8229600" cy="4481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Aterosclerose</a:t>
            </a:r>
            <a:r>
              <a:rPr lang="en-US" dirty="0" smtClean="0"/>
              <a:t> da </a:t>
            </a:r>
            <a:r>
              <a:rPr lang="en-US" dirty="0" smtClean="0"/>
              <a:t>Aorta </a:t>
            </a:r>
            <a:r>
              <a:rPr lang="en-US" dirty="0" smtClean="0"/>
              <a:t>e </a:t>
            </a:r>
            <a:r>
              <a:rPr lang="en-US" dirty="0" smtClean="0"/>
              <a:t>Arco </a:t>
            </a:r>
            <a:r>
              <a:rPr lang="en-US" dirty="0" err="1" smtClean="0"/>
              <a:t>A</a:t>
            </a:r>
            <a:r>
              <a:rPr lang="en-US" dirty="0" err="1" smtClean="0"/>
              <a:t>órtico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Aneurisma</a:t>
            </a:r>
            <a:r>
              <a:rPr lang="en-US" dirty="0" smtClean="0"/>
              <a:t> de </a:t>
            </a:r>
            <a:r>
              <a:rPr lang="en-US" dirty="0" err="1" smtClean="0"/>
              <a:t>S</a:t>
            </a:r>
            <a:r>
              <a:rPr lang="en-US" dirty="0" err="1" smtClean="0"/>
              <a:t>epto</a:t>
            </a:r>
            <a:r>
              <a:rPr lang="en-US" dirty="0" smtClean="0"/>
              <a:t> </a:t>
            </a:r>
            <a:r>
              <a:rPr lang="en-US" dirty="0" err="1" smtClean="0"/>
              <a:t>Interatrial</a:t>
            </a:r>
            <a:r>
              <a:rPr lang="en-US" dirty="0" smtClean="0"/>
              <a:t>;</a:t>
            </a:r>
            <a:endParaRPr lang="en-US" dirty="0" smtClean="0"/>
          </a:p>
          <a:p>
            <a:r>
              <a:rPr lang="en-US" dirty="0" err="1" smtClean="0"/>
              <a:t>Síndromes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err="1" smtClean="0"/>
              <a:t>rombolíticas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Vasculites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hematológicas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</a:t>
            </a:r>
            <a:r>
              <a:rPr lang="en-US" dirty="0" err="1" smtClean="0"/>
              <a:t>ndocardites</a:t>
            </a:r>
            <a:r>
              <a:rPr lang="en-US" dirty="0" smtClean="0"/>
              <a:t>.;</a:t>
            </a:r>
          </a:p>
          <a:p>
            <a:r>
              <a:rPr lang="en-US" dirty="0" err="1" smtClean="0"/>
              <a:t>Dissecção</a:t>
            </a:r>
            <a:r>
              <a:rPr lang="en-US" dirty="0" smtClean="0"/>
              <a:t> vertebral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carótida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Displasia</a:t>
            </a:r>
            <a:r>
              <a:rPr lang="en-US" dirty="0" smtClean="0"/>
              <a:t> </a:t>
            </a:r>
            <a:r>
              <a:rPr lang="en-US" dirty="0" err="1" smtClean="0"/>
              <a:t>fibromuscular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Drogas</a:t>
            </a:r>
            <a:r>
              <a:rPr lang="en-US" dirty="0" smtClean="0"/>
              <a:t> (</a:t>
            </a:r>
            <a:r>
              <a:rPr lang="en-US" dirty="0" err="1" smtClean="0"/>
              <a:t>anfetaminas</a:t>
            </a:r>
            <a:r>
              <a:rPr lang="en-US" dirty="0" smtClean="0"/>
              <a:t>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Outros</a:t>
            </a:r>
            <a:r>
              <a:rPr lang="en-US" dirty="0" smtClean="0"/>
              <a:t> </a:t>
            </a:r>
            <a:r>
              <a:rPr lang="en-US" dirty="0" err="1" smtClean="0"/>
              <a:t>Fatores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nfographic - H Joosten-Heart risks Brain fun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70442"/>
            <a:ext cx="5832648" cy="550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cardíacas</a:t>
            </a:r>
            <a:r>
              <a:rPr lang="en-US" dirty="0" smtClean="0"/>
              <a:t> de </a:t>
            </a:r>
            <a:r>
              <a:rPr lang="en-US" dirty="0" err="1" smtClean="0"/>
              <a:t>origem</a:t>
            </a:r>
            <a:r>
              <a:rPr lang="en-US" dirty="0" smtClean="0"/>
              <a:t> </a:t>
            </a:r>
            <a:r>
              <a:rPr lang="en-US" dirty="0" err="1" smtClean="0"/>
              <a:t>embólica</a:t>
            </a:r>
            <a:r>
              <a:rPr lang="en-US" dirty="0" smtClean="0"/>
              <a:t>, a </a:t>
            </a:r>
            <a:r>
              <a:rPr lang="en-US" b="1" dirty="0" smtClean="0"/>
              <a:t>FA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Fenômenos</a:t>
            </a:r>
            <a:r>
              <a:rPr lang="en-US" dirty="0" smtClean="0"/>
              <a:t> </a:t>
            </a:r>
            <a:r>
              <a:rPr lang="en-US" dirty="0" err="1" smtClean="0"/>
              <a:t>trombóticos</a:t>
            </a:r>
            <a:r>
              <a:rPr lang="en-US" dirty="0" smtClean="0"/>
              <a:t> </a:t>
            </a:r>
            <a:r>
              <a:rPr lang="en-US" dirty="0" err="1" smtClean="0"/>
              <a:t>decorrem</a:t>
            </a:r>
            <a:r>
              <a:rPr lang="en-US" dirty="0" smtClean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b="1" dirty="0" err="1" smtClean="0"/>
              <a:t>trombos</a:t>
            </a:r>
            <a:r>
              <a:rPr lang="en-US" dirty="0" smtClean="0"/>
              <a:t> no </a:t>
            </a:r>
            <a:r>
              <a:rPr lang="en-US" dirty="0" err="1" smtClean="0"/>
              <a:t>átrio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ventrículo</a:t>
            </a:r>
            <a:r>
              <a:rPr lang="en-US" dirty="0" smtClean="0"/>
              <a:t> </a:t>
            </a:r>
            <a:r>
              <a:rPr lang="en-US" dirty="0" err="1" smtClean="0"/>
              <a:t>esquerdo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consequência</a:t>
            </a:r>
            <a:r>
              <a:rPr lang="en-US" dirty="0" smtClean="0"/>
              <a:t> à </a:t>
            </a:r>
            <a:r>
              <a:rPr lang="en-US" dirty="0" err="1" smtClean="0"/>
              <a:t>estase</a:t>
            </a:r>
            <a:r>
              <a:rPr lang="en-US" dirty="0" smtClean="0"/>
              <a:t> </a:t>
            </a:r>
            <a:r>
              <a:rPr lang="en-US" dirty="0" err="1" smtClean="0"/>
              <a:t>atrial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Déficit</a:t>
            </a:r>
            <a:r>
              <a:rPr lang="en-US" dirty="0" smtClean="0"/>
              <a:t> </a:t>
            </a:r>
            <a:r>
              <a:rPr lang="en-US" dirty="0" err="1" smtClean="0"/>
              <a:t>neurológico</a:t>
            </a:r>
            <a:r>
              <a:rPr lang="en-US" dirty="0" smtClean="0"/>
              <a:t> </a:t>
            </a:r>
            <a:r>
              <a:rPr lang="en-US" dirty="0" err="1" smtClean="0"/>
              <a:t>súbito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segundos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minutos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persiste</a:t>
            </a:r>
            <a:r>
              <a:rPr lang="en-US" dirty="0" smtClean="0"/>
              <a:t> </a:t>
            </a:r>
            <a:r>
              <a:rPr lang="en-US" dirty="0" err="1" smtClean="0"/>
              <a:t>estável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piorar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próximas</a:t>
            </a:r>
            <a:r>
              <a:rPr lang="en-US" dirty="0" smtClean="0"/>
              <a:t> </a:t>
            </a:r>
            <a:r>
              <a:rPr lang="en-US" dirty="0" err="1" smtClean="0"/>
              <a:t>horas</a:t>
            </a:r>
            <a:r>
              <a:rPr lang="en-US" dirty="0" smtClean="0"/>
              <a:t>/</a:t>
            </a:r>
            <a:r>
              <a:rPr lang="en-US" dirty="0" err="1" smtClean="0"/>
              <a:t>dias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Artérias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acometida</a:t>
            </a:r>
            <a:r>
              <a:rPr lang="en-US" dirty="0" smtClean="0"/>
              <a:t> é a </a:t>
            </a:r>
            <a:r>
              <a:rPr lang="en-US" b="1" dirty="0" smtClean="0"/>
              <a:t>cerebral </a:t>
            </a:r>
            <a:r>
              <a:rPr lang="en-US" b="1" dirty="0" err="1" smtClean="0"/>
              <a:t>média</a:t>
            </a:r>
            <a:r>
              <a:rPr lang="en-US" b="1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ramos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 </a:t>
            </a:r>
            <a:r>
              <a:rPr lang="en-US" dirty="0" err="1" smtClean="0"/>
              <a:t>Cardioembólico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teroesclerose e tromb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9515" y="771671"/>
            <a:ext cx="5326821" cy="5235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Idade</a:t>
            </a:r>
            <a:r>
              <a:rPr lang="en-US" dirty="0" smtClean="0"/>
              <a:t> &gt;50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fatores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Artéria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acometida</a:t>
            </a:r>
            <a:r>
              <a:rPr lang="en-US" dirty="0" smtClean="0"/>
              <a:t> é a </a:t>
            </a:r>
            <a:r>
              <a:rPr lang="en-US" b="1" dirty="0" err="1" smtClean="0"/>
              <a:t>carótida</a:t>
            </a:r>
            <a:r>
              <a:rPr lang="en-US" b="1" dirty="0" smtClean="0"/>
              <a:t> </a:t>
            </a:r>
            <a:r>
              <a:rPr lang="en-US" b="1" dirty="0" err="1" smtClean="0"/>
              <a:t>interna</a:t>
            </a:r>
            <a:r>
              <a:rPr lang="en-US" dirty="0" smtClean="0"/>
              <a:t>, </a:t>
            </a:r>
            <a:r>
              <a:rPr lang="en-US" dirty="0" err="1" smtClean="0"/>
              <a:t>depois</a:t>
            </a:r>
            <a:r>
              <a:rPr lang="en-US" dirty="0" smtClean="0"/>
              <a:t> a </a:t>
            </a:r>
            <a:r>
              <a:rPr lang="en-US" b="1" dirty="0" err="1" smtClean="0"/>
              <a:t>artéria</a:t>
            </a:r>
            <a:r>
              <a:rPr lang="en-US" b="1" dirty="0" smtClean="0"/>
              <a:t> vertebral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Ausência</a:t>
            </a:r>
            <a:r>
              <a:rPr lang="en-US" dirty="0" smtClean="0"/>
              <a:t> de </a:t>
            </a:r>
            <a:r>
              <a:rPr lang="en-US" dirty="0" err="1" smtClean="0"/>
              <a:t>cardiopatias</a:t>
            </a:r>
            <a:r>
              <a:rPr lang="en-US" dirty="0" smtClean="0"/>
              <a:t> </a:t>
            </a:r>
            <a:r>
              <a:rPr lang="en-US" dirty="0" err="1" smtClean="0"/>
              <a:t>emboligênicas</a:t>
            </a:r>
            <a:r>
              <a:rPr lang="en-US" dirty="0" smtClean="0"/>
              <a:t>;</a:t>
            </a:r>
          </a:p>
          <a:p>
            <a:r>
              <a:rPr lang="en-US" dirty="0" smtClean="0"/>
              <a:t>AVE </a:t>
            </a:r>
            <a:r>
              <a:rPr lang="en-US" dirty="0" err="1" smtClean="0"/>
              <a:t>trombótico</a:t>
            </a:r>
            <a:r>
              <a:rPr lang="en-US" dirty="0" smtClean="0"/>
              <a:t> de </a:t>
            </a:r>
            <a:r>
              <a:rPr lang="en-US" dirty="0" err="1" smtClean="0"/>
              <a:t>pequenas</a:t>
            </a:r>
            <a:r>
              <a:rPr lang="en-US" dirty="0" smtClean="0"/>
              <a:t> </a:t>
            </a:r>
            <a:r>
              <a:rPr lang="en-US" dirty="0" err="1" smtClean="0"/>
              <a:t>artérias</a:t>
            </a:r>
            <a:r>
              <a:rPr lang="en-US" dirty="0" smtClean="0"/>
              <a:t> </a:t>
            </a:r>
            <a:r>
              <a:rPr lang="en-US" dirty="0" smtClean="0"/>
              <a:t>               (</a:t>
            </a:r>
            <a:r>
              <a:rPr lang="en-US" dirty="0" smtClean="0"/>
              <a:t>AVE </a:t>
            </a:r>
            <a:r>
              <a:rPr lang="en-US" dirty="0" err="1" smtClean="0"/>
              <a:t>lacunar</a:t>
            </a:r>
            <a:r>
              <a:rPr lang="en-US" dirty="0" smtClean="0"/>
              <a:t>) </a:t>
            </a:r>
            <a:r>
              <a:rPr lang="en-US" dirty="0" err="1" smtClean="0"/>
              <a:t>representa</a:t>
            </a:r>
            <a:r>
              <a:rPr lang="en-US" dirty="0" smtClean="0"/>
              <a:t> </a:t>
            </a:r>
            <a:r>
              <a:rPr lang="en-US" dirty="0" smtClean="0"/>
              <a:t>5 </a:t>
            </a:r>
            <a:r>
              <a:rPr lang="en-US" dirty="0" smtClean="0"/>
              <a:t>a 20% dos AVEs </a:t>
            </a:r>
            <a:r>
              <a:rPr lang="en-US" dirty="0" err="1" smtClean="0"/>
              <a:t>inquêmicos</a:t>
            </a:r>
            <a:r>
              <a:rPr lang="en-US" dirty="0" smtClean="0"/>
              <a:t> </a:t>
            </a:r>
            <a:r>
              <a:rPr lang="en-US" dirty="0" err="1" smtClean="0"/>
              <a:t>sintomáticos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Grande parte </a:t>
            </a:r>
            <a:r>
              <a:rPr lang="en-US" dirty="0" err="1" smtClean="0"/>
              <a:t>precedida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AITs.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 </a:t>
            </a:r>
            <a:r>
              <a:rPr lang="en-US" dirty="0" smtClean="0"/>
              <a:t>ATEROTROMBÓTICO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19680"/>
          </a:xfrm>
        </p:spPr>
        <p:txBody>
          <a:bodyPr/>
          <a:lstStyle/>
          <a:p>
            <a:r>
              <a:rPr lang="en-US" dirty="0" err="1" smtClean="0"/>
              <a:t>Deslocamento</a:t>
            </a:r>
            <a:r>
              <a:rPr lang="en-US" dirty="0" smtClean="0"/>
              <a:t> de um </a:t>
            </a:r>
            <a:r>
              <a:rPr lang="en-US" dirty="0" err="1" smtClean="0"/>
              <a:t>fragmento</a:t>
            </a:r>
            <a:r>
              <a:rPr lang="en-US" dirty="0" smtClean="0"/>
              <a:t> do </a:t>
            </a:r>
            <a:r>
              <a:rPr lang="en-US" dirty="0" err="1" smtClean="0"/>
              <a:t>trombo</a:t>
            </a:r>
            <a:r>
              <a:rPr lang="en-US" dirty="0" smtClean="0"/>
              <a:t> </a:t>
            </a:r>
            <a:r>
              <a:rPr lang="en-US" dirty="0" err="1" smtClean="0"/>
              <a:t>carotídeo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segue o </a:t>
            </a:r>
            <a:r>
              <a:rPr lang="en-US" dirty="0" err="1" smtClean="0"/>
              <a:t>fluxo</a:t>
            </a:r>
            <a:r>
              <a:rPr lang="en-US" dirty="0" smtClean="0"/>
              <a:t> </a:t>
            </a:r>
            <a:r>
              <a:rPr lang="en-US" dirty="0" err="1" smtClean="0"/>
              <a:t>sanguíneo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se </a:t>
            </a:r>
            <a:r>
              <a:rPr lang="en-US" dirty="0" err="1" smtClean="0"/>
              <a:t>alojar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ramo</a:t>
            </a:r>
            <a:r>
              <a:rPr lang="en-US" dirty="0" smtClean="0"/>
              <a:t> arterial.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 ARTERIOEMBÓLICO</a:t>
            </a:r>
            <a:endParaRPr lang="pt-BR" dirty="0"/>
          </a:p>
        </p:txBody>
      </p:sp>
      <p:pic>
        <p:nvPicPr>
          <p:cNvPr id="4" name="Imagem 3" descr="acidentevascular cerebral embl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24944"/>
            <a:ext cx="5372100" cy="337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Alteração</a:t>
            </a:r>
            <a:r>
              <a:rPr lang="en-US" dirty="0" smtClean="0"/>
              <a:t> de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sensibilidade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ou</a:t>
            </a:r>
            <a:r>
              <a:rPr lang="en-US" dirty="0" smtClean="0"/>
              <a:t> ambos </a:t>
            </a:r>
            <a:r>
              <a:rPr lang="en-US" dirty="0" err="1" smtClean="0"/>
              <a:t>lados</a:t>
            </a:r>
            <a:r>
              <a:rPr lang="en-US" dirty="0" smtClean="0"/>
              <a:t> do </a:t>
            </a:r>
            <a:r>
              <a:rPr lang="en-US" dirty="0" err="1" smtClean="0"/>
              <a:t>corpo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Dificuldade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falar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Confusão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dificuldade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 </a:t>
            </a:r>
            <a:r>
              <a:rPr lang="en-US" dirty="0" err="1" smtClean="0"/>
              <a:t>comunicar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Alterações</a:t>
            </a:r>
            <a:r>
              <a:rPr lang="en-US" dirty="0" smtClean="0"/>
              <a:t> de </a:t>
            </a:r>
            <a:r>
              <a:rPr lang="en-US" dirty="0" err="1" smtClean="0"/>
              <a:t>marcha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equilíbrio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Dificuldade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enxergar</a:t>
            </a:r>
            <a:r>
              <a:rPr lang="en-US" dirty="0" smtClean="0"/>
              <a:t> com um </a:t>
            </a:r>
            <a:r>
              <a:rPr lang="en-US" dirty="0" err="1" smtClean="0"/>
              <a:t>ou</a:t>
            </a:r>
            <a:r>
              <a:rPr lang="en-US" dirty="0" smtClean="0"/>
              <a:t> ambos </a:t>
            </a:r>
            <a:r>
              <a:rPr lang="en-US" dirty="0" err="1" smtClean="0"/>
              <a:t>olhos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Cefaleia</a:t>
            </a:r>
            <a:r>
              <a:rPr lang="en-US" dirty="0" smtClean="0"/>
              <a:t> </a:t>
            </a:r>
            <a:r>
              <a:rPr lang="en-US" dirty="0" err="1" smtClean="0"/>
              <a:t>súbita</a:t>
            </a:r>
            <a:r>
              <a:rPr lang="en-US" dirty="0" smtClean="0"/>
              <a:t> e </a:t>
            </a:r>
            <a:r>
              <a:rPr lang="en-US" dirty="0" err="1" smtClean="0"/>
              <a:t>atípica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Quadro</a:t>
            </a:r>
            <a:r>
              <a:rPr lang="en-US" dirty="0" smtClean="0"/>
              <a:t> </a:t>
            </a:r>
            <a:r>
              <a:rPr lang="en-US" dirty="0" err="1" smtClean="0"/>
              <a:t>Clínico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Apresenta</a:t>
            </a:r>
            <a:r>
              <a:rPr lang="en-US" dirty="0" smtClean="0"/>
              <a:t> 3 </a:t>
            </a:r>
            <a:r>
              <a:rPr lang="en-US" dirty="0" err="1" smtClean="0"/>
              <a:t>categorias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: </a:t>
            </a:r>
            <a:r>
              <a:rPr lang="en-US" dirty="0" err="1" smtClean="0"/>
              <a:t>trombose</a:t>
            </a:r>
            <a:r>
              <a:rPr lang="en-US" dirty="0" smtClean="0"/>
              <a:t>, </a:t>
            </a:r>
            <a:r>
              <a:rPr lang="en-US" dirty="0" err="1" smtClean="0"/>
              <a:t>embolismo</a:t>
            </a:r>
            <a:r>
              <a:rPr lang="en-US" dirty="0" smtClean="0"/>
              <a:t> e </a:t>
            </a:r>
            <a:r>
              <a:rPr lang="en-US" dirty="0" err="1" smtClean="0"/>
              <a:t>hemorragia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Acidente</a:t>
            </a:r>
            <a:r>
              <a:rPr lang="en-US" dirty="0" smtClean="0"/>
              <a:t> Vascular   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</a:t>
            </a:r>
            <a:r>
              <a:rPr lang="en-US" dirty="0" err="1" smtClean="0"/>
              <a:t>agudamente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Fisiopatologia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Doença</a:t>
            </a:r>
            <a:r>
              <a:rPr lang="en-US" dirty="0" smtClean="0"/>
              <a:t>:</a:t>
            </a:r>
          </a:p>
          <a:p>
            <a:pPr marL="624078" indent="-514350">
              <a:buAutoNum type="arabicParenR"/>
            </a:pPr>
            <a:r>
              <a:rPr lang="en-US" dirty="0" err="1" smtClean="0"/>
              <a:t>Hipóxia,isquemia</a:t>
            </a:r>
            <a:r>
              <a:rPr lang="en-US" dirty="0" smtClean="0"/>
              <a:t> e </a:t>
            </a:r>
            <a:r>
              <a:rPr lang="en-US" dirty="0" err="1" smtClean="0"/>
              <a:t>infarto</a:t>
            </a:r>
            <a:r>
              <a:rPr lang="en-US" dirty="0" smtClean="0"/>
              <a:t>         O2</a:t>
            </a:r>
          </a:p>
          <a:p>
            <a:pPr marL="624078" indent="-514350">
              <a:buAutoNum type="arabicParenR"/>
            </a:pPr>
            <a:r>
              <a:rPr lang="en-US" dirty="0" err="1" smtClean="0"/>
              <a:t>Hemorragia</a:t>
            </a:r>
            <a:r>
              <a:rPr lang="en-US" dirty="0" smtClean="0"/>
              <a:t>        </a:t>
            </a:r>
            <a:r>
              <a:rPr lang="en-US" dirty="0" err="1" smtClean="0"/>
              <a:t>ruptura</a:t>
            </a:r>
            <a:r>
              <a:rPr lang="en-US" dirty="0" smtClean="0"/>
              <a:t> de </a:t>
            </a:r>
            <a:r>
              <a:rPr lang="en-US" dirty="0" err="1" smtClean="0"/>
              <a:t>algum</a:t>
            </a:r>
            <a:r>
              <a:rPr lang="en-US" dirty="0" smtClean="0"/>
              <a:t> </a:t>
            </a:r>
            <a:r>
              <a:rPr lang="en-US" dirty="0" err="1" smtClean="0"/>
              <a:t>vaso</a:t>
            </a:r>
            <a:r>
              <a:rPr lang="en-US" dirty="0" smtClean="0"/>
              <a:t> do SNC. </a:t>
            </a:r>
          </a:p>
          <a:p>
            <a:pPr marL="624078" indent="-514350">
              <a:buAutoNum type="arabicParenR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Doen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Cerebrovascular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6228184" y="378904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5724128" y="3933056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275856" y="443711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923928" y="263691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624078" indent="-514350">
              <a:buAutoNum type="arabicParenR"/>
            </a:pPr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carotídeo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circulação</a:t>
            </a:r>
            <a:r>
              <a:rPr lang="en-US" dirty="0" smtClean="0"/>
              <a:t> anterior;</a:t>
            </a:r>
          </a:p>
          <a:p>
            <a:pPr marL="624078" indent="-514350">
              <a:buAutoNum type="arabicParenR"/>
            </a:pPr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vertebrobasilar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circulação</a:t>
            </a:r>
            <a:r>
              <a:rPr lang="en-US" dirty="0" smtClean="0"/>
              <a:t> posterior;</a:t>
            </a:r>
          </a:p>
          <a:p>
            <a:pPr marL="624078" indent="-514350">
              <a:buAutoNum type="arabicParenR"/>
            </a:pPr>
            <a:r>
              <a:rPr lang="en-US" dirty="0" err="1" smtClean="0"/>
              <a:t>Síndromes</a:t>
            </a:r>
            <a:r>
              <a:rPr lang="en-US" dirty="0" smtClean="0"/>
              <a:t> do AVE </a:t>
            </a:r>
            <a:r>
              <a:rPr lang="en-US" dirty="0" err="1" smtClean="0"/>
              <a:t>lacunar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476672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Sintomas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da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encefálica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afetada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Carótida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       </a:t>
            </a:r>
            <a:r>
              <a:rPr lang="en-US" dirty="0" err="1" smtClean="0"/>
              <a:t>sifão</a:t>
            </a:r>
            <a:r>
              <a:rPr lang="en-US" dirty="0" smtClean="0"/>
              <a:t> </a:t>
            </a:r>
            <a:r>
              <a:rPr lang="en-US" dirty="0" err="1" smtClean="0"/>
              <a:t>carotídeo</a:t>
            </a:r>
            <a:r>
              <a:rPr lang="en-US" dirty="0" smtClean="0"/>
              <a:t> </a:t>
            </a:r>
            <a:r>
              <a:rPr lang="en-US" dirty="0" smtClean="0"/>
              <a:t>          (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penetrar</a:t>
            </a:r>
            <a:r>
              <a:rPr lang="en-US" dirty="0" smtClean="0"/>
              <a:t> </a:t>
            </a:r>
            <a:r>
              <a:rPr lang="en-US" dirty="0" err="1" smtClean="0"/>
              <a:t>crânio</a:t>
            </a:r>
            <a:r>
              <a:rPr lang="en-US" dirty="0" smtClean="0"/>
              <a:t>)   </a:t>
            </a:r>
            <a:r>
              <a:rPr lang="en-US" dirty="0" smtClean="0"/>
              <a:t>        a</a:t>
            </a:r>
            <a:r>
              <a:rPr lang="en-US" dirty="0" smtClean="0"/>
              <a:t>. </a:t>
            </a:r>
            <a:r>
              <a:rPr lang="en-US" dirty="0" err="1" smtClean="0"/>
              <a:t>oftálmica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dirty="0" smtClean="0"/>
              <a:t>      a</a:t>
            </a:r>
            <a:r>
              <a:rPr lang="en-US" dirty="0" smtClean="0"/>
              <a:t>. cerebral </a:t>
            </a:r>
            <a:r>
              <a:rPr lang="en-US" dirty="0" err="1" smtClean="0"/>
              <a:t>média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</a:t>
            </a:r>
            <a:r>
              <a:rPr lang="en-US" dirty="0" smtClean="0"/>
              <a:t>       a</a:t>
            </a:r>
            <a:r>
              <a:rPr lang="en-US" dirty="0" smtClean="0"/>
              <a:t>. cerebral anterior</a:t>
            </a:r>
          </a:p>
          <a:p>
            <a:r>
              <a:rPr lang="en-US" dirty="0" smtClean="0"/>
              <a:t>Cerebral </a:t>
            </a:r>
            <a:r>
              <a:rPr lang="en-US" dirty="0" err="1" smtClean="0"/>
              <a:t>Média</a:t>
            </a:r>
            <a:r>
              <a:rPr lang="en-US" dirty="0" smtClean="0"/>
              <a:t>: </a:t>
            </a:r>
            <a:r>
              <a:rPr lang="en-US" dirty="0" err="1" smtClean="0"/>
              <a:t>irriga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porção</a:t>
            </a:r>
            <a:r>
              <a:rPr lang="en-US" dirty="0" smtClean="0"/>
              <a:t> </a:t>
            </a:r>
            <a:r>
              <a:rPr lang="en-US" dirty="0" err="1" smtClean="0"/>
              <a:t>frontoparietal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ramo</a:t>
            </a:r>
            <a:r>
              <a:rPr lang="en-US" dirty="0" smtClean="0"/>
              <a:t> superior);</a:t>
            </a:r>
          </a:p>
          <a:p>
            <a:r>
              <a:rPr lang="en-US" dirty="0" smtClean="0"/>
              <a:t>É o AVE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Carotídeo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851920" y="170080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4932040" y="22048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923928" y="2276872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3995936" y="249289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Acometimento</a:t>
            </a:r>
            <a:r>
              <a:rPr lang="en-US" dirty="0" smtClean="0"/>
              <a:t> do </a:t>
            </a:r>
            <a:r>
              <a:rPr lang="en-US" dirty="0" err="1" smtClean="0"/>
              <a:t>córtex</a:t>
            </a:r>
            <a:r>
              <a:rPr lang="en-US" dirty="0" smtClean="0"/>
              <a:t> motor, </a:t>
            </a:r>
            <a:r>
              <a:rPr lang="en-US" dirty="0" err="1" smtClean="0"/>
              <a:t>coroa</a:t>
            </a:r>
            <a:r>
              <a:rPr lang="en-US" dirty="0" smtClean="0"/>
              <a:t> </a:t>
            </a:r>
            <a:r>
              <a:rPr lang="en-US" dirty="0" err="1" smtClean="0"/>
              <a:t>radiada</a:t>
            </a:r>
            <a:r>
              <a:rPr lang="en-US" dirty="0" smtClean="0"/>
              <a:t> e </a:t>
            </a:r>
            <a:r>
              <a:rPr lang="en-US" dirty="0" err="1" smtClean="0"/>
              <a:t>cápsula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Hemiparesia</a:t>
            </a:r>
            <a:r>
              <a:rPr lang="en-US" dirty="0" smtClean="0"/>
              <a:t>/</a:t>
            </a:r>
            <a:r>
              <a:rPr lang="en-US" dirty="0" err="1" smtClean="0"/>
              <a:t>plegia</a:t>
            </a:r>
            <a:r>
              <a:rPr lang="en-US" dirty="0" smtClean="0"/>
              <a:t> </a:t>
            </a:r>
            <a:r>
              <a:rPr lang="en-US" dirty="0" err="1" smtClean="0"/>
              <a:t>contralateral</a:t>
            </a:r>
            <a:r>
              <a:rPr lang="en-US" dirty="0" smtClean="0"/>
              <a:t> </a:t>
            </a:r>
            <a:r>
              <a:rPr lang="en-US" dirty="0" smtClean="0"/>
              <a:t>              (</a:t>
            </a:r>
            <a:r>
              <a:rPr lang="en-US" dirty="0" err="1" smtClean="0"/>
              <a:t>poupando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perna</a:t>
            </a:r>
            <a:r>
              <a:rPr lang="en-US" dirty="0" smtClean="0"/>
              <a:t> );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Paralisia</a:t>
            </a:r>
            <a:r>
              <a:rPr lang="en-US" dirty="0" smtClean="0"/>
              <a:t> </a:t>
            </a:r>
            <a:r>
              <a:rPr lang="en-US" dirty="0" smtClean="0"/>
              <a:t>facial central </a:t>
            </a:r>
            <a:r>
              <a:rPr lang="en-US" dirty="0" err="1" smtClean="0"/>
              <a:t>contralateral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Disartria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Acometimento</a:t>
            </a:r>
            <a:r>
              <a:rPr lang="en-US" dirty="0" smtClean="0"/>
              <a:t> </a:t>
            </a:r>
            <a:r>
              <a:rPr lang="en-US" dirty="0" err="1" smtClean="0"/>
              <a:t>córtex</a:t>
            </a:r>
            <a:r>
              <a:rPr lang="en-US" dirty="0" smtClean="0"/>
              <a:t> sensorial </a:t>
            </a:r>
            <a:r>
              <a:rPr lang="en-US" dirty="0" err="1" smtClean="0"/>
              <a:t>primário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Hemianestesia</a:t>
            </a:r>
            <a:r>
              <a:rPr lang="en-US" dirty="0" smtClean="0"/>
              <a:t>/</a:t>
            </a:r>
            <a:r>
              <a:rPr lang="en-US" dirty="0" err="1" smtClean="0"/>
              <a:t>paresia</a:t>
            </a:r>
            <a:r>
              <a:rPr lang="en-US" dirty="0" smtClean="0"/>
              <a:t> (</a:t>
            </a:r>
            <a:r>
              <a:rPr lang="en-US" dirty="0" err="1" smtClean="0"/>
              <a:t>poupando</a:t>
            </a:r>
            <a:r>
              <a:rPr lang="en-US" dirty="0" smtClean="0"/>
              <a:t> a </a:t>
            </a:r>
            <a:r>
              <a:rPr lang="en-US" dirty="0" err="1" smtClean="0"/>
              <a:t>perna</a:t>
            </a:r>
            <a:r>
              <a:rPr lang="en-US" dirty="0" smtClean="0"/>
              <a:t>)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Carotídeo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Área</a:t>
            </a:r>
            <a:r>
              <a:rPr lang="en-US" dirty="0" smtClean="0"/>
              <a:t> do </a:t>
            </a:r>
            <a:r>
              <a:rPr lang="en-US" dirty="0" err="1" smtClean="0"/>
              <a:t>olhar</a:t>
            </a:r>
            <a:r>
              <a:rPr lang="en-US" dirty="0" smtClean="0"/>
              <a:t> </a:t>
            </a:r>
            <a:r>
              <a:rPr lang="en-US" dirty="0" err="1" smtClean="0"/>
              <a:t>conjugado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Desvio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olhar</a:t>
            </a:r>
            <a:r>
              <a:rPr lang="en-US" dirty="0" smtClean="0"/>
              <a:t> </a:t>
            </a:r>
            <a:r>
              <a:rPr lang="en-US" dirty="0" err="1" smtClean="0"/>
              <a:t>conjugado</a:t>
            </a:r>
            <a:r>
              <a:rPr lang="en-US" dirty="0" smtClean="0"/>
              <a:t> contra a </a:t>
            </a:r>
            <a:r>
              <a:rPr lang="en-US" dirty="0" err="1" smtClean="0"/>
              <a:t>hemiplegia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primeiro</a:t>
            </a:r>
            <a:r>
              <a:rPr lang="en-US" dirty="0" smtClean="0"/>
              <a:t> 1-2 </a:t>
            </a:r>
            <a:r>
              <a:rPr lang="en-US" dirty="0" err="1" smtClean="0"/>
              <a:t>dias</a:t>
            </a:r>
            <a:r>
              <a:rPr lang="en-US" dirty="0" smtClean="0"/>
              <a:t> (</a:t>
            </a:r>
            <a:r>
              <a:rPr lang="en-US" dirty="0" err="1" smtClean="0"/>
              <a:t>olha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lesão</a:t>
            </a:r>
            <a:r>
              <a:rPr lang="en-US" dirty="0" smtClean="0"/>
              <a:t>);</a:t>
            </a:r>
            <a:endParaRPr lang="en-US" dirty="0" smtClean="0"/>
          </a:p>
          <a:p>
            <a:r>
              <a:rPr lang="en-US" dirty="0" err="1" smtClean="0"/>
              <a:t>Córtex</a:t>
            </a:r>
            <a:r>
              <a:rPr lang="en-US" dirty="0" smtClean="0"/>
              <a:t> </a:t>
            </a:r>
            <a:r>
              <a:rPr lang="en-US" dirty="0" err="1" smtClean="0"/>
              <a:t>pré</a:t>
            </a:r>
            <a:r>
              <a:rPr lang="en-US" dirty="0" smtClean="0"/>
              <a:t> motor: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Apraxia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err="1" smtClean="0"/>
              <a:t>membro</a:t>
            </a:r>
            <a:r>
              <a:rPr lang="en-US" dirty="0" smtClean="0"/>
              <a:t> superior </a:t>
            </a:r>
            <a:r>
              <a:rPr lang="en-US" dirty="0" err="1" smtClean="0"/>
              <a:t>contralateral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Broca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Hemisfério</a:t>
            </a:r>
            <a:r>
              <a:rPr lang="en-US" dirty="0" smtClean="0"/>
              <a:t> </a:t>
            </a:r>
            <a:r>
              <a:rPr lang="en-US" dirty="0" err="1" smtClean="0"/>
              <a:t>dominante</a:t>
            </a:r>
            <a:r>
              <a:rPr lang="en-US" dirty="0" smtClean="0"/>
              <a:t>: </a:t>
            </a:r>
            <a:r>
              <a:rPr lang="en-US" dirty="0" err="1" smtClean="0"/>
              <a:t>Afasia</a:t>
            </a:r>
            <a:r>
              <a:rPr lang="en-US" dirty="0" smtClean="0"/>
              <a:t> de </a:t>
            </a:r>
            <a:r>
              <a:rPr lang="en-US" dirty="0" err="1" smtClean="0"/>
              <a:t>Broca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motora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Carotídeo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Ramo</a:t>
            </a:r>
            <a:r>
              <a:rPr lang="en-US" dirty="0" smtClean="0"/>
              <a:t> inferior da cerebral </a:t>
            </a:r>
            <a:r>
              <a:rPr lang="en-US" dirty="0" err="1" smtClean="0"/>
              <a:t>média</a:t>
            </a:r>
            <a:r>
              <a:rPr lang="en-US" dirty="0" smtClean="0"/>
              <a:t> </a:t>
            </a:r>
            <a:r>
              <a:rPr lang="en-US" dirty="0" smtClean="0"/>
              <a:t>                    (</a:t>
            </a:r>
            <a:r>
              <a:rPr lang="en-US" dirty="0" err="1" smtClean="0"/>
              <a:t>menos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Asterognosia</a:t>
            </a:r>
            <a:r>
              <a:rPr lang="en-US" dirty="0" smtClean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mão</a:t>
            </a:r>
            <a:r>
              <a:rPr lang="en-US" dirty="0" smtClean="0"/>
              <a:t> </a:t>
            </a:r>
            <a:r>
              <a:rPr lang="en-US" dirty="0" err="1" smtClean="0"/>
              <a:t>contralateral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Hemianopsia</a:t>
            </a:r>
            <a:r>
              <a:rPr lang="en-US" dirty="0" smtClean="0"/>
              <a:t> </a:t>
            </a:r>
            <a:r>
              <a:rPr lang="en-US" dirty="0" err="1" smtClean="0"/>
              <a:t>contralateral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Hemisfério</a:t>
            </a:r>
            <a:r>
              <a:rPr lang="en-US" dirty="0" smtClean="0"/>
              <a:t> </a:t>
            </a:r>
            <a:r>
              <a:rPr lang="en-US" dirty="0" err="1" smtClean="0"/>
              <a:t>esquerdo</a:t>
            </a:r>
            <a:r>
              <a:rPr lang="en-US" dirty="0" smtClean="0"/>
              <a:t> (</a:t>
            </a:r>
            <a:r>
              <a:rPr lang="en-US" dirty="0" err="1" smtClean="0"/>
              <a:t>dominante</a:t>
            </a:r>
            <a:r>
              <a:rPr lang="en-US" dirty="0" smtClean="0"/>
              <a:t>): </a:t>
            </a:r>
            <a:r>
              <a:rPr lang="en-US" dirty="0" err="1" smtClean="0"/>
              <a:t>Afasia</a:t>
            </a:r>
            <a:r>
              <a:rPr lang="en-US" dirty="0" smtClean="0"/>
              <a:t> de </a:t>
            </a:r>
            <a:r>
              <a:rPr lang="en-US" dirty="0" err="1" smtClean="0"/>
              <a:t>Wernicke</a:t>
            </a:r>
            <a:r>
              <a:rPr lang="en-US" dirty="0" smtClean="0"/>
              <a:t>, </a:t>
            </a:r>
            <a:r>
              <a:rPr lang="en-US" dirty="0" err="1" smtClean="0"/>
              <a:t>anomia</a:t>
            </a:r>
            <a:r>
              <a:rPr lang="en-US" dirty="0" smtClean="0"/>
              <a:t>, </a:t>
            </a:r>
            <a:r>
              <a:rPr lang="en-US" dirty="0" err="1" smtClean="0"/>
              <a:t>apraxia</a:t>
            </a:r>
            <a:r>
              <a:rPr lang="en-US" dirty="0" smtClean="0"/>
              <a:t>, </a:t>
            </a:r>
            <a:r>
              <a:rPr lang="en-US" dirty="0" err="1" smtClean="0"/>
              <a:t>Síndrome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Geistmann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Hemisfério</a:t>
            </a:r>
            <a:r>
              <a:rPr lang="en-US" dirty="0" smtClean="0"/>
              <a:t> </a:t>
            </a:r>
            <a:r>
              <a:rPr lang="en-US" dirty="0" err="1" smtClean="0"/>
              <a:t>direito</a:t>
            </a:r>
            <a:r>
              <a:rPr lang="en-US" dirty="0" smtClean="0"/>
              <a:t> (</a:t>
            </a:r>
            <a:r>
              <a:rPr lang="en-US" dirty="0" err="1" smtClean="0"/>
              <a:t>dominante</a:t>
            </a:r>
            <a:r>
              <a:rPr lang="en-US" dirty="0" smtClean="0"/>
              <a:t>): </a:t>
            </a:r>
            <a:r>
              <a:rPr lang="en-US" dirty="0" err="1" smtClean="0"/>
              <a:t>anosognosia</a:t>
            </a:r>
            <a:r>
              <a:rPr lang="en-US" dirty="0" smtClean="0"/>
              <a:t> e </a:t>
            </a:r>
            <a:r>
              <a:rPr lang="en-US" dirty="0" err="1" smtClean="0"/>
              <a:t>heminegligência</a:t>
            </a:r>
            <a:r>
              <a:rPr lang="en-US" dirty="0" smtClean="0"/>
              <a:t> do </a:t>
            </a:r>
            <a:r>
              <a:rPr lang="en-US" dirty="0" err="1" smtClean="0"/>
              <a:t>hemicorpo</a:t>
            </a:r>
            <a:r>
              <a:rPr lang="en-US" dirty="0" smtClean="0"/>
              <a:t> </a:t>
            </a:r>
            <a:r>
              <a:rPr lang="en-US" dirty="0" err="1" smtClean="0"/>
              <a:t>esquerdo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NÃO CAUSA HEMIPLEGIA E HEMIANESTESIA.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Carotídeo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Artérias</a:t>
            </a:r>
            <a:r>
              <a:rPr lang="en-US" dirty="0" smtClean="0"/>
              <a:t> </a:t>
            </a:r>
            <a:r>
              <a:rPr lang="en-US" dirty="0" err="1" smtClean="0"/>
              <a:t>vertebrais</a:t>
            </a:r>
            <a:r>
              <a:rPr lang="en-US" dirty="0" smtClean="0"/>
              <a:t> </a:t>
            </a:r>
            <a:r>
              <a:rPr lang="en-US" dirty="0" err="1" smtClean="0"/>
              <a:t>irrigam</a:t>
            </a:r>
            <a:r>
              <a:rPr lang="en-US" dirty="0" smtClean="0"/>
              <a:t> o </a:t>
            </a:r>
            <a:r>
              <a:rPr lang="en-US" dirty="0" err="1" smtClean="0"/>
              <a:t>bulbo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Artéria</a:t>
            </a:r>
            <a:r>
              <a:rPr lang="en-US" dirty="0" smtClean="0"/>
              <a:t> basilar </a:t>
            </a:r>
            <a:r>
              <a:rPr lang="en-US" dirty="0" err="1" smtClean="0"/>
              <a:t>dá</a:t>
            </a:r>
            <a:r>
              <a:rPr lang="en-US" dirty="0" smtClean="0"/>
              <a:t> </a:t>
            </a:r>
            <a:r>
              <a:rPr lang="en-US" dirty="0" err="1" smtClean="0"/>
              <a:t>origem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cerebrais</a:t>
            </a:r>
            <a:r>
              <a:rPr lang="en-US" dirty="0" smtClean="0"/>
              <a:t> </a:t>
            </a:r>
            <a:r>
              <a:rPr lang="en-US" dirty="0" err="1" smtClean="0"/>
              <a:t>posteriores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Artéria</a:t>
            </a:r>
            <a:r>
              <a:rPr lang="en-US" dirty="0" smtClean="0"/>
              <a:t> basilar </a:t>
            </a:r>
            <a:r>
              <a:rPr lang="en-US" dirty="0" err="1" smtClean="0"/>
              <a:t>irriga</a:t>
            </a:r>
            <a:r>
              <a:rPr lang="en-US" dirty="0" smtClean="0"/>
              <a:t> a </a:t>
            </a:r>
            <a:r>
              <a:rPr lang="en-US" dirty="0" err="1" smtClean="0"/>
              <a:t>ponte</a:t>
            </a:r>
            <a:r>
              <a:rPr lang="en-US" dirty="0" smtClean="0"/>
              <a:t> e o </a:t>
            </a:r>
            <a:r>
              <a:rPr lang="en-US" dirty="0" err="1" smtClean="0"/>
              <a:t>cerebelo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Artéria</a:t>
            </a:r>
            <a:r>
              <a:rPr lang="en-US" dirty="0" smtClean="0"/>
              <a:t> cerebral posterior </a:t>
            </a:r>
            <a:r>
              <a:rPr lang="en-US" dirty="0" err="1" smtClean="0"/>
              <a:t>irriga</a:t>
            </a:r>
            <a:r>
              <a:rPr lang="en-US" dirty="0" smtClean="0"/>
              <a:t> o </a:t>
            </a:r>
            <a:r>
              <a:rPr lang="en-US" dirty="0" err="1" smtClean="0"/>
              <a:t>meséncefalo</a:t>
            </a:r>
            <a:r>
              <a:rPr lang="en-US" dirty="0" smtClean="0"/>
              <a:t> e parte do </a:t>
            </a:r>
            <a:r>
              <a:rPr lang="en-US" dirty="0" err="1" smtClean="0"/>
              <a:t>tálamo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Território</a:t>
            </a:r>
            <a:r>
              <a:rPr lang="en-US" dirty="0" smtClean="0"/>
              <a:t> </a:t>
            </a:r>
            <a:r>
              <a:rPr lang="en-US" dirty="0" err="1" smtClean="0"/>
              <a:t>Vertebrobasilar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AVE </a:t>
            </a:r>
            <a:r>
              <a:rPr lang="en-US" dirty="0" err="1" smtClean="0"/>
              <a:t>da</a:t>
            </a:r>
            <a:r>
              <a:rPr lang="en-US" dirty="0" smtClean="0"/>
              <a:t> cerebral posterior:    </a:t>
            </a:r>
            <a:r>
              <a:rPr lang="en-US" dirty="0" err="1" smtClean="0"/>
              <a:t>função</a:t>
            </a:r>
            <a:r>
              <a:rPr lang="en-US" dirty="0" smtClean="0"/>
              <a:t> visual;</a:t>
            </a:r>
          </a:p>
          <a:p>
            <a:pPr>
              <a:buNone/>
            </a:pPr>
            <a:r>
              <a:rPr lang="en-US" dirty="0" smtClean="0"/>
              <a:t>  AVE </a:t>
            </a:r>
            <a:r>
              <a:rPr lang="en-US" dirty="0" smtClean="0"/>
              <a:t>dos </a:t>
            </a:r>
            <a:r>
              <a:rPr lang="en-US" dirty="0" err="1" smtClean="0"/>
              <a:t>ramos</a:t>
            </a:r>
            <a:r>
              <a:rPr lang="en-US" dirty="0" smtClean="0"/>
              <a:t> da basilar (</a:t>
            </a:r>
            <a:r>
              <a:rPr lang="en-US" dirty="0" err="1" smtClean="0"/>
              <a:t>Síndromes</a:t>
            </a:r>
            <a:r>
              <a:rPr lang="en-US" dirty="0" smtClean="0"/>
              <a:t> </a:t>
            </a:r>
            <a:r>
              <a:rPr lang="en-US" dirty="0" err="1" smtClean="0"/>
              <a:t>Pontinas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Síndrome</a:t>
            </a:r>
            <a:r>
              <a:rPr lang="en-US" dirty="0" smtClean="0"/>
              <a:t> de Millard-</a:t>
            </a:r>
            <a:r>
              <a:rPr lang="en-US" dirty="0" err="1" smtClean="0"/>
              <a:t>Gubler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Síndrome</a:t>
            </a:r>
            <a:r>
              <a:rPr lang="en-US" dirty="0" smtClean="0"/>
              <a:t> </a:t>
            </a:r>
            <a:r>
              <a:rPr lang="en-US" dirty="0" err="1" smtClean="0"/>
              <a:t>pontina</a:t>
            </a:r>
            <a:r>
              <a:rPr lang="en-US" dirty="0" smtClean="0"/>
              <a:t> </a:t>
            </a:r>
            <a:r>
              <a:rPr lang="en-US" dirty="0" err="1" smtClean="0"/>
              <a:t>dorsolateral</a:t>
            </a:r>
            <a:r>
              <a:rPr lang="en-US" dirty="0" smtClean="0"/>
              <a:t> inferior;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síndromes</a:t>
            </a:r>
            <a:r>
              <a:rPr lang="en-US" dirty="0" smtClean="0"/>
              <a:t> </a:t>
            </a:r>
            <a:r>
              <a:rPr lang="en-US" dirty="0" err="1" smtClean="0"/>
              <a:t>pontinas</a:t>
            </a:r>
            <a:r>
              <a:rPr lang="en-US" dirty="0" smtClean="0"/>
              <a:t> </a:t>
            </a:r>
            <a:r>
              <a:rPr lang="en-US" dirty="0" err="1" smtClean="0"/>
              <a:t>laterais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Síndromes</a:t>
            </a:r>
            <a:r>
              <a:rPr lang="en-US" dirty="0" smtClean="0"/>
              <a:t> </a:t>
            </a:r>
            <a:r>
              <a:rPr lang="en-US" dirty="0" err="1" smtClean="0"/>
              <a:t>pontinas</a:t>
            </a:r>
            <a:r>
              <a:rPr lang="en-US" dirty="0" smtClean="0"/>
              <a:t> </a:t>
            </a:r>
            <a:r>
              <a:rPr lang="en-US" dirty="0" err="1" smtClean="0"/>
              <a:t>mediais</a:t>
            </a:r>
            <a:endParaRPr lang="en-US" dirty="0" smtClean="0"/>
          </a:p>
          <a:p>
            <a:r>
              <a:rPr lang="en-US" dirty="0" smtClean="0"/>
              <a:t>AVE da Vertebral (</a:t>
            </a:r>
            <a:r>
              <a:rPr lang="en-US" dirty="0" err="1" smtClean="0"/>
              <a:t>Síndromes</a:t>
            </a:r>
            <a:r>
              <a:rPr lang="en-US" dirty="0" smtClean="0"/>
              <a:t> </a:t>
            </a:r>
            <a:r>
              <a:rPr lang="en-US" dirty="0" err="1" smtClean="0"/>
              <a:t>bulbares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Síndrome</a:t>
            </a:r>
            <a:r>
              <a:rPr lang="en-US" dirty="0" smtClean="0"/>
              <a:t>  de </a:t>
            </a:r>
            <a:r>
              <a:rPr lang="en-US" dirty="0" err="1" smtClean="0"/>
              <a:t>Wallemberg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Síndrome</a:t>
            </a:r>
            <a:r>
              <a:rPr lang="en-US" dirty="0" smtClean="0"/>
              <a:t>  de </a:t>
            </a:r>
            <a:r>
              <a:rPr lang="en-US" dirty="0" err="1" smtClean="0"/>
              <a:t>Dejerine-Roussy</a:t>
            </a:r>
            <a:r>
              <a:rPr lang="en-US" dirty="0" smtClean="0"/>
              <a:t> (</a:t>
            </a:r>
            <a:r>
              <a:rPr lang="en-US" dirty="0" err="1" smtClean="0"/>
              <a:t>talâmica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Oclusão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artéria</a:t>
            </a:r>
            <a:r>
              <a:rPr lang="en-US" dirty="0" smtClean="0"/>
              <a:t> basilar: </a:t>
            </a:r>
            <a:r>
              <a:rPr lang="en-US" dirty="0" err="1" smtClean="0"/>
              <a:t>embolia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trombose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Síndromes</a:t>
            </a:r>
            <a:r>
              <a:rPr lang="en-US" dirty="0" smtClean="0"/>
              <a:t> do AVE </a:t>
            </a:r>
            <a:r>
              <a:rPr lang="en-US" dirty="0" err="1" smtClean="0"/>
              <a:t>Vertebrobasilar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5148064" y="1484784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rtex motor- avc - desvio do ol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</a:t>
            </a:r>
          </a:p>
          <a:p>
            <a:pPr>
              <a:buNone/>
            </a:pPr>
            <a:r>
              <a:rPr lang="en-US" dirty="0" smtClean="0"/>
              <a:t>Face</a:t>
            </a:r>
          </a:p>
          <a:p>
            <a:pPr>
              <a:buNone/>
            </a:pPr>
            <a:r>
              <a:rPr lang="en-US" dirty="0" smtClean="0"/>
              <a:t>Arm          </a:t>
            </a:r>
            <a:r>
              <a:rPr lang="en-US" dirty="0" err="1" smtClean="0"/>
              <a:t>Estão</a:t>
            </a:r>
            <a:r>
              <a:rPr lang="en-US" dirty="0" smtClean="0"/>
              <a:t>   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praticamente</a:t>
            </a:r>
            <a:r>
              <a:rPr lang="en-US" dirty="0" smtClean="0"/>
              <a:t> 80%      </a:t>
            </a:r>
          </a:p>
          <a:p>
            <a:pPr>
              <a:buNone/>
            </a:pPr>
            <a:r>
              <a:rPr lang="en-US" dirty="0" smtClean="0"/>
              <a:t>Speech</a:t>
            </a:r>
          </a:p>
          <a:p>
            <a:pPr>
              <a:buNone/>
            </a:pPr>
            <a:r>
              <a:rPr lang="en-US" dirty="0" smtClean="0"/>
              <a:t>Time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Lembrando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vertigem</a:t>
            </a:r>
            <a:r>
              <a:rPr lang="en-US" dirty="0" smtClean="0"/>
              <a:t>, </a:t>
            </a:r>
            <a:r>
              <a:rPr lang="en-US" dirty="0" err="1" smtClean="0"/>
              <a:t>cefaleia</a:t>
            </a:r>
            <a:r>
              <a:rPr lang="en-US" dirty="0" smtClean="0"/>
              <a:t>, </a:t>
            </a:r>
            <a:r>
              <a:rPr lang="en-US" dirty="0" err="1" smtClean="0"/>
              <a:t>perda</a:t>
            </a:r>
            <a:r>
              <a:rPr lang="en-US" dirty="0" smtClean="0"/>
              <a:t> da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endParaRPr lang="en-US" dirty="0" smtClean="0"/>
          </a:p>
          <a:p>
            <a:r>
              <a:rPr lang="en-US" dirty="0" err="1" smtClean="0"/>
              <a:t>Reconhecimento</a:t>
            </a:r>
            <a:r>
              <a:rPr lang="en-US" dirty="0" smtClean="0"/>
              <a:t> + </a:t>
            </a:r>
            <a:r>
              <a:rPr lang="en-US" dirty="0" err="1" smtClean="0"/>
              <a:t>pedido</a:t>
            </a:r>
            <a:r>
              <a:rPr lang="en-US" dirty="0" smtClean="0"/>
              <a:t> de </a:t>
            </a:r>
            <a:r>
              <a:rPr lang="en-US" dirty="0" err="1" smtClean="0"/>
              <a:t>socorro</a:t>
            </a:r>
            <a:r>
              <a:rPr lang="en-US" dirty="0" smtClean="0"/>
              <a:t> </a:t>
            </a:r>
            <a:r>
              <a:rPr lang="en-US" dirty="0" err="1" smtClean="0"/>
              <a:t>rápido</a:t>
            </a:r>
            <a:endParaRPr lang="en-US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Diagnóstico-Escala</a:t>
            </a:r>
            <a:r>
              <a:rPr lang="en-US" dirty="0" smtClean="0"/>
              <a:t> FAST</a:t>
            </a:r>
            <a:endParaRPr lang="pt-BR" dirty="0"/>
          </a:p>
        </p:txBody>
      </p:sp>
      <p:sp>
        <p:nvSpPr>
          <p:cNvPr id="4" name="Chave direita 3"/>
          <p:cNvSpPr/>
          <p:nvPr/>
        </p:nvSpPr>
        <p:spPr>
          <a:xfrm>
            <a:off x="1979712" y="2060848"/>
            <a:ext cx="28803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3563888" y="2420888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Déficit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eurológico</a:t>
            </a:r>
            <a:r>
              <a:rPr lang="en-US" dirty="0" smtClean="0"/>
              <a:t> </a:t>
            </a:r>
            <a:r>
              <a:rPr lang="en-US" dirty="0" smtClean="0"/>
              <a:t>focal </a:t>
            </a:r>
            <a:r>
              <a:rPr lang="en-US" dirty="0" err="1" smtClean="0"/>
              <a:t>súbito</a:t>
            </a:r>
            <a:r>
              <a:rPr lang="en-US" dirty="0" smtClean="0"/>
              <a:t> &gt; 15 min = </a:t>
            </a:r>
            <a:r>
              <a:rPr lang="en-US" dirty="0" err="1" smtClean="0"/>
              <a:t>Internação</a:t>
            </a:r>
            <a:r>
              <a:rPr lang="en-US" dirty="0" smtClean="0"/>
              <a:t> + </a:t>
            </a:r>
            <a:r>
              <a:rPr lang="en-US" dirty="0" err="1" smtClean="0"/>
              <a:t>Exame</a:t>
            </a:r>
            <a:r>
              <a:rPr lang="en-US" dirty="0" smtClean="0"/>
              <a:t> de </a:t>
            </a:r>
            <a:r>
              <a:rPr lang="en-US" dirty="0" err="1" smtClean="0"/>
              <a:t>Imagem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TC de </a:t>
            </a:r>
            <a:r>
              <a:rPr lang="en-US" dirty="0" err="1" smtClean="0"/>
              <a:t>Crânio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contrastada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RMN de </a:t>
            </a:r>
            <a:r>
              <a:rPr lang="en-US" dirty="0" err="1" smtClean="0"/>
              <a:t>Crânio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Diagnóstico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</a:t>
            </a:r>
            <a:r>
              <a:rPr lang="en-US" dirty="0" err="1" smtClean="0"/>
              <a:t>causa</a:t>
            </a:r>
            <a:r>
              <a:rPr lang="en-US" dirty="0" smtClean="0"/>
              <a:t> de </a:t>
            </a:r>
            <a:r>
              <a:rPr lang="en-US" dirty="0" err="1" smtClean="0"/>
              <a:t>óbito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r>
              <a:rPr lang="en-US" dirty="0" smtClean="0"/>
              <a:t> - DATASUS (</a:t>
            </a:r>
            <a:r>
              <a:rPr lang="en-US" dirty="0" err="1" smtClean="0"/>
              <a:t>segunda</a:t>
            </a:r>
            <a:r>
              <a:rPr lang="en-US" dirty="0" smtClean="0"/>
              <a:t> no </a:t>
            </a:r>
            <a:r>
              <a:rPr lang="en-US" dirty="0" err="1" smtClean="0"/>
              <a:t>mundo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maiores</a:t>
            </a:r>
            <a:r>
              <a:rPr lang="en-US" dirty="0" smtClean="0"/>
              <a:t> </a:t>
            </a:r>
            <a:r>
              <a:rPr lang="en-US" dirty="0" err="1" smtClean="0"/>
              <a:t>responsáveis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danos</a:t>
            </a:r>
            <a:r>
              <a:rPr lang="en-US" dirty="0" smtClean="0"/>
              <a:t> </a:t>
            </a:r>
            <a:r>
              <a:rPr lang="en-US" dirty="0" err="1" smtClean="0"/>
              <a:t>neurológicos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AVE     </a:t>
            </a:r>
            <a:r>
              <a:rPr lang="en-US" dirty="0" err="1" smtClean="0"/>
              <a:t>Isquêmico</a:t>
            </a:r>
            <a:r>
              <a:rPr lang="en-US" dirty="0" smtClean="0"/>
              <a:t> (85%)     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Hemorrágico</a:t>
            </a:r>
            <a:r>
              <a:rPr lang="en-US" dirty="0" smtClean="0"/>
              <a:t> (15%) – </a:t>
            </a:r>
            <a:r>
              <a:rPr lang="en-US" dirty="0" err="1" smtClean="0"/>
              <a:t>hemorragia</a:t>
            </a:r>
            <a:r>
              <a:rPr lang="en-US" dirty="0" smtClean="0"/>
              <a:t>               	</a:t>
            </a:r>
            <a:r>
              <a:rPr lang="en-US" dirty="0" err="1" smtClean="0"/>
              <a:t>aracnóide</a:t>
            </a:r>
            <a:r>
              <a:rPr lang="en-US" dirty="0" smtClean="0"/>
              <a:t> e AVC  </a:t>
            </a:r>
            <a:r>
              <a:rPr lang="en-US" dirty="0" err="1" smtClean="0"/>
              <a:t>intraparenquimatoso</a:t>
            </a:r>
            <a:r>
              <a:rPr lang="en-US" dirty="0" smtClean="0"/>
              <a:t> 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</a:t>
            </a:r>
            <a:endParaRPr lang="pt-BR" dirty="0"/>
          </a:p>
        </p:txBody>
      </p:sp>
      <p:sp>
        <p:nvSpPr>
          <p:cNvPr id="4" name="Chave esquerda 3"/>
          <p:cNvSpPr/>
          <p:nvPr/>
        </p:nvSpPr>
        <p:spPr>
          <a:xfrm>
            <a:off x="1763688" y="3212976"/>
            <a:ext cx="288032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 descr="AV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581128"/>
            <a:ext cx="240026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Epilepsia, com ou sem </a:t>
            </a:r>
            <a:r>
              <a:rPr lang="pt-BR" dirty="0" err="1" smtClean="0"/>
              <a:t>paresia</a:t>
            </a:r>
            <a:r>
              <a:rPr lang="pt-BR" dirty="0" smtClean="0"/>
              <a:t>;</a:t>
            </a:r>
            <a:endParaRPr lang="pt-BR" dirty="0" smtClean="0"/>
          </a:p>
          <a:p>
            <a:r>
              <a:rPr lang="pt-BR" dirty="0" smtClean="0"/>
              <a:t> Hipo ou </a:t>
            </a:r>
            <a:r>
              <a:rPr lang="pt-BR" dirty="0" smtClean="0"/>
              <a:t>hiperglicemia;</a:t>
            </a:r>
            <a:endParaRPr lang="pt-BR" dirty="0" smtClean="0"/>
          </a:p>
          <a:p>
            <a:r>
              <a:rPr lang="pt-BR" dirty="0" smtClean="0"/>
              <a:t> Estado </a:t>
            </a:r>
            <a:r>
              <a:rPr lang="pt-BR" dirty="0" err="1" smtClean="0"/>
              <a:t>confusional</a:t>
            </a:r>
            <a:r>
              <a:rPr lang="pt-BR" dirty="0" smtClean="0"/>
              <a:t> </a:t>
            </a:r>
            <a:r>
              <a:rPr lang="pt-BR" dirty="0" smtClean="0"/>
              <a:t>agudo;</a:t>
            </a:r>
            <a:endParaRPr lang="pt-BR" dirty="0" smtClean="0"/>
          </a:p>
          <a:p>
            <a:r>
              <a:rPr lang="pt-BR" dirty="0" smtClean="0"/>
              <a:t> Lesão expansiva </a:t>
            </a:r>
            <a:r>
              <a:rPr lang="pt-BR" dirty="0" smtClean="0"/>
              <a:t>intracraniana;</a:t>
            </a:r>
            <a:endParaRPr lang="pt-BR" dirty="0" smtClean="0"/>
          </a:p>
          <a:p>
            <a:r>
              <a:rPr lang="pt-BR" dirty="0" smtClean="0"/>
              <a:t> Outras, tais como: intoxicação exógena, distúrbios metabólicos, doenças </a:t>
            </a:r>
            <a:r>
              <a:rPr lang="pt-BR" dirty="0" err="1" smtClean="0"/>
              <a:t>desmielinizantes</a:t>
            </a:r>
            <a:r>
              <a:rPr lang="pt-BR" dirty="0" smtClean="0"/>
              <a:t>, síncope, encefalopatia hipertensiva e paralisia de nervo periférico.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Diagnósticos</a:t>
            </a:r>
            <a:r>
              <a:rPr lang="en-US" dirty="0" smtClean="0"/>
              <a:t> </a:t>
            </a:r>
            <a:r>
              <a:rPr lang="en-US" dirty="0" err="1" smtClean="0"/>
              <a:t>Diferenciais</a:t>
            </a:r>
            <a:r>
              <a:rPr lang="en-US" dirty="0" smtClean="0"/>
              <a:t>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Doença</a:t>
            </a:r>
            <a:r>
              <a:rPr lang="en-US" sz="2800" dirty="0" smtClean="0"/>
              <a:t> vascular </a:t>
            </a:r>
            <a:r>
              <a:rPr lang="en-US" sz="2800" dirty="0" err="1" smtClean="0"/>
              <a:t>isquêmica</a:t>
            </a:r>
            <a:r>
              <a:rPr lang="en-US" sz="2800" dirty="0" smtClean="0"/>
              <a:t>;</a:t>
            </a:r>
          </a:p>
          <a:p>
            <a:r>
              <a:rPr lang="en-US" sz="2800" dirty="0" err="1" smtClean="0"/>
              <a:t>Déficit</a:t>
            </a:r>
            <a:r>
              <a:rPr lang="en-US" sz="2800" dirty="0" smtClean="0"/>
              <a:t> </a:t>
            </a:r>
            <a:r>
              <a:rPr lang="en-US" sz="2800" dirty="0" err="1" smtClean="0"/>
              <a:t>neurológico</a:t>
            </a:r>
            <a:r>
              <a:rPr lang="en-US" sz="2800" dirty="0" smtClean="0"/>
              <a:t> focal;</a:t>
            </a:r>
          </a:p>
          <a:p>
            <a:r>
              <a:rPr lang="en-US" sz="2800" dirty="0" err="1" smtClean="0"/>
              <a:t>Pode</a:t>
            </a:r>
            <a:r>
              <a:rPr lang="en-US" sz="2800" dirty="0" smtClean="0"/>
              <a:t> ser </a:t>
            </a:r>
            <a:r>
              <a:rPr lang="en-US" sz="2800" dirty="0" err="1" smtClean="0"/>
              <a:t>encefálico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retiniano</a:t>
            </a:r>
            <a:r>
              <a:rPr lang="en-US" sz="2800" dirty="0" smtClean="0"/>
              <a:t>;</a:t>
            </a:r>
          </a:p>
          <a:p>
            <a:r>
              <a:rPr lang="en-US" sz="2800" dirty="0" err="1" smtClean="0"/>
              <a:t>Instalação</a:t>
            </a:r>
            <a:r>
              <a:rPr lang="en-US" sz="2800" dirty="0" smtClean="0"/>
              <a:t> </a:t>
            </a:r>
            <a:r>
              <a:rPr lang="en-US" sz="2800" dirty="0" err="1" smtClean="0"/>
              <a:t>súbita</a:t>
            </a:r>
            <a:r>
              <a:rPr lang="en-US" sz="2800" dirty="0" smtClean="0"/>
              <a:t> e </a:t>
            </a:r>
            <a:r>
              <a:rPr lang="en-US" sz="2800" dirty="0" err="1" smtClean="0"/>
              <a:t>reversível</a:t>
            </a:r>
            <a:r>
              <a:rPr lang="en-US" sz="2800" dirty="0" smtClean="0"/>
              <a:t> </a:t>
            </a:r>
            <a:r>
              <a:rPr lang="en-US" sz="2800" dirty="0" err="1" smtClean="0"/>
              <a:t>até</a:t>
            </a:r>
            <a:r>
              <a:rPr lang="en-US" sz="2800" dirty="0" smtClean="0"/>
              <a:t> 24 h;</a:t>
            </a:r>
            <a:endParaRPr lang="en-US" sz="2800" dirty="0" smtClean="0"/>
          </a:p>
          <a:p>
            <a:r>
              <a:rPr lang="en-US" sz="2800" dirty="0" err="1" smtClean="0"/>
              <a:t>Secundário</a:t>
            </a:r>
            <a:r>
              <a:rPr lang="en-US" sz="2800" dirty="0" smtClean="0"/>
              <a:t> a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doença</a:t>
            </a:r>
            <a:r>
              <a:rPr lang="en-US" sz="2800" dirty="0" smtClean="0"/>
              <a:t> vascular </a:t>
            </a:r>
            <a:r>
              <a:rPr lang="en-US" sz="2800" dirty="0" err="1" smtClean="0"/>
              <a:t>isquêmica</a:t>
            </a:r>
            <a:r>
              <a:rPr lang="en-US" sz="2800" dirty="0" smtClean="0"/>
              <a:t>;</a:t>
            </a:r>
          </a:p>
          <a:p>
            <a:endParaRPr lang="en-US" sz="28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AIT (Ataque </a:t>
            </a:r>
            <a:r>
              <a:rPr lang="pt-BR" dirty="0" err="1" smtClean="0"/>
              <a:t>Isqu</a:t>
            </a:r>
            <a:r>
              <a:rPr lang="en-US" dirty="0" err="1" smtClean="0"/>
              <a:t>êmico</a:t>
            </a:r>
            <a:r>
              <a:rPr lang="en-US" dirty="0" smtClean="0"/>
              <a:t> </a:t>
            </a:r>
            <a:r>
              <a:rPr lang="en-US" dirty="0" err="1" smtClean="0"/>
              <a:t>Transitório</a:t>
            </a:r>
            <a:r>
              <a:rPr lang="en-US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 </a:t>
            </a:r>
            <a:r>
              <a:rPr lang="en-US" sz="2400" dirty="0" err="1" smtClean="0"/>
              <a:t>duração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menor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24h, </a:t>
            </a:r>
            <a:r>
              <a:rPr lang="en-US" sz="2400" dirty="0" err="1" smtClean="0"/>
              <a:t>podendo</a:t>
            </a:r>
            <a:r>
              <a:rPr lang="en-US" sz="2400" dirty="0" smtClean="0"/>
              <a:t> ser </a:t>
            </a:r>
            <a:r>
              <a:rPr lang="en-US" sz="2400" dirty="0" err="1" smtClean="0"/>
              <a:t>menor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hora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maior</a:t>
            </a:r>
            <a:r>
              <a:rPr lang="en-US" sz="2400" dirty="0" smtClean="0"/>
              <a:t> parte das </a:t>
            </a:r>
            <a:r>
              <a:rPr lang="en-US" sz="2400" dirty="0" err="1" smtClean="0"/>
              <a:t>vezes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80</a:t>
            </a:r>
            <a:r>
              <a:rPr lang="en-US" sz="2400" dirty="0" smtClean="0"/>
              <a:t>%);</a:t>
            </a:r>
          </a:p>
          <a:p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 smtClean="0"/>
              <a:t>evidência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lesão</a:t>
            </a:r>
            <a:r>
              <a:rPr lang="en-US" sz="2400" dirty="0" smtClean="0"/>
              <a:t> </a:t>
            </a:r>
            <a:r>
              <a:rPr lang="en-US" sz="2400" dirty="0" err="1" smtClean="0"/>
              <a:t>isquêmica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exames</a:t>
            </a:r>
            <a:r>
              <a:rPr lang="en-US" sz="2400" dirty="0" smtClean="0"/>
              <a:t> de </a:t>
            </a:r>
            <a:r>
              <a:rPr lang="en-US" sz="2400" dirty="0" err="1" smtClean="0"/>
              <a:t>imagem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até</a:t>
            </a:r>
            <a:r>
              <a:rPr lang="en-US" sz="2400" dirty="0" smtClean="0"/>
              <a:t> 48h;’</a:t>
            </a:r>
            <a:endParaRPr lang="en-US" sz="2400" dirty="0" smtClean="0"/>
          </a:p>
          <a:p>
            <a:r>
              <a:rPr lang="en-US" sz="2400" b="1" dirty="0" smtClean="0"/>
              <a:t>AIT = </a:t>
            </a:r>
            <a:r>
              <a:rPr lang="en-US" sz="2400" b="1" dirty="0" err="1" smtClean="0"/>
              <a:t>episódio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breve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disfunção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neurológica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provocado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isquemia</a:t>
            </a:r>
            <a:r>
              <a:rPr lang="en-US" sz="2400" b="1" dirty="0" smtClean="0"/>
              <a:t> cerebral focal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retiniana</a:t>
            </a:r>
            <a:r>
              <a:rPr lang="en-US" sz="2400" b="1" dirty="0" smtClean="0"/>
              <a:t> com </a:t>
            </a:r>
            <a:r>
              <a:rPr lang="en-US" sz="2400" b="1" dirty="0" err="1" smtClean="0"/>
              <a:t>sintomas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clínicos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durando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hora</a:t>
            </a:r>
            <a:r>
              <a:rPr lang="en-US" sz="2400" b="1" dirty="0" smtClean="0"/>
              <a:t> </a:t>
            </a:r>
            <a:r>
              <a:rPr lang="en-US" sz="2400" b="1" dirty="0" smtClean="0"/>
              <a:t>( Stroke 2010)</a:t>
            </a:r>
            <a:endParaRPr lang="en-US" sz="2400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Persistência</a:t>
            </a:r>
            <a:r>
              <a:rPr lang="en-US" b="1" dirty="0" smtClean="0"/>
              <a:t> dos </a:t>
            </a:r>
            <a:r>
              <a:rPr lang="en-US" b="1" dirty="0" err="1" smtClean="0"/>
              <a:t>sinais</a:t>
            </a:r>
            <a:r>
              <a:rPr lang="en-US" b="1" dirty="0" smtClean="0"/>
              <a:t> </a:t>
            </a:r>
            <a:r>
              <a:rPr lang="en-US" b="1" dirty="0" err="1" smtClean="0"/>
              <a:t>clínicos</a:t>
            </a:r>
            <a:r>
              <a:rPr lang="en-US" b="1" dirty="0" smtClean="0"/>
              <a:t> e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exames</a:t>
            </a:r>
            <a:r>
              <a:rPr lang="en-US" b="1" dirty="0" smtClean="0"/>
              <a:t> de </a:t>
            </a:r>
            <a:r>
              <a:rPr lang="en-US" b="1" dirty="0" err="1" smtClean="0"/>
              <a:t>imagem</a:t>
            </a:r>
            <a:r>
              <a:rPr lang="en-US" b="1" dirty="0" smtClean="0"/>
              <a:t>        </a:t>
            </a:r>
            <a:r>
              <a:rPr lang="en-US" dirty="0" err="1" smtClean="0"/>
              <a:t>diferenciam</a:t>
            </a:r>
            <a:r>
              <a:rPr lang="en-US" dirty="0" smtClean="0"/>
              <a:t> AIT de AVCI;</a:t>
            </a:r>
          </a:p>
          <a:p>
            <a:r>
              <a:rPr lang="en-US" dirty="0" smtClean="0"/>
              <a:t>Principal </a:t>
            </a:r>
            <a:r>
              <a:rPr lang="en-US" dirty="0" err="1" smtClean="0"/>
              <a:t>causa</a:t>
            </a:r>
            <a:r>
              <a:rPr lang="en-US" dirty="0" smtClean="0"/>
              <a:t> de AIT: </a:t>
            </a:r>
            <a:r>
              <a:rPr lang="en-US" b="1" dirty="0" err="1" smtClean="0"/>
              <a:t>oclusão</a:t>
            </a:r>
            <a:r>
              <a:rPr lang="en-US" b="1" dirty="0" smtClean="0"/>
              <a:t> de </a:t>
            </a:r>
            <a:r>
              <a:rPr lang="en-US" b="1" dirty="0" err="1" smtClean="0"/>
              <a:t>vaso</a:t>
            </a:r>
            <a:r>
              <a:rPr lang="en-US" b="1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material </a:t>
            </a:r>
            <a:r>
              <a:rPr lang="en-US" dirty="0" err="1" smtClean="0"/>
              <a:t>embólico</a:t>
            </a:r>
            <a:r>
              <a:rPr lang="en-US" dirty="0" smtClean="0"/>
              <a:t> </a:t>
            </a:r>
            <a:r>
              <a:rPr lang="en-US" dirty="0" err="1" smtClean="0"/>
              <a:t>proveniente</a:t>
            </a:r>
            <a:r>
              <a:rPr lang="en-US" dirty="0" smtClean="0"/>
              <a:t> de </a:t>
            </a:r>
            <a:r>
              <a:rPr lang="en-US" dirty="0" err="1" smtClean="0"/>
              <a:t>placa</a:t>
            </a:r>
            <a:r>
              <a:rPr lang="en-US" dirty="0" smtClean="0"/>
              <a:t> de </a:t>
            </a:r>
            <a:r>
              <a:rPr lang="en-US" dirty="0" err="1" smtClean="0"/>
              <a:t>ateroma</a:t>
            </a:r>
            <a:r>
              <a:rPr lang="en-US" dirty="0" smtClean="0"/>
              <a:t> proximal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vaso</a:t>
            </a:r>
            <a:r>
              <a:rPr lang="en-US" dirty="0" smtClean="0"/>
              <a:t> </a:t>
            </a:r>
            <a:r>
              <a:rPr lang="en-US" dirty="0" err="1" smtClean="0"/>
              <a:t>ocluído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</a:t>
            </a:r>
            <a:r>
              <a:rPr lang="en-US" dirty="0" err="1" smtClean="0"/>
              <a:t>origem</a:t>
            </a:r>
            <a:r>
              <a:rPr lang="en-US" dirty="0" smtClean="0"/>
              <a:t> </a:t>
            </a:r>
            <a:r>
              <a:rPr lang="en-US" dirty="0" err="1" smtClean="0"/>
              <a:t>cardíaca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conduzido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emergência</a:t>
            </a:r>
            <a:r>
              <a:rPr lang="en-US" b="1" dirty="0" smtClean="0"/>
              <a:t> </a:t>
            </a:r>
            <a:r>
              <a:rPr lang="en-US" b="1" dirty="0" err="1" smtClean="0"/>
              <a:t>médica</a:t>
            </a:r>
            <a:r>
              <a:rPr lang="en-US" b="1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evoluir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AVCI. </a:t>
            </a:r>
            <a:r>
              <a:rPr lang="en-US" dirty="0" smtClean="0"/>
              <a:t>                    10 </a:t>
            </a:r>
            <a:r>
              <a:rPr lang="en-US" dirty="0" smtClean="0"/>
              <a:t>a 20% </a:t>
            </a:r>
            <a:r>
              <a:rPr lang="en-US" dirty="0" err="1" smtClean="0"/>
              <a:t>evoluem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AVCI </a:t>
            </a:r>
            <a:r>
              <a:rPr lang="en-US" dirty="0" err="1" smtClean="0"/>
              <a:t>em</a:t>
            </a:r>
            <a:r>
              <a:rPr lang="en-US" dirty="0" smtClean="0"/>
              <a:t> 90 </a:t>
            </a:r>
            <a:r>
              <a:rPr lang="en-US" dirty="0" err="1" smtClean="0"/>
              <a:t>dias</a:t>
            </a:r>
            <a:r>
              <a:rPr lang="en-US" dirty="0" smtClean="0"/>
              <a:t>, </a:t>
            </a:r>
            <a:r>
              <a:rPr lang="en-US" dirty="0" err="1" smtClean="0"/>
              <a:t>sendo</a:t>
            </a:r>
            <a:r>
              <a:rPr lang="en-US" dirty="0" smtClean="0"/>
              <a:t> 50% </a:t>
            </a:r>
            <a:r>
              <a:rPr lang="en-US" dirty="0" err="1" smtClean="0"/>
              <a:t>em</a:t>
            </a:r>
            <a:r>
              <a:rPr lang="en-US" dirty="0" smtClean="0"/>
              <a:t> 48h.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059832" y="2132856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Exame</a:t>
            </a:r>
            <a:r>
              <a:rPr lang="en-US" dirty="0" smtClean="0"/>
              <a:t> </a:t>
            </a:r>
            <a:r>
              <a:rPr lang="en-US" dirty="0" err="1" smtClean="0"/>
              <a:t>clínico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Exame</a:t>
            </a:r>
            <a:r>
              <a:rPr lang="en-US" dirty="0" smtClean="0"/>
              <a:t> vascular (</a:t>
            </a:r>
            <a:r>
              <a:rPr lang="en-US" dirty="0" err="1" smtClean="0"/>
              <a:t>ausculta</a:t>
            </a:r>
            <a:r>
              <a:rPr lang="en-US" dirty="0" smtClean="0"/>
              <a:t> de </a:t>
            </a:r>
            <a:r>
              <a:rPr lang="en-US" dirty="0" err="1" smtClean="0"/>
              <a:t>carótidas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Exame</a:t>
            </a:r>
            <a:r>
              <a:rPr lang="en-US" dirty="0" smtClean="0"/>
              <a:t> </a:t>
            </a:r>
            <a:r>
              <a:rPr lang="en-US" dirty="0" err="1" smtClean="0"/>
              <a:t>neurológico</a:t>
            </a:r>
            <a:r>
              <a:rPr lang="en-US" dirty="0" smtClean="0"/>
              <a:t>: </a:t>
            </a:r>
            <a:r>
              <a:rPr lang="en-US" dirty="0" err="1" smtClean="0"/>
              <a:t>Escala</a:t>
            </a:r>
            <a:r>
              <a:rPr lang="en-US" dirty="0" smtClean="0"/>
              <a:t> de </a:t>
            </a:r>
            <a:r>
              <a:rPr lang="pt-BR" dirty="0" smtClean="0"/>
              <a:t>D</a:t>
            </a:r>
            <a:r>
              <a:rPr lang="pt-BR" dirty="0" smtClean="0"/>
              <a:t>éficit N</a:t>
            </a:r>
            <a:r>
              <a:rPr lang="en-US" dirty="0" err="1" smtClean="0"/>
              <a:t>eurológico</a:t>
            </a:r>
            <a:r>
              <a:rPr lang="en-US" dirty="0" smtClean="0"/>
              <a:t> </a:t>
            </a:r>
            <a:r>
              <a:rPr lang="en-US" dirty="0" smtClean="0"/>
              <a:t>do National Institute of Health (NIHSS);</a:t>
            </a:r>
          </a:p>
          <a:p>
            <a:r>
              <a:rPr lang="pt-BR" dirty="0" smtClean="0"/>
              <a:t>Exames de sangue: glicemia sérica, hemograma completo com plaquetas, eletrólitos</a:t>
            </a:r>
            <a:r>
              <a:rPr lang="pt-BR" dirty="0" smtClean="0"/>
              <a:t>, </a:t>
            </a:r>
            <a:r>
              <a:rPr lang="pt-BR" dirty="0" err="1" smtClean="0"/>
              <a:t>creatinina</a:t>
            </a:r>
            <a:r>
              <a:rPr lang="pt-BR" dirty="0" smtClean="0"/>
              <a:t>, Tempo de </a:t>
            </a:r>
            <a:r>
              <a:rPr lang="pt-BR" dirty="0" err="1" smtClean="0"/>
              <a:t>Protrombina</a:t>
            </a:r>
            <a:r>
              <a:rPr lang="pt-BR" dirty="0" smtClean="0"/>
              <a:t>, Tempo de </a:t>
            </a:r>
            <a:r>
              <a:rPr lang="pt-BR" dirty="0" smtClean="0"/>
              <a:t>Tromboplastina </a:t>
            </a:r>
            <a:r>
              <a:rPr lang="pt-BR" dirty="0" smtClean="0"/>
              <a:t>P</a:t>
            </a:r>
            <a:r>
              <a:rPr lang="pt-BR" dirty="0" smtClean="0"/>
              <a:t>arcial Ativado</a:t>
            </a:r>
            <a:r>
              <a:rPr lang="pt-BR" dirty="0" smtClean="0"/>
              <a:t>;</a:t>
            </a:r>
          </a:p>
          <a:p>
            <a:r>
              <a:rPr lang="pt-BR" b="1" dirty="0" smtClean="0"/>
              <a:t> </a:t>
            </a:r>
            <a:r>
              <a:rPr lang="pt-BR" dirty="0" smtClean="0"/>
              <a:t>Exame de imagem do </a:t>
            </a:r>
            <a:r>
              <a:rPr lang="pt-BR" dirty="0" smtClean="0"/>
              <a:t>cérebro.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Avaliação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Imagens</a:t>
            </a:r>
            <a:endParaRPr lang="pt-BR" dirty="0"/>
          </a:p>
        </p:txBody>
      </p:sp>
      <p:pic>
        <p:nvPicPr>
          <p:cNvPr id="4" name="Picture 2" descr="http://www.theuniversityhospital.com/stroke/images/diagnosis/m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4003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1560" y="44371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dirty="0" smtClean="0"/>
              <a:t>AVCI no hemisfério esquerdo</a:t>
            </a:r>
            <a:endParaRPr lang="pt-BR" dirty="0"/>
          </a:p>
        </p:txBody>
      </p:sp>
      <p:pic>
        <p:nvPicPr>
          <p:cNvPr id="6" name="Imagem 5" descr="minDsc33798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2324100" cy="3175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51920" y="4653136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Infarto isquêmico recente por trombose da </a:t>
            </a:r>
            <a:r>
              <a:rPr lang="pt-BR" dirty="0" smtClean="0"/>
              <a:t>artéria cerebral </a:t>
            </a:r>
            <a:r>
              <a:rPr lang="pt-BR" dirty="0" smtClean="0"/>
              <a:t>média </a:t>
            </a:r>
            <a:r>
              <a:rPr lang="pt-BR" dirty="0" smtClean="0"/>
              <a:t>esquerda   (&lt; </a:t>
            </a:r>
            <a:r>
              <a:rPr lang="pt-BR" dirty="0" smtClean="0"/>
              <a:t>12 </a:t>
            </a:r>
            <a:r>
              <a:rPr lang="pt-BR" dirty="0" smtClean="0"/>
              <a:t>h)</a:t>
            </a:r>
            <a:endParaRPr lang="pt-BR" dirty="0"/>
          </a:p>
        </p:txBody>
      </p:sp>
      <p:pic>
        <p:nvPicPr>
          <p:cNvPr id="8" name="Imagem 7" descr="Dsc33789+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340768"/>
            <a:ext cx="2448916" cy="304157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660232" y="458112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Infarto recente de parte do território da </a:t>
            </a:r>
            <a:r>
              <a:rPr lang="pt-BR" dirty="0" smtClean="0"/>
              <a:t>artéria </a:t>
            </a:r>
            <a:r>
              <a:rPr lang="pt-BR" dirty="0" smtClean="0"/>
              <a:t>cerebral </a:t>
            </a:r>
            <a:r>
              <a:rPr lang="pt-BR" dirty="0" smtClean="0"/>
              <a:t>média </a:t>
            </a:r>
            <a:r>
              <a:rPr lang="pt-BR" dirty="0" smtClean="0"/>
              <a:t>esquerda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sc33786++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392488" cy="4525962"/>
          </a:xfrm>
        </p:spPr>
      </p:pic>
      <p:pic>
        <p:nvPicPr>
          <p:cNvPr id="5" name="Imagem 4" descr="Dsc33787+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36712"/>
            <a:ext cx="3639909" cy="51172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55776" y="593467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Imagens</a:t>
            </a:r>
            <a:r>
              <a:rPr lang="en-US" dirty="0" smtClean="0"/>
              <a:t>: </a:t>
            </a:r>
            <a:r>
              <a:rPr lang="pt-BR" dirty="0" smtClean="0">
                <a:hlinkClick r:id="rId4"/>
              </a:rPr>
              <a:t>http://anatpat.unicamp.br/radvascminis.html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Esquerda</a:t>
            </a:r>
            <a:r>
              <a:rPr lang="en-US" dirty="0" smtClean="0"/>
              <a:t> normal, </a:t>
            </a:r>
            <a:r>
              <a:rPr lang="en-US" dirty="0" err="1" smtClean="0"/>
              <a:t>direita</a:t>
            </a:r>
            <a:r>
              <a:rPr lang="en-US" dirty="0" smtClean="0"/>
              <a:t> com </a:t>
            </a:r>
            <a:r>
              <a:rPr lang="en-US" dirty="0" err="1" smtClean="0"/>
              <a:t>estenose</a:t>
            </a:r>
            <a:r>
              <a:rPr lang="en-US" dirty="0" smtClean="0"/>
              <a:t> de </a:t>
            </a:r>
            <a:r>
              <a:rPr lang="en-US" dirty="0" err="1" smtClean="0"/>
              <a:t>carótida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ja-JP" dirty="0" smtClean="0">
                <a:effectLst/>
              </a:rPr>
              <a:t>Doppler Ultrassom</a:t>
            </a:r>
            <a:endParaRPr lang="pt-BR" dirty="0">
              <a:effectLst/>
            </a:endParaRPr>
          </a:p>
        </p:txBody>
      </p:sp>
      <p:pic>
        <p:nvPicPr>
          <p:cNvPr id="4" name="Picture 4" descr="http://www.theuniversityhospital.com/stroke/images/diagnosis/carotid_dopp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16824" cy="33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pt-BR" altLang="ja-JP" dirty="0" smtClean="0">
                <a:effectLst/>
              </a:rPr>
              <a:t>Angiografia Convencional </a:t>
            </a:r>
            <a:r>
              <a:rPr kumimoji="1" lang="pt-BR" altLang="ja-JP" dirty="0" smtClean="0">
                <a:effectLst/>
              </a:rPr>
              <a:t>                    (</a:t>
            </a:r>
            <a:r>
              <a:rPr kumimoji="1" lang="pt-BR" altLang="ja-JP" dirty="0" err="1" smtClean="0">
                <a:effectLst/>
              </a:rPr>
              <a:t>gold-standard</a:t>
            </a:r>
            <a:r>
              <a:rPr kumimoji="1" lang="pt-BR" altLang="ja-JP" dirty="0" smtClean="0">
                <a:effectLst/>
              </a:rPr>
              <a:t>)</a:t>
            </a:r>
            <a:endParaRPr lang="pt-BR" dirty="0">
              <a:effectLst/>
            </a:endParaRPr>
          </a:p>
        </p:txBody>
      </p:sp>
      <p:pic>
        <p:nvPicPr>
          <p:cNvPr id="4" name="Picture 2" descr="http://www.theuniversityhospital.com/stroke/images/diagnosis/ang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4176464" cy="419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868144" y="220486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dirty="0" smtClean="0"/>
              <a:t>Raio-x mostra o ponto de obstrução de uma artéria.</a:t>
            </a:r>
            <a:endParaRPr kumimoji="1" lang="ja-JP" alt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tops-de-derrame-av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321226" cy="4663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 </a:t>
            </a:r>
            <a:r>
              <a:rPr lang="en-US" dirty="0" err="1" smtClean="0"/>
              <a:t>Isquêmico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Oclusão</a:t>
            </a:r>
            <a:r>
              <a:rPr lang="en-US" dirty="0" smtClean="0"/>
              <a:t> </a:t>
            </a:r>
            <a:r>
              <a:rPr lang="en-US" dirty="0" err="1" smtClean="0"/>
              <a:t>aguda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artéria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irriga</a:t>
            </a:r>
            <a:r>
              <a:rPr lang="en-US" dirty="0" smtClean="0"/>
              <a:t> </a:t>
            </a:r>
            <a:r>
              <a:rPr lang="en-US" dirty="0" err="1" smtClean="0"/>
              <a:t>território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encefálico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Isquemia</a:t>
            </a:r>
            <a:r>
              <a:rPr lang="en-US" dirty="0" smtClean="0"/>
              <a:t> </a:t>
            </a:r>
            <a:r>
              <a:rPr lang="en-US" dirty="0" err="1" smtClean="0"/>
              <a:t>Prolongada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6" name="Imagem 5" descr="AV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340768"/>
            <a:ext cx="3567194" cy="221166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Seta para baixo 6"/>
          <p:cNvSpPr/>
          <p:nvPr/>
        </p:nvSpPr>
        <p:spPr>
          <a:xfrm>
            <a:off x="2339752" y="328498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oclusão</a:t>
            </a:r>
            <a:r>
              <a:rPr lang="en-US" dirty="0" smtClean="0"/>
              <a:t> arterial </a:t>
            </a:r>
            <a:r>
              <a:rPr lang="en-US" dirty="0" err="1" smtClean="0"/>
              <a:t>aguda</a:t>
            </a:r>
            <a:r>
              <a:rPr lang="en-US" dirty="0" smtClean="0"/>
              <a:t> </a:t>
            </a:r>
            <a:r>
              <a:rPr lang="en-US" dirty="0" err="1" smtClean="0"/>
              <a:t>geralmente</a:t>
            </a:r>
            <a:r>
              <a:rPr lang="en-US" dirty="0" smtClean="0"/>
              <a:t> é </a:t>
            </a:r>
            <a:r>
              <a:rPr lang="en-US" dirty="0" err="1" smtClean="0"/>
              <a:t>proveniente</a:t>
            </a:r>
            <a:r>
              <a:rPr lang="en-US" dirty="0" smtClean="0"/>
              <a:t> de </a:t>
            </a:r>
            <a:r>
              <a:rPr lang="en-US" dirty="0" err="1" smtClean="0"/>
              <a:t>embolia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Trombo</a:t>
            </a:r>
            <a:r>
              <a:rPr lang="en-US" dirty="0" smtClean="0"/>
              <a:t> </a:t>
            </a:r>
            <a:r>
              <a:rPr lang="en-US" dirty="0" err="1" smtClean="0"/>
              <a:t>proveniente</a:t>
            </a:r>
            <a:r>
              <a:rPr lang="en-US" dirty="0" smtClean="0"/>
              <a:t> de um </a:t>
            </a:r>
            <a:r>
              <a:rPr lang="en-US" dirty="0" err="1" smtClean="0"/>
              <a:t>sítio</a:t>
            </a:r>
            <a:r>
              <a:rPr lang="en-US" dirty="0" smtClean="0"/>
              <a:t> </a:t>
            </a:r>
            <a:r>
              <a:rPr lang="en-US" dirty="0" err="1" smtClean="0"/>
              <a:t>distante</a:t>
            </a:r>
            <a:r>
              <a:rPr lang="en-US" dirty="0" smtClean="0"/>
              <a:t>, </a:t>
            </a:r>
            <a:r>
              <a:rPr lang="en-US" dirty="0" err="1" smtClean="0"/>
              <a:t>podendo</a:t>
            </a:r>
            <a:r>
              <a:rPr lang="en-US" dirty="0" smtClean="0"/>
              <a:t> ser </a:t>
            </a:r>
            <a:r>
              <a:rPr lang="en-US" dirty="0" err="1" smtClean="0"/>
              <a:t>coração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artéria</a:t>
            </a:r>
            <a:r>
              <a:rPr lang="en-US" dirty="0" smtClean="0"/>
              <a:t> </a:t>
            </a:r>
            <a:r>
              <a:rPr lang="en-US" dirty="0" err="1" smtClean="0"/>
              <a:t>extracraniana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segue </a:t>
            </a:r>
            <a:r>
              <a:rPr lang="en-US" dirty="0" err="1" smtClean="0"/>
              <a:t>fluxo</a:t>
            </a:r>
            <a:r>
              <a:rPr lang="en-US" dirty="0" smtClean="0"/>
              <a:t> e </a:t>
            </a:r>
            <a:r>
              <a:rPr lang="en-US" dirty="0" err="1" smtClean="0"/>
              <a:t>obstrui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arteria</a:t>
            </a:r>
            <a:r>
              <a:rPr lang="en-US" dirty="0" smtClean="0"/>
              <a:t> de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calibre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Trombo</a:t>
            </a:r>
            <a:r>
              <a:rPr lang="en-US" dirty="0" smtClean="0"/>
              <a:t> </a:t>
            </a:r>
            <a:r>
              <a:rPr lang="en-US" dirty="0" err="1" smtClean="0"/>
              <a:t>formado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placa</a:t>
            </a:r>
            <a:r>
              <a:rPr lang="en-US" dirty="0" smtClean="0"/>
              <a:t> de </a:t>
            </a:r>
            <a:r>
              <a:rPr lang="en-US" dirty="0" err="1" smtClean="0"/>
              <a:t>ateroma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artéria</a:t>
            </a:r>
            <a:r>
              <a:rPr lang="en-US" dirty="0" smtClean="0"/>
              <a:t> </a:t>
            </a:r>
            <a:r>
              <a:rPr lang="en-US" dirty="0" err="1" smtClean="0"/>
              <a:t>obstruída</a:t>
            </a:r>
            <a:r>
              <a:rPr lang="en-US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Fisiopatologia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yoclinic.com/images/image_popup/r7_ischemicstro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39501"/>
            <a:ext cx="6552728" cy="556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7992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Cardioembólico</a:t>
            </a:r>
            <a:r>
              <a:rPr lang="en-US" sz="4400" dirty="0" smtClean="0"/>
              <a:t>;</a:t>
            </a:r>
          </a:p>
          <a:p>
            <a:r>
              <a:rPr lang="en-US" sz="4400" dirty="0" err="1" smtClean="0"/>
              <a:t>Aterotrombótico</a:t>
            </a:r>
            <a:r>
              <a:rPr lang="en-US" sz="4400" dirty="0" smtClean="0"/>
              <a:t>;</a:t>
            </a:r>
          </a:p>
          <a:p>
            <a:r>
              <a:rPr lang="en-US" sz="4400" dirty="0" err="1" smtClean="0"/>
              <a:t>Cripto</a:t>
            </a:r>
            <a:r>
              <a:rPr lang="en-US" sz="4400" dirty="0" err="1" smtClean="0"/>
              <a:t>gênico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endParaRPr lang="pt-BR" sz="4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Subtipos</a:t>
            </a:r>
            <a:r>
              <a:rPr lang="en-US" dirty="0" smtClean="0"/>
              <a:t> </a:t>
            </a:r>
            <a:r>
              <a:rPr lang="en-US" sz="4400" dirty="0" smtClean="0"/>
              <a:t>AVEI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481328"/>
            <a:ext cx="7272808" cy="4525963"/>
          </a:xfrm>
        </p:spPr>
        <p:txBody>
          <a:bodyPr/>
          <a:lstStyle/>
          <a:p>
            <a:r>
              <a:rPr lang="en-US" sz="2400" dirty="0" err="1" smtClean="0"/>
              <a:t>Hipertensão</a:t>
            </a:r>
            <a:r>
              <a:rPr lang="en-US" sz="2400" dirty="0" smtClean="0"/>
              <a:t> Arterial </a:t>
            </a:r>
            <a:r>
              <a:rPr lang="en-US" sz="2400" dirty="0" err="1" smtClean="0"/>
              <a:t>Sistêmica</a:t>
            </a:r>
            <a:r>
              <a:rPr lang="en-US" sz="2400" dirty="0" smtClean="0"/>
              <a:t> (principal);</a:t>
            </a:r>
          </a:p>
          <a:p>
            <a:r>
              <a:rPr lang="en-US" sz="2400" dirty="0" smtClean="0"/>
              <a:t>DM;</a:t>
            </a:r>
          </a:p>
          <a:p>
            <a:r>
              <a:rPr lang="en-US" sz="2400" dirty="0" err="1" smtClean="0"/>
              <a:t>Dislipidemia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Obesidade</a:t>
            </a:r>
            <a:r>
              <a:rPr lang="en-US" sz="2400" dirty="0" smtClean="0"/>
              <a:t> (</a:t>
            </a:r>
            <a:r>
              <a:rPr lang="en-US" sz="2400" dirty="0" err="1" smtClean="0"/>
              <a:t>Síndrome</a:t>
            </a:r>
            <a:r>
              <a:rPr lang="en-US" sz="2400" dirty="0" smtClean="0"/>
              <a:t> </a:t>
            </a:r>
            <a:r>
              <a:rPr lang="en-US" sz="2400" dirty="0" err="1" smtClean="0"/>
              <a:t>Metabólica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IAM;</a:t>
            </a:r>
          </a:p>
          <a:p>
            <a:r>
              <a:rPr lang="en-US" sz="2400" dirty="0" err="1" smtClean="0"/>
              <a:t>Fibrição</a:t>
            </a:r>
            <a:r>
              <a:rPr lang="en-US" sz="2400" dirty="0" smtClean="0"/>
              <a:t> </a:t>
            </a:r>
            <a:r>
              <a:rPr lang="en-US" sz="2400" dirty="0" err="1" smtClean="0"/>
              <a:t>Atrial</a:t>
            </a:r>
            <a:r>
              <a:rPr lang="en-US" sz="2400" dirty="0" smtClean="0"/>
              <a:t>;</a:t>
            </a:r>
            <a:endParaRPr lang="en-US" sz="2400" dirty="0" smtClean="0"/>
          </a:p>
          <a:p>
            <a:r>
              <a:rPr lang="en-US" sz="2400" dirty="0" err="1" smtClean="0"/>
              <a:t>Cardiopatias</a:t>
            </a:r>
            <a:r>
              <a:rPr lang="en-US" sz="2400" dirty="0" smtClean="0"/>
              <a:t> </a:t>
            </a:r>
            <a:r>
              <a:rPr lang="en-US" sz="2400" dirty="0" err="1" smtClean="0"/>
              <a:t>Dilatadas</a:t>
            </a:r>
            <a:r>
              <a:rPr lang="en-US" sz="2400" dirty="0" smtClean="0"/>
              <a:t> </a:t>
            </a:r>
            <a:r>
              <a:rPr lang="en-US" sz="2400" dirty="0" smtClean="0"/>
              <a:t>e </a:t>
            </a:r>
            <a:r>
              <a:rPr lang="en-US" sz="2400" dirty="0" smtClean="0"/>
              <a:t> </a:t>
            </a:r>
            <a:r>
              <a:rPr lang="en-US" sz="2400" dirty="0" err="1" smtClean="0"/>
              <a:t>R</a:t>
            </a:r>
            <a:r>
              <a:rPr lang="en-US" sz="2400" dirty="0" err="1" smtClean="0"/>
              <a:t>estritivas</a:t>
            </a:r>
            <a:r>
              <a:rPr lang="en-US" sz="2400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Fatores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endParaRPr lang="pt-BR" dirty="0"/>
          </a:p>
        </p:txBody>
      </p:sp>
      <p:pic>
        <p:nvPicPr>
          <p:cNvPr id="4" name="Imagem 3" descr="hipertens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7050" y="1988840"/>
            <a:ext cx="3061454" cy="2969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1303</TotalTime>
  <Words>1184</Words>
  <Application>Microsoft Office PowerPoint</Application>
  <PresentationFormat>Apresentação na tela (4:3)</PresentationFormat>
  <Paragraphs>185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Concurso</vt:lpstr>
      <vt:lpstr>AVCI e AIT </vt:lpstr>
      <vt:lpstr>Doença Cerebrovascular</vt:lpstr>
      <vt:lpstr>AVE</vt:lpstr>
      <vt:lpstr>Slide 4</vt:lpstr>
      <vt:lpstr>AVE Isquêmico</vt:lpstr>
      <vt:lpstr>Fisiopatologia</vt:lpstr>
      <vt:lpstr>Slide 7</vt:lpstr>
      <vt:lpstr>Subtipos AVEI</vt:lpstr>
      <vt:lpstr>Fatores de Risco</vt:lpstr>
      <vt:lpstr>Fatores de Risco</vt:lpstr>
      <vt:lpstr>Fatores de Risco</vt:lpstr>
      <vt:lpstr>Framingham</vt:lpstr>
      <vt:lpstr>Outros Fatores de Risco:</vt:lpstr>
      <vt:lpstr>Slide 14</vt:lpstr>
      <vt:lpstr>AVE Cardioembólico</vt:lpstr>
      <vt:lpstr>Slide 16</vt:lpstr>
      <vt:lpstr>AVE ATEROTROMBÓTICO</vt:lpstr>
      <vt:lpstr>AVE ARTERIOEMBÓLICO</vt:lpstr>
      <vt:lpstr>Quadro Clínico</vt:lpstr>
      <vt:lpstr>Slide 20</vt:lpstr>
      <vt:lpstr>Território Carotídeo</vt:lpstr>
      <vt:lpstr>Território Carotídeo</vt:lpstr>
      <vt:lpstr>Território Carotídeo</vt:lpstr>
      <vt:lpstr>Território Carotídeo</vt:lpstr>
      <vt:lpstr>Território Vertebrobasilar</vt:lpstr>
      <vt:lpstr>Síndromes do AVE Vertebrobasilar</vt:lpstr>
      <vt:lpstr>Slide 27</vt:lpstr>
      <vt:lpstr>Diagnóstico-Escala FAST</vt:lpstr>
      <vt:lpstr>Diagnóstico</vt:lpstr>
      <vt:lpstr>Diagnósticos Diferenciais:</vt:lpstr>
      <vt:lpstr>AIT (Ataque Isquêmico Transitório)</vt:lpstr>
      <vt:lpstr>Slide 32</vt:lpstr>
      <vt:lpstr>Slide 33</vt:lpstr>
      <vt:lpstr>Avaliação</vt:lpstr>
      <vt:lpstr>Imagens</vt:lpstr>
      <vt:lpstr>Slide 36</vt:lpstr>
      <vt:lpstr>Doppler Ultrassom</vt:lpstr>
      <vt:lpstr>Angiografia Convencional                     (gold-standard)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ACVI e AVCIT</dc:title>
  <dc:creator>Caroline Coronado</dc:creator>
  <cp:lastModifiedBy>Dr Milton</cp:lastModifiedBy>
  <cp:revision>68</cp:revision>
  <dcterms:created xsi:type="dcterms:W3CDTF">2013-06-01T02:35:03Z</dcterms:created>
  <dcterms:modified xsi:type="dcterms:W3CDTF">2013-06-13T23:23:05Z</dcterms:modified>
</cp:coreProperties>
</file>