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9" r:id="rId13"/>
    <p:sldId id="268" r:id="rId14"/>
    <p:sldId id="270" r:id="rId15"/>
    <p:sldId id="271" r:id="rId16"/>
    <p:sldId id="272" r:id="rId17"/>
    <p:sldId id="273" r:id="rId18"/>
    <p:sldId id="282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7" r:id="rId27"/>
    <p:sldId id="288" r:id="rId28"/>
    <p:sldId id="289" r:id="rId29"/>
    <p:sldId id="281" r:id="rId30"/>
    <p:sldId id="283" r:id="rId31"/>
    <p:sldId id="284" r:id="rId32"/>
    <p:sldId id="285" r:id="rId33"/>
    <p:sldId id="293" r:id="rId34"/>
    <p:sldId id="286" r:id="rId35"/>
    <p:sldId id="290" r:id="rId36"/>
    <p:sldId id="291" r:id="rId37"/>
    <p:sldId id="292" r:id="rId38"/>
    <p:sldId id="295" r:id="rId39"/>
    <p:sldId id="294" r:id="rId40"/>
    <p:sldId id="296" r:id="rId41"/>
    <p:sldId id="297" r:id="rId42"/>
    <p:sldId id="298" r:id="rId43"/>
    <p:sldId id="299" r:id="rId44"/>
    <p:sldId id="300" r:id="rId45"/>
    <p:sldId id="301" r:id="rId46"/>
    <p:sldId id="302" r:id="rId4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1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0A98AF03-7270-45C2-A683-C5E353EF01A5}" type="datetime4">
              <a:rPr lang="en-US" smtClean="0"/>
              <a:pPr/>
              <a:t>April 12, 2014</a:t>
            </a:fld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B37D5FE-740C-46F5-801A-FA5477D9711F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B5AFD-D735-4504-A039-ADEBB6448D55}" type="datetime4">
              <a:rPr lang="en-US" smtClean="0"/>
              <a:pPr/>
              <a:t>April 12, 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C8118-FB93-4E87-B380-0175F2FE2167}" type="datetime4">
              <a:rPr lang="en-US" smtClean="0"/>
              <a:pPr/>
              <a:t>April 12, 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93482-8E69-40F7-BCAD-5662A6CADB27}" type="datetime4">
              <a:rPr lang="en-US" smtClean="0"/>
              <a:pPr/>
              <a:t>April 12, 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7EAE1-CAAC-4AEF-919E-158692B1E55E}" type="datetime4">
              <a:rPr lang="en-US" smtClean="0"/>
              <a:pPr/>
              <a:t>April 12, 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5A706-D8F2-4D1A-855A-CADC92600C26}" type="datetime4">
              <a:rPr lang="en-US" smtClean="0"/>
              <a:pPr/>
              <a:t>April 12, 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4F123-1704-49AC-9D15-C4B1462B8014}" type="datetime4">
              <a:rPr lang="en-US" smtClean="0"/>
              <a:pPr/>
              <a:t>April 12, 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27EC2-47FB-48A1-8644-C8A81DDAA119}" type="datetime4">
              <a:rPr lang="en-US" smtClean="0"/>
              <a:pPr/>
              <a:t>April 12, 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EC3ED-7435-49F9-84C8-03CCA2F8DEDB}" type="datetime4">
              <a:rPr lang="en-US" smtClean="0"/>
              <a:pPr/>
              <a:t>April 12, 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49BF1-FCD3-4395-8FF6-0047AF66228E}" type="datetime4">
              <a:rPr lang="en-US" smtClean="0"/>
              <a:pPr/>
              <a:t>April 12, 2014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61222-2C8B-4501-BE87-6797EC025925}" type="datetime4">
              <a:rPr lang="en-US" smtClean="0"/>
              <a:pPr/>
              <a:t>April 12, 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16C01193-8287-4834-A286-6B880643E934}" type="datetime4">
              <a:rPr lang="en-US" smtClean="0"/>
              <a:pPr/>
              <a:t>April 12, 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8B37D5FE-740C-46F5-801A-FA5477D9711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 smtClean="0"/>
              <a:t>Acidentes Vasculares Encefálicos</a:t>
            </a:r>
            <a:endParaRPr lang="pt-BR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600208"/>
          </a:xfrm>
        </p:spPr>
        <p:txBody>
          <a:bodyPr>
            <a:normAutofit fontScale="92500" lnSpcReduction="20000"/>
          </a:bodyPr>
          <a:lstStyle/>
          <a:p>
            <a:endParaRPr lang="pt-BR" dirty="0"/>
          </a:p>
          <a:p>
            <a:r>
              <a:rPr lang="pt-BR" dirty="0" smtClean="0"/>
              <a:t>Bruna </a:t>
            </a:r>
            <a:r>
              <a:rPr lang="pt-BR" dirty="0" err="1" smtClean="0"/>
              <a:t>Eiko</a:t>
            </a:r>
            <a:r>
              <a:rPr lang="pt-BR" dirty="0" smtClean="0"/>
              <a:t> </a:t>
            </a:r>
            <a:r>
              <a:rPr lang="pt-BR" dirty="0" err="1" smtClean="0"/>
              <a:t>Nagano</a:t>
            </a:r>
            <a:endParaRPr lang="pt-BR" dirty="0" smtClean="0"/>
          </a:p>
          <a:p>
            <a:r>
              <a:rPr lang="pt-BR" dirty="0" smtClean="0"/>
              <a:t>Carina </a:t>
            </a:r>
            <a:r>
              <a:rPr lang="pt-BR" dirty="0" err="1" smtClean="0"/>
              <a:t>Tamy</a:t>
            </a:r>
            <a:r>
              <a:rPr lang="pt-BR" dirty="0" smtClean="0"/>
              <a:t> Sugai</a:t>
            </a:r>
          </a:p>
          <a:p>
            <a:r>
              <a:rPr lang="pt-BR" dirty="0" smtClean="0"/>
              <a:t>Eduardo Piazza Queiroz</a:t>
            </a:r>
          </a:p>
          <a:p>
            <a:r>
              <a:rPr lang="pt-BR" dirty="0" smtClean="0"/>
              <a:t>Flávio Martin Conti</a:t>
            </a:r>
          </a:p>
          <a:p>
            <a:r>
              <a:rPr lang="pt-BR" dirty="0" smtClean="0"/>
              <a:t>Hamilton Rocha Júnior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738744" y="836712"/>
            <a:ext cx="3361648" cy="1431097"/>
          </a:xfrm>
        </p:spPr>
        <p:txBody>
          <a:bodyPr/>
          <a:lstStyle/>
          <a:p>
            <a:r>
              <a:rPr lang="en-US" dirty="0" err="1" smtClean="0"/>
              <a:t>Famema</a:t>
            </a:r>
            <a:r>
              <a:rPr lang="en-US" dirty="0" smtClean="0"/>
              <a:t> </a:t>
            </a:r>
          </a:p>
          <a:p>
            <a:endParaRPr lang="en-US" dirty="0"/>
          </a:p>
          <a:p>
            <a:r>
              <a:rPr lang="en-US" dirty="0" err="1" smtClean="0"/>
              <a:t>Ambulatório</a:t>
            </a:r>
            <a:r>
              <a:rPr lang="en-US" dirty="0" smtClean="0"/>
              <a:t> Neurovascular</a:t>
            </a:r>
            <a:endParaRPr lang="en-US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7" name="CaixaDeTexto 6"/>
          <p:cNvSpPr txBox="1"/>
          <p:nvPr/>
        </p:nvSpPr>
        <p:spPr>
          <a:xfrm>
            <a:off x="214282" y="6000768"/>
            <a:ext cx="43577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Ambulatório </a:t>
            </a:r>
            <a:r>
              <a:rPr lang="pt-BR" dirty="0" err="1" smtClean="0"/>
              <a:t>Neurovascular-Famema</a:t>
            </a:r>
            <a:endParaRPr lang="pt-BR" dirty="0" smtClean="0"/>
          </a:p>
          <a:p>
            <a:r>
              <a:rPr lang="pt-BR" dirty="0" smtClean="0"/>
              <a:t>Prof.Dr. Milton </a:t>
            </a:r>
            <a:r>
              <a:rPr lang="pt-BR" dirty="0" err="1" smtClean="0"/>
              <a:t>Marchioli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2707288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Sistema Carotídeo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dirty="0" smtClean="0"/>
              <a:t>O arco aórtico dá origem à artéria carótida comum esquerda e ao tronco </a:t>
            </a:r>
            <a:r>
              <a:rPr lang="pt-BR" dirty="0" err="1" smtClean="0"/>
              <a:t>braquiocefálico</a:t>
            </a:r>
            <a:r>
              <a:rPr lang="pt-BR" dirty="0" smtClean="0"/>
              <a:t> (artéria inominada). Este tronco se divide em subclávia direita e carótida comum direita. Esta origina as carótidas internas. Já no território encefálico se divide em artéria cerebral anterior e média e </a:t>
            </a:r>
            <a:r>
              <a:rPr lang="pt-BR" dirty="0" err="1" smtClean="0"/>
              <a:t>coróide</a:t>
            </a:r>
            <a:r>
              <a:rPr lang="pt-BR" dirty="0" smtClean="0"/>
              <a:t> anterior.</a:t>
            </a:r>
          </a:p>
          <a:p>
            <a:r>
              <a:rPr lang="pt-BR" dirty="0" smtClean="0"/>
              <a:t>As artérias cerebrais anterior e média irrigam os lobos frontal, parietal e parte anterior dos lobos temporais. </a:t>
            </a:r>
          </a:p>
          <a:p>
            <a:pPr marL="68580" indent="0">
              <a:buNone/>
            </a:pP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93482-8E69-40F7-BCAD-5662A6CADB27}" type="datetime4">
              <a:rPr lang="en-US" smtClean="0"/>
              <a:pPr/>
              <a:t>April 12, 2014</a:t>
            </a:fld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91815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ço Reservado para Conteúdo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35696" y="692696"/>
            <a:ext cx="5168928" cy="5832648"/>
          </a:xfrm>
        </p:spPr>
      </p:pic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93482-8E69-40F7-BCAD-5662A6CADB27}" type="datetime4">
              <a:rPr lang="en-US" smtClean="0"/>
              <a:pPr/>
              <a:t>April 12, 2014</a:t>
            </a:fld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04855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ço Reservado para Conteúdo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1600" y="0"/>
            <a:ext cx="7272808" cy="6858000"/>
          </a:xfrm>
        </p:spPr>
      </p:pic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7080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Sistema </a:t>
            </a:r>
            <a:r>
              <a:rPr lang="pt-BR" dirty="0" err="1" smtClean="0"/>
              <a:t>Vértebro</a:t>
            </a:r>
            <a:r>
              <a:rPr lang="pt-BR" dirty="0" smtClean="0"/>
              <a:t>-Basilar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dirty="0" smtClean="0"/>
              <a:t>A artéria vertebral se origina da subclávia, atravessa o forame transverso, perfura a dura-máter e entra na cavidade craniana para se unir à artéria vertebral contralateral. Aí se origina a artéria basilar, que então se divide em cerebral posterior direita e esquerda.</a:t>
            </a:r>
          </a:p>
          <a:p>
            <a:r>
              <a:rPr lang="pt-BR" dirty="0" smtClean="0"/>
              <a:t>As cerebrais posteriores irrigam a superfície inferior do lobo temporal e a superfície medial e inferior do lobo occipital.</a:t>
            </a:r>
          </a:p>
          <a:p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93482-8E69-40F7-BCAD-5662A6CADB27}" type="datetime4">
              <a:rPr lang="en-US" smtClean="0"/>
              <a:pPr/>
              <a:t>April 12, 2014</a:t>
            </a:fld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85163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ço Reservado para Conteúdo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5616" y="692696"/>
            <a:ext cx="6756064" cy="5800394"/>
          </a:xfrm>
        </p:spPr>
      </p:pic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93482-8E69-40F7-BCAD-5662A6CADB27}" type="datetime4">
              <a:rPr lang="en-US" smtClean="0"/>
              <a:pPr/>
              <a:t>April 12, 2014</a:t>
            </a:fld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38186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ço Reservado para Conteúdo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5616" y="785960"/>
            <a:ext cx="6840760" cy="5667376"/>
          </a:xfrm>
        </p:spPr>
      </p:pic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93482-8E69-40F7-BCAD-5662A6CADB27}" type="datetime4">
              <a:rPr lang="en-US" smtClean="0"/>
              <a:pPr/>
              <a:t>April 12, 2014</a:t>
            </a:fld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69844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Fisiologia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2% da massa corporal total;</a:t>
            </a:r>
          </a:p>
          <a:p>
            <a:r>
              <a:rPr lang="pt-BR" dirty="0" smtClean="0"/>
              <a:t>Requer suprimento ininterrupto de cerca de 150g de glicose e 72L de oxigênio por dia;</a:t>
            </a:r>
          </a:p>
          <a:p>
            <a:r>
              <a:rPr lang="pt-BR" dirty="0" smtClean="0"/>
              <a:t>Responsável por 20% do consumo total de oxigênio.</a:t>
            </a:r>
          </a:p>
          <a:p>
            <a:r>
              <a:rPr lang="pt-BR" dirty="0" smtClean="0"/>
              <a:t>Recebe 15% do DC, em repouso.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93482-8E69-40F7-BCAD-5662A6CADB27}" type="datetime4">
              <a:rPr lang="en-US" smtClean="0"/>
              <a:pPr/>
              <a:t>April 12, 2014</a:t>
            </a:fld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87688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Fisiologia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err="1" smtClean="0"/>
              <a:t>Autorregulação</a:t>
            </a:r>
            <a:r>
              <a:rPr lang="pt-BR" dirty="0" smtClean="0"/>
              <a:t> cerebral da PA (com PA sistêmica em média entre 60-140 mmHg);</a:t>
            </a:r>
          </a:p>
          <a:p>
            <a:r>
              <a:rPr lang="pt-BR" dirty="0" smtClean="0"/>
              <a:t>As arteríolas são extremamente sensíveis à pressão parcial de oxigênio e gás carbônico;</a:t>
            </a:r>
          </a:p>
          <a:p>
            <a:r>
              <a:rPr lang="pt-BR" dirty="0" smtClean="0"/>
              <a:t>A atividade cerebral é focal.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93482-8E69-40F7-BCAD-5662A6CADB27}" type="datetime4">
              <a:rPr lang="en-US" smtClean="0"/>
              <a:pPr/>
              <a:t>April 12, 2014</a:t>
            </a:fld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5368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Formas de oclusão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t-BR" dirty="0" smtClean="0"/>
              <a:t>Existem duas formas básicas de oclusão de vasos, que é o mecanismo básico de formação do AVE isquêmico:</a:t>
            </a:r>
          </a:p>
          <a:p>
            <a:pPr marL="68580" indent="0">
              <a:buNone/>
            </a:pPr>
            <a:endParaRPr lang="pt-BR" dirty="0" smtClean="0"/>
          </a:p>
          <a:p>
            <a:pPr marL="68580" indent="0">
              <a:buNone/>
            </a:pPr>
            <a:r>
              <a:rPr lang="pt-BR" b="1" dirty="0" smtClean="0"/>
              <a:t>1)</a:t>
            </a:r>
            <a:r>
              <a:rPr lang="pt-BR" b="1" dirty="0" err="1" smtClean="0"/>
              <a:t>Aterotrombose</a:t>
            </a:r>
            <a:r>
              <a:rPr lang="pt-BR" dirty="0"/>
              <a:t> </a:t>
            </a:r>
            <a:r>
              <a:rPr lang="pt-BR" dirty="0" smtClean="0"/>
              <a:t>– forma-se um trombo sobre uma placa de ateroma na própria artéria responsável pelo </a:t>
            </a:r>
            <a:r>
              <a:rPr lang="pt-BR" dirty="0" err="1" smtClean="0"/>
              <a:t>AVEi</a:t>
            </a:r>
            <a:r>
              <a:rPr lang="pt-BR" dirty="0" smtClean="0"/>
              <a:t>;</a:t>
            </a:r>
          </a:p>
          <a:p>
            <a:pPr marL="68580" indent="0">
              <a:buNone/>
            </a:pPr>
            <a:r>
              <a:rPr lang="pt-BR" b="1" dirty="0" smtClean="0"/>
              <a:t>2) Embolia </a:t>
            </a:r>
            <a:r>
              <a:rPr lang="pt-BR" dirty="0" smtClean="0"/>
              <a:t>– o trombo forma-se à distância, no coração esquerdo, na aorta, numa artéria extracraniana (carótida, vertebral) ou mesmo em uma artéria intracraniana, deslocando-se até ocluir uma artéria mais distal e de menor calibre.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93482-8E69-40F7-BCAD-5662A6CADB27}" type="datetime4">
              <a:rPr lang="en-US" smtClean="0"/>
              <a:pPr/>
              <a:t>April 12, 2014</a:t>
            </a:fld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45400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Classificações Etiológicas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pt-BR" b="1" dirty="0" err="1" smtClean="0"/>
              <a:t>AVEi</a:t>
            </a:r>
            <a:r>
              <a:rPr lang="pt-BR" b="1" dirty="0" smtClean="0"/>
              <a:t> – isquêmico</a:t>
            </a:r>
          </a:p>
          <a:p>
            <a:pPr marL="68580" indent="0">
              <a:buNone/>
            </a:pPr>
            <a:endParaRPr lang="pt-BR" b="1" dirty="0" smtClean="0"/>
          </a:p>
          <a:p>
            <a:pPr marL="68580" indent="0">
              <a:buNone/>
            </a:pPr>
            <a:r>
              <a:rPr lang="pt-BR" dirty="0" smtClean="0"/>
              <a:t>-infarto aterosclerótico de grandes vasos (14-40%)</a:t>
            </a:r>
          </a:p>
          <a:p>
            <a:pPr marL="68580" indent="0">
              <a:buNone/>
            </a:pPr>
            <a:endParaRPr lang="pt-BR" dirty="0" smtClean="0"/>
          </a:p>
          <a:p>
            <a:pPr marL="68580" indent="0">
              <a:buNone/>
            </a:pPr>
            <a:r>
              <a:rPr lang="pt-BR" dirty="0" smtClean="0"/>
              <a:t>-</a:t>
            </a:r>
            <a:r>
              <a:rPr lang="pt-BR" dirty="0" err="1" smtClean="0"/>
              <a:t>cardioembólico</a:t>
            </a:r>
            <a:r>
              <a:rPr lang="pt-BR" dirty="0" smtClean="0"/>
              <a:t> (15-30%)</a:t>
            </a:r>
          </a:p>
          <a:p>
            <a:pPr marL="68580" indent="0">
              <a:buNone/>
            </a:pPr>
            <a:endParaRPr lang="pt-BR" dirty="0" smtClean="0"/>
          </a:p>
          <a:p>
            <a:pPr marL="68580" indent="0">
              <a:buNone/>
            </a:pPr>
            <a:r>
              <a:rPr lang="pt-BR" dirty="0" smtClean="0"/>
              <a:t>-infarto lacunar de pequenos vasos (15-30%)</a:t>
            </a:r>
          </a:p>
          <a:p>
            <a:pPr marL="68580" indent="0">
              <a:buNone/>
            </a:pPr>
            <a:endParaRPr lang="pt-BR" dirty="0" smtClean="0"/>
          </a:p>
          <a:p>
            <a:pPr marL="68580" indent="0">
              <a:buNone/>
            </a:pPr>
            <a:r>
              <a:rPr lang="pt-BR" dirty="0" smtClean="0"/>
              <a:t>-infarto criptogenético (sem causa determinada)</a:t>
            </a:r>
          </a:p>
          <a:p>
            <a:pPr marL="68580" indent="0">
              <a:buNone/>
            </a:pPr>
            <a:endParaRPr lang="pt-BR" dirty="0" smtClean="0"/>
          </a:p>
          <a:p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93482-8E69-40F7-BCAD-5662A6CADB27}" type="datetime4">
              <a:rPr lang="en-US" smtClean="0"/>
              <a:pPr/>
              <a:t>April 12, 2014</a:t>
            </a:fld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94939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Definição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b="1" dirty="0" smtClean="0"/>
              <a:t>AVE</a:t>
            </a:r>
            <a:r>
              <a:rPr lang="pt-BR" dirty="0" smtClean="0"/>
              <a:t> </a:t>
            </a:r>
            <a:r>
              <a:rPr lang="pt-BR" b="1" dirty="0" smtClean="0"/>
              <a:t>-</a:t>
            </a:r>
            <a:r>
              <a:rPr lang="pt-BR" dirty="0" smtClean="0"/>
              <a:t> A OMS definiu como: “sinais clínicos de desenvolvimento rápido (&lt;1m) de um distúrbio focal (por vezes global) da função cerebral, e com duração de mais de 24h ou levando à morte sem uma causa aparente além daquela de origem vascular”.</a:t>
            </a:r>
          </a:p>
          <a:p>
            <a:r>
              <a:rPr lang="pt-BR" b="1" dirty="0" smtClean="0"/>
              <a:t>AIT – </a:t>
            </a:r>
            <a:r>
              <a:rPr lang="pt-BR" dirty="0" smtClean="0"/>
              <a:t>Déficit focal com duração menor de 24h sem imagem de infarto obtida por RM.</a:t>
            </a:r>
            <a:endParaRPr lang="pt-BR" b="1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93482-8E69-40F7-BCAD-5662A6CADB27}" type="datetime4">
              <a:rPr lang="en-US" smtClean="0"/>
              <a:pPr/>
              <a:t>April 12, 2014</a:t>
            </a:fld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73691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Classificações Etiológicas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b="1" dirty="0" err="1" smtClean="0"/>
              <a:t>AVEh</a:t>
            </a:r>
            <a:r>
              <a:rPr lang="pt-BR" b="1" dirty="0" smtClean="0"/>
              <a:t> – hemorrágico</a:t>
            </a:r>
          </a:p>
          <a:p>
            <a:pPr marL="68580" indent="0">
              <a:buNone/>
            </a:pPr>
            <a:endParaRPr lang="pt-BR" b="1" dirty="0" smtClean="0"/>
          </a:p>
          <a:p>
            <a:pPr marL="68580" indent="0">
              <a:buNone/>
            </a:pPr>
            <a:r>
              <a:rPr lang="pt-BR" dirty="0" smtClean="0"/>
              <a:t>-parenquimatoso</a:t>
            </a:r>
          </a:p>
          <a:p>
            <a:pPr marL="68580" indent="0">
              <a:buNone/>
            </a:pPr>
            <a:endParaRPr lang="pt-BR" dirty="0" smtClean="0"/>
          </a:p>
          <a:p>
            <a:pPr marL="68580" indent="0">
              <a:buNone/>
            </a:pPr>
            <a:r>
              <a:rPr lang="pt-BR" dirty="0" smtClean="0"/>
              <a:t>-</a:t>
            </a:r>
            <a:r>
              <a:rPr lang="pt-BR" dirty="0" err="1" smtClean="0"/>
              <a:t>subaracnoide</a:t>
            </a:r>
            <a:endParaRPr lang="pt-BR" dirty="0" smtClean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93482-8E69-40F7-BCAD-5662A6CADB27}" type="datetime4">
              <a:rPr lang="en-US" smtClean="0"/>
              <a:pPr/>
              <a:t>April 12, 2014</a:t>
            </a:fld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84697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Fisiopatologia - </a:t>
            </a:r>
            <a:r>
              <a:rPr lang="pt-BR" dirty="0" err="1" smtClean="0"/>
              <a:t>AVEi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 smtClean="0"/>
              <a:t>A disfunção cerebral ocorre a níveis de fluxo sanguíneo abaixo de 50mg/</a:t>
            </a:r>
            <a:r>
              <a:rPr lang="pt-BR" dirty="0" err="1" smtClean="0"/>
              <a:t>dL</a:t>
            </a:r>
            <a:r>
              <a:rPr lang="pt-BR" dirty="0" smtClean="0"/>
              <a:t> e uma lesão neuronal irreversível ocorre a níveis abaixo de 30mg/</a:t>
            </a:r>
            <a:r>
              <a:rPr lang="pt-BR" dirty="0" err="1" smtClean="0"/>
              <a:t>dL</a:t>
            </a:r>
            <a:r>
              <a:rPr lang="pt-BR" dirty="0" smtClean="0"/>
              <a:t>.</a:t>
            </a:r>
          </a:p>
          <a:p>
            <a:r>
              <a:rPr lang="pt-BR" dirty="0" smtClean="0"/>
              <a:t>Quanto à duração:</a:t>
            </a:r>
          </a:p>
          <a:p>
            <a:pPr marL="68580" indent="0">
              <a:buNone/>
            </a:pPr>
            <a:r>
              <a:rPr lang="pt-BR" dirty="0" smtClean="0"/>
              <a:t>30s – alteração do metabolismo cerebral</a:t>
            </a:r>
          </a:p>
          <a:p>
            <a:pPr marL="68580" indent="0">
              <a:buNone/>
            </a:pPr>
            <a:r>
              <a:rPr lang="pt-BR" dirty="0" smtClean="0"/>
              <a:t>60s – cessação da função neuronal</a:t>
            </a:r>
          </a:p>
          <a:p>
            <a:pPr marL="68580" indent="0">
              <a:buNone/>
            </a:pPr>
            <a:r>
              <a:rPr lang="pt-BR" dirty="0" smtClean="0"/>
              <a:t>5min – </a:t>
            </a:r>
            <a:r>
              <a:rPr lang="pt-BR" dirty="0" err="1" smtClean="0"/>
              <a:t>anoxia</a:t>
            </a:r>
            <a:r>
              <a:rPr lang="pt-BR" dirty="0" smtClean="0"/>
              <a:t> (pode desencadear eventos que acarretam em infarto cerebral).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93482-8E69-40F7-BCAD-5662A6CADB27}" type="datetime4">
              <a:rPr lang="en-US" smtClean="0"/>
              <a:pPr/>
              <a:t>April 12, 2014</a:t>
            </a:fld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66883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Fisiopatologia </a:t>
            </a:r>
            <a:r>
              <a:rPr lang="pt-BR" dirty="0" err="1" smtClean="0"/>
              <a:t>AVEi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dirty="0" smtClean="0"/>
              <a:t>Etapas da evolução do infarto:</a:t>
            </a:r>
          </a:p>
          <a:p>
            <a:pPr marL="68580" indent="0">
              <a:buNone/>
            </a:pPr>
            <a:r>
              <a:rPr lang="pt-BR" dirty="0" smtClean="0"/>
              <a:t>1 – vasodilatação local</a:t>
            </a:r>
          </a:p>
          <a:p>
            <a:pPr marL="68580" indent="0">
              <a:buNone/>
            </a:pPr>
            <a:r>
              <a:rPr lang="pt-BR" dirty="0" smtClean="0"/>
              <a:t>2 – estase da coluna sanguínea com segmentação das hemácias</a:t>
            </a:r>
          </a:p>
          <a:p>
            <a:pPr marL="68580" indent="0">
              <a:buNone/>
            </a:pPr>
            <a:r>
              <a:rPr lang="pt-BR" dirty="0" smtClean="0"/>
              <a:t>3 – edema</a:t>
            </a:r>
          </a:p>
          <a:p>
            <a:pPr marL="68580" indent="0">
              <a:buNone/>
            </a:pPr>
            <a:r>
              <a:rPr lang="pt-BR" dirty="0" smtClean="0"/>
              <a:t>4 – necrose do tecido cerebral</a:t>
            </a:r>
          </a:p>
          <a:p>
            <a:pPr marL="68580" indent="0">
              <a:buNone/>
            </a:pPr>
            <a:r>
              <a:rPr lang="pt-BR" dirty="0" smtClean="0"/>
              <a:t>5 – O tecido amolece e se liquefaz, sendo removido pela micróglia fagocitária. Forma-se uma cavidade que é preenchida pela </a:t>
            </a:r>
            <a:r>
              <a:rPr lang="pt-BR" dirty="0" err="1" smtClean="0"/>
              <a:t>astróglia</a:t>
            </a:r>
            <a:r>
              <a:rPr lang="pt-BR" dirty="0" smtClean="0"/>
              <a:t>, que forma novos capilares na região.</a:t>
            </a:r>
          </a:p>
          <a:p>
            <a:pPr marL="68580" indent="0">
              <a:buNone/>
            </a:pP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93482-8E69-40F7-BCAD-5662A6CADB27}" type="datetime4">
              <a:rPr lang="en-US" smtClean="0"/>
              <a:pPr/>
              <a:t>April 12, 2014</a:t>
            </a:fld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17707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Fisiopatologia </a:t>
            </a:r>
            <a:r>
              <a:rPr lang="pt-BR" dirty="0" err="1" smtClean="0"/>
              <a:t>AVEi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pt-BR" dirty="0" smtClean="0"/>
              <a:t>Cascata isquêmica:</a:t>
            </a:r>
          </a:p>
          <a:p>
            <a:pPr marL="68580" indent="0">
              <a:buNone/>
            </a:pPr>
            <a:r>
              <a:rPr lang="pt-BR" dirty="0" smtClean="0"/>
              <a:t>1 – insuficiência da bomba se sódio e potássio;</a:t>
            </a:r>
          </a:p>
          <a:p>
            <a:pPr marL="68580" indent="0">
              <a:buNone/>
            </a:pPr>
            <a:r>
              <a:rPr lang="pt-BR" dirty="0" smtClean="0"/>
              <a:t>2 – despolarização da membrana neuronal;</a:t>
            </a:r>
          </a:p>
          <a:p>
            <a:pPr marL="68580" indent="0">
              <a:buNone/>
            </a:pPr>
            <a:r>
              <a:rPr lang="pt-BR" dirty="0" smtClean="0"/>
              <a:t>3 – liberação de </a:t>
            </a:r>
            <a:r>
              <a:rPr lang="pt-BR" dirty="0" err="1" smtClean="0"/>
              <a:t>NTs</a:t>
            </a:r>
            <a:r>
              <a:rPr lang="pt-BR" dirty="0" smtClean="0"/>
              <a:t> excitatórios e abertura dos canais de cálcio;</a:t>
            </a:r>
          </a:p>
          <a:p>
            <a:pPr marL="68580" indent="0">
              <a:buNone/>
            </a:pPr>
            <a:r>
              <a:rPr lang="pt-BR" dirty="0" smtClean="0"/>
              <a:t>4 – influxo de cálcio (levando a uma lesão neuronal, danos às organelas e desestabilização do metabolismo e função neuronal);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93482-8E69-40F7-BCAD-5662A6CADB27}" type="datetime4">
              <a:rPr lang="en-US" smtClean="0"/>
              <a:pPr/>
              <a:t>April 12, 2014</a:t>
            </a:fld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06364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Fisiopatologia </a:t>
            </a:r>
            <a:r>
              <a:rPr lang="pt-BR" dirty="0" err="1" smtClean="0"/>
              <a:t>AVEi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Penumbra isquêmica:</a:t>
            </a:r>
          </a:p>
          <a:p>
            <a:pPr marL="68580" indent="0">
              <a:buNone/>
            </a:pPr>
            <a:r>
              <a:rPr lang="pt-BR" dirty="0" smtClean="0"/>
              <a:t>É a região do cérebro em torno do cerne de um infarto, em que a função neuronal está alterada, mas é potencialmente recuperável.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93482-8E69-40F7-BCAD-5662A6CADB27}" type="datetime4">
              <a:rPr lang="en-US" smtClean="0"/>
              <a:pPr/>
              <a:t>April 12, 2014</a:t>
            </a:fld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9251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ço Reservado para Conteúdo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5576" y="1556792"/>
            <a:ext cx="7668516" cy="3816424"/>
          </a:xfrm>
        </p:spPr>
      </p:pic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93482-8E69-40F7-BCAD-5662A6CADB27}" type="datetime4">
              <a:rPr lang="en-US" smtClean="0"/>
              <a:pPr/>
              <a:t>April 12, 2014</a:t>
            </a:fld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25897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ço Reservado para Conteúdo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1628800"/>
            <a:ext cx="7939386" cy="3960440"/>
          </a:xfrm>
        </p:spPr>
      </p:pic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93482-8E69-40F7-BCAD-5662A6CADB27}" type="datetime4">
              <a:rPr lang="en-US" smtClean="0"/>
              <a:pPr/>
              <a:t>April 12, 2014</a:t>
            </a:fld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2543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Fisiopatologia do </a:t>
            </a:r>
            <a:r>
              <a:rPr lang="pt-BR" dirty="0" err="1" smtClean="0"/>
              <a:t>AVEh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pt-BR" dirty="0" smtClean="0"/>
              <a:t>A ruptura abrupta leva ao acúmulo de sangue no parênquima cerebral, causando um aumento da pressão tecidual local e distorção física/deslocamento do cérebro.</a:t>
            </a:r>
          </a:p>
          <a:p>
            <a:pPr marL="68580" indent="0">
              <a:buNone/>
            </a:pPr>
            <a:endParaRPr lang="pt-BR" dirty="0" smtClean="0"/>
          </a:p>
          <a:p>
            <a:r>
              <a:rPr lang="pt-BR" dirty="0" smtClean="0"/>
              <a:t>Uma vez completado o sangramento, os coágulos sanguíneos e o plasma rico em trombina e outros fatores de coagulação escoam para o tecido cerebral circunvizinho, deflagrando uma cascata de lesões cerebrais secundárias que evolui por dias a semanas, causando edema, apoptose neuronal e ruptura da BHE.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93482-8E69-40F7-BCAD-5662A6CADB27}" type="datetime4">
              <a:rPr lang="en-US" smtClean="0"/>
              <a:pPr/>
              <a:t>April 12, 2014</a:t>
            </a:fld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52202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Fisiopatologia do </a:t>
            </a:r>
            <a:r>
              <a:rPr lang="pt-BR" dirty="0" err="1" smtClean="0"/>
              <a:t>AVEh</a:t>
            </a:r>
            <a:endParaRPr lang="pt-BR" dirty="0"/>
          </a:p>
        </p:txBody>
      </p:sp>
      <p:pic>
        <p:nvPicPr>
          <p:cNvPr id="7" name="Espaço Reservado para Conteúdo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39752" y="2276872"/>
            <a:ext cx="4471665" cy="3883960"/>
          </a:xfrm>
        </p:spPr>
      </p:pic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93482-8E69-40F7-BCAD-5662A6CADB27}" type="datetime4">
              <a:rPr lang="en-US" smtClean="0"/>
              <a:pPr/>
              <a:t>April 12, 2014</a:t>
            </a:fld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43933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Classificação clínica de </a:t>
            </a:r>
            <a:r>
              <a:rPr lang="pt-BR" dirty="0" err="1" smtClean="0"/>
              <a:t>Bamford</a:t>
            </a:r>
            <a:r>
              <a:rPr lang="pt-BR" dirty="0" smtClean="0"/>
              <a:t> para AVE agudo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43492" y="2323652"/>
            <a:ext cx="7632964" cy="3508977"/>
          </a:xfrm>
        </p:spPr>
        <p:txBody>
          <a:bodyPr>
            <a:normAutofit fontScale="92500" lnSpcReduction="10000"/>
          </a:bodyPr>
          <a:lstStyle/>
          <a:p>
            <a:r>
              <a:rPr lang="pt-BR" b="1" dirty="0"/>
              <a:t>1 – Síndromes lacunares (</a:t>
            </a:r>
            <a:r>
              <a:rPr lang="pt-BR" b="1" dirty="0" err="1"/>
              <a:t>Lacs</a:t>
            </a:r>
            <a:r>
              <a:rPr lang="pt-BR" b="1" dirty="0"/>
              <a:t>)</a:t>
            </a:r>
          </a:p>
          <a:p>
            <a:pPr marL="68580" indent="0">
              <a:buNone/>
            </a:pPr>
            <a:r>
              <a:rPr lang="pt-BR" dirty="0" smtClean="0"/>
              <a:t>- Síndrome </a:t>
            </a:r>
            <a:r>
              <a:rPr lang="pt-BR" dirty="0"/>
              <a:t>motora pura.</a:t>
            </a:r>
          </a:p>
          <a:p>
            <a:pPr marL="68580" indent="0">
              <a:buNone/>
            </a:pPr>
            <a:r>
              <a:rPr lang="pt-BR" dirty="0" smtClean="0"/>
              <a:t>- Síndrome </a:t>
            </a:r>
            <a:r>
              <a:rPr lang="pt-BR" dirty="0"/>
              <a:t>sensitiva pura.</a:t>
            </a:r>
          </a:p>
          <a:p>
            <a:pPr marL="68580" indent="0">
              <a:buNone/>
            </a:pPr>
            <a:r>
              <a:rPr lang="pt-BR" dirty="0" smtClean="0"/>
              <a:t>- Síndrome sensitivo-motora.</a:t>
            </a:r>
          </a:p>
          <a:p>
            <a:pPr marL="68580" indent="0">
              <a:buNone/>
            </a:pPr>
            <a:r>
              <a:rPr lang="pt-BR" dirty="0" smtClean="0"/>
              <a:t>- </a:t>
            </a:r>
            <a:r>
              <a:rPr lang="pt-BR" dirty="0" err="1" smtClean="0"/>
              <a:t>Disartria</a:t>
            </a:r>
            <a:r>
              <a:rPr lang="pt-BR" dirty="0" smtClean="0"/>
              <a:t> – “</a:t>
            </a:r>
            <a:r>
              <a:rPr lang="pt-BR" dirty="0" err="1" smtClean="0"/>
              <a:t>Clumsy</a:t>
            </a:r>
            <a:r>
              <a:rPr lang="pt-BR" dirty="0" smtClean="0"/>
              <a:t> </a:t>
            </a:r>
            <a:r>
              <a:rPr lang="pt-BR" dirty="0" err="1" smtClean="0"/>
              <a:t>Hand</a:t>
            </a:r>
            <a:r>
              <a:rPr lang="pt-BR" dirty="0" smtClean="0"/>
              <a:t>”. </a:t>
            </a:r>
          </a:p>
          <a:p>
            <a:pPr marL="68580" indent="0">
              <a:buNone/>
            </a:pPr>
            <a:r>
              <a:rPr lang="pt-BR" dirty="0" smtClean="0"/>
              <a:t>- Hemiparesia </a:t>
            </a:r>
            <a:r>
              <a:rPr lang="pt-BR" dirty="0" err="1"/>
              <a:t>atáxica</a:t>
            </a:r>
            <a:r>
              <a:rPr lang="pt-BR" dirty="0"/>
              <a:t>.</a:t>
            </a:r>
          </a:p>
          <a:p>
            <a:pPr marL="68580" indent="0">
              <a:buNone/>
            </a:pPr>
            <a:r>
              <a:rPr lang="pt-BR" dirty="0" smtClean="0"/>
              <a:t>       - </a:t>
            </a:r>
            <a:r>
              <a:rPr lang="pt-BR" dirty="0"/>
              <a:t>S/ afasia, distúrbio </a:t>
            </a:r>
            <a:r>
              <a:rPr lang="pt-BR" dirty="0" err="1"/>
              <a:t>visuoespacial</a:t>
            </a:r>
            <a:r>
              <a:rPr lang="pt-BR" dirty="0"/>
              <a:t>, </a:t>
            </a:r>
            <a:r>
              <a:rPr lang="pt-BR" dirty="0" smtClean="0"/>
              <a:t>distúrbio do </a:t>
            </a:r>
            <a:r>
              <a:rPr lang="pt-BR" dirty="0"/>
              <a:t>campo visual.</a:t>
            </a:r>
          </a:p>
          <a:p>
            <a:pPr marL="68580" indent="0">
              <a:buNone/>
            </a:pPr>
            <a:r>
              <a:rPr lang="pt-BR" dirty="0" smtClean="0"/>
              <a:t>       - Déficits </a:t>
            </a:r>
            <a:r>
              <a:rPr lang="pt-BR" dirty="0"/>
              <a:t>proporcionados.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93482-8E69-40F7-BCAD-5662A6CADB27}" type="datetime4">
              <a:rPr lang="en-US" smtClean="0"/>
              <a:pPr/>
              <a:t>April 12, 2014</a:t>
            </a:fld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59894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Epidemiologia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 smtClean="0"/>
              <a:t>Pelas estatísticas do DATASUS (2008), a doença cerebrovascular  é a causa de morte mais comum no Brasil, superando as doenças cardíacas e oncológicas. Isso revela uma discrepância entre a nossa realidade e a de países desenvolvidos como os EUA, onde é a 4ª causa de mortalidade. Isso se explicaria pela alta taxa de hipertensos descontrolados (especialmente da raça negra).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93482-8E69-40F7-BCAD-5662A6CADB27}" type="datetime4">
              <a:rPr lang="en-US" smtClean="0"/>
              <a:pPr/>
              <a:t>April 12, 2014</a:t>
            </a:fld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42001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Classificação clínica de </a:t>
            </a:r>
            <a:r>
              <a:rPr lang="pt-BR" dirty="0" err="1"/>
              <a:t>Bamford</a:t>
            </a:r>
            <a:r>
              <a:rPr lang="pt-BR" dirty="0"/>
              <a:t> para AVE agudo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43492" y="2323652"/>
            <a:ext cx="7632964" cy="3508977"/>
          </a:xfrm>
        </p:spPr>
        <p:txBody>
          <a:bodyPr>
            <a:normAutofit/>
          </a:bodyPr>
          <a:lstStyle/>
          <a:p>
            <a:r>
              <a:rPr lang="pt-BR" b="1" dirty="0"/>
              <a:t>2 – Síndromes da circulação anterior total (</a:t>
            </a:r>
            <a:r>
              <a:rPr lang="pt-BR" b="1" dirty="0" err="1"/>
              <a:t>Tacs</a:t>
            </a:r>
            <a:r>
              <a:rPr lang="pt-BR" b="1" dirty="0"/>
              <a:t>)</a:t>
            </a:r>
          </a:p>
          <a:p>
            <a:pPr marL="68580" indent="0">
              <a:buNone/>
            </a:pPr>
            <a:r>
              <a:rPr lang="pt-BR" dirty="0" smtClean="0"/>
              <a:t>- Hemiplegia</a:t>
            </a:r>
            <a:r>
              <a:rPr lang="pt-BR" dirty="0"/>
              <a:t>.</a:t>
            </a:r>
          </a:p>
          <a:p>
            <a:pPr marL="68580" indent="0">
              <a:buNone/>
            </a:pPr>
            <a:r>
              <a:rPr lang="pt-BR" dirty="0" smtClean="0"/>
              <a:t>- </a:t>
            </a:r>
            <a:r>
              <a:rPr lang="pt-BR" dirty="0" err="1" smtClean="0"/>
              <a:t>Hemianopsia</a:t>
            </a:r>
            <a:r>
              <a:rPr lang="pt-BR" dirty="0"/>
              <a:t>.</a:t>
            </a:r>
          </a:p>
          <a:p>
            <a:pPr marL="68580" indent="0">
              <a:buNone/>
            </a:pPr>
            <a:r>
              <a:rPr lang="pt-BR" dirty="0" smtClean="0"/>
              <a:t>- Disfunção </a:t>
            </a:r>
            <a:r>
              <a:rPr lang="pt-BR" dirty="0"/>
              <a:t>cortical superior (linguagem, função </a:t>
            </a:r>
            <a:r>
              <a:rPr lang="pt-BR" dirty="0" err="1"/>
              <a:t>visuoespacial</a:t>
            </a:r>
            <a:r>
              <a:rPr lang="pt-BR" dirty="0"/>
              <a:t>, nível </a:t>
            </a:r>
            <a:r>
              <a:rPr lang="pt-BR" dirty="0" smtClean="0"/>
              <a:t>de consciência). </a:t>
            </a:r>
          </a:p>
          <a:p>
            <a:pPr marL="68580" indent="0">
              <a:buNone/>
            </a:pPr>
            <a:r>
              <a:rPr lang="pt-BR" dirty="0" smtClean="0"/>
              <a:t>      - 25</a:t>
            </a:r>
            <a:r>
              <a:rPr lang="pt-BR" dirty="0"/>
              <a:t>% secundária ao </a:t>
            </a:r>
            <a:r>
              <a:rPr lang="pt-BR" dirty="0" smtClean="0"/>
              <a:t>hematoma</a:t>
            </a:r>
          </a:p>
          <a:p>
            <a:pPr marL="68580" indent="0">
              <a:buNone/>
            </a:pPr>
            <a:r>
              <a:rPr lang="pt-BR" dirty="0"/>
              <a:t> </a:t>
            </a:r>
            <a:r>
              <a:rPr lang="pt-BR" dirty="0" smtClean="0"/>
              <a:t>       </a:t>
            </a:r>
            <a:r>
              <a:rPr lang="pt-BR" dirty="0" err="1" smtClean="0"/>
              <a:t>intraparenquimatoso</a:t>
            </a:r>
            <a:r>
              <a:rPr lang="pt-BR" dirty="0"/>
              <a:t>.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93482-8E69-40F7-BCAD-5662A6CADB27}" type="datetime4">
              <a:rPr lang="en-US" smtClean="0"/>
              <a:pPr/>
              <a:t>April 12, 2014</a:t>
            </a:fld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15392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Classificação clínica de </a:t>
            </a:r>
            <a:r>
              <a:rPr lang="pt-BR" dirty="0" err="1"/>
              <a:t>Bamford</a:t>
            </a:r>
            <a:r>
              <a:rPr lang="pt-BR" dirty="0"/>
              <a:t> para AVE agudo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b="1" dirty="0"/>
              <a:t>3 – Síndromes da circulação anterior parcial (</a:t>
            </a:r>
            <a:r>
              <a:rPr lang="pt-BR" b="1" dirty="0" err="1"/>
              <a:t>Pacs</a:t>
            </a:r>
            <a:r>
              <a:rPr lang="pt-BR" b="1" dirty="0"/>
              <a:t>)</a:t>
            </a:r>
          </a:p>
          <a:p>
            <a:pPr marL="68580" indent="0">
              <a:buNone/>
            </a:pPr>
            <a:r>
              <a:rPr lang="pt-BR" dirty="0" smtClean="0"/>
              <a:t>- Déficit </a:t>
            </a:r>
            <a:r>
              <a:rPr lang="pt-BR" dirty="0"/>
              <a:t>sensitivo-motor + </a:t>
            </a:r>
            <a:r>
              <a:rPr lang="pt-BR" dirty="0" err="1"/>
              <a:t>hemianopsia</a:t>
            </a:r>
            <a:r>
              <a:rPr lang="pt-BR" dirty="0"/>
              <a:t>.</a:t>
            </a:r>
          </a:p>
          <a:p>
            <a:pPr marL="68580" indent="0">
              <a:buNone/>
            </a:pPr>
            <a:r>
              <a:rPr lang="pt-BR" dirty="0" smtClean="0"/>
              <a:t>- Déficit </a:t>
            </a:r>
            <a:r>
              <a:rPr lang="pt-BR" dirty="0"/>
              <a:t>sensitivo-motor + disfunção cortical.</a:t>
            </a:r>
          </a:p>
          <a:p>
            <a:pPr marL="68580" indent="0">
              <a:buNone/>
            </a:pPr>
            <a:r>
              <a:rPr lang="pt-BR" dirty="0" smtClean="0"/>
              <a:t>- Disfunção </a:t>
            </a:r>
            <a:r>
              <a:rPr lang="pt-BR" dirty="0"/>
              <a:t>cortical + </a:t>
            </a:r>
            <a:r>
              <a:rPr lang="pt-BR" dirty="0" err="1"/>
              <a:t>hemianopsia</a:t>
            </a:r>
            <a:r>
              <a:rPr lang="pt-BR" dirty="0"/>
              <a:t>.</a:t>
            </a:r>
          </a:p>
          <a:p>
            <a:pPr marL="68580" indent="0">
              <a:buNone/>
            </a:pPr>
            <a:r>
              <a:rPr lang="pt-BR" dirty="0" smtClean="0"/>
              <a:t>- Disfunção </a:t>
            </a:r>
            <a:r>
              <a:rPr lang="pt-BR" dirty="0"/>
              <a:t>cortical + motor puro (monoparesia</a:t>
            </a:r>
            <a:r>
              <a:rPr lang="pt-BR" dirty="0" smtClean="0"/>
              <a:t>).</a:t>
            </a:r>
          </a:p>
          <a:p>
            <a:pPr marL="68580" indent="0">
              <a:buNone/>
            </a:pPr>
            <a:r>
              <a:rPr lang="pt-BR" dirty="0" smtClean="0"/>
              <a:t>- Disfunção </a:t>
            </a:r>
            <a:r>
              <a:rPr lang="pt-BR" dirty="0"/>
              <a:t>cortical isolada.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93482-8E69-40F7-BCAD-5662A6CADB27}" type="datetime4">
              <a:rPr lang="en-US" smtClean="0"/>
              <a:pPr/>
              <a:t>April 12, 2014</a:t>
            </a:fld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03036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Classificação clínica de </a:t>
            </a:r>
            <a:r>
              <a:rPr lang="pt-BR" dirty="0" err="1"/>
              <a:t>Bamford</a:t>
            </a:r>
            <a:r>
              <a:rPr lang="pt-BR" dirty="0"/>
              <a:t> para AVE agudo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pt-BR" b="1" dirty="0"/>
              <a:t>4 – Síndromes da circulação posterior (</a:t>
            </a:r>
            <a:r>
              <a:rPr lang="pt-BR" b="1" dirty="0" err="1"/>
              <a:t>Pocs</a:t>
            </a:r>
            <a:r>
              <a:rPr lang="pt-BR" b="1" dirty="0"/>
              <a:t>)</a:t>
            </a:r>
          </a:p>
          <a:p>
            <a:pPr marL="68580" indent="0">
              <a:buNone/>
            </a:pPr>
            <a:r>
              <a:rPr lang="pt-BR" dirty="0" smtClean="0"/>
              <a:t>- Paralisia </a:t>
            </a:r>
            <a:r>
              <a:rPr lang="pt-BR" dirty="0"/>
              <a:t>de nervo craniano (única ou múltipla) </a:t>
            </a:r>
            <a:r>
              <a:rPr lang="pt-BR" dirty="0" err="1"/>
              <a:t>ipsilateral</a:t>
            </a:r>
            <a:r>
              <a:rPr lang="pt-BR" dirty="0"/>
              <a:t> + </a:t>
            </a:r>
            <a:r>
              <a:rPr lang="pt-BR" dirty="0" err="1"/>
              <a:t>deficit</a:t>
            </a:r>
            <a:r>
              <a:rPr lang="pt-BR" dirty="0"/>
              <a:t> S/M </a:t>
            </a:r>
            <a:r>
              <a:rPr lang="pt-BR" dirty="0" smtClean="0"/>
              <a:t>contralateral</a:t>
            </a:r>
            <a:r>
              <a:rPr lang="pt-BR" dirty="0"/>
              <a:t>.</a:t>
            </a:r>
          </a:p>
          <a:p>
            <a:pPr marL="68580" indent="0">
              <a:buNone/>
            </a:pPr>
            <a:r>
              <a:rPr lang="pt-BR" dirty="0" smtClean="0"/>
              <a:t>- Déficit </a:t>
            </a:r>
            <a:r>
              <a:rPr lang="pt-BR" dirty="0"/>
              <a:t>S/M bilateral.</a:t>
            </a:r>
          </a:p>
          <a:p>
            <a:pPr marL="68580" indent="0">
              <a:buNone/>
            </a:pPr>
            <a:r>
              <a:rPr lang="pt-BR" dirty="0" smtClean="0"/>
              <a:t>- Alt</a:t>
            </a:r>
            <a:r>
              <a:rPr lang="pt-BR" dirty="0"/>
              <a:t>. movimentos conjugados dos olhos.</a:t>
            </a:r>
          </a:p>
          <a:p>
            <a:pPr marL="68580" indent="0">
              <a:buNone/>
            </a:pPr>
            <a:r>
              <a:rPr lang="pt-BR" dirty="0" smtClean="0"/>
              <a:t>- Disfunção </a:t>
            </a:r>
            <a:r>
              <a:rPr lang="pt-BR" dirty="0"/>
              <a:t>cerebelar s/ </a:t>
            </a:r>
            <a:r>
              <a:rPr lang="pt-BR" dirty="0" err="1"/>
              <a:t>deficit</a:t>
            </a:r>
            <a:r>
              <a:rPr lang="pt-BR" dirty="0"/>
              <a:t> de trato longo </a:t>
            </a:r>
            <a:r>
              <a:rPr lang="pt-BR" dirty="0" err="1"/>
              <a:t>ipsilateral</a:t>
            </a:r>
            <a:r>
              <a:rPr lang="pt-BR" dirty="0"/>
              <a:t>.</a:t>
            </a:r>
          </a:p>
          <a:p>
            <a:pPr marL="68580" indent="0">
              <a:buNone/>
            </a:pPr>
            <a:r>
              <a:rPr lang="pt-BR" dirty="0" smtClean="0"/>
              <a:t>- </a:t>
            </a:r>
            <a:r>
              <a:rPr lang="pt-BR" dirty="0" err="1" smtClean="0"/>
              <a:t>Hemianopsia</a:t>
            </a:r>
            <a:r>
              <a:rPr lang="pt-BR" dirty="0" smtClean="0"/>
              <a:t> </a:t>
            </a:r>
            <a:r>
              <a:rPr lang="pt-BR" dirty="0"/>
              <a:t>isolada ou cegueira cortical.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93482-8E69-40F7-BCAD-5662A6CADB27}" type="datetime4">
              <a:rPr lang="en-US" smtClean="0"/>
              <a:pPr/>
              <a:t>April 12, 2014</a:t>
            </a:fld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02010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93482-8E69-40F7-BCAD-5662A6CADB27}" type="datetime4">
              <a:rPr lang="en-US" smtClean="0"/>
              <a:pPr/>
              <a:t>April 12, 2014</a:t>
            </a:fld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2050" name="Picture 2" descr="https://fbcdn-sphotos-h-a.akamaihd.net/hphotos-ak-prn2/v/t34.0-12/974279_10203565226199811_1090061996_n.jpg?oh=afcf1e17783caeeddaf6aeaaa332d3e1&amp;oe=5338C260&amp;__gda__=1396259621_2a4225d655625ec2a908750c7546a2c7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836712"/>
            <a:ext cx="8208912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61205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pic>
        <p:nvPicPr>
          <p:cNvPr id="7" name="Espaço Reservado para Conteúdo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548680"/>
            <a:ext cx="8352928" cy="6190665"/>
          </a:xfrm>
        </p:spPr>
      </p:pic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93482-8E69-40F7-BCAD-5662A6CADB27}" type="datetime4">
              <a:rPr lang="en-US" smtClean="0"/>
              <a:pPr/>
              <a:t>April 12, 2014</a:t>
            </a:fld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92814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7" name="Espaço Reservado para Conteúdo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543804"/>
            <a:ext cx="8280920" cy="6197564"/>
          </a:xfrm>
        </p:spPr>
      </p:pic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93482-8E69-40F7-BCAD-5662A6CADB27}" type="datetime4">
              <a:rPr lang="en-US" smtClean="0"/>
              <a:pPr/>
              <a:t>April 12, 2014</a:t>
            </a:fld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79051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93482-8E69-40F7-BCAD-5662A6CADB27}" type="datetime4">
              <a:rPr lang="en-US" smtClean="0"/>
              <a:pPr/>
              <a:t>April 12, 2014</a:t>
            </a:fld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36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89763"/>
            <a:ext cx="8136904" cy="2886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02444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7" name="Espaço Reservado para Conteúdo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27919"/>
            <a:ext cx="9144000" cy="6885919"/>
          </a:xfrm>
        </p:spPr>
      </p:pic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93482-8E69-40F7-BCAD-5662A6CADB27}" type="datetime4">
              <a:rPr lang="en-US" smtClean="0"/>
              <a:pPr/>
              <a:t>April 12, 2014</a:t>
            </a:fld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50462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43608" y="692696"/>
            <a:ext cx="7024744" cy="1143000"/>
          </a:xfrm>
        </p:spPr>
        <p:txBody>
          <a:bodyPr/>
          <a:lstStyle/>
          <a:p>
            <a:r>
              <a:rPr lang="pt-BR" dirty="0" smtClean="0"/>
              <a:t>Diagnósticos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83568" y="1916832"/>
            <a:ext cx="7704856" cy="4680520"/>
          </a:xfrm>
        </p:spPr>
        <p:txBody>
          <a:bodyPr>
            <a:normAutofit fontScale="70000" lnSpcReduction="20000"/>
          </a:bodyPr>
          <a:lstStyle/>
          <a:p>
            <a:r>
              <a:rPr lang="pt-BR" b="1" dirty="0" smtClean="0"/>
              <a:t>Anamnese </a:t>
            </a:r>
            <a:r>
              <a:rPr lang="pt-BR" b="1" dirty="0"/>
              <a:t>dirigida</a:t>
            </a:r>
            <a:r>
              <a:rPr lang="pt-BR" dirty="0"/>
              <a:t>, que deve questionar a forma de instalação e evolução dos </a:t>
            </a:r>
            <a:r>
              <a:rPr lang="pt-BR" dirty="0" smtClean="0"/>
              <a:t>sintomas, atividade </a:t>
            </a:r>
            <a:r>
              <a:rPr lang="pt-BR" dirty="0"/>
              <a:t>realizada no momento da instalação; horário do início; sintomas relacionados, </a:t>
            </a:r>
            <a:r>
              <a:rPr lang="pt-BR" dirty="0" smtClean="0"/>
              <a:t>histórico de </a:t>
            </a:r>
            <a:r>
              <a:rPr lang="pt-BR" dirty="0"/>
              <a:t>fatores de risco; histórico de doença cardiovascular e/ou cerebrovascular;</a:t>
            </a:r>
          </a:p>
          <a:p>
            <a:endParaRPr lang="pt-BR" dirty="0" smtClean="0"/>
          </a:p>
          <a:p>
            <a:r>
              <a:rPr lang="pt-BR" b="1" dirty="0" smtClean="0"/>
              <a:t>Exame </a:t>
            </a:r>
            <a:r>
              <a:rPr lang="pt-BR" b="1" dirty="0"/>
              <a:t>clínico </a:t>
            </a:r>
            <a:r>
              <a:rPr lang="pt-BR" dirty="0"/>
              <a:t>acurado que deve incluir além do convencional, exame vascular </a:t>
            </a:r>
            <a:r>
              <a:rPr lang="pt-BR" dirty="0" smtClean="0"/>
              <a:t>periférico, e </a:t>
            </a:r>
            <a:r>
              <a:rPr lang="pt-BR" dirty="0"/>
              <a:t>ausculta dos vasos do pescoço;</a:t>
            </a:r>
          </a:p>
          <a:p>
            <a:endParaRPr lang="pt-BR" dirty="0" smtClean="0"/>
          </a:p>
          <a:p>
            <a:r>
              <a:rPr lang="pt-BR" b="1" dirty="0" smtClean="0"/>
              <a:t>Exame </a:t>
            </a:r>
            <a:r>
              <a:rPr lang="pt-BR" b="1" dirty="0"/>
              <a:t>neurológico e uso de escalas: </a:t>
            </a:r>
            <a:r>
              <a:rPr lang="pt-BR" dirty="0"/>
              <a:t>Escala de coma de Glasgow e escala de </a:t>
            </a:r>
            <a:r>
              <a:rPr lang="pt-BR" dirty="0" smtClean="0"/>
              <a:t>déficit neurológico </a:t>
            </a:r>
            <a:r>
              <a:rPr lang="pt-BR" dirty="0"/>
              <a:t>do </a:t>
            </a:r>
            <a:r>
              <a:rPr lang="pt-BR" dirty="0" err="1"/>
              <a:t>National</a:t>
            </a:r>
            <a:r>
              <a:rPr lang="pt-BR" dirty="0"/>
              <a:t> </a:t>
            </a:r>
            <a:r>
              <a:rPr lang="pt-BR" dirty="0" err="1"/>
              <a:t>Institute</a:t>
            </a:r>
            <a:r>
              <a:rPr lang="pt-BR" dirty="0"/>
              <a:t> </a:t>
            </a:r>
            <a:r>
              <a:rPr lang="pt-BR" dirty="0" err="1"/>
              <a:t>of</a:t>
            </a:r>
            <a:r>
              <a:rPr lang="pt-BR" dirty="0"/>
              <a:t> Health (NIHSS) </a:t>
            </a:r>
            <a:r>
              <a:rPr lang="pt-BR" dirty="0" smtClean="0"/>
              <a:t>;</a:t>
            </a:r>
          </a:p>
          <a:p>
            <a:endParaRPr lang="pt-BR" dirty="0" smtClean="0"/>
          </a:p>
          <a:p>
            <a:r>
              <a:rPr lang="pt-BR" b="1" dirty="0" smtClean="0"/>
              <a:t>Exames </a:t>
            </a:r>
            <a:r>
              <a:rPr lang="pt-BR" b="1" dirty="0"/>
              <a:t>de sangue: </a:t>
            </a:r>
            <a:r>
              <a:rPr lang="pt-BR" dirty="0"/>
              <a:t>glicemia sérica, hemograma completo com plaquetas, </a:t>
            </a:r>
            <a:r>
              <a:rPr lang="pt-BR" dirty="0" smtClean="0"/>
              <a:t>eletrólitos, creatinina</a:t>
            </a:r>
            <a:r>
              <a:rPr lang="pt-BR" dirty="0"/>
              <a:t>, Tempo de </a:t>
            </a:r>
            <a:r>
              <a:rPr lang="pt-BR" dirty="0" err="1"/>
              <a:t>Protrombina</a:t>
            </a:r>
            <a:r>
              <a:rPr lang="pt-BR" dirty="0"/>
              <a:t>, Tempo de tromboplastina parcial ativado;</a:t>
            </a:r>
          </a:p>
          <a:p>
            <a:endParaRPr lang="pt-BR" dirty="0" smtClean="0"/>
          </a:p>
          <a:p>
            <a:r>
              <a:rPr lang="pt-BR" b="1" dirty="0" smtClean="0"/>
              <a:t>Exame </a:t>
            </a:r>
            <a:r>
              <a:rPr lang="pt-BR" b="1" dirty="0"/>
              <a:t>de imagem do cérebro</a:t>
            </a:r>
            <a:r>
              <a:rPr lang="pt-BR" dirty="0"/>
              <a:t>, em geral, Tomografia computadorizada do </a:t>
            </a:r>
            <a:r>
              <a:rPr lang="pt-BR" dirty="0" smtClean="0"/>
              <a:t>crânio, ressonância </a:t>
            </a:r>
            <a:r>
              <a:rPr lang="pt-BR" dirty="0" err="1" smtClean="0"/>
              <a:t>magnetica</a:t>
            </a:r>
            <a:r>
              <a:rPr lang="pt-BR" dirty="0" smtClean="0"/>
              <a:t>, </a:t>
            </a:r>
            <a:r>
              <a:rPr lang="pt-BR" dirty="0" err="1" smtClean="0"/>
              <a:t>angioressonância</a:t>
            </a:r>
            <a:r>
              <a:rPr lang="pt-BR" dirty="0" smtClean="0"/>
              <a:t>/</a:t>
            </a:r>
            <a:r>
              <a:rPr lang="pt-BR" dirty="0" err="1" smtClean="0"/>
              <a:t>angiotomografia</a:t>
            </a:r>
            <a:r>
              <a:rPr lang="pt-BR" dirty="0" smtClean="0"/>
              <a:t>, arteriografia digital.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93482-8E69-40F7-BCAD-5662A6CADB27}" type="datetime4">
              <a:rPr lang="en-US" smtClean="0"/>
              <a:pPr/>
              <a:t>April 12, 2014</a:t>
            </a:fld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02701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Diagnóstico Diferencial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Hematoma </a:t>
            </a:r>
            <a:r>
              <a:rPr lang="pt-BR" dirty="0" err="1"/>
              <a:t>Subdural</a:t>
            </a:r>
            <a:r>
              <a:rPr lang="pt-BR" dirty="0"/>
              <a:t> </a:t>
            </a:r>
          </a:p>
          <a:p>
            <a:r>
              <a:rPr lang="pt-BR" dirty="0"/>
              <a:t>Tumores</a:t>
            </a:r>
          </a:p>
          <a:p>
            <a:r>
              <a:rPr lang="pt-BR" dirty="0" err="1"/>
              <a:t>AITs</a:t>
            </a:r>
            <a:endParaRPr lang="pt-BR" dirty="0"/>
          </a:p>
          <a:p>
            <a:r>
              <a:rPr lang="pt-BR" dirty="0"/>
              <a:t>Enxaqueca (com ou sem aura)</a:t>
            </a:r>
          </a:p>
          <a:p>
            <a:r>
              <a:rPr lang="pt-BR" dirty="0"/>
              <a:t>Crises Convulsivas</a:t>
            </a:r>
          </a:p>
          <a:p>
            <a:r>
              <a:rPr lang="pt-BR" dirty="0"/>
              <a:t>Hiperglicemia e hipoglicemia</a:t>
            </a:r>
          </a:p>
          <a:p>
            <a:r>
              <a:rPr lang="pt-BR" dirty="0"/>
              <a:t>AVE hemorrágico</a:t>
            </a:r>
          </a:p>
          <a:p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93482-8E69-40F7-BCAD-5662A6CADB27}" type="datetime4">
              <a:rPr lang="en-US" smtClean="0"/>
              <a:pPr/>
              <a:t>April 12, 2014</a:t>
            </a:fld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99810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Epidemiologia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Dentre os subtipos de AVE, temos a seguinte incidência (no mundo):</a:t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85% - isquêmicos;</a:t>
            </a:r>
            <a:br>
              <a:rPr lang="pt-BR" dirty="0" smtClean="0"/>
            </a:br>
            <a:r>
              <a:rPr lang="pt-BR" dirty="0" smtClean="0"/>
              <a:t>15% - hemorrágicos.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93482-8E69-40F7-BCAD-5662A6CADB27}" type="datetime4">
              <a:rPr lang="en-US" smtClean="0"/>
              <a:pPr/>
              <a:t>April 12, 2014</a:t>
            </a:fld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82678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Tratamento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Os tratamentos, que visam reverter ou minorar a extensão do infarto tecidual e melhorar o desfecho clínico, enquadram-se em seis categorias: 1) apoio médico; 2) </a:t>
            </a:r>
            <a:r>
              <a:rPr lang="pt-BR" dirty="0" err="1" smtClean="0"/>
              <a:t>trombólise</a:t>
            </a:r>
            <a:r>
              <a:rPr lang="pt-BR" dirty="0" smtClean="0"/>
              <a:t> intravenosa; 3) técnicas </a:t>
            </a:r>
            <a:r>
              <a:rPr lang="pt-BR" dirty="0" err="1" smtClean="0"/>
              <a:t>endovasculares</a:t>
            </a:r>
            <a:r>
              <a:rPr lang="pt-BR" dirty="0" smtClean="0"/>
              <a:t>; 4) tratamento antitrombótico; 5) </a:t>
            </a:r>
            <a:r>
              <a:rPr lang="pt-BR" dirty="0" err="1" smtClean="0"/>
              <a:t>neuroproteção</a:t>
            </a:r>
            <a:r>
              <a:rPr lang="pt-BR" dirty="0" smtClean="0"/>
              <a:t>; 6) centros especializados e reabilitação do AVE.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93482-8E69-40F7-BCAD-5662A6CADB27}" type="datetime4">
              <a:rPr lang="en-US" smtClean="0"/>
              <a:pPr/>
              <a:t>April 12, 2014</a:t>
            </a:fld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49384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93482-8E69-40F7-BCAD-5662A6CADB27}" type="datetime4">
              <a:rPr lang="en-US" smtClean="0"/>
              <a:pPr/>
              <a:t>April 12, 2014</a:t>
            </a:fld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41</a:t>
            </a:fld>
            <a:endParaRPr lang="en-US"/>
          </a:p>
        </p:txBody>
      </p:sp>
      <p:pic>
        <p:nvPicPr>
          <p:cNvPr id="9" name="Espaço Reservado para Conteúdo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-15489"/>
            <a:ext cx="8352928" cy="6873489"/>
          </a:xfrm>
        </p:spPr>
      </p:pic>
    </p:spTree>
    <p:extLst>
      <p:ext uri="{BB962C8B-B14F-4D97-AF65-F5344CB8AC3E}">
        <p14:creationId xmlns:p14="http://schemas.microsoft.com/office/powerpoint/2010/main" xmlns="" val="3250288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Apoio Médico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pt-BR" b="1" dirty="0"/>
              <a:t>Apoio médico:</a:t>
            </a:r>
            <a:r>
              <a:rPr lang="pt-BR" dirty="0"/>
              <a:t/>
            </a:r>
            <a:br>
              <a:rPr lang="pt-BR" dirty="0"/>
            </a:br>
            <a:r>
              <a:rPr lang="pt-BR" dirty="0"/>
              <a:t>1) otimizar perfusão na área de penumbra</a:t>
            </a:r>
            <a:br>
              <a:rPr lang="pt-BR" dirty="0"/>
            </a:br>
            <a:r>
              <a:rPr lang="pt-BR" dirty="0"/>
              <a:t>2) prevenção de complicações quando paciente confinado no leio( pneumonia, ITU, TVP)</a:t>
            </a:r>
            <a:br>
              <a:rPr lang="pt-BR" dirty="0"/>
            </a:br>
            <a:r>
              <a:rPr lang="pt-BR" dirty="0"/>
              <a:t>3) Reduzir PA somente se: a) Hipertensão maligna; b)isquemia miocárdica concomitante; c) PA&gt; 185x110 e a terapia trombolítica for desejada.</a:t>
            </a:r>
            <a:br>
              <a:rPr lang="pt-BR" dirty="0"/>
            </a:br>
            <a:r>
              <a:rPr lang="pt-BR" dirty="0"/>
              <a:t>4) Febre nociva deve ser tratada com </a:t>
            </a:r>
            <a:r>
              <a:rPr lang="pt-BR" dirty="0" err="1"/>
              <a:t>atipiréticos</a:t>
            </a:r>
            <a:r>
              <a:rPr lang="pt-BR" dirty="0"/>
              <a:t> e resfriamento de superfície corporal</a:t>
            </a:r>
            <a:br>
              <a:rPr lang="pt-BR" dirty="0"/>
            </a:br>
            <a:r>
              <a:rPr lang="pt-BR" dirty="0"/>
              <a:t>5) A glicemia deve ser monitorada e mantida em torno de 110mg/</a:t>
            </a:r>
            <a:r>
              <a:rPr lang="pt-BR" dirty="0" err="1"/>
              <a:t>dL</a:t>
            </a:r>
            <a:r>
              <a:rPr lang="pt-BR" dirty="0"/>
              <a:t> por meio de infusão de insulina, se necessário.</a:t>
            </a:r>
          </a:p>
          <a:p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93482-8E69-40F7-BCAD-5662A6CADB27}" type="datetime4">
              <a:rPr lang="en-US" smtClean="0"/>
              <a:pPr/>
              <a:t>April 12, 2014</a:t>
            </a:fld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66212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Trombólise</a:t>
            </a:r>
            <a:r>
              <a:rPr lang="pt-BR" dirty="0" smtClean="0"/>
              <a:t> Intravenosa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Há um benefício claro no uso de RTPA IV em pacientes selecionados com AVE de duração &lt;4,5hrs.</a:t>
            </a:r>
          </a:p>
          <a:p>
            <a:pPr marL="68580" indent="0">
              <a:buNone/>
            </a:pP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93482-8E69-40F7-BCAD-5662A6CADB27}" type="datetime4">
              <a:rPr lang="en-US" smtClean="0"/>
              <a:pPr/>
              <a:t>April 12, 2014</a:t>
            </a:fld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19692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Técnicas Intravasculares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t-BR" dirty="0"/>
              <a:t>As oclusões de vasos </a:t>
            </a:r>
            <a:r>
              <a:rPr lang="pt-BR" dirty="0" err="1"/>
              <a:t>calibrosos</a:t>
            </a:r>
            <a:r>
              <a:rPr lang="pt-BR" dirty="0"/>
              <a:t>(ACM, ACI, AB) geralmente envolve um coágulo volumoso e com frequência n são desobstruídas apenas por </a:t>
            </a:r>
            <a:r>
              <a:rPr lang="pt-BR" dirty="0" err="1"/>
              <a:t>rtPA</a:t>
            </a:r>
            <a:r>
              <a:rPr lang="pt-BR" dirty="0"/>
              <a:t> IV.</a:t>
            </a:r>
            <a:br>
              <a:rPr lang="pt-BR" dirty="0"/>
            </a:br>
            <a:r>
              <a:rPr lang="pt-BR" dirty="0"/>
              <a:t>O estudo </a:t>
            </a:r>
            <a:r>
              <a:rPr lang="pt-BR" dirty="0" err="1"/>
              <a:t>Prolyse</a:t>
            </a:r>
            <a:r>
              <a:rPr lang="pt-BR" dirty="0"/>
              <a:t> in </a:t>
            </a:r>
            <a:r>
              <a:rPr lang="pt-BR" dirty="0" err="1"/>
              <a:t>acute</a:t>
            </a:r>
            <a:r>
              <a:rPr lang="pt-BR" dirty="0"/>
              <a:t> Cerebral </a:t>
            </a:r>
            <a:r>
              <a:rPr lang="pt-BR" dirty="0" err="1"/>
              <a:t>Tromboembolism</a:t>
            </a:r>
            <a:r>
              <a:rPr lang="pt-BR" dirty="0"/>
              <a:t>(PROACT ) II detectou beneficio da pró-uroquinase </a:t>
            </a:r>
            <a:r>
              <a:rPr lang="pt-BR" dirty="0" err="1"/>
              <a:t>intrarterial</a:t>
            </a:r>
            <a:r>
              <a:rPr lang="pt-BR" dirty="0"/>
              <a:t> em oclusões agudas da ACM até a sexta hora do inicio do AVE.</a:t>
            </a:r>
            <a:br>
              <a:rPr lang="pt-BR" dirty="0"/>
            </a:br>
            <a:r>
              <a:rPr lang="pt-BR" dirty="0"/>
              <a:t>A  </a:t>
            </a:r>
            <a:r>
              <a:rPr lang="pt-BR" dirty="0" err="1"/>
              <a:t>trombectomia</a:t>
            </a:r>
            <a:r>
              <a:rPr lang="pt-BR" dirty="0"/>
              <a:t> mecânica </a:t>
            </a:r>
            <a:r>
              <a:rPr lang="pt-BR" dirty="0" err="1"/>
              <a:t>endovascular</a:t>
            </a:r>
            <a:r>
              <a:rPr lang="pt-BR" dirty="0"/>
              <a:t> recentemente mostrou-se promissora como tratamento alternativo adjunto do AVE agudo em pacientes que n são elegíveis ou tem contraindicações aos trombolíticos, ou naqueles que não apresentaram recanalização vascular com trombolíticos IV.</a:t>
            </a:r>
          </a:p>
          <a:p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93482-8E69-40F7-BCAD-5662A6CADB27}" type="datetime4">
              <a:rPr lang="en-US" smtClean="0"/>
              <a:pPr/>
              <a:t>April 12, 2014</a:t>
            </a:fld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12111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Tratamento </a:t>
            </a:r>
            <a:r>
              <a:rPr lang="pt-BR" dirty="0" err="1" smtClean="0"/>
              <a:t>anti-trombótico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dirty="0"/>
              <a:t>1) Inibição </a:t>
            </a:r>
            <a:r>
              <a:rPr lang="pt-BR" dirty="0" err="1"/>
              <a:t>plaquetária</a:t>
            </a:r>
            <a:r>
              <a:rPr lang="pt-BR" dirty="0"/>
              <a:t>:  O ácido </a:t>
            </a:r>
            <a:r>
              <a:rPr lang="pt-BR" dirty="0" err="1"/>
              <a:t>acetilsalicilico</a:t>
            </a:r>
            <a:r>
              <a:rPr lang="pt-BR" dirty="0"/>
              <a:t> é o único agente antiplaquetário que se mostrou eficaz no uso do tratamento agudo do AVE isquêmico. O </a:t>
            </a:r>
            <a:r>
              <a:rPr lang="pt-BR" dirty="0" err="1"/>
              <a:t>clopidogrel</a:t>
            </a:r>
            <a:r>
              <a:rPr lang="pt-BR" dirty="0"/>
              <a:t> esta sendo testado como maneira de evitar a ocorrência de acidente vascular encefálico após AIT e AVE menor</a:t>
            </a:r>
            <a:br>
              <a:rPr lang="pt-BR" dirty="0"/>
            </a:br>
            <a:r>
              <a:rPr lang="pt-BR" dirty="0"/>
              <a:t>2)</a:t>
            </a:r>
            <a:r>
              <a:rPr lang="pt-BR" dirty="0" err="1"/>
              <a:t>anticoagulação</a:t>
            </a:r>
            <a:r>
              <a:rPr lang="pt-BR" dirty="0"/>
              <a:t> </a:t>
            </a:r>
            <a:r>
              <a:rPr lang="pt-BR" dirty="0" err="1"/>
              <a:t>plaquetária</a:t>
            </a:r>
            <a:r>
              <a:rPr lang="pt-BR" dirty="0"/>
              <a:t>: Os estudos não apoiam o uso rotineiro de heparina ou outros anticoagulantes em pacientes com AVE </a:t>
            </a:r>
            <a:r>
              <a:rPr lang="pt-BR" dirty="0" err="1"/>
              <a:t>aterotrombótico</a:t>
            </a:r>
            <a:r>
              <a:rPr lang="pt-BR" dirty="0"/>
              <a:t>.</a:t>
            </a:r>
          </a:p>
          <a:p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93482-8E69-40F7-BCAD-5662A6CADB27}" type="datetime4">
              <a:rPr lang="en-US" smtClean="0"/>
              <a:pPr/>
              <a:t>April 12, 2014</a:t>
            </a:fld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87301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Neuroproteção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É o conceito de instituir tratamento que prolonga a tolerância do </a:t>
            </a:r>
            <a:r>
              <a:rPr lang="pt-BR" dirty="0" err="1"/>
              <a:t>cerebero</a:t>
            </a:r>
            <a:r>
              <a:rPr lang="pt-BR" dirty="0"/>
              <a:t> a isquemia (</a:t>
            </a:r>
            <a:r>
              <a:rPr lang="pt-BR" dirty="0" err="1"/>
              <a:t>ex</a:t>
            </a:r>
            <a:r>
              <a:rPr lang="pt-BR" dirty="0"/>
              <a:t>: hipotermia é protetora em pacientes com parada cardíaca).</a:t>
            </a:r>
          </a:p>
          <a:p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93482-8E69-40F7-BCAD-5662A6CADB27}" type="datetime4">
              <a:rPr lang="en-US" smtClean="0"/>
              <a:pPr/>
              <a:t>April 12, 2014</a:t>
            </a:fld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88496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Fatores de risco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Podemos subdividir os fatores de risco em “modificáveis” e “não modificáveis”, além dos fatores de risco potenciais, cuja relação fisiopatológica com o AVE ainda não está estabelecida.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93482-8E69-40F7-BCAD-5662A6CADB27}" type="datetime4">
              <a:rPr lang="en-US" smtClean="0"/>
              <a:pPr/>
              <a:t>April 12, 2014</a:t>
            </a:fld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9301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Fatores não modificáveis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Idade (dobra a incidência a cada década de vida após os 55 anos);</a:t>
            </a:r>
          </a:p>
          <a:p>
            <a:r>
              <a:rPr lang="pt-BR" dirty="0" smtClean="0"/>
              <a:t>Sexo masculino (incidência cerca de 40% maior que no sexo feminino);</a:t>
            </a:r>
          </a:p>
          <a:p>
            <a:r>
              <a:rPr lang="pt-BR" dirty="0" smtClean="0"/>
              <a:t>Etnia negra;</a:t>
            </a:r>
          </a:p>
          <a:p>
            <a:r>
              <a:rPr lang="pt-BR" dirty="0" smtClean="0"/>
              <a:t>História familiar de doença cerebrovascular (materna ou paterna).</a:t>
            </a:r>
          </a:p>
          <a:p>
            <a:pPr marL="68580" indent="0">
              <a:buNone/>
            </a:pPr>
            <a:endParaRPr lang="pt-BR" dirty="0" smtClean="0"/>
          </a:p>
          <a:p>
            <a:endParaRPr lang="pt-BR" dirty="0" smtClean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93482-8E69-40F7-BCAD-5662A6CADB27}" type="datetime4">
              <a:rPr lang="en-US" smtClean="0"/>
              <a:pPr/>
              <a:t>April 12, 2014</a:t>
            </a:fld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25971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Fatores modificáveis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dirty="0" smtClean="0"/>
              <a:t>HAS;</a:t>
            </a:r>
          </a:p>
          <a:p>
            <a:r>
              <a:rPr lang="pt-BR" dirty="0" smtClean="0"/>
              <a:t>Doenças cardíacas (principalmente FA);</a:t>
            </a:r>
          </a:p>
          <a:p>
            <a:r>
              <a:rPr lang="pt-BR" dirty="0" smtClean="0"/>
              <a:t>Diabetes mellitus;</a:t>
            </a:r>
          </a:p>
          <a:p>
            <a:r>
              <a:rPr lang="pt-BR" dirty="0" err="1" smtClean="0"/>
              <a:t>Hipercolesterolemia</a:t>
            </a:r>
            <a:r>
              <a:rPr lang="pt-BR" dirty="0" smtClean="0"/>
              <a:t>;</a:t>
            </a:r>
          </a:p>
          <a:p>
            <a:r>
              <a:rPr lang="pt-BR" dirty="0" smtClean="0"/>
              <a:t>Inatividade Física;</a:t>
            </a:r>
          </a:p>
          <a:p>
            <a:r>
              <a:rPr lang="pt-BR" dirty="0" smtClean="0"/>
              <a:t>Tabagismo;</a:t>
            </a:r>
          </a:p>
          <a:p>
            <a:r>
              <a:rPr lang="pt-BR" dirty="0" smtClean="0"/>
              <a:t>Uso abusivo de álcool;</a:t>
            </a:r>
          </a:p>
          <a:p>
            <a:r>
              <a:rPr lang="pt-BR" dirty="0" smtClean="0"/>
              <a:t>Estenose carotídea assintomática;</a:t>
            </a:r>
          </a:p>
          <a:p>
            <a:r>
              <a:rPr lang="pt-BR" dirty="0" smtClean="0"/>
              <a:t>Histórico de AIT.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93482-8E69-40F7-BCAD-5662A6CADB27}" type="datetime4">
              <a:rPr lang="en-US" smtClean="0"/>
              <a:pPr/>
              <a:t>April 12, 2014</a:t>
            </a:fld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45646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Fatores de risco potenciais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Enxaqueca;</a:t>
            </a:r>
          </a:p>
          <a:p>
            <a:r>
              <a:rPr lang="pt-BR" dirty="0" smtClean="0"/>
              <a:t>Uso de ACHO;</a:t>
            </a:r>
          </a:p>
          <a:p>
            <a:r>
              <a:rPr lang="pt-BR" dirty="0" smtClean="0"/>
              <a:t>Uso abusivo de drogas;</a:t>
            </a:r>
          </a:p>
          <a:p>
            <a:r>
              <a:rPr lang="pt-BR" dirty="0" smtClean="0"/>
              <a:t>Apneia do sono;</a:t>
            </a:r>
          </a:p>
          <a:p>
            <a:r>
              <a:rPr lang="pt-BR" dirty="0" smtClean="0"/>
              <a:t>Roncar.</a:t>
            </a:r>
          </a:p>
          <a:p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93482-8E69-40F7-BCAD-5662A6CADB27}" type="datetime4">
              <a:rPr lang="en-US" smtClean="0"/>
              <a:pPr/>
              <a:t>April 12, 2014</a:t>
            </a:fld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7094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Anatomia vascular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Existem dois sistemas arteriais </a:t>
            </a:r>
            <a:r>
              <a:rPr lang="pt-BR" dirty="0" err="1" smtClean="0"/>
              <a:t>extra-cranianos</a:t>
            </a:r>
            <a:r>
              <a:rPr lang="pt-BR" dirty="0" smtClean="0"/>
              <a:t> responsáveis pela irrigação do território encefálico:</a:t>
            </a:r>
          </a:p>
          <a:p>
            <a:pPr marL="68580" indent="0">
              <a:buNone/>
            </a:pPr>
            <a:r>
              <a:rPr lang="pt-BR" b="1" dirty="0" smtClean="0"/>
              <a:t>Sistema vertebro-basilar </a:t>
            </a:r>
            <a:r>
              <a:rPr lang="pt-BR" dirty="0" smtClean="0"/>
              <a:t>(circulação posterior).</a:t>
            </a:r>
          </a:p>
          <a:p>
            <a:pPr marL="68580" indent="0">
              <a:buNone/>
            </a:pPr>
            <a:r>
              <a:rPr lang="pt-BR" dirty="0"/>
              <a:t/>
            </a:r>
            <a:br>
              <a:rPr lang="pt-BR" dirty="0"/>
            </a:br>
            <a:r>
              <a:rPr lang="pt-BR" b="1" dirty="0" smtClean="0"/>
              <a:t>Sistema carotídeo </a:t>
            </a:r>
            <a:r>
              <a:rPr lang="pt-BR" dirty="0" smtClean="0"/>
              <a:t>(circulação anterior).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93482-8E69-40F7-BCAD-5662A6CADB27}" type="datetime4">
              <a:rPr lang="en-US" smtClean="0"/>
              <a:pPr/>
              <a:t>April 12, 2014</a:t>
            </a:fld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xmlns="" val="4251377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462</TotalTime>
  <Words>1624</Words>
  <Application>Microsoft Office PowerPoint</Application>
  <PresentationFormat>Apresentação na tela (4:3)</PresentationFormat>
  <Paragraphs>259</Paragraphs>
  <Slides>46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46</vt:i4>
      </vt:variant>
    </vt:vector>
  </HeadingPairs>
  <TitlesOfParts>
    <vt:vector size="47" baseType="lpstr">
      <vt:lpstr>Austin</vt:lpstr>
      <vt:lpstr>Acidentes Vasculares Encefálicos</vt:lpstr>
      <vt:lpstr>Definição</vt:lpstr>
      <vt:lpstr>Epidemiologia</vt:lpstr>
      <vt:lpstr>Epidemiologia</vt:lpstr>
      <vt:lpstr>Fatores de risco</vt:lpstr>
      <vt:lpstr>Fatores não modificáveis</vt:lpstr>
      <vt:lpstr>Fatores modificáveis</vt:lpstr>
      <vt:lpstr>Fatores de risco potenciais</vt:lpstr>
      <vt:lpstr>Anatomia vascular</vt:lpstr>
      <vt:lpstr>Sistema Carotídeo</vt:lpstr>
      <vt:lpstr>Slide 11</vt:lpstr>
      <vt:lpstr>Slide 12</vt:lpstr>
      <vt:lpstr>Sistema Vértebro-Basilar</vt:lpstr>
      <vt:lpstr>Slide 14</vt:lpstr>
      <vt:lpstr>Slide 15</vt:lpstr>
      <vt:lpstr>Fisiologia </vt:lpstr>
      <vt:lpstr>Fisiologia</vt:lpstr>
      <vt:lpstr>Formas de oclusão</vt:lpstr>
      <vt:lpstr>Classificações Etiológicas</vt:lpstr>
      <vt:lpstr>Classificações Etiológicas</vt:lpstr>
      <vt:lpstr>Fisiopatologia - AVEi</vt:lpstr>
      <vt:lpstr>Fisiopatologia AVEi</vt:lpstr>
      <vt:lpstr>Fisiopatologia AVEi</vt:lpstr>
      <vt:lpstr>Fisiopatologia AVEi</vt:lpstr>
      <vt:lpstr>Slide 25</vt:lpstr>
      <vt:lpstr>Slide 26</vt:lpstr>
      <vt:lpstr>Fisiopatologia do AVEh</vt:lpstr>
      <vt:lpstr>Fisiopatologia do AVEh</vt:lpstr>
      <vt:lpstr>Classificação clínica de Bamford para AVE agudo</vt:lpstr>
      <vt:lpstr>Classificação clínica de Bamford para AVE agudo</vt:lpstr>
      <vt:lpstr>Classificação clínica de Bamford para AVE agudo</vt:lpstr>
      <vt:lpstr>Classificação clínica de Bamford para AVE agudo</vt:lpstr>
      <vt:lpstr>Slide 33</vt:lpstr>
      <vt:lpstr>Slide 34</vt:lpstr>
      <vt:lpstr>Slide 35</vt:lpstr>
      <vt:lpstr>Slide 36</vt:lpstr>
      <vt:lpstr>Slide 37</vt:lpstr>
      <vt:lpstr>Diagnósticos</vt:lpstr>
      <vt:lpstr>Diagnóstico Diferencial</vt:lpstr>
      <vt:lpstr>Tratamento</vt:lpstr>
      <vt:lpstr>Slide 41</vt:lpstr>
      <vt:lpstr>Apoio Médico</vt:lpstr>
      <vt:lpstr>Trombólise Intravenosa</vt:lpstr>
      <vt:lpstr>Técnicas Intravasculares</vt:lpstr>
      <vt:lpstr>Tratamento anti-trombótico</vt:lpstr>
      <vt:lpstr>Neuroproteção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Acidentes Vasculares Encefálicos</dc:title>
  <dc:creator>Flávio Conti</dc:creator>
  <cp:lastModifiedBy>Cliente</cp:lastModifiedBy>
  <cp:revision>27</cp:revision>
  <dcterms:created xsi:type="dcterms:W3CDTF">2014-03-29T17:32:58Z</dcterms:created>
  <dcterms:modified xsi:type="dcterms:W3CDTF">2014-04-12T19:40:58Z</dcterms:modified>
</cp:coreProperties>
</file>