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3" r:id="rId2"/>
    <p:sldId id="283" r:id="rId3"/>
    <p:sldId id="284" r:id="rId4"/>
    <p:sldId id="285" r:id="rId5"/>
    <p:sldId id="291" r:id="rId6"/>
    <p:sldId id="286" r:id="rId7"/>
    <p:sldId id="287" r:id="rId8"/>
    <p:sldId id="288" r:id="rId9"/>
    <p:sldId id="289" r:id="rId10"/>
    <p:sldId id="290" r:id="rId11"/>
    <p:sldId id="292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0" r:id="rId28"/>
    <p:sldId id="275" r:id="rId29"/>
    <p:sldId id="276" r:id="rId30"/>
    <p:sldId id="281" r:id="rId31"/>
    <p:sldId id="277" r:id="rId32"/>
    <p:sldId id="282" r:id="rId33"/>
    <p:sldId id="278" r:id="rId34"/>
    <p:sldId id="305" r:id="rId35"/>
    <p:sldId id="306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95" d="100"/>
          <a:sy n="9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AD4FDC-6357-4523-81C5-5295CE705C27}" type="datetimeFigureOut">
              <a:rPr lang="pt-BR" smtClean="0"/>
              <a:pPr/>
              <a:t>2/4/2013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807D41-3C7B-417A-B508-E79982C58F4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health.siemens.com/ct_applications/somatomsessions/wp-content/uploads/2011/05/Volume-Perfusion-CT-Neuro-2.jpg"/>
          <p:cNvPicPr>
            <a:picLocks noChangeAspect="1" noChangeArrowheads="1"/>
          </p:cNvPicPr>
          <p:nvPr/>
        </p:nvPicPr>
        <p:blipFill>
          <a:blip r:embed="rId2" cstate="print">
            <a:lum bright="11000" contrast="-2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://profile.ak.fbcdn.net/hprofile-ak-ash4/c14.14.173.173/s160x160/196878_148906261840232_935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157192"/>
            <a:ext cx="1524000" cy="152400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332656"/>
            <a:ext cx="8352928" cy="51125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sz="5400" dirty="0" smtClean="0">
                <a:solidFill>
                  <a:schemeClr val="bg1"/>
                </a:solidFill>
              </a:rPr>
              <a:t>  </a:t>
            </a:r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</a:rPr>
              <a:t>ACIDENTE VASCULAR ENCEFÁLICO ISQUÊMICO</a:t>
            </a:r>
          </a:p>
          <a:p>
            <a:pPr algn="ctr">
              <a:buNone/>
            </a:pPr>
            <a:endParaRPr lang="pt-BR" sz="5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Ana Caroline Ramires </a:t>
            </a:r>
            <a:r>
              <a:rPr lang="pt-BR" sz="2800" b="1" dirty="0" err="1" smtClean="0">
                <a:solidFill>
                  <a:srgbClr val="FFFF00"/>
                </a:solidFill>
              </a:rPr>
              <a:t>Ramios</a:t>
            </a:r>
            <a:endParaRPr lang="pt-BR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Cássio de Pádua </a:t>
            </a:r>
            <a:r>
              <a:rPr lang="pt-BR" sz="2800" b="1" dirty="0" err="1" smtClean="0">
                <a:solidFill>
                  <a:srgbClr val="FFFF00"/>
                </a:solidFill>
              </a:rPr>
              <a:t>Mestieri</a:t>
            </a:r>
            <a:endParaRPr lang="pt-BR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Felipe Leonardo </a:t>
            </a:r>
            <a:r>
              <a:rPr lang="pt-BR" sz="2800" b="1" dirty="0" err="1" smtClean="0">
                <a:solidFill>
                  <a:srgbClr val="FFFF00"/>
                </a:solidFill>
              </a:rPr>
              <a:t>Estati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587727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Ambulatório  Neurovascular</a:t>
            </a:r>
          </a:p>
          <a:p>
            <a:r>
              <a:rPr lang="pt-BR" smtClean="0">
                <a:solidFill>
                  <a:srgbClr val="FFFF00"/>
                </a:solidFill>
              </a:rPr>
              <a:t>Prof. </a:t>
            </a:r>
            <a:r>
              <a:rPr lang="pt-BR" dirty="0" smtClean="0">
                <a:solidFill>
                  <a:srgbClr val="FFFF00"/>
                </a:solidFill>
              </a:rPr>
              <a:t>Dr. Milton </a:t>
            </a:r>
            <a:r>
              <a:rPr lang="pt-BR" dirty="0" err="1" smtClean="0">
                <a:solidFill>
                  <a:srgbClr val="FFFF00"/>
                </a:solidFill>
              </a:rPr>
              <a:t>Marchioli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4.media.tumblr.com/tumblr_lwyfqlJmyn1qj73e2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55576" y="980728"/>
          <a:ext cx="7776864" cy="575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64430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NÃO MODIFICÁVEIS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MODIFICÁVEIS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MORBIDADES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430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IDADE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HIPERTENSÃO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FIBRILAÇÃO ATRIAL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430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RAÇA NEGRA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DIABETES 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ANEURISMAS DO </a:t>
                      </a:r>
                      <a:r>
                        <a:rPr lang="pt-BR" sz="2000" b="1" dirty="0" err="1" smtClean="0">
                          <a:solidFill>
                            <a:srgbClr val="FFFF00"/>
                          </a:solidFill>
                        </a:rPr>
                        <a:t>V.E.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430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SEXO MASCULINO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 OBESIDADE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DISFUNÇÃO DO </a:t>
                      </a:r>
                      <a:r>
                        <a:rPr lang="pt-BR" sz="2000" b="1" dirty="0" err="1" smtClean="0">
                          <a:solidFill>
                            <a:srgbClr val="FFFF00"/>
                          </a:solidFill>
                        </a:rPr>
                        <a:t>V.E.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58821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HEREDITARIEDADE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TABAGISMO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ATEROSCLEROSE CAROTÍDEA</a:t>
                      </a:r>
                      <a:r>
                        <a:rPr lang="pt-BR" sz="2000" b="1" baseline="0" dirty="0" smtClean="0">
                          <a:solidFill>
                            <a:srgbClr val="FFFF00"/>
                          </a:solidFill>
                        </a:rPr>
                        <a:t> OU VERTEBRAL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7966"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HIPERCOLESTEROLEMIA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AVE</a:t>
                      </a:r>
                      <a:r>
                        <a:rPr lang="pt-BR" sz="2000" b="1" baseline="0" dirty="0" smtClean="0">
                          <a:solidFill>
                            <a:srgbClr val="FFFF00"/>
                          </a:solidFill>
                        </a:rPr>
                        <a:t>  PRÉVIO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7966"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HIPERHOMOCISTEINEMIA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HIPERHOMOCISTEINEMIA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4308"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SOBREPESO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solidFill>
                            <a:srgbClr val="FFFF00"/>
                          </a:solidFill>
                        </a:rPr>
                        <a:t>A.I.T.</a:t>
                      </a:r>
                      <a:endParaRPr lang="pt-BR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FATORES DE RISCO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30661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sz="5800" dirty="0" smtClean="0">
                <a:solidFill>
                  <a:schemeClr val="tx1"/>
                </a:solidFill>
                <a:latin typeface="+mj-lt"/>
              </a:rPr>
              <a:t>ACIDENTE VASCULAR ENCEFÁLICO ISQUÊMICO</a:t>
            </a:r>
          </a:p>
          <a:p>
            <a:pPr marL="0" indent="0">
              <a:buNone/>
            </a:pPr>
            <a:r>
              <a:rPr lang="pt-BR" sz="5800" dirty="0" smtClean="0">
                <a:solidFill>
                  <a:schemeClr val="tx1"/>
                </a:solidFill>
                <a:latin typeface="+mj-lt"/>
              </a:rPr>
              <a:t>QUADRO CLÍNICO</a:t>
            </a:r>
          </a:p>
          <a:p>
            <a:pPr marL="0" indent="0">
              <a:buNone/>
            </a:pPr>
            <a:endParaRPr lang="pt-BR" sz="58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58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5800" dirty="0" smtClean="0">
                <a:solidFill>
                  <a:schemeClr val="tx1"/>
                </a:solidFill>
                <a:latin typeface="+mj-lt"/>
              </a:rPr>
              <a:t>Ana Caroline Ramires Ramos</a:t>
            </a:r>
            <a:endParaRPr lang="pt-BR" sz="5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0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200" dirty="0" smtClean="0"/>
              <a:t>SISTEMA CAROTÍDEO (anterior)</a:t>
            </a:r>
            <a:endParaRPr lang="pt-BR" sz="2200" dirty="0"/>
          </a:p>
          <a:p>
            <a:r>
              <a:rPr lang="pt-BR" sz="2200" dirty="0" smtClean="0"/>
              <a:t>arco aórtico</a:t>
            </a:r>
          </a:p>
          <a:p>
            <a:r>
              <a:rPr lang="pt-BR" sz="2200" dirty="0" smtClean="0"/>
              <a:t>artéria carótida comum, esquerda</a:t>
            </a:r>
          </a:p>
          <a:p>
            <a:r>
              <a:rPr lang="pt-BR" sz="2200" dirty="0" smtClean="0"/>
              <a:t>a. carótidas internas (borda superior da cartilagem </a:t>
            </a:r>
            <a:r>
              <a:rPr lang="pt-BR" sz="2200" dirty="0" err="1" smtClean="0"/>
              <a:t>tireoidea</a:t>
            </a:r>
            <a:r>
              <a:rPr lang="pt-BR" sz="2200" dirty="0" smtClean="0"/>
              <a:t>, ao nível de C4)</a:t>
            </a:r>
          </a:p>
          <a:p>
            <a:r>
              <a:rPr lang="pt-BR" sz="2200" dirty="0" smtClean="0"/>
              <a:t>canal carotídeo -&gt; penetram no crânio); 4 segmentos principais: cervical, petroso, cavernoso, </a:t>
            </a:r>
            <a:r>
              <a:rPr lang="pt-BR" sz="2200" dirty="0" err="1" smtClean="0"/>
              <a:t>supraclinoide</a:t>
            </a:r>
            <a:r>
              <a:rPr lang="pt-BR" sz="2200" dirty="0" smtClean="0"/>
              <a:t> (</a:t>
            </a:r>
            <a:r>
              <a:rPr lang="pt-BR" sz="2200" dirty="0" smtClean="0"/>
              <a:t>Cavernosa </a:t>
            </a:r>
            <a:r>
              <a:rPr lang="pt-BR" sz="2200" dirty="0" smtClean="0"/>
              <a:t>+ </a:t>
            </a:r>
            <a:r>
              <a:rPr lang="pt-BR" sz="2200" dirty="0" err="1" smtClean="0"/>
              <a:t>Supraclinoide</a:t>
            </a:r>
            <a:r>
              <a:rPr lang="pt-BR" sz="2200" dirty="0" smtClean="0"/>
              <a:t> </a:t>
            </a:r>
            <a:r>
              <a:rPr lang="pt-BR" sz="2200" dirty="0" smtClean="0"/>
              <a:t>-&gt; SIFÃO CAROTÍDEO)</a:t>
            </a:r>
          </a:p>
          <a:p>
            <a:endParaRPr lang="pt-BR" sz="2200" dirty="0" smtClean="0"/>
          </a:p>
          <a:p>
            <a:r>
              <a:rPr lang="pt-BR" sz="2200" dirty="0" smtClean="0"/>
              <a:t>origina artérias oftálmica, </a:t>
            </a:r>
            <a:r>
              <a:rPr lang="pt-BR" sz="2200" dirty="0" err="1" smtClean="0"/>
              <a:t>hipofisária</a:t>
            </a:r>
            <a:r>
              <a:rPr lang="pt-BR" sz="2200" dirty="0" smtClean="0"/>
              <a:t> </a:t>
            </a:r>
            <a:r>
              <a:rPr lang="pt-BR" sz="2200" dirty="0" smtClean="0"/>
              <a:t>superior, </a:t>
            </a:r>
            <a:r>
              <a:rPr lang="pt-BR" sz="2200" dirty="0" smtClean="0"/>
              <a:t>comunicante </a:t>
            </a:r>
            <a:r>
              <a:rPr lang="pt-BR" sz="2200" dirty="0" smtClean="0"/>
              <a:t>posterior, </a:t>
            </a:r>
            <a:r>
              <a:rPr lang="pt-BR" sz="2200" dirty="0" err="1" smtClean="0"/>
              <a:t>coroidal</a:t>
            </a:r>
            <a:r>
              <a:rPr lang="pt-BR" sz="2200" dirty="0" smtClean="0"/>
              <a:t> </a:t>
            </a:r>
            <a:r>
              <a:rPr lang="pt-BR" sz="2200" dirty="0" smtClean="0"/>
              <a:t>anterior</a:t>
            </a:r>
            <a:endParaRPr lang="pt-BR" sz="2200" dirty="0" smtClean="0"/>
          </a:p>
          <a:p>
            <a:r>
              <a:rPr lang="pt-BR" sz="2200" dirty="0"/>
              <a:t>b</a:t>
            </a:r>
            <a:r>
              <a:rPr lang="pt-BR" sz="2200" dirty="0" smtClean="0"/>
              <a:t>ifurcação em artérias cerebrais MÉDIA E ANTERIOR</a:t>
            </a:r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ANATOMIA VASCULAR DO ENCÉFALO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826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200" dirty="0"/>
              <a:t>p</a:t>
            </a:r>
            <a:r>
              <a:rPr lang="pt-BR" sz="2200" dirty="0" smtClean="0"/>
              <a:t>rincipal artéria cerebral, a mais acometida no </a:t>
            </a:r>
            <a:r>
              <a:rPr lang="pt-BR" sz="2200" dirty="0" err="1" smtClean="0"/>
              <a:t>AVEi</a:t>
            </a:r>
            <a:endParaRPr lang="pt-BR" dirty="0"/>
          </a:p>
          <a:p>
            <a:endParaRPr lang="pt-BR" sz="2200" dirty="0" smtClean="0"/>
          </a:p>
          <a:p>
            <a:r>
              <a:rPr lang="pt-BR" sz="2200" dirty="0"/>
              <a:t>s</a:t>
            </a:r>
            <a:r>
              <a:rPr lang="pt-BR" sz="2200" dirty="0" smtClean="0"/>
              <a:t>egmento proximal (M1) – ramos </a:t>
            </a:r>
            <a:r>
              <a:rPr lang="pt-BR" sz="2200" dirty="0" err="1" smtClean="0"/>
              <a:t>lentículo</a:t>
            </a:r>
            <a:r>
              <a:rPr lang="pt-BR" sz="2200" dirty="0" smtClean="0"/>
              <a:t>-estriados (artérias perfurantes, irrigam tálamo, gânglios da base, cápsula interna) – AVE lacunar</a:t>
            </a:r>
          </a:p>
          <a:p>
            <a:endParaRPr lang="pt-BR" sz="2200" dirty="0" smtClean="0"/>
          </a:p>
          <a:p>
            <a:r>
              <a:rPr lang="pt-BR" sz="2200" dirty="0"/>
              <a:t>n</a:t>
            </a:r>
            <a:r>
              <a:rPr lang="pt-BR" sz="2200" dirty="0" smtClean="0"/>
              <a:t>a convexidade cerebral, ramos inferior e superior (irriga lobos FRONTAL – córtex motor piramidal, </a:t>
            </a:r>
            <a:r>
              <a:rPr lang="pt-BR" sz="2200" dirty="0" err="1" smtClean="0"/>
              <a:t>pré-motor</a:t>
            </a:r>
            <a:r>
              <a:rPr lang="pt-BR" sz="2200" dirty="0" smtClean="0"/>
              <a:t>, área do olhar conjugado, área de Broca; PARIETAL – áreas </a:t>
            </a:r>
            <a:r>
              <a:rPr lang="pt-BR" sz="2200" dirty="0" err="1" smtClean="0"/>
              <a:t>somatossensoriais</a:t>
            </a:r>
            <a:r>
              <a:rPr lang="pt-BR" sz="2200" dirty="0" smtClean="0"/>
              <a:t> primária e associativa; TEMPORAL – área de </a:t>
            </a:r>
            <a:r>
              <a:rPr lang="pt-BR" sz="2200" dirty="0" err="1" smtClean="0"/>
              <a:t>Wernicke</a:t>
            </a:r>
            <a:r>
              <a:rPr lang="pt-BR" sz="2200" dirty="0" smtClean="0"/>
              <a:t>)</a:t>
            </a:r>
          </a:p>
          <a:p>
            <a:endParaRPr lang="pt-BR" sz="2200" dirty="0"/>
          </a:p>
          <a:p>
            <a:r>
              <a:rPr lang="pt-BR" sz="2200" dirty="0"/>
              <a:t>i</a:t>
            </a:r>
            <a:r>
              <a:rPr lang="pt-BR" sz="2200" dirty="0" smtClean="0"/>
              <a:t>rriga quase toda a superfície cortical do cérebro, EXCETO polo frontal, extrema convexidade cerebral e superfície cortical medial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Artéria Cerebral Média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38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i</a:t>
            </a:r>
            <a:r>
              <a:rPr lang="pt-BR" sz="2200" dirty="0" smtClean="0"/>
              <a:t>rriga lobo FRONTAL</a:t>
            </a:r>
          </a:p>
          <a:p>
            <a:endParaRPr lang="pt-BR" sz="2200" dirty="0" smtClean="0"/>
          </a:p>
          <a:p>
            <a:r>
              <a:rPr lang="pt-BR" sz="2200" dirty="0"/>
              <a:t>s</a:t>
            </a:r>
            <a:r>
              <a:rPr lang="pt-BR" sz="2200" dirty="0" smtClean="0"/>
              <a:t>egmento proximal (A1) – ramos perfurantes para cápsula interna </a:t>
            </a:r>
            <a:r>
              <a:rPr lang="pt-BR" sz="2200" dirty="0" smtClean="0"/>
              <a:t>anterior, </a:t>
            </a:r>
            <a:r>
              <a:rPr lang="pt-BR" sz="2200" dirty="0" smtClean="0"/>
              <a:t>corpo amigdaloide, hipotálamo </a:t>
            </a:r>
            <a:r>
              <a:rPr lang="pt-BR" sz="2200" dirty="0" smtClean="0"/>
              <a:t>anterior, </a:t>
            </a:r>
            <a:r>
              <a:rPr lang="pt-BR" sz="2200" dirty="0" smtClean="0"/>
              <a:t>cabeça </a:t>
            </a:r>
            <a:r>
              <a:rPr lang="pt-BR" sz="2200" dirty="0" smtClean="0"/>
              <a:t>do </a:t>
            </a:r>
            <a:r>
              <a:rPr lang="pt-BR" sz="2200" dirty="0" smtClean="0"/>
              <a:t>núcleo caudado </a:t>
            </a:r>
          </a:p>
          <a:p>
            <a:endParaRPr lang="pt-BR" sz="2200" dirty="0"/>
          </a:p>
          <a:p>
            <a:r>
              <a:rPr lang="pt-BR" sz="2200" dirty="0" smtClean="0"/>
              <a:t>segmento distal (A2)         </a:t>
            </a:r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Artéria Cerebral Anterior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975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i</a:t>
            </a:r>
            <a:r>
              <a:rPr lang="pt-BR" sz="2200" dirty="0" smtClean="0"/>
              <a:t>rriga cápsula interna </a:t>
            </a:r>
            <a:r>
              <a:rPr lang="pt-BR" sz="2200" dirty="0" smtClean="0"/>
              <a:t>posterior, </a:t>
            </a:r>
            <a:r>
              <a:rPr lang="pt-BR" sz="2200" dirty="0" smtClean="0"/>
              <a:t>e</a:t>
            </a:r>
          </a:p>
          <a:p>
            <a:endParaRPr lang="pt-BR" sz="2200" dirty="0"/>
          </a:p>
          <a:p>
            <a:r>
              <a:rPr lang="pt-BR" sz="2200" dirty="0" smtClean="0"/>
              <a:t>plexos coroides, hipocampo, globo pálido, </a:t>
            </a:r>
            <a:r>
              <a:rPr lang="pt-BR" sz="2200" dirty="0" err="1" smtClean="0"/>
              <a:t>putâmen</a:t>
            </a:r>
            <a:r>
              <a:rPr lang="pt-BR" sz="2200" dirty="0" smtClean="0"/>
              <a:t>, corpo geniculado lateral, amígdala, tálamo </a:t>
            </a:r>
            <a:r>
              <a:rPr lang="pt-BR" sz="2200" dirty="0" err="1" smtClean="0"/>
              <a:t>ventrolateral</a:t>
            </a:r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Artéria </a:t>
            </a:r>
            <a:r>
              <a:rPr lang="pt-BR" dirty="0" err="1" smtClean="0"/>
              <a:t>Coroidal</a:t>
            </a:r>
            <a:r>
              <a:rPr lang="pt-BR" dirty="0" smtClean="0"/>
              <a:t> Anterior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771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SISTEMA VERTEBRO-BASILAR</a:t>
            </a:r>
          </a:p>
          <a:p>
            <a:r>
              <a:rPr lang="pt-BR" sz="2200" dirty="0"/>
              <a:t>a</a:t>
            </a:r>
            <a:r>
              <a:rPr lang="pt-BR" sz="2200" dirty="0" smtClean="0"/>
              <a:t>. subclávia</a:t>
            </a:r>
          </a:p>
          <a:p>
            <a:endParaRPr lang="pt-BR" sz="2200" dirty="0" smtClean="0"/>
          </a:p>
          <a:p>
            <a:r>
              <a:rPr lang="pt-BR" sz="2200" dirty="0"/>
              <a:t>a</a:t>
            </a:r>
            <a:r>
              <a:rPr lang="pt-BR" sz="2200" dirty="0" smtClean="0"/>
              <a:t>. vertebral (forames laterais das vértebras cervicais – forame magno – vascularização do bulbo)</a:t>
            </a:r>
          </a:p>
          <a:p>
            <a:endParaRPr lang="pt-BR" sz="2200" dirty="0" smtClean="0"/>
          </a:p>
          <a:p>
            <a:r>
              <a:rPr lang="pt-BR" sz="2200" dirty="0"/>
              <a:t>a</a:t>
            </a:r>
            <a:r>
              <a:rPr lang="pt-BR" sz="2200" dirty="0" smtClean="0"/>
              <a:t>. cerebelar ínfero-posterior (PICA) -&gt; porção dorsolateral do bulbo, superfície inferior do cerebelo</a:t>
            </a:r>
          </a:p>
          <a:p>
            <a:endParaRPr lang="pt-BR" sz="2200" dirty="0" smtClean="0"/>
          </a:p>
          <a:p>
            <a:r>
              <a:rPr lang="pt-BR" sz="2200" dirty="0"/>
              <a:t>a</a:t>
            </a:r>
            <a:r>
              <a:rPr lang="pt-BR" sz="2200" dirty="0" smtClean="0"/>
              <a:t>. cerebelar </a:t>
            </a:r>
            <a:r>
              <a:rPr lang="pt-BR" sz="2200" dirty="0" err="1" smtClean="0"/>
              <a:t>ântero-posterior</a:t>
            </a:r>
            <a:endParaRPr lang="pt-BR" sz="2200" dirty="0"/>
          </a:p>
          <a:p>
            <a:r>
              <a:rPr lang="pt-BR" sz="2200" dirty="0" smtClean="0"/>
              <a:t>a. cerebelar superior (principal artéria do cerebelo) -&gt; irrigam porção </a:t>
            </a:r>
            <a:r>
              <a:rPr lang="pt-BR" sz="2200" dirty="0" err="1" smtClean="0"/>
              <a:t>ventrolateral</a:t>
            </a:r>
            <a:r>
              <a:rPr lang="pt-BR" sz="2200" dirty="0" smtClean="0"/>
              <a:t> do córtex cerebral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506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a</a:t>
            </a:r>
            <a:r>
              <a:rPr lang="pt-BR" sz="2200" dirty="0" smtClean="0"/>
              <a:t>. basilar (união das artérias vertebrais, na junção ponto-bulbar)</a:t>
            </a:r>
          </a:p>
          <a:p>
            <a:endParaRPr lang="pt-BR" sz="2200" dirty="0" smtClean="0"/>
          </a:p>
          <a:p>
            <a:r>
              <a:rPr lang="pt-BR" sz="2200" dirty="0" smtClean="0"/>
              <a:t>a. cerebral posterior (bifurcação da a. basilar, na junção ponto-</a:t>
            </a:r>
            <a:r>
              <a:rPr lang="pt-BR" sz="2200" dirty="0" err="1" smtClean="0"/>
              <a:t>mesencefálica</a:t>
            </a:r>
            <a:r>
              <a:rPr lang="pt-BR" sz="2200" dirty="0" smtClean="0"/>
              <a:t>)</a:t>
            </a:r>
          </a:p>
          <a:p>
            <a:endParaRPr lang="pt-BR" sz="2200" dirty="0" smtClean="0"/>
          </a:p>
          <a:p>
            <a:r>
              <a:rPr lang="pt-BR" sz="2200" dirty="0" smtClean="0"/>
              <a:t>primeiro segmento (P1) – ramos perfurantes para superfície inferior do lobo TEMPORAL,  mesencéfalo, tálamo, pedúnculos cerebelares, e lobo OCCIPITAL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Artéria Cerebral Posterior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692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PT" sz="2200" dirty="0" smtClean="0"/>
          </a:p>
          <a:p>
            <a:r>
              <a:rPr lang="pt-PT" sz="2200" dirty="0" smtClean="0"/>
              <a:t>a. </a:t>
            </a:r>
            <a:r>
              <a:rPr lang="pt-PT" sz="2200" dirty="0"/>
              <a:t>comunicante </a:t>
            </a:r>
            <a:r>
              <a:rPr lang="pt-PT" sz="2200" i="1" dirty="0"/>
              <a:t>anterior </a:t>
            </a:r>
            <a:r>
              <a:rPr lang="pt-PT" sz="2200" dirty="0" smtClean="0"/>
              <a:t>anastomosa </a:t>
            </a:r>
            <a:r>
              <a:rPr lang="pt-PT" sz="2200" dirty="0"/>
              <a:t>duas artérias cerebrais anteriores </a:t>
            </a:r>
            <a:r>
              <a:rPr lang="pt-PT" sz="2200" dirty="0" smtClean="0"/>
              <a:t>(diante </a:t>
            </a:r>
            <a:r>
              <a:rPr lang="pt-PT" sz="2200" dirty="0"/>
              <a:t>do quiasma </a:t>
            </a:r>
            <a:r>
              <a:rPr lang="pt-PT" sz="2200" dirty="0" smtClean="0"/>
              <a:t>óptico)</a:t>
            </a:r>
          </a:p>
          <a:p>
            <a:endParaRPr lang="pt-PT" sz="2200" dirty="0" smtClean="0"/>
          </a:p>
          <a:p>
            <a:r>
              <a:rPr lang="pt-PT" sz="2200" dirty="0"/>
              <a:t>a</a:t>
            </a:r>
            <a:r>
              <a:rPr lang="pt-PT" sz="2200" dirty="0" smtClean="0"/>
              <a:t>. </a:t>
            </a:r>
            <a:r>
              <a:rPr lang="pt-PT" sz="2200" dirty="0"/>
              <a:t>a</a:t>
            </a:r>
            <a:r>
              <a:rPr lang="pt-PT" sz="2200" dirty="0" smtClean="0"/>
              <a:t>rtérias </a:t>
            </a:r>
            <a:r>
              <a:rPr lang="pt-PT" sz="2200" dirty="0"/>
              <a:t>comunicantes </a:t>
            </a:r>
            <a:r>
              <a:rPr lang="pt-PT" sz="2200" i="1" dirty="0"/>
              <a:t>posteriores </a:t>
            </a:r>
            <a:r>
              <a:rPr lang="pt-PT" sz="2200" dirty="0" smtClean="0"/>
              <a:t>unem as carótidas </a:t>
            </a:r>
            <a:r>
              <a:rPr lang="pt-PT" sz="2200" dirty="0"/>
              <a:t>internas com as cerebrais </a:t>
            </a:r>
            <a:r>
              <a:rPr lang="pt-PT" sz="2200" dirty="0" smtClean="0"/>
              <a:t>posteriores</a:t>
            </a:r>
          </a:p>
          <a:p>
            <a:endParaRPr lang="pt-PT" sz="2200" dirty="0" smtClean="0"/>
          </a:p>
          <a:p>
            <a:r>
              <a:rPr lang="pt-PT" sz="2200" dirty="0"/>
              <a:t>a</a:t>
            </a:r>
            <a:r>
              <a:rPr lang="pt-PT" sz="2200" dirty="0" smtClean="0"/>
              <a:t>nastomoses do </a:t>
            </a:r>
            <a:r>
              <a:rPr lang="pt-PT" sz="2200" dirty="0"/>
              <a:t>sistema carotídeo interno </a:t>
            </a:r>
            <a:r>
              <a:rPr lang="pt-PT" sz="2200" dirty="0" smtClean="0"/>
              <a:t>com o </a:t>
            </a:r>
            <a:r>
              <a:rPr lang="pt-PT" sz="2200" dirty="0"/>
              <a:t>sistema vertebral - porém, em condições normais, não há passagem significativa de sangue do sistema vertebral para o carotídeo </a:t>
            </a:r>
            <a:r>
              <a:rPr lang="pt-PT" sz="2200" dirty="0" smtClean="0"/>
              <a:t>interno, </a:t>
            </a:r>
            <a:r>
              <a:rPr lang="pt-PT" sz="2200" dirty="0"/>
              <a:t>ou </a:t>
            </a:r>
            <a:r>
              <a:rPr lang="pt-PT" sz="2200" dirty="0" smtClean="0"/>
              <a:t>vice-versa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CÍRCULO ARTERIAL DO CÉREBRO (polígono de Willis</a:t>
            </a:r>
            <a:r>
              <a:rPr lang="pt-PT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108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2200" dirty="0"/>
              <a:t>o</a:t>
            </a:r>
            <a:r>
              <a:rPr lang="pt-PT" sz="2200" dirty="0" smtClean="0"/>
              <a:t> círculo arterial do cérebro permite a manutenção de um fluxo sanguíneo adequado em todo o cérebro</a:t>
            </a:r>
          </a:p>
          <a:p>
            <a:endParaRPr lang="pt-PT" sz="2200" dirty="0"/>
          </a:p>
          <a:p>
            <a:r>
              <a:rPr lang="pt-PT" sz="2200" dirty="0" smtClean="0"/>
              <a:t>obstrução, p.ex., da carótida direita determina uma queda de pressão no seu território, o que faz com que o sangue flua para aí através da artéria comunicante anterior e da artéria comunicante posterior direita - uma </a:t>
            </a:r>
            <a:r>
              <a:rPr lang="pt-PT" sz="2200" i="1" dirty="0" smtClean="0"/>
              <a:t>circulação colateral adequada </a:t>
            </a:r>
            <a:r>
              <a:rPr lang="pt-PT" sz="2200" dirty="0" smtClean="0"/>
              <a:t>depende da rapidez com que se instala o processo obstrutivo e do estado da parede arterial (dependente da idade do paciente)</a:t>
            </a:r>
            <a:endParaRPr lang="pt-BR" sz="2200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977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V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88640"/>
            <a:ext cx="4503298" cy="2792044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3068960"/>
            <a:ext cx="7408333" cy="4713387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pt-BR" dirty="0" smtClean="0"/>
              <a:t>DATASUS – AVE aparece como primeira causa de morte no Brasil;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Principal causa de morbidade (tanto no Brasil quanto no restante do mundo);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Impõe enorme sobrecarga econômica e emocional a familiares de indivíduos acometidos;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200" dirty="0" smtClean="0"/>
              <a:t>OCLUSÃO NA ORIGEM DA CEREBRAL MÉDIA</a:t>
            </a:r>
          </a:p>
          <a:p>
            <a:pPr marL="0" indent="0">
              <a:buNone/>
            </a:pPr>
            <a:r>
              <a:rPr lang="pt-BR" sz="2200" dirty="0" smtClean="0"/>
              <a:t>(lobos frontal, parietal e temporal superior)</a:t>
            </a:r>
          </a:p>
          <a:p>
            <a:endParaRPr lang="pt-BR" sz="2200" dirty="0" smtClean="0"/>
          </a:p>
          <a:p>
            <a:r>
              <a:rPr lang="pt-BR" sz="2200" dirty="0" smtClean="0"/>
              <a:t>hemiparesia/</a:t>
            </a:r>
            <a:r>
              <a:rPr lang="pt-BR" sz="2200" dirty="0" err="1" smtClean="0"/>
              <a:t>plegia</a:t>
            </a:r>
            <a:r>
              <a:rPr lang="pt-BR" sz="2200" dirty="0" smtClean="0"/>
              <a:t> contralateral desproporcionada (predomínio </a:t>
            </a:r>
            <a:r>
              <a:rPr lang="pt-BR" sz="2200" dirty="0" err="1" smtClean="0"/>
              <a:t>braquiofascial</a:t>
            </a:r>
            <a:r>
              <a:rPr lang="pt-BR" sz="2200" dirty="0" smtClean="0"/>
              <a:t>); </a:t>
            </a:r>
            <a:r>
              <a:rPr lang="pt-BR" sz="2200" dirty="0" err="1" smtClean="0"/>
              <a:t>disartria</a:t>
            </a:r>
            <a:r>
              <a:rPr lang="pt-BR" sz="2200" dirty="0" smtClean="0"/>
              <a:t> com desvio de língua (mesmo lado da hemiplegia); desvio do olhar conjugado (contrário ao lado da hemiplegia, primeiros 3 dias); apraxia contralateral braquial (córtex </a:t>
            </a:r>
            <a:r>
              <a:rPr lang="pt-BR" sz="2200" dirty="0" err="1" smtClean="0"/>
              <a:t>pré-motor</a:t>
            </a:r>
            <a:r>
              <a:rPr lang="pt-BR" sz="2200" dirty="0" smtClean="0"/>
              <a:t>)</a:t>
            </a:r>
          </a:p>
          <a:p>
            <a:endParaRPr lang="pt-BR" sz="2200" dirty="0" smtClean="0"/>
          </a:p>
          <a:p>
            <a:r>
              <a:rPr lang="pt-BR" sz="2200" dirty="0" err="1" smtClean="0"/>
              <a:t>hipo</a:t>
            </a:r>
            <a:r>
              <a:rPr lang="pt-BR" sz="2200" dirty="0" smtClean="0"/>
              <a:t>/anestesia contralateral; </a:t>
            </a:r>
            <a:r>
              <a:rPr lang="pt-BR" sz="2200" dirty="0" err="1" smtClean="0"/>
              <a:t>astereognosia</a:t>
            </a:r>
            <a:r>
              <a:rPr lang="pt-BR" sz="2200" dirty="0" smtClean="0"/>
              <a:t> (córtex </a:t>
            </a:r>
            <a:r>
              <a:rPr lang="pt-BR" sz="2200" dirty="0" err="1" smtClean="0"/>
              <a:t>somatossensorial</a:t>
            </a:r>
            <a:r>
              <a:rPr lang="pt-BR" sz="2200" dirty="0" smtClean="0"/>
              <a:t> e associativo)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Síndromes da Cerebral Média</a:t>
            </a:r>
            <a:br>
              <a:rPr lang="pt-BR" dirty="0" smtClean="0"/>
            </a:br>
            <a:r>
              <a:rPr lang="pt-BR" dirty="0" smtClean="0"/>
              <a:t>(AVE embólico ou lacunar)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018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pt-BR" sz="2200" dirty="0"/>
              <a:t>h</a:t>
            </a:r>
            <a:r>
              <a:rPr lang="pt-BR" sz="2200" dirty="0" smtClean="0"/>
              <a:t>emisfério dominante (esquerdo) – afasia global (Broca + </a:t>
            </a:r>
            <a:r>
              <a:rPr lang="pt-BR" sz="2200" dirty="0" err="1" smtClean="0"/>
              <a:t>Wernicke</a:t>
            </a:r>
            <a:r>
              <a:rPr lang="pt-BR" sz="2200" dirty="0" smtClean="0"/>
              <a:t>)</a:t>
            </a:r>
          </a:p>
          <a:p>
            <a:endParaRPr lang="pt-BR" sz="2200" dirty="0" smtClean="0"/>
          </a:p>
          <a:p>
            <a:r>
              <a:rPr lang="pt-BR" sz="2200" dirty="0" smtClean="0"/>
              <a:t>hemisfério não-dominante – </a:t>
            </a:r>
            <a:r>
              <a:rPr lang="pt-BR" sz="2200" dirty="0" err="1" smtClean="0"/>
              <a:t>anosognosia</a:t>
            </a:r>
            <a:r>
              <a:rPr lang="pt-BR" sz="2200" dirty="0" smtClean="0"/>
              <a:t> (não reconhece hemiplegia esquerda), </a:t>
            </a:r>
            <a:r>
              <a:rPr lang="pt-BR" sz="2200" dirty="0" smtClean="0"/>
              <a:t>heminegligência </a:t>
            </a:r>
            <a:r>
              <a:rPr lang="pt-BR" sz="2200" dirty="0" smtClean="0"/>
              <a:t>(não reconhece lado esquerdo), </a:t>
            </a:r>
            <a:r>
              <a:rPr lang="pt-BR" sz="2200" dirty="0" err="1" smtClean="0"/>
              <a:t>amusia</a:t>
            </a:r>
            <a:r>
              <a:rPr lang="pt-BR" sz="2200" dirty="0" smtClean="0"/>
              <a:t> (não reconhece músicas)</a:t>
            </a:r>
          </a:p>
          <a:p>
            <a:endParaRPr lang="pt-BR" sz="2200" dirty="0" smtClean="0"/>
          </a:p>
          <a:p>
            <a:r>
              <a:rPr lang="pt-BR" sz="2200" dirty="0" smtClean="0"/>
              <a:t>infarto grande, edema -&gt; desvio de linha média, hipertensão intracraniana, rebaixamento da consciência; </a:t>
            </a:r>
            <a:r>
              <a:rPr lang="pt-BR" sz="2200" dirty="0" err="1" smtClean="0"/>
              <a:t>herniação</a:t>
            </a:r>
            <a:r>
              <a:rPr lang="pt-BR" sz="2200" dirty="0" smtClean="0"/>
              <a:t> cerebral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894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600" dirty="0" smtClean="0"/>
              <a:t>OCLUSÃO DO RAMO SUPERIOR</a:t>
            </a:r>
          </a:p>
          <a:p>
            <a:pPr marL="0" indent="0">
              <a:buNone/>
            </a:pPr>
            <a:r>
              <a:rPr lang="pt-BR" sz="2600" dirty="0" smtClean="0"/>
              <a:t>(lobos frontal e parietal anterior)</a:t>
            </a:r>
          </a:p>
          <a:p>
            <a:endParaRPr lang="pt-BR" sz="2600" dirty="0" smtClean="0"/>
          </a:p>
          <a:p>
            <a:r>
              <a:rPr lang="pt-BR" sz="2600" dirty="0"/>
              <a:t>t</a:t>
            </a:r>
            <a:r>
              <a:rPr lang="pt-BR" sz="2600" dirty="0" smtClean="0"/>
              <a:t>ipo mais comum de </a:t>
            </a:r>
            <a:r>
              <a:rPr lang="pt-BR" sz="2600" dirty="0" err="1" smtClean="0"/>
              <a:t>AVEi</a:t>
            </a:r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/>
              <a:t>hemiparesia/</a:t>
            </a:r>
            <a:r>
              <a:rPr lang="pt-BR" sz="2600" dirty="0" err="1" smtClean="0"/>
              <a:t>plegia</a:t>
            </a:r>
            <a:r>
              <a:rPr lang="pt-BR" sz="2600" dirty="0" smtClean="0"/>
              <a:t> contralateral desproporcionada (predomínio </a:t>
            </a:r>
            <a:r>
              <a:rPr lang="pt-BR" sz="2600" dirty="0" err="1" smtClean="0"/>
              <a:t>braquiofascial</a:t>
            </a:r>
            <a:r>
              <a:rPr lang="pt-BR" sz="2600" dirty="0" smtClean="0"/>
              <a:t>); </a:t>
            </a:r>
            <a:r>
              <a:rPr lang="pt-BR" sz="2600" dirty="0" err="1" smtClean="0"/>
              <a:t>disartria</a:t>
            </a:r>
            <a:r>
              <a:rPr lang="pt-BR" sz="2600" dirty="0" smtClean="0"/>
              <a:t> com desvio de língua (mesmo lado da hemiplegia); desvio do olhar conjugado (contrário ao lado da hemiplegia, primeiros 3 dias); apraxia contralateral braquial (córtex </a:t>
            </a:r>
            <a:r>
              <a:rPr lang="pt-BR" sz="2600" dirty="0" err="1" smtClean="0"/>
              <a:t>pré-motor</a:t>
            </a:r>
            <a:r>
              <a:rPr lang="pt-BR" sz="2600" dirty="0" smtClean="0"/>
              <a:t>)</a:t>
            </a:r>
          </a:p>
          <a:p>
            <a:endParaRPr lang="pt-BR" sz="2600" dirty="0" smtClean="0"/>
          </a:p>
          <a:p>
            <a:r>
              <a:rPr lang="pt-BR" sz="2600" dirty="0" err="1" smtClean="0"/>
              <a:t>hipo</a:t>
            </a:r>
            <a:r>
              <a:rPr lang="pt-BR" sz="2600" dirty="0" smtClean="0"/>
              <a:t>/anestesia contralateral; </a:t>
            </a:r>
            <a:r>
              <a:rPr lang="pt-BR" sz="2600" dirty="0" err="1" smtClean="0"/>
              <a:t>astereognosia</a:t>
            </a:r>
            <a:r>
              <a:rPr lang="pt-BR" sz="2600" dirty="0" smtClean="0"/>
              <a:t> (córtex </a:t>
            </a:r>
            <a:r>
              <a:rPr lang="pt-BR" sz="2600" dirty="0" err="1" smtClean="0"/>
              <a:t>somatossensorial</a:t>
            </a:r>
            <a:r>
              <a:rPr lang="pt-BR" sz="2600" dirty="0" smtClean="0"/>
              <a:t> e associativo)</a:t>
            </a:r>
          </a:p>
          <a:p>
            <a:endParaRPr lang="pt-BR" sz="2600" dirty="0" smtClean="0"/>
          </a:p>
          <a:p>
            <a:r>
              <a:rPr lang="pt-BR" sz="2600" dirty="0"/>
              <a:t>h</a:t>
            </a:r>
            <a:r>
              <a:rPr lang="pt-BR" sz="2600" dirty="0" smtClean="0"/>
              <a:t>emisfério dominante (esquerdo) – afasia de Broca (motora), assim como na lesão de ramos menores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862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dirty="0" smtClean="0"/>
          </a:p>
          <a:p>
            <a:pPr marL="0" indent="0">
              <a:buNone/>
            </a:pPr>
            <a:r>
              <a:rPr lang="pt-BR" sz="2200" dirty="0" smtClean="0"/>
              <a:t>OCLUSÃO DOS RAMOS LENTÍCULO-ESTRIADOS</a:t>
            </a:r>
          </a:p>
          <a:p>
            <a:endParaRPr lang="pt-BR" sz="2200" dirty="0" smtClean="0"/>
          </a:p>
          <a:p>
            <a:r>
              <a:rPr lang="pt-BR" sz="2200" dirty="0" smtClean="0"/>
              <a:t>AVE lacunar; apenas hemiplegia contralateral (cápsula interna)</a:t>
            </a:r>
          </a:p>
          <a:p>
            <a:endParaRPr lang="pt-BR" sz="2200" dirty="0"/>
          </a:p>
          <a:p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16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OCLUSÃO DO RAMO INFERIOR</a:t>
            </a:r>
          </a:p>
          <a:p>
            <a:pPr marL="0" indent="0">
              <a:buNone/>
            </a:pPr>
            <a:r>
              <a:rPr lang="pt-BR" sz="2200" dirty="0" smtClean="0"/>
              <a:t>(lobos parietal e temporal superior)</a:t>
            </a:r>
          </a:p>
          <a:p>
            <a:endParaRPr lang="pt-BR" sz="2200" dirty="0" smtClean="0"/>
          </a:p>
          <a:p>
            <a:r>
              <a:rPr lang="pt-BR" sz="2200" dirty="0" smtClean="0"/>
              <a:t>NÃO hemiplegia, </a:t>
            </a:r>
            <a:r>
              <a:rPr lang="pt-BR" sz="2200" dirty="0" err="1" smtClean="0"/>
              <a:t>hemianestesia</a:t>
            </a:r>
            <a:endParaRPr lang="pt-BR" sz="2200" dirty="0" smtClean="0"/>
          </a:p>
          <a:p>
            <a:endParaRPr lang="pt-BR" sz="2200" dirty="0" smtClean="0"/>
          </a:p>
          <a:p>
            <a:r>
              <a:rPr lang="pt-BR" sz="2200" dirty="0"/>
              <a:t>h</a:t>
            </a:r>
            <a:r>
              <a:rPr lang="pt-BR" sz="2200" dirty="0" smtClean="0"/>
              <a:t>emisfério dominante – afasia de </a:t>
            </a:r>
            <a:r>
              <a:rPr lang="pt-BR" sz="2200" dirty="0" err="1" smtClean="0"/>
              <a:t>Wernicke</a:t>
            </a:r>
            <a:r>
              <a:rPr lang="pt-BR" sz="2200" dirty="0" smtClean="0"/>
              <a:t> (sensitiva); síndrome de </a:t>
            </a:r>
            <a:r>
              <a:rPr lang="pt-BR" sz="2200" dirty="0" err="1" smtClean="0"/>
              <a:t>Gerstmann</a:t>
            </a:r>
            <a:r>
              <a:rPr lang="pt-BR" sz="2200" dirty="0" smtClean="0"/>
              <a:t> (apraxia </a:t>
            </a:r>
            <a:r>
              <a:rPr lang="pt-BR" sz="2200" dirty="0" err="1" smtClean="0"/>
              <a:t>ideomotora</a:t>
            </a:r>
            <a:r>
              <a:rPr lang="pt-BR" sz="2200" dirty="0" smtClean="0"/>
              <a:t>, agrafia, alexia, acalculia, desorientação </a:t>
            </a:r>
            <a:r>
              <a:rPr lang="pt-BR" sz="2200" dirty="0" smtClean="0"/>
              <a:t>)</a:t>
            </a:r>
            <a:endParaRPr lang="pt-BR" sz="2200" dirty="0" smtClean="0"/>
          </a:p>
          <a:p>
            <a:endParaRPr lang="pt-BR" sz="2200" dirty="0" smtClean="0"/>
          </a:p>
          <a:p>
            <a:r>
              <a:rPr lang="pt-BR" sz="2200" dirty="0"/>
              <a:t>h</a:t>
            </a:r>
            <a:r>
              <a:rPr lang="pt-BR" sz="2200" dirty="0" smtClean="0"/>
              <a:t>emisfério não-dominante – </a:t>
            </a:r>
            <a:r>
              <a:rPr lang="pt-BR" sz="2200" dirty="0" err="1" smtClean="0"/>
              <a:t>heminegligência</a:t>
            </a:r>
            <a:r>
              <a:rPr lang="pt-BR" sz="2200" dirty="0" smtClean="0"/>
              <a:t>, apraxia </a:t>
            </a:r>
            <a:r>
              <a:rPr lang="pt-BR" sz="2200" dirty="0" err="1" smtClean="0"/>
              <a:t>construcional</a:t>
            </a:r>
            <a:r>
              <a:rPr lang="pt-BR" sz="2200" dirty="0" smtClean="0"/>
              <a:t>, </a:t>
            </a:r>
            <a:r>
              <a:rPr lang="pt-BR" sz="2200" dirty="0" err="1" smtClean="0"/>
              <a:t>amusia</a:t>
            </a:r>
            <a:endParaRPr lang="pt-BR" sz="2200" dirty="0" smtClean="0"/>
          </a:p>
          <a:p>
            <a:endParaRPr lang="pt-BR" sz="2200" dirty="0" smtClean="0"/>
          </a:p>
          <a:p>
            <a:r>
              <a:rPr lang="pt-BR" sz="2200" dirty="0"/>
              <a:t>l</a:t>
            </a:r>
            <a:r>
              <a:rPr lang="pt-BR" sz="2200" dirty="0" smtClean="0"/>
              <a:t>esão de ramos menores – apenas afasia de </a:t>
            </a:r>
            <a:r>
              <a:rPr lang="pt-BR" sz="2200" dirty="0" err="1" smtClean="0"/>
              <a:t>Wernicke</a:t>
            </a:r>
            <a:r>
              <a:rPr lang="pt-BR" sz="2200" dirty="0" smtClean="0"/>
              <a:t> ou síndrome de </a:t>
            </a:r>
            <a:r>
              <a:rPr lang="pt-BR" sz="2200" dirty="0" err="1" smtClean="0"/>
              <a:t>Gerstmann</a:t>
            </a:r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854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smtClean="0"/>
              <a:t>OCLUSÃO UNILATERAL</a:t>
            </a:r>
          </a:p>
          <a:p>
            <a:pPr marL="0" indent="0">
              <a:buNone/>
            </a:pPr>
            <a:r>
              <a:rPr lang="pt-BR" sz="2200" dirty="0" smtClean="0"/>
              <a:t>(lobos frontal e parietal medial anterior)</a:t>
            </a:r>
          </a:p>
          <a:p>
            <a:endParaRPr lang="pt-BR" sz="2200" dirty="0" smtClean="0"/>
          </a:p>
          <a:p>
            <a:r>
              <a:rPr lang="pt-BR" sz="2200" dirty="0"/>
              <a:t>h</a:t>
            </a:r>
            <a:r>
              <a:rPr lang="pt-BR" sz="2200" dirty="0" smtClean="0"/>
              <a:t>emiparesia/</a:t>
            </a:r>
            <a:r>
              <a:rPr lang="pt-BR" sz="2200" dirty="0" err="1" smtClean="0"/>
              <a:t>plegia</a:t>
            </a:r>
            <a:r>
              <a:rPr lang="pt-BR" sz="2200" dirty="0" smtClean="0"/>
              <a:t>, apraxia contralateral; </a:t>
            </a:r>
            <a:r>
              <a:rPr lang="pt-BR" sz="2200" dirty="0" err="1" smtClean="0"/>
              <a:t>hipo</a:t>
            </a:r>
            <a:r>
              <a:rPr lang="pt-BR" sz="2200" dirty="0" smtClean="0"/>
              <a:t>/anestesia de membro inferior contralateral</a:t>
            </a:r>
          </a:p>
          <a:p>
            <a:endParaRPr lang="pt-BR" sz="2200" dirty="0"/>
          </a:p>
          <a:p>
            <a:pPr marL="0" indent="0">
              <a:buNone/>
            </a:pPr>
            <a:r>
              <a:rPr lang="pt-BR" sz="2200" dirty="0" smtClean="0"/>
              <a:t>OCLUSÃO BILATERAL</a:t>
            </a:r>
          </a:p>
          <a:p>
            <a:r>
              <a:rPr lang="pt-BR" sz="2200" dirty="0"/>
              <a:t>t</a:t>
            </a:r>
            <a:r>
              <a:rPr lang="pt-BR" sz="2200" dirty="0" smtClean="0"/>
              <a:t>ipo mais comum de </a:t>
            </a:r>
            <a:r>
              <a:rPr lang="pt-BR" sz="2200" dirty="0" err="1" smtClean="0"/>
              <a:t>AVEi</a:t>
            </a:r>
            <a:endParaRPr lang="pt-BR" sz="2200" dirty="0" smtClean="0"/>
          </a:p>
          <a:p>
            <a:endParaRPr lang="pt-BR" sz="2200" dirty="0" smtClean="0"/>
          </a:p>
          <a:p>
            <a:r>
              <a:rPr lang="pt-BR" sz="2200" dirty="0"/>
              <a:t>p</a:t>
            </a:r>
            <a:r>
              <a:rPr lang="pt-BR" sz="2200" dirty="0" smtClean="0"/>
              <a:t>araparesia/</a:t>
            </a:r>
            <a:r>
              <a:rPr lang="pt-BR" sz="2200" dirty="0" err="1" smtClean="0"/>
              <a:t>plegia</a:t>
            </a:r>
            <a:r>
              <a:rPr lang="pt-BR" sz="2200" dirty="0" smtClean="0"/>
              <a:t>, apraxia da marcha; perda da sensibilidade em membros inferiores; síndrome do lobo frontal – abulia ou mutismo acinético, disfunção </a:t>
            </a:r>
            <a:r>
              <a:rPr lang="pt-BR" sz="2200" dirty="0" err="1" smtClean="0"/>
              <a:t>esfíncteriana</a:t>
            </a:r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Síndromes da Cerebral Anterior</a:t>
            </a:r>
            <a:br>
              <a:rPr lang="pt-BR" dirty="0" smtClean="0"/>
            </a:br>
            <a:r>
              <a:rPr lang="pt-BR" dirty="0" smtClean="0"/>
              <a:t>(AVE embólico)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934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OCLUSÃO BILATERAL NO SEGMENTO PROXIMAL</a:t>
            </a:r>
          </a:p>
          <a:p>
            <a:pPr marL="0" indent="0">
              <a:buNone/>
            </a:pPr>
            <a:r>
              <a:rPr lang="pt-BR" sz="2200" dirty="0" smtClean="0"/>
              <a:t>(todo o mesencéfalo)</a:t>
            </a:r>
          </a:p>
          <a:p>
            <a:pPr marL="0" indent="0">
              <a:buNone/>
            </a:pPr>
            <a:endParaRPr lang="pt-BR" sz="2200" dirty="0" smtClean="0"/>
          </a:p>
          <a:p>
            <a:r>
              <a:rPr lang="pt-BR" sz="2200" dirty="0" smtClean="0"/>
              <a:t>embolia na bifurcação basilar, infarto extenso com coma, pupilas não-reativas, tetraparesia</a:t>
            </a:r>
          </a:p>
          <a:p>
            <a:pPr marL="0" indent="0">
              <a:buNone/>
            </a:pPr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Síndromes da Cerebral Posterior</a:t>
            </a:r>
            <a:br>
              <a:rPr lang="pt-BR" dirty="0" smtClean="0"/>
            </a:br>
            <a:r>
              <a:rPr lang="pt-BR" dirty="0" smtClean="0"/>
              <a:t>(AVE embólico ou lacunar)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374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OCLUSÃO DOS RAMOS DO SEGMENTO PROXIMAL</a:t>
            </a:r>
          </a:p>
          <a:p>
            <a:pPr marL="0" indent="0">
              <a:buNone/>
            </a:pPr>
            <a:r>
              <a:rPr lang="pt-BR" dirty="0" smtClean="0"/>
              <a:t>(mesencéfalo, tálamo)</a:t>
            </a:r>
          </a:p>
          <a:p>
            <a:endParaRPr lang="pt-BR" dirty="0" smtClean="0"/>
          </a:p>
          <a:p>
            <a:r>
              <a:rPr lang="pt-BR" dirty="0"/>
              <a:t>s</a:t>
            </a:r>
            <a:r>
              <a:rPr lang="pt-BR" dirty="0" smtClean="0"/>
              <a:t>índrome de Weber – AVE do pedúnculo cerebral, hemiplegia </a:t>
            </a:r>
            <a:r>
              <a:rPr lang="pt-BR" dirty="0" err="1" smtClean="0"/>
              <a:t>fasciobraquiocrural</a:t>
            </a:r>
            <a:r>
              <a:rPr lang="pt-BR" dirty="0" smtClean="0"/>
              <a:t> contralateral, paralisia do NC III </a:t>
            </a:r>
            <a:r>
              <a:rPr lang="pt-BR" dirty="0" err="1" smtClean="0"/>
              <a:t>ipsilateral</a:t>
            </a:r>
            <a:r>
              <a:rPr lang="pt-BR" dirty="0" smtClean="0"/>
              <a:t>, com ou sem </a:t>
            </a:r>
            <a:r>
              <a:rPr lang="pt-BR" dirty="0" err="1" smtClean="0"/>
              <a:t>parkinsonismo</a:t>
            </a:r>
            <a:r>
              <a:rPr lang="pt-BR" dirty="0" smtClean="0"/>
              <a:t> (lesão da </a:t>
            </a:r>
            <a:r>
              <a:rPr lang="pt-BR" dirty="0" smtClean="0"/>
              <a:t>substância negra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/>
              <a:t>s</a:t>
            </a:r>
            <a:r>
              <a:rPr lang="pt-BR" dirty="0" smtClean="0"/>
              <a:t>índrome de </a:t>
            </a:r>
            <a:r>
              <a:rPr lang="pt-BR" dirty="0" err="1" smtClean="0"/>
              <a:t>Benedikt</a:t>
            </a:r>
            <a:r>
              <a:rPr lang="pt-BR" dirty="0" smtClean="0"/>
              <a:t> – AVE do </a:t>
            </a:r>
            <a:r>
              <a:rPr lang="pt-BR" dirty="0" err="1" smtClean="0"/>
              <a:t>tegmento</a:t>
            </a:r>
            <a:r>
              <a:rPr lang="pt-BR" dirty="0" smtClean="0"/>
              <a:t> </a:t>
            </a:r>
            <a:r>
              <a:rPr lang="pt-BR" dirty="0" err="1" smtClean="0"/>
              <a:t>mesencefálico</a:t>
            </a:r>
            <a:r>
              <a:rPr lang="pt-BR" dirty="0" smtClean="0"/>
              <a:t>, tremor cerebelar e/ou coreia contralateral, paralisia do NC III </a:t>
            </a:r>
            <a:r>
              <a:rPr lang="pt-BR" dirty="0" err="1" smtClean="0"/>
              <a:t>ipsilateral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/>
              <a:t>s</a:t>
            </a:r>
            <a:r>
              <a:rPr lang="pt-BR" dirty="0" smtClean="0"/>
              <a:t>índrome de </a:t>
            </a:r>
            <a:r>
              <a:rPr lang="pt-BR" dirty="0" err="1" smtClean="0"/>
              <a:t>Dejerine-Roussy</a:t>
            </a:r>
            <a:r>
              <a:rPr lang="pt-BR" dirty="0" smtClean="0"/>
              <a:t> – AVE do tálamo póstero-lateral, </a:t>
            </a:r>
            <a:r>
              <a:rPr lang="pt-BR" dirty="0" err="1" smtClean="0"/>
              <a:t>hemianestesia</a:t>
            </a:r>
            <a:r>
              <a:rPr lang="pt-BR" dirty="0" smtClean="0"/>
              <a:t> contralateral, dor talâmica espontânea(refratária a analgésicos, responde a </a:t>
            </a:r>
            <a:r>
              <a:rPr lang="pt-BR" dirty="0" err="1" smtClean="0"/>
              <a:t>carbamazepina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/>
              <a:t>s</a:t>
            </a:r>
            <a:r>
              <a:rPr lang="pt-BR" dirty="0" smtClean="0"/>
              <a:t>índrome talâmica </a:t>
            </a:r>
            <a:r>
              <a:rPr lang="pt-BR" dirty="0" err="1" smtClean="0"/>
              <a:t>ântero-lateral</a:t>
            </a:r>
            <a:r>
              <a:rPr lang="pt-BR" dirty="0" smtClean="0"/>
              <a:t> – tremor cerebelar e/ou </a:t>
            </a:r>
            <a:r>
              <a:rPr lang="pt-BR" dirty="0" err="1" smtClean="0"/>
              <a:t>coreoatetose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111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OCLUSÃO UNILATERAL NO SEGMENTO DISTAL</a:t>
            </a:r>
          </a:p>
          <a:p>
            <a:pPr marL="0" indent="0">
              <a:buNone/>
            </a:pPr>
            <a:r>
              <a:rPr lang="pt-BR" dirty="0" smtClean="0"/>
              <a:t>(lobo occipital)</a:t>
            </a:r>
          </a:p>
          <a:p>
            <a:endParaRPr lang="pt-BR" dirty="0" smtClean="0"/>
          </a:p>
          <a:p>
            <a:r>
              <a:rPr lang="pt-BR" dirty="0" err="1"/>
              <a:t>h</a:t>
            </a:r>
            <a:r>
              <a:rPr lang="pt-BR" dirty="0" err="1" smtClean="0"/>
              <a:t>emianopsia</a:t>
            </a:r>
            <a:r>
              <a:rPr lang="pt-BR" dirty="0" smtClean="0"/>
              <a:t> homônima contralateral</a:t>
            </a:r>
          </a:p>
          <a:p>
            <a:endParaRPr lang="pt-BR" dirty="0" smtClean="0"/>
          </a:p>
          <a:p>
            <a:r>
              <a:rPr lang="pt-BR" dirty="0"/>
              <a:t>h</a:t>
            </a:r>
            <a:r>
              <a:rPr lang="pt-BR" dirty="0" smtClean="0"/>
              <a:t>emisfério dominante (esquerdo) – </a:t>
            </a:r>
            <a:r>
              <a:rPr lang="pt-BR" dirty="0" err="1" smtClean="0"/>
              <a:t>agnosia</a:t>
            </a:r>
            <a:r>
              <a:rPr lang="pt-BR" dirty="0" smtClean="0"/>
              <a:t> visual</a:t>
            </a:r>
          </a:p>
          <a:p>
            <a:endParaRPr lang="pt-BR" dirty="0" smtClean="0"/>
          </a:p>
          <a:p>
            <a:r>
              <a:rPr lang="pt-BR" dirty="0"/>
              <a:t>h</a:t>
            </a:r>
            <a:r>
              <a:rPr lang="pt-BR" dirty="0" smtClean="0"/>
              <a:t>emisfério não-dominante, área próxima ao lobo parietal – síndrome de </a:t>
            </a:r>
            <a:r>
              <a:rPr lang="pt-BR" dirty="0" err="1" smtClean="0"/>
              <a:t>Ballint</a:t>
            </a:r>
            <a:r>
              <a:rPr lang="pt-BR" dirty="0" smtClean="0"/>
              <a:t> (apraxia óptica, ataxia óptica)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OCLUSÃO BILATERAL NO SEGMENTO DISTAL</a:t>
            </a:r>
          </a:p>
          <a:p>
            <a:pPr marL="0" indent="0">
              <a:buNone/>
            </a:pPr>
            <a:r>
              <a:rPr lang="pt-BR" dirty="0" smtClean="0"/>
              <a:t>(lobo occipital)</a:t>
            </a:r>
          </a:p>
          <a:p>
            <a:endParaRPr lang="pt-BR" dirty="0" smtClean="0"/>
          </a:p>
          <a:p>
            <a:r>
              <a:rPr lang="pt-BR" dirty="0"/>
              <a:t>s</a:t>
            </a:r>
            <a:r>
              <a:rPr lang="pt-BR" dirty="0" smtClean="0"/>
              <a:t>índrome de Anton – cegueira cortical, sem reconhecimento desse estado</a:t>
            </a:r>
          </a:p>
          <a:p>
            <a:endParaRPr lang="pt-BR" dirty="0" smtClean="0"/>
          </a:p>
          <a:p>
            <a:r>
              <a:rPr lang="pt-BR" dirty="0"/>
              <a:t>s</a:t>
            </a:r>
            <a:r>
              <a:rPr lang="pt-BR" dirty="0" smtClean="0"/>
              <a:t>índrome de </a:t>
            </a:r>
            <a:r>
              <a:rPr lang="pt-BR" dirty="0" err="1" smtClean="0"/>
              <a:t>Ballint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582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200" dirty="0" smtClean="0"/>
              <a:t>AVE PONTINO ou CEREBELAR</a:t>
            </a:r>
          </a:p>
          <a:p>
            <a:pPr marL="0" indent="0">
              <a:buNone/>
            </a:pPr>
            <a:r>
              <a:rPr lang="pt-BR" sz="2200" dirty="0" smtClean="0"/>
              <a:t>OCLUSÃO DOS RAMOS MEDIANOS OU CIRCUNFERENCIAIS</a:t>
            </a:r>
          </a:p>
          <a:p>
            <a:pPr marL="0" indent="0">
              <a:buNone/>
            </a:pPr>
            <a:r>
              <a:rPr lang="pt-BR" sz="2200" dirty="0" smtClean="0"/>
              <a:t>(porções da ponte)</a:t>
            </a:r>
          </a:p>
          <a:p>
            <a:endParaRPr lang="pt-BR" sz="2200" dirty="0" smtClean="0"/>
          </a:p>
          <a:p>
            <a:r>
              <a:rPr lang="pt-BR" sz="2200" dirty="0"/>
              <a:t>s</a:t>
            </a:r>
            <a:r>
              <a:rPr lang="pt-BR" sz="2200" dirty="0" smtClean="0"/>
              <a:t>índrome de </a:t>
            </a:r>
            <a:r>
              <a:rPr lang="pt-BR" sz="2200" dirty="0" err="1" smtClean="0"/>
              <a:t>Millard-Gluber-Foville</a:t>
            </a:r>
            <a:r>
              <a:rPr lang="pt-BR" sz="2200" dirty="0" smtClean="0"/>
              <a:t> (ponte baixa anterior) – hemiplegia </a:t>
            </a:r>
            <a:r>
              <a:rPr lang="pt-BR" sz="2200" dirty="0" err="1" smtClean="0"/>
              <a:t>braquiocrural</a:t>
            </a:r>
            <a:r>
              <a:rPr lang="pt-BR" sz="2200" dirty="0" smtClean="0"/>
              <a:t> contralateral, paralisia facial periférica </a:t>
            </a:r>
            <a:r>
              <a:rPr lang="pt-BR" sz="2200" dirty="0" err="1" smtClean="0"/>
              <a:t>ipsilateral</a:t>
            </a:r>
            <a:r>
              <a:rPr lang="pt-BR" sz="2200" dirty="0" smtClean="0"/>
              <a:t>, acometimento do NC VI com diplopia e estrabismo convergente</a:t>
            </a:r>
          </a:p>
          <a:p>
            <a:endParaRPr lang="pt-BR" sz="2200" dirty="0" smtClean="0"/>
          </a:p>
          <a:p>
            <a:r>
              <a:rPr lang="pt-BR" sz="2200" dirty="0"/>
              <a:t>s</a:t>
            </a:r>
            <a:r>
              <a:rPr lang="pt-BR" sz="2200" dirty="0" smtClean="0"/>
              <a:t>índrome do </a:t>
            </a:r>
            <a:r>
              <a:rPr lang="pt-BR" sz="2200" dirty="0" err="1" smtClean="0"/>
              <a:t>tegmento</a:t>
            </a:r>
            <a:r>
              <a:rPr lang="pt-BR" sz="2200" dirty="0" smtClean="0"/>
              <a:t> </a:t>
            </a:r>
            <a:r>
              <a:rPr lang="pt-BR" sz="2200" dirty="0" err="1" smtClean="0"/>
              <a:t>pontino</a:t>
            </a:r>
            <a:r>
              <a:rPr lang="pt-BR" sz="2200" dirty="0" smtClean="0"/>
              <a:t> (ponte média dorsal) – vertigem rotatória, </a:t>
            </a:r>
            <a:r>
              <a:rPr lang="pt-BR" sz="2200" dirty="0" err="1" smtClean="0"/>
              <a:t>lateropulsão</a:t>
            </a:r>
            <a:r>
              <a:rPr lang="pt-BR" sz="2200" dirty="0" smtClean="0"/>
              <a:t>, </a:t>
            </a:r>
            <a:r>
              <a:rPr lang="pt-BR" sz="2200" dirty="0" err="1" smtClean="0"/>
              <a:t>nistagmo</a:t>
            </a:r>
            <a:r>
              <a:rPr lang="pt-BR" sz="2200" dirty="0" smtClean="0"/>
              <a:t>, </a:t>
            </a:r>
            <a:r>
              <a:rPr lang="pt-BR" sz="2200" dirty="0" smtClean="0"/>
              <a:t>síndrome de </a:t>
            </a:r>
            <a:r>
              <a:rPr lang="pt-BR" sz="2200" dirty="0" err="1" smtClean="0"/>
              <a:t>Horner</a:t>
            </a:r>
            <a:r>
              <a:rPr lang="pt-BR" sz="2200" dirty="0" smtClean="0"/>
              <a:t> </a:t>
            </a:r>
            <a:r>
              <a:rPr lang="pt-BR" sz="2200" dirty="0" err="1" smtClean="0"/>
              <a:t>ipsilateral</a:t>
            </a:r>
            <a:r>
              <a:rPr lang="pt-BR" sz="2200" dirty="0" smtClean="0"/>
              <a:t>, ataxia cerebelar </a:t>
            </a:r>
            <a:r>
              <a:rPr lang="pt-BR" sz="2200" dirty="0" err="1" smtClean="0"/>
              <a:t>ipsilateral</a:t>
            </a:r>
            <a:r>
              <a:rPr lang="pt-BR" sz="2200" dirty="0" smtClean="0"/>
              <a:t>, perda da sensibilidade vibratório-proprioceptiva contralateral</a:t>
            </a:r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Síndromes da Basilar</a:t>
            </a:r>
            <a:br>
              <a:rPr lang="pt-BR" dirty="0" smtClean="0"/>
            </a:br>
            <a:r>
              <a:rPr lang="pt-BR" dirty="0" smtClean="0"/>
              <a:t>(AVE trombótico ou lacunar)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592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FAR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0015" y="-243408"/>
            <a:ext cx="322398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988840"/>
            <a:ext cx="6156176" cy="50405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A incidência de </a:t>
            </a:r>
            <a:r>
              <a:rPr lang="pt-BR" dirty="0" err="1" smtClean="0"/>
              <a:t>AVEi</a:t>
            </a:r>
            <a:r>
              <a:rPr lang="pt-BR" dirty="0" smtClean="0"/>
              <a:t> corrigida para a faixa etária, em pessoas com mais de 55 anos, varia de 4,2 a 11,7 por 1000  pessoas-ano;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Isquêmico: 80% dos casos;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Mais da metade dos casos acomete pacientes acima de 75 anos;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Maior parte dos casos e casos-vítima ocorre em países subdesenvolvidos;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Homens apresentam maior mortalidade que mulheres;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Há variações consideráveis na incidência de acordo com as regiões e sub-regiões do país.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330824" cy="1252728"/>
          </a:xfrm>
        </p:spPr>
        <p:txBody>
          <a:bodyPr/>
          <a:lstStyle/>
          <a:p>
            <a:pPr algn="l"/>
            <a:r>
              <a:rPr lang="pt-BR" dirty="0" smtClean="0"/>
              <a:t>EPIDEMIOLOGIA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OCLUSÃO DA CEREBELAR SUPERIOR</a:t>
            </a:r>
          </a:p>
          <a:p>
            <a:pPr marL="0" indent="0">
              <a:buNone/>
            </a:pPr>
            <a:r>
              <a:rPr lang="pt-BR" dirty="0" smtClean="0"/>
              <a:t>(quase todo o </a:t>
            </a:r>
            <a:r>
              <a:rPr lang="pt-BR" dirty="0" err="1" smtClean="0"/>
              <a:t>hemicerebelo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/>
              <a:t>s</a:t>
            </a:r>
            <a:r>
              <a:rPr lang="pt-BR" dirty="0" smtClean="0"/>
              <a:t>índrome cerebelar – ataxia cerebelar </a:t>
            </a:r>
            <a:r>
              <a:rPr lang="pt-BR" dirty="0" err="1" smtClean="0"/>
              <a:t>ipsilateral</a:t>
            </a:r>
            <a:r>
              <a:rPr lang="pt-BR" dirty="0" smtClean="0"/>
              <a:t>, vertigem rotatória, </a:t>
            </a:r>
            <a:r>
              <a:rPr lang="pt-BR" dirty="0" err="1" smtClean="0"/>
              <a:t>nistagmo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TROMBOSE DA BASILAR</a:t>
            </a:r>
          </a:p>
          <a:p>
            <a:pPr marL="0" indent="0">
              <a:buNone/>
            </a:pPr>
            <a:r>
              <a:rPr lang="pt-BR" dirty="0" smtClean="0"/>
              <a:t>(toda a ponte)</a:t>
            </a:r>
          </a:p>
          <a:p>
            <a:endParaRPr lang="pt-BR" dirty="0"/>
          </a:p>
          <a:p>
            <a:r>
              <a:rPr lang="pt-BR" dirty="0"/>
              <a:t>s</a:t>
            </a:r>
            <a:r>
              <a:rPr lang="pt-BR" dirty="0" smtClean="0"/>
              <a:t>índrome do </a:t>
            </a:r>
            <a:r>
              <a:rPr lang="pt-BR" dirty="0" err="1" smtClean="0"/>
              <a:t>enclausuramento</a:t>
            </a:r>
            <a:r>
              <a:rPr lang="pt-BR" dirty="0" smtClean="0"/>
              <a:t>, “</a:t>
            </a:r>
            <a:r>
              <a:rPr lang="pt-BR" dirty="0" err="1" smtClean="0"/>
              <a:t>locked</a:t>
            </a:r>
            <a:r>
              <a:rPr lang="pt-BR" dirty="0" smtClean="0"/>
              <a:t> in” – </a:t>
            </a:r>
            <a:r>
              <a:rPr lang="pt-BR" dirty="0" smtClean="0"/>
              <a:t>paciente lúcido</a:t>
            </a:r>
            <a:r>
              <a:rPr lang="pt-BR" dirty="0" smtClean="0"/>
              <a:t>, tetraplégico, mexendo apenas os olhos</a:t>
            </a:r>
          </a:p>
          <a:p>
            <a:endParaRPr lang="pt-BR" dirty="0"/>
          </a:p>
          <a:p>
            <a:r>
              <a:rPr lang="pt-BR" dirty="0"/>
              <a:t>s</a:t>
            </a:r>
            <a:r>
              <a:rPr lang="pt-BR" dirty="0" smtClean="0"/>
              <a:t>índrome </a:t>
            </a:r>
            <a:r>
              <a:rPr lang="pt-BR" dirty="0" err="1" smtClean="0"/>
              <a:t>pseudobulbar</a:t>
            </a:r>
            <a:r>
              <a:rPr lang="pt-BR" dirty="0" smtClean="0"/>
              <a:t> – </a:t>
            </a:r>
            <a:r>
              <a:rPr lang="pt-BR" dirty="0" err="1" smtClean="0"/>
              <a:t>disfonia</a:t>
            </a:r>
            <a:r>
              <a:rPr lang="pt-BR" dirty="0"/>
              <a:t> </a:t>
            </a:r>
            <a:r>
              <a:rPr lang="pt-BR" dirty="0" smtClean="0"/>
              <a:t>e disfagia graves (comprometimento piramidal bilateral), quadro subagudo (AVE em evolução)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383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400" dirty="0" smtClean="0"/>
              <a:t>AVE BULBAR</a:t>
            </a:r>
          </a:p>
          <a:p>
            <a:pPr marL="0" indent="0">
              <a:buNone/>
            </a:pPr>
            <a:r>
              <a:rPr lang="pt-BR" sz="2400" dirty="0" smtClean="0"/>
              <a:t>OCLUSÃO DA VERTEBRAL</a:t>
            </a:r>
          </a:p>
          <a:p>
            <a:pPr marL="0" indent="0">
              <a:buNone/>
            </a:pPr>
            <a:r>
              <a:rPr lang="pt-BR" sz="2400" dirty="0" smtClean="0"/>
              <a:t>(bulbo dorsolateral)</a:t>
            </a:r>
          </a:p>
          <a:p>
            <a:endParaRPr lang="pt-BR" sz="2400" dirty="0"/>
          </a:p>
          <a:p>
            <a:r>
              <a:rPr lang="pt-BR" sz="2400" dirty="0"/>
              <a:t>s</a:t>
            </a:r>
            <a:r>
              <a:rPr lang="pt-BR" sz="2400" dirty="0" smtClean="0"/>
              <a:t>índrome de </a:t>
            </a:r>
            <a:r>
              <a:rPr lang="pt-BR" sz="2400" dirty="0" err="1" smtClean="0"/>
              <a:t>Wallemberg</a:t>
            </a:r>
            <a:r>
              <a:rPr lang="pt-BR" sz="2400" dirty="0" smtClean="0"/>
              <a:t> – hipo/anestesia contralateral, hipo/anestesia facial </a:t>
            </a:r>
            <a:r>
              <a:rPr lang="pt-BR" sz="2400" dirty="0" err="1" smtClean="0"/>
              <a:t>ipsilateral</a:t>
            </a:r>
            <a:r>
              <a:rPr lang="pt-BR" sz="2400" dirty="0" smtClean="0"/>
              <a:t>, disfagia e </a:t>
            </a:r>
            <a:r>
              <a:rPr lang="pt-BR" sz="2400" dirty="0" err="1" smtClean="0"/>
              <a:t>disfonia</a:t>
            </a:r>
            <a:r>
              <a:rPr lang="pt-BR" sz="2400" dirty="0" smtClean="0"/>
              <a:t> graves (</a:t>
            </a:r>
            <a:r>
              <a:rPr lang="pt-BR" sz="2400" dirty="0" smtClean="0"/>
              <a:t>síndrome  bulbar</a:t>
            </a:r>
            <a:r>
              <a:rPr lang="pt-BR" sz="2400" dirty="0" smtClean="0"/>
              <a:t>), vertigem rotatória, </a:t>
            </a:r>
            <a:r>
              <a:rPr lang="pt-BR" sz="2400" dirty="0" err="1" smtClean="0"/>
              <a:t>lateropulsão</a:t>
            </a:r>
            <a:r>
              <a:rPr lang="pt-BR" sz="2400" dirty="0" smtClean="0"/>
              <a:t> </a:t>
            </a:r>
            <a:r>
              <a:rPr lang="pt-BR" sz="2400" dirty="0" smtClean="0"/>
              <a:t>e </a:t>
            </a:r>
            <a:r>
              <a:rPr lang="pt-BR" sz="2400" dirty="0" err="1" smtClean="0"/>
              <a:t>nistagmo</a:t>
            </a:r>
            <a:r>
              <a:rPr lang="pt-BR" sz="2400" dirty="0" smtClean="0"/>
              <a:t> (</a:t>
            </a:r>
            <a:r>
              <a:rPr lang="pt-BR" sz="2400" dirty="0" smtClean="0"/>
              <a:t>síndrome </a:t>
            </a:r>
            <a:r>
              <a:rPr lang="pt-BR" sz="2400" dirty="0" smtClean="0"/>
              <a:t>Vestibular), </a:t>
            </a:r>
            <a:r>
              <a:rPr lang="pt-BR" sz="2400" dirty="0" smtClean="0"/>
              <a:t>síndrome </a:t>
            </a:r>
            <a:r>
              <a:rPr lang="pt-BR" sz="2400" dirty="0" smtClean="0"/>
              <a:t>de </a:t>
            </a:r>
            <a:r>
              <a:rPr lang="pt-BR" sz="2400" dirty="0" err="1" smtClean="0"/>
              <a:t>Horner</a:t>
            </a:r>
            <a:r>
              <a:rPr lang="pt-BR" sz="2400" dirty="0" smtClean="0"/>
              <a:t> </a:t>
            </a:r>
            <a:r>
              <a:rPr lang="pt-BR" sz="2400" dirty="0" err="1" smtClean="0"/>
              <a:t>ipsilateral</a:t>
            </a:r>
            <a:r>
              <a:rPr lang="pt-BR" sz="2400" dirty="0" smtClean="0"/>
              <a:t>, </a:t>
            </a:r>
            <a:r>
              <a:rPr lang="pt-BR" sz="2400" dirty="0" err="1" smtClean="0"/>
              <a:t>ataxia</a:t>
            </a:r>
            <a:r>
              <a:rPr lang="pt-BR" sz="2400" dirty="0" smtClean="0"/>
              <a:t> </a:t>
            </a:r>
            <a:r>
              <a:rPr lang="pt-BR" sz="2400" dirty="0" smtClean="0"/>
              <a:t>cerebelar </a:t>
            </a:r>
            <a:r>
              <a:rPr lang="pt-BR" sz="2400" dirty="0" err="1" smtClean="0"/>
              <a:t>ipsilateral</a:t>
            </a:r>
            <a:r>
              <a:rPr lang="pt-BR" sz="2400" dirty="0" smtClean="0"/>
              <a:t>, soluços incoercíveis; NÃO há déficit motor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Síndromes da Vertebral</a:t>
            </a:r>
            <a:br>
              <a:rPr lang="pt-BR" dirty="0" smtClean="0"/>
            </a:br>
            <a:r>
              <a:rPr lang="pt-BR" dirty="0" smtClean="0"/>
              <a:t>(AVE trombótico ou lacunar)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756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OCLUSÃO DOS RAMOS MEDIANOS</a:t>
            </a:r>
          </a:p>
          <a:p>
            <a:pPr marL="0" indent="0">
              <a:buNone/>
            </a:pPr>
            <a:r>
              <a:rPr lang="pt-BR" sz="2200" dirty="0" smtClean="0"/>
              <a:t>(bulbo </a:t>
            </a:r>
            <a:r>
              <a:rPr lang="pt-BR" sz="2200" dirty="0" err="1" smtClean="0"/>
              <a:t>ântero</a:t>
            </a:r>
            <a:r>
              <a:rPr lang="pt-BR" sz="2200" dirty="0" smtClean="0"/>
              <a:t>-medial)</a:t>
            </a:r>
          </a:p>
          <a:p>
            <a:endParaRPr lang="pt-BR" sz="2200" dirty="0" smtClean="0"/>
          </a:p>
          <a:p>
            <a:r>
              <a:rPr lang="pt-BR" sz="2200" dirty="0" smtClean="0"/>
              <a:t>síndrome de </a:t>
            </a:r>
            <a:r>
              <a:rPr lang="pt-BR" sz="2200" dirty="0" err="1" smtClean="0"/>
              <a:t>Dejerine</a:t>
            </a:r>
            <a:r>
              <a:rPr lang="pt-BR" sz="2200" dirty="0" smtClean="0"/>
              <a:t> – hemiplegia contralateral, flácida, e paralisia do hipoglosso </a:t>
            </a:r>
            <a:r>
              <a:rPr lang="pt-BR" sz="2200" dirty="0" err="1" smtClean="0"/>
              <a:t>ipsilateral</a:t>
            </a:r>
            <a:r>
              <a:rPr lang="pt-BR" sz="2200" dirty="0" smtClean="0"/>
              <a:t>, </a:t>
            </a:r>
            <a:r>
              <a:rPr lang="pt-BR" sz="2200" dirty="0" err="1" smtClean="0"/>
              <a:t>disartria</a:t>
            </a:r>
            <a:r>
              <a:rPr lang="pt-BR" sz="2200" dirty="0" smtClean="0"/>
              <a:t>, desvio de língua para lado contrário à hemiplegia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603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LOCALIZAÇÃO DO AVE ISQUÊMICO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território </a:t>
            </a:r>
            <a:r>
              <a:rPr lang="pt-BR" dirty="0" smtClean="0"/>
              <a:t>carotídeo (artérias cerebrais média e anterior): afasia, síndromes cerebrais clássicas (</a:t>
            </a:r>
            <a:r>
              <a:rPr lang="pt-BR" dirty="0" err="1" smtClean="0"/>
              <a:t>Gerstmann</a:t>
            </a:r>
            <a:r>
              <a:rPr lang="pt-BR" dirty="0" smtClean="0"/>
              <a:t>, </a:t>
            </a:r>
            <a:r>
              <a:rPr lang="pt-BR" dirty="0" err="1" smtClean="0"/>
              <a:t>amusia</a:t>
            </a:r>
            <a:r>
              <a:rPr lang="pt-BR" dirty="0" smtClean="0"/>
              <a:t>, </a:t>
            </a:r>
            <a:r>
              <a:rPr lang="pt-BR" dirty="0" smtClean="0"/>
              <a:t>síndrome </a:t>
            </a:r>
            <a:r>
              <a:rPr lang="pt-BR" dirty="0" smtClean="0"/>
              <a:t>do lobo frontal,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t</a:t>
            </a:r>
            <a:r>
              <a:rPr lang="pt-BR" dirty="0" smtClean="0"/>
              <a:t>erritório </a:t>
            </a:r>
            <a:r>
              <a:rPr lang="pt-BR" dirty="0" err="1" smtClean="0"/>
              <a:t>vértebro</a:t>
            </a:r>
            <a:r>
              <a:rPr lang="pt-BR" dirty="0" smtClean="0"/>
              <a:t>-basilar (artéria cerebral posterior, tronco encefálico): </a:t>
            </a:r>
            <a:r>
              <a:rPr lang="pt-BR" dirty="0" err="1" smtClean="0"/>
              <a:t>hemianopsia</a:t>
            </a:r>
            <a:r>
              <a:rPr lang="pt-BR" dirty="0" smtClean="0"/>
              <a:t>, </a:t>
            </a:r>
            <a:r>
              <a:rPr lang="pt-BR" dirty="0" err="1" smtClean="0"/>
              <a:t>agnosia</a:t>
            </a:r>
            <a:r>
              <a:rPr lang="pt-BR" dirty="0" smtClean="0"/>
              <a:t> visual, </a:t>
            </a:r>
            <a:r>
              <a:rPr lang="pt-BR" dirty="0" err="1" smtClean="0"/>
              <a:t>sínd</a:t>
            </a:r>
            <a:r>
              <a:rPr lang="pt-BR" dirty="0" smtClean="0"/>
              <a:t>. de </a:t>
            </a:r>
            <a:r>
              <a:rPr lang="pt-BR" dirty="0" err="1" smtClean="0"/>
              <a:t>Ballint</a:t>
            </a:r>
            <a:r>
              <a:rPr lang="pt-BR" dirty="0" smtClean="0"/>
              <a:t>, </a:t>
            </a:r>
            <a:r>
              <a:rPr lang="pt-BR" dirty="0" err="1" smtClean="0"/>
              <a:t>sínd</a:t>
            </a:r>
            <a:r>
              <a:rPr lang="pt-BR" dirty="0" smtClean="0"/>
              <a:t>. de Anton</a:t>
            </a:r>
          </a:p>
          <a:p>
            <a:pPr marL="0" indent="0">
              <a:buNone/>
            </a:pPr>
            <a:r>
              <a:rPr lang="pt-BR" dirty="0" smtClean="0"/>
              <a:t>AVE de tronco – diplopia</a:t>
            </a:r>
          </a:p>
          <a:p>
            <a:pPr marL="0" indent="0">
              <a:buNone/>
            </a:pPr>
            <a:r>
              <a:rPr lang="pt-BR" dirty="0" smtClean="0"/>
              <a:t>AVE </a:t>
            </a:r>
            <a:r>
              <a:rPr lang="pt-BR" dirty="0" err="1" smtClean="0"/>
              <a:t>pontino</a:t>
            </a:r>
            <a:r>
              <a:rPr lang="pt-BR" dirty="0" smtClean="0"/>
              <a:t> ou cerebelar – vertigem, </a:t>
            </a:r>
            <a:r>
              <a:rPr lang="pt-BR" dirty="0" err="1" smtClean="0"/>
              <a:t>nistagmo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AVE cerebelar, de mesencéfalo ou tálamo – ataxia cerebelar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i</a:t>
            </a:r>
            <a:r>
              <a:rPr lang="pt-BR" dirty="0" smtClean="0"/>
              <a:t>nfartos lacunares: hemiplegia </a:t>
            </a:r>
            <a:r>
              <a:rPr lang="pt-BR" dirty="0" err="1" smtClean="0"/>
              <a:t>fasciobraquiocrural</a:t>
            </a:r>
            <a:r>
              <a:rPr lang="pt-BR" dirty="0" smtClean="0"/>
              <a:t> (cápsula interna); afasia de Broca + hemiparesia; hemianestesia (tálamo </a:t>
            </a:r>
            <a:r>
              <a:rPr lang="pt-BR" dirty="0" err="1" smtClean="0"/>
              <a:t>ventrolateral</a:t>
            </a:r>
            <a:r>
              <a:rPr lang="pt-BR" dirty="0" smtClean="0"/>
              <a:t>); </a:t>
            </a:r>
            <a:r>
              <a:rPr lang="pt-BR" dirty="0" err="1" smtClean="0"/>
              <a:t>disartria</a:t>
            </a:r>
            <a:r>
              <a:rPr lang="pt-BR" dirty="0" smtClean="0"/>
              <a:t> + apraxia </a:t>
            </a:r>
            <a:r>
              <a:rPr lang="pt-BR" dirty="0" smtClean="0"/>
              <a:t>mão-braço</a:t>
            </a:r>
            <a:r>
              <a:rPr lang="pt-BR" dirty="0" smtClean="0"/>
              <a:t>; hemiparesia </a:t>
            </a:r>
            <a:r>
              <a:rPr lang="pt-BR" dirty="0" err="1" smtClean="0"/>
              <a:t>atáxica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895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/>
          <a:lstStyle/>
          <a:p>
            <a:pPr>
              <a:buNone/>
            </a:pPr>
            <a:endParaRPr lang="pt-BR" sz="2200" dirty="0"/>
          </a:p>
          <a:p>
            <a:r>
              <a:rPr lang="pt-BR" sz="2200" dirty="0" smtClean="0"/>
              <a:t>TC </a:t>
            </a:r>
            <a:r>
              <a:rPr lang="pt-BR" sz="2200" dirty="0"/>
              <a:t>de crânio </a:t>
            </a:r>
            <a:r>
              <a:rPr lang="pt-BR" sz="2200" dirty="0" err="1"/>
              <a:t>não-constrastada</a:t>
            </a:r>
            <a:r>
              <a:rPr lang="pt-BR" sz="2200" dirty="0"/>
              <a:t> PARA DESCARTAR AVE HEMORRÁGICO, de aparecimento imediato (área </a:t>
            </a:r>
            <a:r>
              <a:rPr lang="pt-BR" sz="2200" dirty="0" err="1"/>
              <a:t>hiperdensa</a:t>
            </a:r>
            <a:r>
              <a:rPr lang="pt-BR" sz="2200" dirty="0"/>
              <a:t>); infarto cerebral ou cerebelar só aparece após 24 a 72hs (área </a:t>
            </a:r>
            <a:r>
              <a:rPr lang="pt-BR" sz="2200" dirty="0" err="1"/>
              <a:t>hipodensa</a:t>
            </a:r>
            <a:r>
              <a:rPr lang="pt-BR" sz="2200" dirty="0" smtClean="0"/>
              <a:t>)</a:t>
            </a:r>
          </a:p>
          <a:p>
            <a:r>
              <a:rPr lang="pt-BR" sz="2200" dirty="0" smtClean="0"/>
              <a:t>Grande disponibilidade; afasta HEMORRAGIA, TUMOR, HEMATOMA SUBDURAL; ISQUEMIA -&gt; apagamento dos sulcos corticais, perda da definição dos núcleos da base e da região </a:t>
            </a:r>
            <a:r>
              <a:rPr lang="pt-BR" sz="2200" dirty="0" err="1" smtClean="0"/>
              <a:t>córtico-subcortical</a:t>
            </a:r>
            <a:r>
              <a:rPr lang="pt-BR" sz="2200" dirty="0" smtClean="0"/>
              <a:t>.</a:t>
            </a:r>
            <a:endParaRPr lang="pt-BR" sz="2200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dirty="0" smtClean="0"/>
              <a:t>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713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3672408"/>
          </a:xfrm>
        </p:spPr>
        <p:txBody>
          <a:bodyPr/>
          <a:lstStyle/>
          <a:p>
            <a:r>
              <a:rPr lang="pt-BR" sz="2200" dirty="0"/>
              <a:t>RNM tem maior acurácia no diagnóstico de AVE isquêmico, </a:t>
            </a:r>
            <a:r>
              <a:rPr lang="pt-BR" sz="2200" dirty="0" smtClean="0"/>
              <a:t>sendo capaz de diagnosticar AVE de </a:t>
            </a:r>
            <a:r>
              <a:rPr lang="pt-BR" sz="2200" dirty="0"/>
              <a:t>tronco </a:t>
            </a:r>
            <a:r>
              <a:rPr lang="pt-BR" sz="2200" dirty="0" smtClean="0"/>
              <a:t>encefálico (lesões no território </a:t>
            </a:r>
            <a:r>
              <a:rPr lang="pt-BR" sz="2200" dirty="0" err="1" smtClean="0"/>
              <a:t>vértebro</a:t>
            </a:r>
            <a:r>
              <a:rPr lang="pt-BR" sz="2200" dirty="0" smtClean="0"/>
              <a:t>-basilar).</a:t>
            </a:r>
          </a:p>
          <a:p>
            <a:r>
              <a:rPr lang="pt-BR" sz="2200" dirty="0" smtClean="0"/>
              <a:t>RNM + difusão/perfusão -&gt; identifica área de penumbra isquêmica; avalia resposta terapêutica; topografia e tamanho da lesão isquêmica.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096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Tratamento e Prognóstico do </a:t>
            </a:r>
            <a:r>
              <a:rPr lang="pt-BR" dirty="0" err="1" smtClean="0"/>
              <a:t>AVCi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9304" y="5748318"/>
            <a:ext cx="7854696" cy="110968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Felipe Leonardo </a:t>
            </a:r>
            <a:r>
              <a:rPr lang="pt-BR" dirty="0" err="1" smtClean="0">
                <a:solidFill>
                  <a:schemeClr val="tx1"/>
                </a:solidFill>
              </a:rPr>
              <a:t>Estati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Acadêmico de Medicina da Faculdade de Medicina </a:t>
            </a:r>
            <a:r>
              <a:rPr lang="pt-BR" sz="1800" dirty="0" smtClean="0"/>
              <a:t>de Marília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9" cy="654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548680"/>
            <a:ext cx="7215238" cy="136815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CRITÉRIOS DE INCLUSÃO PARA USO DE rt-PA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536504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1. Idade &gt; 18 anos </a:t>
            </a:r>
          </a:p>
          <a:p>
            <a:r>
              <a:rPr lang="pt-BR" dirty="0" smtClean="0"/>
              <a:t>2. Diagnóstico clínico de acidente vascular cerebral isquêmico </a:t>
            </a:r>
          </a:p>
          <a:p>
            <a:r>
              <a:rPr lang="pt-BR" dirty="0" smtClean="0"/>
              <a:t>3. Início dos sintomas com menos de 4h e 30 minutos. Se sintomas notados </a:t>
            </a:r>
          </a:p>
          <a:p>
            <a:r>
              <a:rPr lang="pt-BR" dirty="0" smtClean="0"/>
              <a:t>ao acordar, considerar como início o último horário em que estava acordado </a:t>
            </a:r>
            <a:r>
              <a:rPr lang="pt-BR" dirty="0" smtClean="0"/>
              <a:t>e </a:t>
            </a:r>
            <a:r>
              <a:rPr lang="pt-BR" dirty="0" smtClean="0"/>
              <a:t>assintomático. </a:t>
            </a:r>
          </a:p>
          <a:p>
            <a:r>
              <a:rPr lang="pt-BR" dirty="0" smtClean="0"/>
              <a:t>4. Ausência de alterações precoces ao CT de entrada acometendo área &gt; 1/3 do território de ACM ou sangramento. </a:t>
            </a:r>
          </a:p>
          <a:p>
            <a:r>
              <a:rPr lang="pt-BR" dirty="0" smtClean="0"/>
              <a:t>5. ASPECTS &gt; 7. </a:t>
            </a:r>
          </a:p>
          <a:p>
            <a:r>
              <a:rPr lang="pt-BR" dirty="0" smtClean="0"/>
              <a:t>6. AVC isquêmico em qualquer território encefálico. </a:t>
            </a:r>
          </a:p>
          <a:p>
            <a:r>
              <a:rPr lang="pt-BR" dirty="0" smtClean="0"/>
              <a:t>7. NIHSS &gt; 4, exceto afasia, considerar caso a caso. </a:t>
            </a:r>
          </a:p>
          <a:p>
            <a:r>
              <a:rPr lang="pt-BR" dirty="0" smtClean="0"/>
              <a:t>OBS: Cuidado se NIH 22 e idade 80anos, considerar caso a caso.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CRITÉRIOS DE EXCLUSÃO PARA O USO DE rt-PA: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1. </a:t>
            </a:r>
            <a:r>
              <a:rPr lang="pt-BR" sz="2200" dirty="0" smtClean="0"/>
              <a:t>Melhora clinica completa. </a:t>
            </a:r>
          </a:p>
          <a:p>
            <a:r>
              <a:rPr lang="pt-BR" sz="2200" dirty="0" smtClean="0"/>
              <a:t>2. História conhecida de hemorragia intracraniana, MAV. </a:t>
            </a:r>
          </a:p>
          <a:p>
            <a:r>
              <a:rPr lang="pt-BR" sz="2200" dirty="0" smtClean="0"/>
              <a:t>3. PAS sustentada &gt;185mmHg ou PAD sustentada &gt; 110mmHg. </a:t>
            </a:r>
          </a:p>
          <a:p>
            <a:r>
              <a:rPr lang="pt-BR" sz="2200" dirty="0" smtClean="0"/>
              <a:t>4. Hemorragia gastrointestinal ou </a:t>
            </a:r>
            <a:r>
              <a:rPr lang="pt-BR" sz="2200" dirty="0" err="1" smtClean="0"/>
              <a:t>genito-urinária</a:t>
            </a:r>
            <a:r>
              <a:rPr lang="pt-BR" sz="2200" dirty="0" smtClean="0"/>
              <a:t> nos últimos 21 dias, varizes </a:t>
            </a:r>
            <a:r>
              <a:rPr lang="pt-BR" sz="2200" dirty="0" smtClean="0"/>
              <a:t>de </a:t>
            </a:r>
            <a:r>
              <a:rPr lang="pt-BR" sz="2200" dirty="0" smtClean="0"/>
              <a:t>esôfago. </a:t>
            </a:r>
          </a:p>
          <a:p>
            <a:r>
              <a:rPr lang="pt-BR" sz="2200" dirty="0" smtClean="0"/>
              <a:t>5. </a:t>
            </a:r>
            <a:r>
              <a:rPr lang="pt-BR" sz="2200" dirty="0" err="1" smtClean="0"/>
              <a:t>TTPa</a:t>
            </a:r>
            <a:r>
              <a:rPr lang="pt-BR" sz="2200" dirty="0" smtClean="0"/>
              <a:t> alargado ou TP prolongado(&gt;15 s). </a:t>
            </a:r>
          </a:p>
          <a:p>
            <a:r>
              <a:rPr lang="pt-BR" sz="2200" dirty="0" smtClean="0"/>
              <a:t>6. Uso de anticoagulantes orais com INR &gt; 1.7. </a:t>
            </a:r>
          </a:p>
          <a:p>
            <a:r>
              <a:rPr lang="pt-BR" sz="2200" dirty="0" smtClean="0"/>
              <a:t>7. Contagem de plaquetas &lt; 100.000. </a:t>
            </a:r>
          </a:p>
          <a:p>
            <a:r>
              <a:rPr lang="pt-BR" sz="2200" dirty="0" smtClean="0"/>
              <a:t>8. Glicose sérica &lt; 50mg/dL ou &gt; 400mg/dL. 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vYCOJPLZ-9k/UJAJiUgC7bI/AAAAAAAAEYE/EaHLTcLAvBU/s1600/AVC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419" y="332656"/>
            <a:ext cx="5244581" cy="288032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3356992"/>
            <a:ext cx="8280919" cy="44973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b="1" dirty="0" err="1" smtClean="0"/>
              <a:t>Cardioembólico</a:t>
            </a:r>
            <a:r>
              <a:rPr lang="pt-BR" dirty="0" smtClean="0"/>
              <a:t>: Fonte </a:t>
            </a:r>
            <a:r>
              <a:rPr lang="pt-BR" dirty="0" err="1" smtClean="0"/>
              <a:t>emboligência</a:t>
            </a:r>
            <a:r>
              <a:rPr lang="pt-BR" dirty="0" smtClean="0"/>
              <a:t> é o coração (</a:t>
            </a:r>
            <a:r>
              <a:rPr lang="pt-BR" dirty="0" err="1" smtClean="0"/>
              <a:t>Fibrilação</a:t>
            </a:r>
            <a:r>
              <a:rPr lang="pt-BR" dirty="0" smtClean="0"/>
              <a:t> Atrial, IAM de parede anterior e </a:t>
            </a:r>
            <a:r>
              <a:rPr lang="pt-BR" dirty="0" err="1" smtClean="0"/>
              <a:t>cardiomiopatias</a:t>
            </a:r>
            <a:r>
              <a:rPr lang="pt-BR" dirty="0" smtClean="0"/>
              <a:t> dilatadas)</a:t>
            </a:r>
          </a:p>
          <a:p>
            <a:pPr marL="457200" indent="-457200">
              <a:buFont typeface="+mj-lt"/>
              <a:buAutoNum type="arabicPeriod"/>
            </a:pPr>
            <a:r>
              <a:rPr lang="pt-BR" b="1" dirty="0" err="1" smtClean="0"/>
              <a:t>Arterioembólico</a:t>
            </a:r>
            <a:r>
              <a:rPr lang="pt-BR" dirty="0" smtClean="0"/>
              <a:t> :  muito comum em pacientes hipertensos (fonte </a:t>
            </a:r>
            <a:r>
              <a:rPr lang="pt-BR" dirty="0" err="1" smtClean="0"/>
              <a:t>emboligênica</a:t>
            </a:r>
            <a:r>
              <a:rPr lang="pt-BR" dirty="0" smtClean="0"/>
              <a:t> é uma placa aterosclerótica instável na carótida comum, bifurcação carotídea ou na artéria vertebral)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00608" y="332656"/>
            <a:ext cx="8229600" cy="125272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PATOLOGIA/PATOGENIA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Autofit/>
          </a:bodyPr>
          <a:lstStyle/>
          <a:p>
            <a:r>
              <a:rPr lang="pt-BR" sz="2000" dirty="0" smtClean="0"/>
              <a:t>9. Traumatismo craniano importante ou AVC isquêmico nos últimos 3 meses. </a:t>
            </a:r>
          </a:p>
          <a:p>
            <a:r>
              <a:rPr lang="pt-BR" sz="2000" dirty="0" smtClean="0"/>
              <a:t>10. Infarto agudo do miocárdio nos últimos 3 meses. </a:t>
            </a:r>
          </a:p>
          <a:p>
            <a:r>
              <a:rPr lang="pt-BR" sz="2000" dirty="0" smtClean="0"/>
              <a:t>11. Cirurgia de grande porte nos últimos 14 dias. </a:t>
            </a:r>
          </a:p>
          <a:p>
            <a:r>
              <a:rPr lang="pt-BR" sz="2000" dirty="0" smtClean="0"/>
              <a:t>12. Punção arterial e venosa em sítio não </a:t>
            </a:r>
            <a:r>
              <a:rPr lang="pt-BR" sz="2000" dirty="0" err="1" smtClean="0"/>
              <a:t>compressivel</a:t>
            </a:r>
            <a:r>
              <a:rPr lang="pt-BR" sz="2000" dirty="0" smtClean="0"/>
              <a:t> nos últimos 7 dias. </a:t>
            </a:r>
          </a:p>
          <a:p>
            <a:r>
              <a:rPr lang="pt-BR" sz="2000" dirty="0" smtClean="0"/>
              <a:t>13. TC com sinais precoces de envolvimento de mais de 1/3 do território da </a:t>
            </a:r>
          </a:p>
          <a:p>
            <a:r>
              <a:rPr lang="pt-BR" sz="2000" dirty="0" smtClean="0"/>
              <a:t>artéria cerebral média a tomografia inicial ou ASPECTS &lt; 7. </a:t>
            </a:r>
          </a:p>
          <a:p>
            <a:r>
              <a:rPr lang="pt-BR" sz="2000" dirty="0" smtClean="0"/>
              <a:t>14. Crise convulsiva precedendo à instalação do AVC. </a:t>
            </a:r>
          </a:p>
          <a:p>
            <a:r>
              <a:rPr lang="pt-BR" sz="2000" dirty="0" smtClean="0"/>
              <a:t>15. Evidência de pericardite ativa, endocardite, êmbolo séptico, abortamento </a:t>
            </a:r>
            <a:r>
              <a:rPr lang="pt-BR" sz="2000" dirty="0" smtClean="0"/>
              <a:t>recente</a:t>
            </a:r>
            <a:r>
              <a:rPr lang="pt-BR" sz="2000" dirty="0" smtClean="0"/>
              <a:t>, gravidez e </a:t>
            </a:r>
            <a:r>
              <a:rPr lang="pt-BR" sz="2000" dirty="0" err="1" smtClean="0"/>
              <a:t>puerpério</a:t>
            </a:r>
            <a:r>
              <a:rPr lang="pt-BR" sz="2000" dirty="0" smtClean="0"/>
              <a:t>.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424936" cy="1252728"/>
          </a:xfrm>
        </p:spPr>
        <p:txBody>
          <a:bodyPr/>
          <a:lstStyle/>
          <a:p>
            <a:r>
              <a:rPr lang="pt-BR" dirty="0" smtClean="0"/>
              <a:t>            Controle de  </a:t>
            </a:r>
            <a:r>
              <a:rPr lang="pt-BR" dirty="0" smtClean="0"/>
              <a:t>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14488"/>
            <a:ext cx="8472518" cy="47863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                </a:t>
            </a:r>
            <a:r>
              <a:rPr lang="pt-BR" sz="3100" dirty="0" smtClean="0"/>
              <a:t>No pré-tratamento </a:t>
            </a:r>
            <a:r>
              <a:rPr lang="pt-BR" sz="3100" dirty="0" smtClean="0"/>
              <a:t>monitorar PA </a:t>
            </a:r>
            <a:r>
              <a:rPr lang="pt-BR" sz="3100" dirty="0" smtClean="0"/>
              <a:t>a cada 15 minutos. </a:t>
            </a:r>
          </a:p>
          <a:p>
            <a:r>
              <a:rPr lang="pt-BR" dirty="0" smtClean="0"/>
              <a:t>Após o início da infusão monitore PA a cada 15 minutos nas duas </a:t>
            </a:r>
          </a:p>
          <a:p>
            <a:pPr>
              <a:buNone/>
            </a:pPr>
            <a:r>
              <a:rPr lang="pt-BR" dirty="0" smtClean="0"/>
              <a:t>primeiras horas e a cada 30 minutos até completar 24 a 36 horas do início do </a:t>
            </a:r>
          </a:p>
          <a:p>
            <a:pPr>
              <a:buNone/>
            </a:pPr>
            <a:r>
              <a:rPr lang="pt-BR" dirty="0" smtClean="0"/>
              <a:t>tratamento. </a:t>
            </a:r>
          </a:p>
          <a:p>
            <a:r>
              <a:rPr lang="pt-BR" dirty="0" smtClean="0"/>
              <a:t>Utilizar anti hipertensivo endovenoso se PA ≥ 180/105 </a:t>
            </a:r>
            <a:r>
              <a:rPr lang="pt-BR" dirty="0" err="1" smtClean="0"/>
              <a:t>mmHg</a:t>
            </a:r>
            <a:r>
              <a:rPr lang="pt-BR" dirty="0" smtClean="0"/>
              <a:t>. Monitorizar </a:t>
            </a:r>
          </a:p>
          <a:p>
            <a:pPr>
              <a:buNone/>
            </a:pPr>
            <a:r>
              <a:rPr lang="pt-BR" dirty="0" smtClean="0"/>
              <a:t>a pressão a cada 15 minutos durante o tratamento com </a:t>
            </a:r>
            <a:r>
              <a:rPr lang="pt-BR" dirty="0" err="1" smtClean="0"/>
              <a:t>antihipertensivos</a:t>
            </a:r>
            <a:r>
              <a:rPr lang="pt-BR" dirty="0" smtClean="0"/>
              <a:t>. </a:t>
            </a:r>
          </a:p>
          <a:p>
            <a:pPr>
              <a:buNone/>
            </a:pPr>
            <a:r>
              <a:rPr lang="pt-BR" dirty="0" smtClean="0"/>
              <a:t>Observar hipotensão. </a:t>
            </a:r>
          </a:p>
          <a:p>
            <a:pPr>
              <a:buNone/>
            </a:pPr>
            <a:r>
              <a:rPr lang="pt-BR" b="1" dirty="0" err="1" smtClean="0"/>
              <a:t>Nitroprussiato</a:t>
            </a:r>
            <a:r>
              <a:rPr lang="pt-BR" b="1" dirty="0" smtClean="0"/>
              <a:t> de sódio </a:t>
            </a:r>
          </a:p>
          <a:p>
            <a:pPr>
              <a:buNone/>
            </a:pPr>
            <a:r>
              <a:rPr lang="pt-BR" dirty="0" smtClean="0"/>
              <a:t> 1 </a:t>
            </a:r>
            <a:r>
              <a:rPr lang="pt-BR" dirty="0" err="1" smtClean="0"/>
              <a:t>amp</a:t>
            </a:r>
            <a:r>
              <a:rPr lang="pt-BR" dirty="0" smtClean="0"/>
              <a:t> = 50mg. </a:t>
            </a:r>
          </a:p>
          <a:p>
            <a:pPr>
              <a:buNone/>
            </a:pPr>
            <a:r>
              <a:rPr lang="pt-BR" dirty="0" smtClean="0"/>
              <a:t>Diluir em 250ml de SG5%. Usar de 0.5 – 8 </a:t>
            </a:r>
            <a:r>
              <a:rPr lang="pt-BR" dirty="0" err="1" smtClean="0"/>
              <a:t>µg</a:t>
            </a:r>
            <a:r>
              <a:rPr lang="pt-BR" dirty="0" smtClean="0"/>
              <a:t>/Kg/min. </a:t>
            </a:r>
          </a:p>
          <a:p>
            <a:pPr>
              <a:buNone/>
            </a:pPr>
            <a:r>
              <a:rPr lang="pt-BR" b="1" dirty="0" err="1" smtClean="0"/>
              <a:t>Metoprolol</a:t>
            </a:r>
            <a:r>
              <a:rPr lang="pt-BR" b="1" dirty="0" smtClean="0"/>
              <a:t> </a:t>
            </a:r>
          </a:p>
          <a:p>
            <a:pPr>
              <a:buNone/>
            </a:pPr>
            <a:r>
              <a:rPr lang="pt-BR" dirty="0" smtClean="0"/>
              <a:t> 1 </a:t>
            </a:r>
            <a:r>
              <a:rPr lang="pt-BR" dirty="0" err="1" smtClean="0"/>
              <a:t>amp</a:t>
            </a:r>
            <a:r>
              <a:rPr lang="pt-BR" dirty="0" smtClean="0"/>
              <a:t> = 5mg = 5 ml. </a:t>
            </a:r>
          </a:p>
          <a:p>
            <a:pPr>
              <a:buNone/>
            </a:pPr>
            <a:r>
              <a:rPr lang="pt-BR" dirty="0" smtClean="0"/>
              <a:t>Aplicar 5mg EV a 1 ml/</a:t>
            </a:r>
            <a:r>
              <a:rPr lang="pt-BR" dirty="0" err="1" smtClean="0"/>
              <a:t>min</a:t>
            </a:r>
            <a:r>
              <a:rPr lang="pt-BR" dirty="0" smtClean="0"/>
              <a:t> a cada 10 min. até o máximo de 20mg. </a:t>
            </a:r>
          </a:p>
          <a:p>
            <a:pPr algn="ctr">
              <a:buNone/>
            </a:pPr>
            <a:r>
              <a:rPr lang="fr-FR" dirty="0" smtClean="0"/>
              <a:t>                 </a:t>
            </a:r>
          </a:p>
        </p:txBody>
      </p:sp>
      <p:sp>
        <p:nvSpPr>
          <p:cNvPr id="4" name="Retângulo 3"/>
          <p:cNvSpPr/>
          <p:nvPr/>
        </p:nvSpPr>
        <p:spPr>
          <a:xfrm rot="10800000" flipV="1">
            <a:off x="1071537" y="3172822"/>
            <a:ext cx="5786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252728"/>
          </a:xfrm>
        </p:spPr>
        <p:txBody>
          <a:bodyPr/>
          <a:lstStyle/>
          <a:p>
            <a:r>
              <a:rPr lang="pt-BR" dirty="0" smtClean="0"/>
              <a:t> Controle de  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err="1" smtClean="0"/>
              <a:t>Esmolol</a:t>
            </a:r>
            <a:r>
              <a:rPr lang="pt-BR" b="1" dirty="0" smtClean="0"/>
              <a:t> (BREVIBLOC) 1 </a:t>
            </a:r>
            <a:r>
              <a:rPr lang="pt-BR" b="1" dirty="0" err="1" smtClean="0"/>
              <a:t>amp</a:t>
            </a:r>
            <a:r>
              <a:rPr lang="pt-BR" b="1" dirty="0" smtClean="0"/>
              <a:t> = 2500 </a:t>
            </a:r>
            <a:r>
              <a:rPr lang="pt-BR" b="1" dirty="0" err="1" smtClean="0"/>
              <a:t>mg</a:t>
            </a:r>
            <a:r>
              <a:rPr lang="pt-BR" b="1" dirty="0" smtClean="0"/>
              <a:t>=10 ml        </a:t>
            </a:r>
            <a:r>
              <a:rPr lang="pt-BR" b="1" dirty="0" smtClean="0"/>
              <a:t>                                     </a:t>
            </a:r>
            <a:r>
              <a:rPr lang="pt-BR" dirty="0" smtClean="0"/>
              <a:t>Diluir 1amp. em 240 ml de SF 0,9% = 10 </a:t>
            </a:r>
            <a:r>
              <a:rPr lang="pt-BR" dirty="0" err="1" smtClean="0"/>
              <a:t>mg</a:t>
            </a:r>
            <a:r>
              <a:rPr lang="pt-BR" dirty="0" smtClean="0"/>
              <a:t>/ml. </a:t>
            </a:r>
            <a:r>
              <a:rPr lang="pt-BR" dirty="0" smtClean="0"/>
              <a:t>                                 Dose de ataque</a:t>
            </a:r>
            <a:r>
              <a:rPr lang="pt-BR" dirty="0" smtClean="0"/>
              <a:t>: 0,5 </a:t>
            </a:r>
            <a:r>
              <a:rPr lang="pt-BR" dirty="0" err="1" smtClean="0"/>
              <a:t>mg</a:t>
            </a:r>
            <a:r>
              <a:rPr lang="pt-BR" dirty="0" smtClean="0"/>
              <a:t>/Kg em 1 minuto - paciente de 70 kg=3,5 ml. Depois, </a:t>
            </a:r>
            <a:r>
              <a:rPr lang="pt-BR" dirty="0" smtClean="0"/>
              <a:t> infusão </a:t>
            </a:r>
            <a:r>
              <a:rPr lang="pt-BR" dirty="0" smtClean="0"/>
              <a:t>contínua de 0,05- 3,0 </a:t>
            </a:r>
            <a:r>
              <a:rPr lang="pt-BR" dirty="0" err="1" smtClean="0"/>
              <a:t>mg</a:t>
            </a:r>
            <a:r>
              <a:rPr lang="pt-BR" dirty="0" smtClean="0"/>
              <a:t>/kg/</a:t>
            </a:r>
            <a:r>
              <a:rPr lang="pt-BR" dirty="0" err="1" smtClean="0"/>
              <a:t>min</a:t>
            </a:r>
            <a:r>
              <a:rPr lang="pt-BR" dirty="0" smtClean="0"/>
              <a:t> (iniciar com a menor dose e ajustar a cada 4 minutos, repetindo a dose de ataque e aumentando a infusão </a:t>
            </a:r>
            <a:r>
              <a:rPr lang="pt-BR" dirty="0" smtClean="0"/>
              <a:t>até </a:t>
            </a:r>
            <a:r>
              <a:rPr lang="pt-BR" dirty="0" smtClean="0"/>
              <a:t>atingir a PA desejada 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PAS &gt; 220mmHg ou PAD &gt; 140mmHg </a:t>
            </a:r>
            <a:r>
              <a:rPr lang="pt-BR" b="1" dirty="0" err="1" smtClean="0"/>
              <a:t>Nitroprussiato</a:t>
            </a:r>
            <a:r>
              <a:rPr lang="pt-BR" b="1" dirty="0" smtClean="0"/>
              <a:t> </a:t>
            </a:r>
          </a:p>
          <a:p>
            <a:r>
              <a:rPr lang="pt-BR" dirty="0" smtClean="0"/>
              <a:t>PAS entre 180 – 220mmHg ou </a:t>
            </a:r>
            <a:r>
              <a:rPr lang="pt-BR" dirty="0" smtClean="0"/>
              <a:t> PAD </a:t>
            </a:r>
            <a:r>
              <a:rPr lang="pt-BR" dirty="0" smtClean="0"/>
              <a:t>entre 110 – 140mmHg </a:t>
            </a:r>
          </a:p>
          <a:p>
            <a:pPr>
              <a:buNone/>
            </a:pPr>
            <a:r>
              <a:rPr lang="pt-BR" b="1" dirty="0" smtClean="0"/>
              <a:t>   </a:t>
            </a:r>
            <a:r>
              <a:rPr lang="pt-BR" b="1" dirty="0" err="1" smtClean="0"/>
              <a:t>Esmolol</a:t>
            </a:r>
            <a:r>
              <a:rPr lang="pt-BR" b="1" dirty="0" smtClean="0"/>
              <a:t>, </a:t>
            </a:r>
            <a:r>
              <a:rPr lang="pt-BR" b="1" dirty="0" err="1" smtClean="0"/>
              <a:t>Metoprolol</a:t>
            </a:r>
            <a:r>
              <a:rPr lang="pt-BR" b="1" dirty="0" smtClean="0"/>
              <a:t> ou </a:t>
            </a:r>
            <a:r>
              <a:rPr lang="pt-BR" b="1" dirty="0" err="1" smtClean="0"/>
              <a:t>Enalapril</a:t>
            </a:r>
            <a:r>
              <a:rPr lang="pt-BR" b="1" dirty="0" smtClean="0"/>
              <a:t> </a:t>
            </a:r>
            <a:r>
              <a:rPr lang="pt-BR" b="1" dirty="0" smtClean="0"/>
              <a:t>EV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dirty="0" smtClean="0"/>
              <a:t>P</a:t>
            </a:r>
            <a:r>
              <a:rPr lang="pt-BR" dirty="0" smtClean="0"/>
              <a:t>revenção secundária de AVC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3" cy="5733256"/>
          </a:xfrm>
        </p:spPr>
        <p:txBody>
          <a:bodyPr>
            <a:noAutofit/>
          </a:bodyPr>
          <a:lstStyle/>
          <a:p>
            <a:endParaRPr lang="pt-BR" sz="1800" b="1" dirty="0" smtClean="0"/>
          </a:p>
          <a:p>
            <a:r>
              <a:rPr lang="pt-BR" b="1" dirty="0" smtClean="0"/>
              <a:t>Antiagregação </a:t>
            </a:r>
            <a:r>
              <a:rPr lang="pt-BR" b="1" dirty="0" err="1" smtClean="0"/>
              <a:t>plaquetária</a:t>
            </a:r>
            <a:endParaRPr lang="pt-BR" b="1" dirty="0" smtClean="0"/>
          </a:p>
          <a:p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AVCI ou </a:t>
            </a:r>
            <a:r>
              <a:rPr lang="pt-BR" sz="1800" dirty="0" err="1" smtClean="0"/>
              <a:t>AITs</a:t>
            </a:r>
            <a:r>
              <a:rPr lang="pt-BR" sz="1800" dirty="0" smtClean="0"/>
              <a:t> não </a:t>
            </a:r>
            <a:r>
              <a:rPr lang="pt-BR" sz="1800" dirty="0" err="1" smtClean="0"/>
              <a:t>cardioembólico</a:t>
            </a:r>
            <a:r>
              <a:rPr lang="pt-BR" sz="1800" dirty="0" smtClean="0"/>
              <a:t>: AAS 100-300 </a:t>
            </a:r>
            <a:r>
              <a:rPr lang="pt-BR" sz="1800" dirty="0" err="1" smtClean="0"/>
              <a:t>mg</a:t>
            </a:r>
            <a:r>
              <a:rPr lang="pt-BR" sz="1800" dirty="0" smtClean="0"/>
              <a:t>/dia ou </a:t>
            </a:r>
            <a:r>
              <a:rPr lang="pt-BR" sz="1800" dirty="0" err="1" smtClean="0"/>
              <a:t>Clopidogrel</a:t>
            </a:r>
            <a:r>
              <a:rPr lang="pt-BR" sz="1800" dirty="0" smtClean="0"/>
              <a:t> 75 </a:t>
            </a:r>
            <a:r>
              <a:rPr lang="pt-BR" sz="1800" dirty="0" err="1" smtClean="0"/>
              <a:t>mg</a:t>
            </a:r>
            <a:r>
              <a:rPr lang="pt-BR" sz="1800" dirty="0" smtClean="0"/>
              <a:t>/dia </a:t>
            </a:r>
          </a:p>
          <a:p>
            <a:pPr>
              <a:buNone/>
            </a:pPr>
            <a:r>
              <a:rPr lang="pt-BR" sz="1800" dirty="0" smtClean="0"/>
              <a:t>(se intolerância ao AAS ou recorrência do AVC com fatores de risco controlados). </a:t>
            </a:r>
          </a:p>
          <a:p>
            <a:pPr>
              <a:buNone/>
            </a:pPr>
            <a:endParaRPr lang="pt-BR" sz="1800" dirty="0" smtClean="0"/>
          </a:p>
          <a:p>
            <a:r>
              <a:rPr lang="pt-BR" b="1" dirty="0" smtClean="0"/>
              <a:t>Hipertensão </a:t>
            </a:r>
            <a:endParaRPr lang="pt-BR" b="1" dirty="0" smtClean="0"/>
          </a:p>
          <a:p>
            <a:pPr>
              <a:buNone/>
            </a:pPr>
            <a:r>
              <a:rPr lang="pt-BR" sz="1800" dirty="0" smtClean="0"/>
              <a:t>Iniciar tratamento após a fase aguda. </a:t>
            </a: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Pressão </a:t>
            </a:r>
            <a:r>
              <a:rPr lang="pt-BR" sz="1800" dirty="0" smtClean="0"/>
              <a:t>alvo a ser atingida: 120/80mmHg. </a:t>
            </a:r>
            <a:endParaRPr lang="pt-BR" sz="1800" dirty="0" smtClean="0"/>
          </a:p>
          <a:p>
            <a:endParaRPr lang="pt-BR" sz="1800" dirty="0" smtClean="0"/>
          </a:p>
          <a:p>
            <a:r>
              <a:rPr lang="pt-BR" b="1" dirty="0" smtClean="0"/>
              <a:t>Diabete </a:t>
            </a:r>
          </a:p>
          <a:p>
            <a:pPr>
              <a:buNone/>
            </a:pPr>
            <a:r>
              <a:rPr lang="pt-BR" sz="1800" dirty="0" smtClean="0"/>
              <a:t>Pacientes com diabete devem ter um controle rigoroso de pressão </a:t>
            </a:r>
            <a:r>
              <a:rPr lang="pt-BR" sz="1800" dirty="0" smtClean="0"/>
              <a:t>arterial</a:t>
            </a:r>
          </a:p>
          <a:p>
            <a:pPr>
              <a:buNone/>
            </a:pPr>
            <a:r>
              <a:rPr lang="pt-BR" sz="1800" dirty="0" smtClean="0"/>
              <a:t>(</a:t>
            </a:r>
            <a:r>
              <a:rPr lang="pt-BR" sz="1800" dirty="0" smtClean="0"/>
              <a:t>alvo </a:t>
            </a:r>
            <a:r>
              <a:rPr lang="pt-BR" sz="1800" dirty="0" smtClean="0"/>
              <a:t> &lt;</a:t>
            </a:r>
            <a:r>
              <a:rPr lang="pt-BR" sz="1800" dirty="0" smtClean="0"/>
              <a:t>120/80mmHg, com IECA ou com os bloqueadores do receptor </a:t>
            </a:r>
            <a:r>
              <a:rPr lang="pt-BR" sz="1800" dirty="0" smtClean="0"/>
              <a:t>da</a:t>
            </a:r>
          </a:p>
          <a:p>
            <a:pPr>
              <a:buNone/>
            </a:pPr>
            <a:r>
              <a:rPr lang="pt-BR" sz="1800" dirty="0" err="1" smtClean="0"/>
              <a:t>angiotensina</a:t>
            </a:r>
            <a:r>
              <a:rPr lang="pt-BR" sz="1800" dirty="0" smtClean="0"/>
              <a:t>) e </a:t>
            </a:r>
            <a:r>
              <a:rPr lang="pt-BR" sz="1800" dirty="0" smtClean="0"/>
              <a:t> lipídios </a:t>
            </a:r>
            <a:r>
              <a:rPr lang="pt-BR" sz="1800" dirty="0" smtClean="0"/>
              <a:t>(alvo de LDL &lt; 70 </a:t>
            </a:r>
            <a:r>
              <a:rPr lang="pt-BR" sz="1800" dirty="0" err="1" smtClean="0"/>
              <a:t>mg</a:t>
            </a:r>
            <a:r>
              <a:rPr lang="pt-BR" sz="1800" dirty="0" smtClean="0"/>
              <a:t>/dL) . </a:t>
            </a: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A </a:t>
            </a:r>
            <a:r>
              <a:rPr lang="pt-BR" sz="1800" dirty="0" smtClean="0"/>
              <a:t>glicemia deve ser normal ou próxima </a:t>
            </a:r>
            <a:r>
              <a:rPr lang="pt-BR" sz="1800" dirty="0" smtClean="0"/>
              <a:t>do normal </a:t>
            </a:r>
            <a:r>
              <a:rPr lang="pt-BR" sz="1800" dirty="0" smtClean="0"/>
              <a:t>(alvo de hemoglobina </a:t>
            </a:r>
            <a:r>
              <a:rPr lang="pt-BR" sz="1800" dirty="0" smtClean="0"/>
              <a:t>glicosilada</a:t>
            </a:r>
          </a:p>
          <a:p>
            <a:pPr>
              <a:buNone/>
            </a:pPr>
            <a:r>
              <a:rPr lang="pt-BR" sz="1800" dirty="0" smtClean="0"/>
              <a:t>≤ </a:t>
            </a:r>
            <a:r>
              <a:rPr lang="pt-BR" sz="1800" dirty="0" smtClean="0"/>
              <a:t>7%). </a:t>
            </a:r>
          </a:p>
          <a:p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74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sz="2900" b="1" dirty="0" smtClean="0"/>
          </a:p>
          <a:p>
            <a:r>
              <a:rPr lang="pt-BR" sz="2600" b="1" dirty="0" smtClean="0"/>
              <a:t>Lipídios </a:t>
            </a:r>
            <a:endParaRPr lang="pt-BR" sz="2600" b="1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sz="2200" dirty="0" smtClean="0"/>
              <a:t>Utilizar </a:t>
            </a:r>
            <a:r>
              <a:rPr lang="pt-BR" sz="2200" dirty="0" smtClean="0"/>
              <a:t>estatina em pacientes com AVCI ou AIT com </a:t>
            </a:r>
            <a:r>
              <a:rPr lang="pt-BR" sz="2200" dirty="0" err="1" smtClean="0"/>
              <a:t>hipercolesterolemia</a:t>
            </a:r>
            <a:r>
              <a:rPr lang="pt-BR" sz="2200" dirty="0" smtClean="0"/>
              <a:t> </a:t>
            </a:r>
            <a:r>
              <a:rPr lang="pt-BR" sz="2200" dirty="0" smtClean="0"/>
              <a:t> (</a:t>
            </a:r>
            <a:r>
              <a:rPr lang="pt-BR" sz="2200" dirty="0" smtClean="0"/>
              <a:t>alvo LDL &lt; 100mg|dl)</a:t>
            </a:r>
          </a:p>
          <a:p>
            <a:pPr>
              <a:buNone/>
            </a:pPr>
            <a:r>
              <a:rPr lang="pt-BR" sz="2200" dirty="0" smtClean="0"/>
              <a:t>	Em </a:t>
            </a:r>
            <a:r>
              <a:rPr lang="pt-BR" sz="2200" dirty="0" smtClean="0"/>
              <a:t>pacientes com alto risco vascular o alvo é de LDL&lt; 70 </a:t>
            </a:r>
            <a:r>
              <a:rPr lang="pt-BR" sz="2200" dirty="0" err="1" smtClean="0"/>
              <a:t>mg</a:t>
            </a:r>
            <a:r>
              <a:rPr lang="pt-BR" sz="2200" dirty="0" smtClean="0"/>
              <a:t>/dL </a:t>
            </a:r>
          </a:p>
          <a:p>
            <a:pPr>
              <a:buNone/>
            </a:pPr>
            <a:r>
              <a:rPr lang="pt-BR" sz="2200" dirty="0" smtClean="0"/>
              <a:t>	(</a:t>
            </a:r>
            <a:r>
              <a:rPr lang="pt-BR" sz="2200" dirty="0" smtClean="0"/>
              <a:t>pacientes com doença cardiovascular estabelecida associada a múltiplos </a:t>
            </a:r>
          </a:p>
          <a:p>
            <a:pPr>
              <a:buNone/>
            </a:pPr>
            <a:r>
              <a:rPr lang="pt-BR" sz="2200" dirty="0" smtClean="0"/>
              <a:t>	fatores </a:t>
            </a:r>
            <a:r>
              <a:rPr lang="pt-BR" sz="2200" dirty="0" smtClean="0"/>
              <a:t>de risco maiores e mal controlados, especialmente DM; múltiplos fatores de risco de síndrome metabólica, principalmente triglicerídeos &gt; 200 </a:t>
            </a:r>
            <a:r>
              <a:rPr lang="pt-BR" sz="2200" dirty="0" err="1" smtClean="0"/>
              <a:t>mg</a:t>
            </a:r>
            <a:r>
              <a:rPr lang="pt-BR" sz="2200" dirty="0" smtClean="0"/>
              <a:t>/dL e HDL &lt; 40 </a:t>
            </a:r>
            <a:r>
              <a:rPr lang="pt-BR" sz="2200" dirty="0" err="1" smtClean="0"/>
              <a:t>mg</a:t>
            </a:r>
            <a:r>
              <a:rPr lang="pt-BR" sz="2200" dirty="0" smtClean="0"/>
              <a:t>/dL </a:t>
            </a:r>
          </a:p>
          <a:p>
            <a:pPr>
              <a:buNone/>
            </a:pPr>
            <a:r>
              <a:rPr lang="pt-BR" sz="2200" dirty="0" smtClean="0"/>
              <a:t> </a:t>
            </a:r>
            <a:r>
              <a:rPr lang="pt-BR" sz="2200" dirty="0" smtClean="0"/>
              <a:t>	Pacientes </a:t>
            </a:r>
            <a:r>
              <a:rPr lang="pt-BR" sz="2200" dirty="0" smtClean="0"/>
              <a:t>com doença coronariana; pacientes com estenose carotídea</a:t>
            </a:r>
          </a:p>
          <a:p>
            <a:pPr>
              <a:buNone/>
            </a:pPr>
            <a:r>
              <a:rPr lang="pt-BR" sz="2200" dirty="0" smtClean="0"/>
              <a:t>	Pacientes </a:t>
            </a:r>
            <a:r>
              <a:rPr lang="pt-BR" sz="2200" dirty="0" smtClean="0"/>
              <a:t>com AVCI ou AIT de origem presumivelmente </a:t>
            </a:r>
            <a:r>
              <a:rPr lang="pt-BR" sz="2200" dirty="0" err="1" smtClean="0"/>
              <a:t>aterotrombótica</a:t>
            </a:r>
            <a:r>
              <a:rPr lang="pt-BR" sz="2200" dirty="0" smtClean="0"/>
              <a:t> devem </a:t>
            </a:r>
          </a:p>
          <a:p>
            <a:pPr>
              <a:buNone/>
            </a:pPr>
            <a:r>
              <a:rPr lang="pt-BR" sz="2200" dirty="0" smtClean="0"/>
              <a:t>	usar </a:t>
            </a:r>
            <a:r>
              <a:rPr lang="pt-BR" sz="2200" dirty="0" smtClean="0"/>
              <a:t>estatina, mesmo que apresentem o colesterol normal. </a:t>
            </a:r>
          </a:p>
          <a:p>
            <a:pPr>
              <a:buNone/>
            </a:pPr>
            <a:r>
              <a:rPr lang="pt-BR" sz="2200" dirty="0" smtClean="0"/>
              <a:t>	Pacientes </a:t>
            </a:r>
            <a:r>
              <a:rPr lang="pt-BR" sz="2200" dirty="0" smtClean="0"/>
              <a:t>com HDL baixo são candidatos a tratamento com niacina ou </a:t>
            </a:r>
            <a:r>
              <a:rPr lang="pt-BR" sz="2200" dirty="0" err="1" smtClean="0"/>
              <a:t>genfibrozil</a:t>
            </a:r>
            <a:r>
              <a:rPr lang="pt-BR" sz="2200" dirty="0" smtClean="0"/>
              <a:t>.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Regime de tratamento com </a:t>
            </a:r>
            <a:r>
              <a:rPr lang="pt-BR" dirty="0" smtClean="0"/>
              <a:t>rt-</a:t>
            </a:r>
            <a:r>
              <a:rPr lang="pt-BR" dirty="0" smtClean="0"/>
              <a:t>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13"/>
          <p:cNvSpPr txBox="1">
            <a:spLocks/>
          </p:cNvSpPr>
          <p:nvPr/>
        </p:nvSpPr>
        <p:spPr>
          <a:xfrm>
            <a:off x="500034" y="1785926"/>
            <a:ext cx="7577166" cy="481172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Transferir o paciente para a Unidade de Urgência, Unidade de Tratamento Intensivo ou Unidade de AVC Agudo.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Iniciar a infusão de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rtPA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 0,9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/Kg administrando 10% em bolo em 1 minuto e o restante em 1 hora. Não exceder a dose máxima de 90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paciente deve estar com 2 acessos venosos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calibrosos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membros superiores e a dose do rt-PA (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alteplase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e 0.9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/Kg com máximo de 90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dose total.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total da dose se infunde 10% em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bolus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um minuto e o restante em uma hora.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acesso venoso deve ser exclusivo e a infusão deve ser controlada através da bomba de infusão.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 </a:t>
            </a:r>
            <a:r>
              <a:rPr lang="pt-BR" dirty="0" err="1" smtClean="0"/>
              <a:t>endovascular</a:t>
            </a:r>
            <a:endParaRPr lang="pt-BR" dirty="0"/>
          </a:p>
        </p:txBody>
      </p:sp>
      <p:sp>
        <p:nvSpPr>
          <p:cNvPr id="4" name="Espaço Reservado para Conteúdo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injeção de drogas fibrinolíticas por via intra-arterial </a:t>
            </a:r>
            <a:r>
              <a:rPr lang="pt-BR" dirty="0" smtClean="0"/>
              <a:t>é </a:t>
            </a:r>
            <a:r>
              <a:rPr lang="pt-BR" dirty="0" smtClean="0"/>
              <a:t>utilizada para recanalização pela dissolução do trombo/embolo, através de sua ação local com menor dose.</a:t>
            </a:r>
          </a:p>
          <a:p>
            <a:pPr lvl="1"/>
            <a:r>
              <a:rPr lang="pt-BR" sz="2400" dirty="0" smtClean="0"/>
              <a:t>Na reoclusão arterial em pacientes &lt;6h do AVC em território da ACM evidenciada por Doppler TC ou </a:t>
            </a:r>
            <a:r>
              <a:rPr lang="pt-BR" sz="2400" dirty="0" err="1" smtClean="0"/>
              <a:t>Angio-TC</a:t>
            </a:r>
            <a:r>
              <a:rPr lang="pt-BR" sz="2400" dirty="0" smtClean="0"/>
              <a:t> </a:t>
            </a:r>
            <a:r>
              <a:rPr lang="pt-BR" sz="2400" dirty="0" smtClean="0"/>
              <a:t>ou </a:t>
            </a:r>
            <a:r>
              <a:rPr lang="pt-BR" sz="2400" dirty="0" err="1" smtClean="0"/>
              <a:t>Angio-RM</a:t>
            </a:r>
            <a:r>
              <a:rPr lang="pt-BR" sz="2400" dirty="0" smtClean="0"/>
              <a:t> pode-se tentar a </a:t>
            </a:r>
            <a:r>
              <a:rPr lang="pt-BR" sz="2400" dirty="0" err="1" smtClean="0"/>
              <a:t>trombólise</a:t>
            </a:r>
            <a:r>
              <a:rPr lang="pt-BR" sz="2400" dirty="0" smtClean="0"/>
              <a:t> </a:t>
            </a:r>
            <a:r>
              <a:rPr lang="pt-BR" sz="2400" dirty="0" smtClean="0"/>
              <a:t>intra-arterial de resgate.</a:t>
            </a:r>
          </a:p>
          <a:p>
            <a:r>
              <a:rPr lang="pt-BR" dirty="0" smtClean="0"/>
              <a:t>A retirada mecânica do trombo com novos cateteres e instrumentos específicos permite a </a:t>
            </a:r>
            <a:r>
              <a:rPr lang="pt-BR" dirty="0" err="1" smtClean="0"/>
              <a:t>recanalização</a:t>
            </a:r>
            <a:r>
              <a:rPr lang="pt-BR" dirty="0" smtClean="0"/>
              <a:t> arterial com melhora da perfusão no território isquêmico.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mayoclinic.com/images/image_popup/r7_ischemicstr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us.123rf.com/400wm/400/400/peterjunaidy/peterjunaidy1205/peterjunaidy120500017/13699566-brain-stroke--a-illustration-of-ischemic-str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1"/>
            <a:ext cx="4644008" cy="2708920"/>
          </a:xfrm>
          <a:prstGeom prst="rect">
            <a:avLst/>
          </a:prstGeom>
          <a:noFill/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35667" y="332656"/>
            <a:ext cx="7408333" cy="4713387"/>
          </a:xfrm>
        </p:spPr>
        <p:txBody>
          <a:bodyPr>
            <a:no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pt-BR" b="1" dirty="0" smtClean="0"/>
              <a:t>Ave Lacunar</a:t>
            </a:r>
            <a:r>
              <a:rPr lang="pt-BR" dirty="0" smtClean="0"/>
              <a:t>:  é o AVE trombótico mais comum (20% dos AVE isquêmicos), definido  por infarto de tamanho inferior a 2cm, causado pela obstrução das artérias perfurantes cerebrais;</a:t>
            </a:r>
          </a:p>
          <a:p>
            <a:pPr marL="457200" indent="-457200" algn="r">
              <a:buFont typeface="+mj-lt"/>
              <a:buAutoNum type="arabicPeriod"/>
            </a:pPr>
            <a:r>
              <a:rPr lang="pt-BR" b="1" dirty="0" smtClean="0"/>
              <a:t>Lesão em </a:t>
            </a:r>
            <a:r>
              <a:rPr lang="pt-BR" b="1" dirty="0" err="1" smtClean="0"/>
              <a:t>lipo-hialinose</a:t>
            </a:r>
            <a:r>
              <a:rPr lang="pt-BR" b="1" dirty="0" smtClean="0"/>
              <a:t> </a:t>
            </a:r>
            <a:r>
              <a:rPr lang="pt-BR" dirty="0" smtClean="0"/>
              <a:t>– precipita trombose </a:t>
            </a:r>
            <a:r>
              <a:rPr lang="pt-BR" i="1" dirty="0" smtClean="0"/>
              <a:t>in </a:t>
            </a:r>
            <a:r>
              <a:rPr lang="pt-BR" i="1" dirty="0" err="1" smtClean="0"/>
              <a:t>situ</a:t>
            </a:r>
            <a:r>
              <a:rPr lang="pt-BR" i="1" dirty="0" smtClean="0"/>
              <a:t>;</a:t>
            </a:r>
          </a:p>
          <a:p>
            <a:pPr marL="457200" indent="-457200" algn="r">
              <a:buFont typeface="+mj-lt"/>
              <a:buAutoNum type="arabicPeriod"/>
            </a:pPr>
            <a:r>
              <a:rPr lang="pt-BR" b="1" dirty="0" smtClean="0"/>
              <a:t>AVE </a:t>
            </a:r>
            <a:r>
              <a:rPr lang="pt-BR" b="1" dirty="0" err="1" smtClean="0"/>
              <a:t>Criptogênico</a:t>
            </a:r>
            <a:r>
              <a:rPr lang="pt-BR" b="1" dirty="0" smtClean="0"/>
              <a:t> </a:t>
            </a:r>
            <a:r>
              <a:rPr lang="pt-BR" dirty="0" smtClean="0"/>
              <a:t>: resultado de embolia em forame oval patente ou de placas ateromatosas na aorta ascendente;</a:t>
            </a:r>
          </a:p>
          <a:p>
            <a:pPr marL="457200" indent="-457200" algn="r">
              <a:buFont typeface="+mj-lt"/>
              <a:buAutoNum type="arabicPeriod"/>
            </a:pPr>
            <a:r>
              <a:rPr lang="pt-BR" b="1" dirty="0" smtClean="0"/>
              <a:t> A disfunção neuronal: </a:t>
            </a:r>
            <a:r>
              <a:rPr lang="pt-BR" dirty="0" smtClean="0"/>
              <a:t>ocorrerá sempre que o fluxo cerebral cair abaixo de 20ml/100g/minuto;</a:t>
            </a:r>
          </a:p>
          <a:p>
            <a:pPr marL="457200" indent="-457200" algn="r">
              <a:buFont typeface="+mj-lt"/>
              <a:buAutoNum type="arabicPeriod"/>
            </a:pPr>
            <a:r>
              <a:rPr lang="pt-BR" b="1" dirty="0" smtClean="0"/>
              <a:t>O infarto ocorrerá quando: a) </a:t>
            </a:r>
            <a:r>
              <a:rPr lang="pt-BR" dirty="0" smtClean="0"/>
              <a:t>A isquemia for                          prolongada ou</a:t>
            </a:r>
          </a:p>
          <a:p>
            <a:pPr marL="457200" indent="-457200" algn="r">
              <a:buNone/>
            </a:pPr>
            <a:r>
              <a:rPr lang="pt-BR" b="1" dirty="0" smtClean="0"/>
              <a:t>                                                           b) </a:t>
            </a:r>
            <a:r>
              <a:rPr lang="pt-BR" dirty="0" smtClean="0"/>
              <a:t>O fluxo neuronal for inferior   a 10ml/100g/ minuto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" y="1412776"/>
            <a:ext cx="9144000" cy="5445224"/>
          </a:xfrm>
        </p:spPr>
        <p:txBody>
          <a:bodyPr numCol="2"/>
          <a:lstStyle/>
          <a:p>
            <a:r>
              <a:rPr lang="pt-BR" dirty="0" smtClean="0"/>
              <a:t>Área de baixo fluxo sanguíneo porém de maior extração de oxigênio (a área de infarto tem ambos os parâmetros reduzidos);</a:t>
            </a:r>
          </a:p>
          <a:p>
            <a:r>
              <a:rPr lang="pt-BR" dirty="0" smtClean="0"/>
              <a:t>Seu tamanho é diretamente dependente da circulação colateral (varia muito entre pacientes);</a:t>
            </a:r>
          </a:p>
          <a:p>
            <a:r>
              <a:rPr lang="pt-BR" dirty="0" smtClean="0"/>
              <a:t>O fluxo sanguíneo para essa área é altamente dependente da </a:t>
            </a:r>
            <a:r>
              <a:rPr lang="pt-BR" dirty="0" smtClean="0"/>
              <a:t>PA </a:t>
            </a:r>
            <a:r>
              <a:rPr lang="pt-BR" dirty="0" smtClean="0"/>
              <a:t>(por isso não se deve reduzir a </a:t>
            </a:r>
            <a:r>
              <a:rPr lang="pt-BR" dirty="0" smtClean="0"/>
              <a:t>PA </a:t>
            </a:r>
            <a:r>
              <a:rPr lang="pt-BR" dirty="0" smtClean="0"/>
              <a:t>na fase aguda de </a:t>
            </a:r>
            <a:r>
              <a:rPr lang="pt-BR" dirty="0" err="1" smtClean="0"/>
              <a:t>AVEi</a:t>
            </a:r>
            <a:r>
              <a:rPr lang="pt-BR" dirty="0" smtClean="0"/>
              <a:t>);</a:t>
            </a:r>
          </a:p>
          <a:p>
            <a:endParaRPr lang="pt-BR" dirty="0" smtClean="0"/>
          </a:p>
          <a:p>
            <a:r>
              <a:rPr lang="pt-BR" dirty="0" smtClean="0"/>
              <a:t>Após 5h do início do </a:t>
            </a:r>
            <a:r>
              <a:rPr lang="pt-BR" dirty="0" err="1" smtClean="0"/>
              <a:t>AVEi</a:t>
            </a:r>
            <a:r>
              <a:rPr lang="pt-BR" dirty="0" smtClean="0"/>
              <a:t>, apenas 25% dos pacientes ainda apresentam penumbra isquêmica;</a:t>
            </a:r>
          </a:p>
          <a:p>
            <a:r>
              <a:rPr lang="pt-BR" dirty="0" smtClean="0"/>
              <a:t>Essa área pode permanecer visível por até 18h após o </a:t>
            </a:r>
            <a:r>
              <a:rPr lang="pt-BR" dirty="0" err="1" smtClean="0"/>
              <a:t>AVEi</a:t>
            </a:r>
            <a:r>
              <a:rPr lang="pt-BR" dirty="0" smtClean="0"/>
              <a:t>;</a:t>
            </a:r>
          </a:p>
          <a:p>
            <a:r>
              <a:rPr lang="pt-BR" dirty="0" smtClean="0"/>
              <a:t>Nestes pacientes, cerca de 35%da área final do infarto progrediu a partir da penumbra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00608" y="476672"/>
            <a:ext cx="7211144" cy="1002440"/>
          </a:xfrm>
        </p:spPr>
        <p:txBody>
          <a:bodyPr/>
          <a:lstStyle/>
          <a:p>
            <a:r>
              <a:rPr lang="pt-BR" dirty="0" smtClean="0"/>
              <a:t>Penumbra isquêmica</a:t>
            </a:r>
            <a:endParaRPr lang="pt-BR" dirty="0"/>
          </a:p>
        </p:txBody>
      </p:sp>
      <p:pic>
        <p:nvPicPr>
          <p:cNvPr id="5122" name="Picture 2" descr="http://25.media.tumblr.com/tumblr_lnj2v0DsQW1qbyseko1_2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869160"/>
            <a:ext cx="3744416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_7H9r_7bo6nc/SchThGAmUGI/AAAAAAAAAkc/I7XvN42q-qU/s320/AVC+penum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2601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uwmedicine.org/Patient-Care/eHealth-Articles/PublishingImages/Stroke_LargeArteryIsche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6836"/>
            <a:ext cx="7848872" cy="3281164"/>
          </a:xfrm>
          <a:prstGeom prst="rect">
            <a:avLst/>
          </a:prstGeom>
          <a:noFill/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1" cy="6192688"/>
          </a:xfrm>
        </p:spPr>
        <p:txBody>
          <a:bodyPr/>
          <a:lstStyle/>
          <a:p>
            <a:r>
              <a:rPr lang="pt-BR" b="1" dirty="0" smtClean="0"/>
              <a:t>Após a ocorrência do infarto, haverá:</a:t>
            </a:r>
            <a:r>
              <a:rPr lang="pt-BR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Edema neuronal citotóxico e vasogênico (pico entre 3 a 4 dias do evento agudo);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Migração de neutrófilos (primeiramente), seguidas de monócitos e células </a:t>
            </a:r>
            <a:r>
              <a:rPr lang="pt-BR" dirty="0" err="1" smtClean="0"/>
              <a:t>gliais</a:t>
            </a:r>
            <a:r>
              <a:rPr lang="pt-BR" dirty="0" smtClean="0"/>
              <a:t> fagocitárias;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Entre  10 dias e 3 semanas:  a fagocitose provoca uma necrose de liquefação, transformando o infarto em uma área amolecida e posteriormente cística e retraída.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2273</TotalTime>
  <Words>2862</Words>
  <Application>Microsoft Office PowerPoint</Application>
  <PresentationFormat>Apresentação na tela (4:3)</PresentationFormat>
  <Paragraphs>351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Forma de Onda</vt:lpstr>
      <vt:lpstr>Slide 1</vt:lpstr>
      <vt:lpstr>INTRODUÇÃO</vt:lpstr>
      <vt:lpstr>EPIDEMIOLOGIA</vt:lpstr>
      <vt:lpstr>PATOLOGIA/PATOGENIA</vt:lpstr>
      <vt:lpstr>Slide 5</vt:lpstr>
      <vt:lpstr>Slide 6</vt:lpstr>
      <vt:lpstr>Penumbra isquêmica</vt:lpstr>
      <vt:lpstr>Slide 8</vt:lpstr>
      <vt:lpstr>Slide 9</vt:lpstr>
      <vt:lpstr>FATORES DE RISCO</vt:lpstr>
      <vt:lpstr>  </vt:lpstr>
      <vt:lpstr>ANATOMIA VASCULAR DO ENCÉFALO</vt:lpstr>
      <vt:lpstr>Artéria Cerebral Média</vt:lpstr>
      <vt:lpstr>Artéria Cerebral Anterior</vt:lpstr>
      <vt:lpstr>Artéria Coroidal Anterior</vt:lpstr>
      <vt:lpstr> </vt:lpstr>
      <vt:lpstr>Artéria Cerebral Posterior </vt:lpstr>
      <vt:lpstr>CÍRCULO ARTERIAL DO CÉREBRO (polígono de Willis)</vt:lpstr>
      <vt:lpstr> </vt:lpstr>
      <vt:lpstr>Síndromes da Cerebral Média (AVE embólico ou lacunar)</vt:lpstr>
      <vt:lpstr> </vt:lpstr>
      <vt:lpstr> </vt:lpstr>
      <vt:lpstr> </vt:lpstr>
      <vt:lpstr> </vt:lpstr>
      <vt:lpstr>Síndromes da Cerebral Anterior (AVE embólico)</vt:lpstr>
      <vt:lpstr>Síndromes da Cerebral Posterior (AVE embólico ou lacunar)</vt:lpstr>
      <vt:lpstr> </vt:lpstr>
      <vt:lpstr> </vt:lpstr>
      <vt:lpstr>Síndromes da Basilar (AVE trombótico ou lacunar)</vt:lpstr>
      <vt:lpstr> </vt:lpstr>
      <vt:lpstr>Síndromes da Vertebral (AVE trombótico ou lacunar)</vt:lpstr>
      <vt:lpstr> </vt:lpstr>
      <vt:lpstr> </vt:lpstr>
      <vt:lpstr>              </vt:lpstr>
      <vt:lpstr> </vt:lpstr>
      <vt:lpstr>Tratamento e Prognóstico do AVCi</vt:lpstr>
      <vt:lpstr>Slide 37</vt:lpstr>
      <vt:lpstr>CRITÉRIOS DE INCLUSÃO PARA USO DE rt-PA </vt:lpstr>
      <vt:lpstr>CRITÉRIOS DE EXCLUSÃO PARA O USO DE rt-PA:</vt:lpstr>
      <vt:lpstr>Slide 40</vt:lpstr>
      <vt:lpstr>            Controle de  PA</vt:lpstr>
      <vt:lpstr> Controle de  PA</vt:lpstr>
      <vt:lpstr> Prevenção secundária de AVC </vt:lpstr>
      <vt:lpstr>Slide 44</vt:lpstr>
      <vt:lpstr>Regime de tratamento com rt-PA</vt:lpstr>
      <vt:lpstr>Tratamento endovascular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Thales Ramires</dc:creator>
  <cp:lastModifiedBy>Dr Milton</cp:lastModifiedBy>
  <cp:revision>37</cp:revision>
  <dcterms:created xsi:type="dcterms:W3CDTF">2013-03-27T23:47:44Z</dcterms:created>
  <dcterms:modified xsi:type="dcterms:W3CDTF">2013-04-03T18:10:54Z</dcterms:modified>
</cp:coreProperties>
</file>