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CC856-96B9-4F86-9315-FCE98C161CF5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108942-7309-4BA1-91E3-38B90017FDE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5962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b="1" dirty="0" smtClean="0">
                <a:solidFill>
                  <a:schemeClr val="tx1"/>
                </a:solidFill>
              </a:rPr>
              <a:t>Os acidentes vasculares cerebrais(AVCs) isquêmicos são causados por fluxo sanguíneo insuficiente em parte ou em todo o cérebro,representa 65% de todos os AVCs.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08942-7309-4BA1-91E3-38B90017FDE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un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08942-7309-4BA1-91E3-38B90017FDE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algn="just">
              <a:spcBef>
                <a:spcPts val="200"/>
              </a:spcBef>
              <a:buNone/>
            </a:pPr>
            <a:r>
              <a:rPr lang="en-US" sz="1200" dirty="0" smtClean="0"/>
              <a:t>O </a:t>
            </a:r>
            <a:r>
              <a:rPr lang="en-US" sz="1200" dirty="0" err="1" smtClean="0"/>
              <a:t>treinamento</a:t>
            </a:r>
            <a:r>
              <a:rPr lang="en-US" sz="1200" dirty="0" smtClean="0"/>
              <a:t> </a:t>
            </a:r>
            <a:r>
              <a:rPr lang="en-US" sz="1200" dirty="0" err="1" smtClean="0"/>
              <a:t>europeu</a:t>
            </a:r>
            <a:r>
              <a:rPr lang="en-US" sz="1200" dirty="0" smtClean="0"/>
              <a:t> </a:t>
            </a:r>
            <a:r>
              <a:rPr lang="en-US" sz="1200" dirty="0" err="1" smtClean="0"/>
              <a:t>inclui</a:t>
            </a:r>
            <a:r>
              <a:rPr lang="en-US" sz="1200" dirty="0" smtClean="0"/>
              <a:t> Face Arm Speech Test (FAST).</a:t>
            </a:r>
          </a:p>
          <a:p>
            <a:pPr marL="0" algn="just">
              <a:spcBef>
                <a:spcPts val="200"/>
              </a:spcBef>
              <a:buNone/>
            </a:pPr>
            <a:r>
              <a:rPr lang="en-US" sz="1200" dirty="0" err="1" smtClean="0"/>
              <a:t>Após</a:t>
            </a:r>
            <a:r>
              <a:rPr lang="en-US" sz="1200" dirty="0" smtClean="0"/>
              <a:t> 4 </a:t>
            </a:r>
            <a:r>
              <a:rPr lang="en-US" sz="1200" dirty="0" err="1" smtClean="0"/>
              <a:t>horas</a:t>
            </a:r>
            <a:r>
              <a:rPr lang="en-US" sz="1200" dirty="0" smtClean="0"/>
              <a:t> de </a:t>
            </a:r>
            <a:r>
              <a:rPr lang="en-US" sz="1200" dirty="0" err="1" smtClean="0"/>
              <a:t>treinamento</a:t>
            </a:r>
            <a:r>
              <a:rPr lang="en-US" sz="1200" dirty="0" smtClean="0"/>
              <a:t> </a:t>
            </a:r>
            <a:r>
              <a:rPr lang="en-US" sz="1200" dirty="0" err="1" smtClean="0"/>
              <a:t>em</a:t>
            </a:r>
            <a:r>
              <a:rPr lang="en-US" sz="1200" dirty="0" smtClean="0"/>
              <a:t> AVC e </a:t>
            </a:r>
            <a:r>
              <a:rPr lang="en-US" sz="1200" dirty="0" err="1" smtClean="0"/>
              <a:t>instruções</a:t>
            </a:r>
            <a:r>
              <a:rPr lang="en-US" sz="1200" dirty="0" smtClean="0"/>
              <a:t> de </a:t>
            </a:r>
            <a:r>
              <a:rPr lang="en-US" sz="1200" dirty="0" err="1" smtClean="0"/>
              <a:t>como</a:t>
            </a:r>
            <a:r>
              <a:rPr lang="en-US" sz="1200" dirty="0" smtClean="0"/>
              <a:t> </a:t>
            </a:r>
            <a:r>
              <a:rPr lang="en-US" sz="1200" dirty="0" err="1" smtClean="0"/>
              <a:t>aplicar</a:t>
            </a:r>
            <a:r>
              <a:rPr lang="en-US" sz="1200" dirty="0" smtClean="0"/>
              <a:t> a NIHSS </a:t>
            </a:r>
            <a:r>
              <a:rPr lang="en-US" sz="1200" dirty="0" err="1" smtClean="0"/>
              <a:t>modificada</a:t>
            </a:r>
            <a:r>
              <a:rPr lang="en-US" sz="1200" dirty="0" smtClean="0"/>
              <a:t> </a:t>
            </a:r>
            <a:r>
              <a:rPr lang="en-US" sz="1200" dirty="0" err="1" smtClean="0"/>
              <a:t>identificaram</a:t>
            </a:r>
            <a:r>
              <a:rPr lang="en-US" sz="1200" dirty="0" smtClean="0"/>
              <a:t> </a:t>
            </a:r>
            <a:r>
              <a:rPr lang="en-US" sz="1200" dirty="0" err="1" smtClean="0"/>
              <a:t>corretamente</a:t>
            </a:r>
            <a:r>
              <a:rPr lang="en-US" sz="1200" dirty="0" smtClean="0"/>
              <a:t> 91% das </a:t>
            </a:r>
            <a:r>
              <a:rPr lang="en-US" sz="1200" dirty="0" err="1" smtClean="0"/>
              <a:t>vítimas</a:t>
            </a:r>
            <a:r>
              <a:rPr lang="en-US" b="1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08942-7309-4BA1-91E3-38B90017FDE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95E9-73DF-4907-9B60-8AA6A3F2557E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A4EC-C99E-4548-B408-2BD8DE92847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95E9-73DF-4907-9B60-8AA6A3F2557E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A4EC-C99E-4548-B408-2BD8DE92847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95E9-73DF-4907-9B60-8AA6A3F2557E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A4EC-C99E-4548-B408-2BD8DE92847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95E9-73DF-4907-9B60-8AA6A3F2557E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A4EC-C99E-4548-B408-2BD8DE92847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95E9-73DF-4907-9B60-8AA6A3F2557E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A4EC-C99E-4548-B408-2BD8DE92847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95E9-73DF-4907-9B60-8AA6A3F2557E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A4EC-C99E-4548-B408-2BD8DE92847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95E9-73DF-4907-9B60-8AA6A3F2557E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A4EC-C99E-4548-B408-2BD8DE92847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95E9-73DF-4907-9B60-8AA6A3F2557E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4DA4EC-C99E-4548-B408-2BD8DE928474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95E9-73DF-4907-9B60-8AA6A3F2557E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A4EC-C99E-4548-B408-2BD8DE92847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95E9-73DF-4907-9B60-8AA6A3F2557E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E4DA4EC-C99E-4548-B408-2BD8DE92847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A4795E9-73DF-4907-9B60-8AA6A3F2557E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DA4EC-C99E-4548-B408-2BD8DE92847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A4795E9-73DF-4907-9B60-8AA6A3F2557E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E4DA4EC-C99E-4548-B408-2BD8DE92847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8305800" cy="1981200"/>
          </a:xfrm>
        </p:spPr>
        <p:txBody>
          <a:bodyPr/>
          <a:lstStyle/>
          <a:p>
            <a:pPr algn="ctr"/>
            <a:r>
              <a:rPr lang="en-US" dirty="0" err="1" smtClean="0"/>
              <a:t>Acidente</a:t>
            </a:r>
            <a:r>
              <a:rPr lang="en-US" dirty="0" smtClean="0"/>
              <a:t> Vascular Cerebral </a:t>
            </a:r>
            <a:r>
              <a:rPr lang="en-US" dirty="0" err="1" smtClean="0"/>
              <a:t>Isquêmico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377396"/>
            <a:ext cx="8305800" cy="2404404"/>
          </a:xfrm>
        </p:spPr>
        <p:txBody>
          <a:bodyPr>
            <a:normAutofit fontScale="25000" lnSpcReduction="20000"/>
          </a:bodyPr>
          <a:lstStyle/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dirty="0" smtClean="0"/>
          </a:p>
          <a:p>
            <a:pPr algn="l"/>
            <a:endParaRPr lang="pt-BR" sz="8000" dirty="0" smtClean="0"/>
          </a:p>
          <a:p>
            <a:pPr algn="l"/>
            <a:r>
              <a:rPr lang="pt-BR" sz="8000" dirty="0" smtClean="0"/>
              <a:t>Lucas Pena Daraio</a:t>
            </a:r>
          </a:p>
          <a:p>
            <a:pPr algn="l"/>
            <a:r>
              <a:rPr lang="pt-BR" sz="8000" dirty="0" smtClean="0"/>
              <a:t>Maíra Freire Cardoso</a:t>
            </a:r>
          </a:p>
          <a:p>
            <a:pPr algn="l"/>
            <a:r>
              <a:rPr lang="pt-BR" sz="8000" dirty="0" smtClean="0"/>
              <a:t>Marcela Baldo Seixlack</a:t>
            </a:r>
          </a:p>
          <a:p>
            <a:pPr algn="l"/>
            <a:r>
              <a:rPr lang="en-US" sz="8000" dirty="0" err="1" smtClean="0"/>
              <a:t>Marília</a:t>
            </a:r>
            <a:r>
              <a:rPr lang="en-US" sz="8000" dirty="0" smtClean="0"/>
              <a:t> </a:t>
            </a:r>
            <a:r>
              <a:rPr lang="en-US" sz="8000" dirty="0" err="1" smtClean="0"/>
              <a:t>Perissoto</a:t>
            </a:r>
            <a:r>
              <a:rPr lang="en-US" sz="8000" dirty="0" smtClean="0"/>
              <a:t> Scholl</a:t>
            </a:r>
          </a:p>
          <a:p>
            <a:pPr algn="l"/>
            <a:r>
              <a:rPr lang="pt-BR" sz="8000" dirty="0" smtClean="0"/>
              <a:t>Rui </a:t>
            </a:r>
            <a:r>
              <a:rPr lang="pt-BR" sz="8000" dirty="0" err="1" smtClean="0"/>
              <a:t>Pieri</a:t>
            </a:r>
            <a:r>
              <a:rPr lang="pt-BR" sz="8000" dirty="0" smtClean="0"/>
              <a:t> </a:t>
            </a:r>
            <a:r>
              <a:rPr lang="pt-BR" sz="8000" dirty="0" smtClean="0"/>
              <a:t>Neto</a:t>
            </a:r>
          </a:p>
          <a:p>
            <a:pPr algn="l"/>
            <a:endParaRPr lang="pt-BR" sz="8000" dirty="0" smtClean="0"/>
          </a:p>
          <a:p>
            <a:pPr algn="l"/>
            <a:r>
              <a:rPr lang="pt-BR" sz="8000" dirty="0" smtClean="0"/>
              <a:t>Ambulatório Neurovascular – </a:t>
            </a:r>
            <a:r>
              <a:rPr lang="pt-BR" sz="8000" dirty="0" err="1" smtClean="0"/>
              <a:t>Famema</a:t>
            </a:r>
            <a:r>
              <a:rPr lang="pt-BR" sz="8000" dirty="0" smtClean="0"/>
              <a:t> 2013</a:t>
            </a:r>
          </a:p>
          <a:p>
            <a:pPr algn="l"/>
            <a:r>
              <a:rPr lang="pt-BR" sz="8000" dirty="0" smtClean="0"/>
              <a:t>Prof. Dr. Milton </a:t>
            </a:r>
            <a:r>
              <a:rPr lang="pt-BR" sz="8000" dirty="0" err="1" smtClean="0"/>
              <a:t>Marchioli</a:t>
            </a:r>
            <a:endParaRPr lang="pt-BR" sz="8000" dirty="0" smtClean="0"/>
          </a:p>
          <a:p>
            <a:pPr algn="l"/>
            <a:endParaRPr lang="en-US" dirty="0"/>
          </a:p>
        </p:txBody>
      </p:sp>
      <p:sp>
        <p:nvSpPr>
          <p:cNvPr id="5" name="CaixaDeTexto 4"/>
          <p:cNvSpPr txBox="1"/>
          <p:nvPr/>
        </p:nvSpPr>
        <p:spPr>
          <a:xfrm>
            <a:off x="838200" y="2971800"/>
            <a:ext cx="76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FISIOPATOLOGIA-</a:t>
            </a:r>
            <a:r>
              <a:rPr lang="pt-BR" sz="2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EPIDEMIOLOGIA-QUADRO CLÍNICO</a:t>
            </a:r>
            <a:endParaRPr lang="pt-BR" sz="20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Suporte Geral e tratamento das complicações agudas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u="sng" dirty="0" smtClean="0"/>
              <a:t>Pressão sanguínea:</a:t>
            </a:r>
          </a:p>
          <a:p>
            <a:endParaRPr lang="pt-BR" sz="2400" u="sng" dirty="0" smtClean="0"/>
          </a:p>
          <a:p>
            <a:pPr>
              <a:buNone/>
            </a:pPr>
            <a:r>
              <a:rPr lang="en-US" sz="2000" dirty="0" smtClean="0"/>
              <a:t>- </a:t>
            </a:r>
            <a:r>
              <a:rPr lang="en-US" sz="2000" dirty="0" err="1" smtClean="0"/>
              <a:t>Redução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PA </a:t>
            </a:r>
            <a:r>
              <a:rPr lang="en-US" sz="2000" dirty="0" err="1" smtClean="0"/>
              <a:t>somente</a:t>
            </a:r>
            <a:r>
              <a:rPr lang="en-US" sz="2000" dirty="0" smtClean="0"/>
              <a:t>  se PA&gt; 220x120 mmHg </a:t>
            </a:r>
            <a:r>
              <a:rPr lang="en-US" sz="2000" dirty="0" err="1" smtClean="0"/>
              <a:t>ou</a:t>
            </a:r>
            <a:r>
              <a:rPr lang="en-US" sz="2000" dirty="0" smtClean="0"/>
              <a:t> se o </a:t>
            </a:r>
            <a:r>
              <a:rPr lang="en-US" sz="2000" dirty="0" err="1" smtClean="0"/>
              <a:t>paciente</a:t>
            </a:r>
            <a:r>
              <a:rPr lang="en-US" sz="2000" dirty="0" smtClean="0"/>
              <a:t> </a:t>
            </a:r>
            <a:r>
              <a:rPr lang="en-US" sz="2000" dirty="0" err="1" smtClean="0"/>
              <a:t>apresentar</a:t>
            </a:r>
            <a:r>
              <a:rPr lang="en-US" sz="2000" dirty="0" smtClean="0"/>
              <a:t> </a:t>
            </a:r>
            <a:r>
              <a:rPr lang="en-US" sz="2000" dirty="0" err="1" smtClean="0"/>
              <a:t>dissecação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aorta, IAM, edema </a:t>
            </a:r>
            <a:r>
              <a:rPr lang="en-US" sz="2000" dirty="0" err="1" smtClean="0"/>
              <a:t>agudo</a:t>
            </a:r>
            <a:r>
              <a:rPr lang="en-US" sz="2000" dirty="0" smtClean="0"/>
              <a:t> de </a:t>
            </a:r>
            <a:r>
              <a:rPr lang="en-US" sz="2000" dirty="0" err="1" smtClean="0"/>
              <a:t>pulmão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pt-BR" sz="2000" dirty="0" smtClean="0"/>
              <a:t>- A penunbra isquêmica é nutrida por circulação colateral que depende diretamente da PA para manter seu fluxo.</a:t>
            </a:r>
          </a:p>
          <a:p>
            <a:pPr>
              <a:buNone/>
            </a:pPr>
            <a:r>
              <a:rPr lang="pt-BR" sz="2000" dirty="0" smtClean="0"/>
              <a:t>- Se PA&gt; 220x120 mmHg iniciar anti-hipertensivo venoso. Reduzir 15% o valor inicial da PA no 1° dia.</a:t>
            </a:r>
          </a:p>
          <a:p>
            <a:pPr>
              <a:buNone/>
            </a:pPr>
            <a:r>
              <a:rPr lang="pt-BR" sz="2000" dirty="0" smtClean="0"/>
              <a:t>- Nitroprussiato de sódio se PAD&gt;140 mmHg, Labetalol venoso no restante.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endParaRPr lang="en-US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Suporte Geral e tratamento das complicações agudas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u="sng" dirty="0" err="1" smtClean="0"/>
              <a:t>Equilíbrio</a:t>
            </a:r>
            <a:r>
              <a:rPr lang="en-US" sz="2400" u="sng" dirty="0" smtClean="0"/>
              <a:t> de </a:t>
            </a:r>
            <a:r>
              <a:rPr lang="en-US" sz="2400" u="sng" dirty="0" err="1" smtClean="0"/>
              <a:t>fluidos</a:t>
            </a:r>
            <a:r>
              <a:rPr lang="en-US" sz="2400" u="sng" dirty="0" smtClean="0"/>
              <a:t> e </a:t>
            </a:r>
            <a:r>
              <a:rPr lang="en-US" sz="2400" u="sng" dirty="0" err="1" smtClean="0"/>
              <a:t>eletrólitos</a:t>
            </a:r>
            <a:r>
              <a:rPr lang="en-US" sz="2400" u="sng" dirty="0" smtClean="0"/>
              <a:t>:</a:t>
            </a:r>
          </a:p>
          <a:p>
            <a:pPr>
              <a:buNone/>
            </a:pPr>
            <a:r>
              <a:rPr lang="en-US" sz="2000" dirty="0" smtClean="0"/>
              <a:t>- Para </a:t>
            </a:r>
            <a:r>
              <a:rPr lang="en-US" sz="2000" dirty="0" err="1" smtClean="0"/>
              <a:t>pacientes</a:t>
            </a:r>
            <a:r>
              <a:rPr lang="en-US" sz="2000" dirty="0" smtClean="0"/>
              <a:t> </a:t>
            </a:r>
            <a:r>
              <a:rPr lang="en-US" sz="2000" dirty="0" err="1" smtClean="0"/>
              <a:t>euvolêmicos</a:t>
            </a:r>
            <a:r>
              <a:rPr lang="en-US" sz="2000" dirty="0" smtClean="0"/>
              <a:t> </a:t>
            </a:r>
            <a:r>
              <a:rPr lang="en-US" sz="2000" dirty="0" err="1" smtClean="0"/>
              <a:t>iniciar</a:t>
            </a:r>
            <a:r>
              <a:rPr lang="en-US" sz="2000" dirty="0" smtClean="0"/>
              <a:t> </a:t>
            </a:r>
            <a:r>
              <a:rPr lang="en-US" sz="2000" dirty="0" err="1" smtClean="0"/>
              <a:t>manutenção</a:t>
            </a:r>
            <a:r>
              <a:rPr lang="en-US" sz="2000" dirty="0" smtClean="0"/>
              <a:t> de </a:t>
            </a:r>
            <a:r>
              <a:rPr lang="en-US" sz="2000" dirty="0" err="1" smtClean="0"/>
              <a:t>fluido</a:t>
            </a:r>
            <a:r>
              <a:rPr lang="en-US" sz="2000" dirty="0" smtClean="0"/>
              <a:t> </a:t>
            </a:r>
            <a:r>
              <a:rPr lang="en-US" sz="2000" dirty="0" err="1" smtClean="0"/>
              <a:t>intravenoso</a:t>
            </a:r>
            <a:r>
              <a:rPr lang="en-US" sz="2000" dirty="0" smtClean="0"/>
              <a:t> 30ml/kg</a:t>
            </a:r>
          </a:p>
          <a:p>
            <a:pPr>
              <a:buNone/>
            </a:pPr>
            <a:r>
              <a:rPr lang="en-US" sz="2400" dirty="0" smtClean="0"/>
              <a:t>- </a:t>
            </a:r>
            <a:r>
              <a:rPr lang="en-US" sz="2000" dirty="0" smtClean="0"/>
              <a:t>Para </a:t>
            </a:r>
            <a:r>
              <a:rPr lang="en-US" sz="2000" dirty="0" err="1" smtClean="0"/>
              <a:t>pacientes</a:t>
            </a:r>
            <a:r>
              <a:rPr lang="en-US" sz="2000" dirty="0" smtClean="0"/>
              <a:t> </a:t>
            </a:r>
            <a:r>
              <a:rPr lang="en-US" sz="2000" dirty="0" err="1" smtClean="0"/>
              <a:t>hipovolêmicos</a:t>
            </a:r>
            <a:r>
              <a:rPr lang="en-US" sz="2000" dirty="0" smtClean="0"/>
              <a:t> </a:t>
            </a:r>
            <a:r>
              <a:rPr lang="en-US" sz="2000" dirty="0" err="1" smtClean="0"/>
              <a:t>repor</a:t>
            </a:r>
            <a:r>
              <a:rPr lang="en-US" sz="2000" dirty="0" smtClean="0"/>
              <a:t> </a:t>
            </a:r>
            <a:r>
              <a:rPr lang="en-US" sz="2000" dirty="0" err="1" smtClean="0"/>
              <a:t>rapidamente</a:t>
            </a:r>
            <a:r>
              <a:rPr lang="en-US" sz="2000" dirty="0" smtClean="0"/>
              <a:t> o volume intravascular </a:t>
            </a:r>
            <a:r>
              <a:rPr lang="en-US" sz="2000" dirty="0" err="1" smtClean="0"/>
              <a:t>depletado</a:t>
            </a:r>
            <a:r>
              <a:rPr lang="en-US" sz="2000" dirty="0" smtClean="0"/>
              <a:t>. </a:t>
            </a:r>
            <a:r>
              <a:rPr lang="en-US" sz="2000" dirty="0" err="1" smtClean="0"/>
              <a:t>Utilizar</a:t>
            </a:r>
            <a:r>
              <a:rPr lang="en-US" sz="2000" dirty="0" smtClean="0"/>
              <a:t> </a:t>
            </a:r>
            <a:r>
              <a:rPr lang="en-US" sz="2000" dirty="0" err="1" smtClean="0"/>
              <a:t>soluções</a:t>
            </a:r>
            <a:r>
              <a:rPr lang="en-US" sz="2000" dirty="0" smtClean="0"/>
              <a:t> </a:t>
            </a:r>
            <a:r>
              <a:rPr lang="en-US" sz="2000" dirty="0" err="1" smtClean="0"/>
              <a:t>isotônicas</a:t>
            </a:r>
            <a:r>
              <a:rPr lang="en-US" sz="2000" dirty="0" smtClean="0"/>
              <a:t> (0,9%).</a:t>
            </a:r>
          </a:p>
          <a:p>
            <a:pPr>
              <a:buNone/>
            </a:pPr>
            <a:endParaRPr lang="en-US" sz="2000" dirty="0" smtClean="0"/>
          </a:p>
          <a:p>
            <a:r>
              <a:rPr lang="pt-BR" sz="2400" u="sng" dirty="0" smtClean="0"/>
              <a:t>Glicemia </a:t>
            </a:r>
          </a:p>
          <a:p>
            <a:pPr>
              <a:buNone/>
            </a:pPr>
            <a:r>
              <a:rPr lang="pt-BR" sz="2000" dirty="0" smtClean="0"/>
              <a:t>- Hipoglicemia: corrigir níveis glicêmicos, se glicemia&lt; 60mg/dL.</a:t>
            </a:r>
          </a:p>
          <a:p>
            <a:pPr>
              <a:buNone/>
            </a:pPr>
            <a:r>
              <a:rPr lang="pt-BR" sz="2000" dirty="0" smtClean="0"/>
              <a:t>Injeção intravenosa lenta de 25 ml de dextrose 50%.</a:t>
            </a:r>
          </a:p>
          <a:p>
            <a:pPr>
              <a:buNone/>
            </a:pPr>
            <a:r>
              <a:rPr lang="pt-BR" sz="2000" dirty="0" smtClean="0"/>
              <a:t>- Hiperglicemia: </a:t>
            </a:r>
            <a:r>
              <a:rPr lang="pt-BR" sz="2000" smtClean="0"/>
              <a:t>administrar insulina de forma a manter glicemia entre </a:t>
            </a:r>
            <a:r>
              <a:rPr lang="pt-BR" sz="2000" dirty="0" smtClean="0"/>
              <a:t>140 a 180 mg/dL, monitorando de perto para evitar a hipoglicemia.</a:t>
            </a:r>
          </a:p>
          <a:p>
            <a:pPr>
              <a:buNone/>
            </a:pPr>
            <a:endParaRPr lang="pt-BR" sz="2000" dirty="0" smtClean="0"/>
          </a:p>
          <a:p>
            <a:r>
              <a:rPr lang="pt-BR" sz="2400" u="sng" dirty="0" smtClean="0"/>
              <a:t>Hipertemia</a:t>
            </a:r>
            <a:r>
              <a:rPr lang="pt-BR" sz="2400" dirty="0" smtClean="0"/>
              <a:t>: </a:t>
            </a:r>
            <a:r>
              <a:rPr lang="pt-BR" sz="2000" dirty="0" smtClean="0"/>
              <a:t>tratar a partir de  38°C</a:t>
            </a:r>
            <a:endParaRPr lang="pt-BR" sz="2400" dirty="0" smtClean="0"/>
          </a:p>
          <a:p>
            <a:endParaRPr lang="pt-BR" sz="2200" dirty="0" smtClean="0"/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pt-B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Fisiopatologia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400" u="sng" dirty="0" smtClean="0"/>
              <a:t>AVCi</a:t>
            </a:r>
            <a:r>
              <a:rPr lang="pt-BR" sz="2400" dirty="0" smtClean="0"/>
              <a:t>: déficit neurológico resultante da insufciência de suprimento sanguíneo que pode ser transitório ou permanente.</a:t>
            </a:r>
          </a:p>
          <a:p>
            <a:endParaRPr lang="pt-BR" sz="2400" dirty="0" smtClean="0"/>
          </a:p>
          <a:p>
            <a:r>
              <a:rPr lang="pt-BR" sz="2400" dirty="0" smtClean="0"/>
              <a:t>Deve-se a obstrução de alguma artéria cerebral por:</a:t>
            </a:r>
          </a:p>
          <a:p>
            <a:pPr>
              <a:buNone/>
            </a:pPr>
            <a:r>
              <a:rPr lang="pt-BR" sz="2400" dirty="0" smtClean="0"/>
              <a:t>-Trombose: trombo formado localmente na artéria envolvida</a:t>
            </a:r>
          </a:p>
          <a:p>
            <a:pPr>
              <a:buNone/>
            </a:pPr>
            <a:r>
              <a:rPr lang="pt-BR" sz="2400" dirty="0" smtClean="0"/>
              <a:t>-Embolia: cardioembólico e arterioembólico</a:t>
            </a:r>
          </a:p>
          <a:p>
            <a:pPr>
              <a:buNone/>
            </a:pPr>
            <a:endParaRPr lang="pt-BR" sz="2400" dirty="0" smtClean="0"/>
          </a:p>
          <a:p>
            <a:r>
              <a:rPr lang="pt-BR" sz="2400" dirty="0" smtClean="0"/>
              <a:t>Representa de 53% a 85% dos casos de AVC na população nacional.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sz="3200" b="1" dirty="0" smtClean="0"/>
              <a:t> </a:t>
            </a:r>
          </a:p>
          <a:p>
            <a:pPr>
              <a:buNone/>
            </a:pPr>
            <a:endParaRPr lang="pt-BR" sz="3200" b="1" dirty="0" smtClean="0"/>
          </a:p>
          <a:p>
            <a:pPr>
              <a:buNone/>
            </a:pPr>
            <a:endParaRPr lang="pt-BR" sz="3200" b="1" dirty="0" smtClean="0"/>
          </a:p>
          <a:p>
            <a:pPr>
              <a:buNone/>
            </a:pPr>
            <a:endParaRPr lang="pt-BR" sz="3200" b="1" dirty="0" smtClean="0"/>
          </a:p>
          <a:p>
            <a:pPr>
              <a:buNone/>
            </a:pPr>
            <a:endParaRPr lang="pt-BR" sz="32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Fatores de risco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sz="2400" u="sng" dirty="0" smtClean="0"/>
              <a:t>HAS</a:t>
            </a:r>
            <a:r>
              <a:rPr lang="pt-BR" sz="2400" dirty="0" smtClean="0"/>
              <a:t>: principal fator de risco para AVC, presente em cerca de 70% dos casos de doença cerebrovascular (DCV).</a:t>
            </a:r>
          </a:p>
          <a:p>
            <a:endParaRPr lang="pt-BR" sz="2400" dirty="0" smtClean="0"/>
          </a:p>
          <a:p>
            <a:r>
              <a:rPr lang="pt-BR" sz="2400" u="sng" dirty="0" smtClean="0"/>
              <a:t>Cardimiopatias</a:t>
            </a:r>
            <a:r>
              <a:rPr lang="pt-BR" sz="2400" dirty="0" smtClean="0"/>
              <a:t>: 2° fator de risco mais importante. Frequência de 41,9%.</a:t>
            </a:r>
          </a:p>
          <a:p>
            <a:endParaRPr lang="pt-BR" sz="2400" dirty="0" smtClean="0"/>
          </a:p>
          <a:p>
            <a:r>
              <a:rPr lang="pt-BR" sz="2400" u="sng" dirty="0" smtClean="0"/>
              <a:t>Diabetes Mellitus</a:t>
            </a:r>
            <a:r>
              <a:rPr lang="pt-BR" sz="2400" dirty="0" smtClean="0"/>
              <a:t>: fator de risco independente para DCV. Cerca de 23% dos pacientes com AVCi são diabéticos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sz="2400" u="sng" dirty="0" smtClean="0"/>
              <a:t>História familiar</a:t>
            </a:r>
          </a:p>
          <a:p>
            <a:endParaRPr lang="pt-BR" sz="2400" u="sng" dirty="0" smtClean="0"/>
          </a:p>
          <a:p>
            <a:r>
              <a:rPr lang="pt-BR" sz="2400" u="sng" dirty="0" smtClean="0"/>
              <a:t>Hipercolesterolemia</a:t>
            </a:r>
          </a:p>
          <a:p>
            <a:endParaRPr lang="pt-BR" sz="2400" u="sng" dirty="0" smtClean="0"/>
          </a:p>
          <a:p>
            <a:r>
              <a:rPr lang="pt-BR" sz="2400" u="sng" dirty="0" smtClean="0"/>
              <a:t>Idade&gt;60anos</a:t>
            </a:r>
            <a:endParaRPr lang="en-US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Quadro clínico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029200"/>
          </a:xfrm>
        </p:spPr>
        <p:txBody>
          <a:bodyPr>
            <a:noAutofit/>
          </a:bodyPr>
          <a:lstStyle/>
          <a:p>
            <a:r>
              <a:rPr lang="pt-BR" sz="2400" dirty="0" smtClean="0"/>
              <a:t>Os sinais e sintomas no AVCi dependem da região privada de suprimento sanguíneo. No entanto, alguns sintomas frequentemente encontrados são: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sz="2000" dirty="0" smtClean="0"/>
              <a:t>- Alteração de força e/ou sensibilidade em um ou ambos os lados do corpo</a:t>
            </a:r>
          </a:p>
          <a:p>
            <a:pPr>
              <a:buNone/>
            </a:pPr>
            <a:r>
              <a:rPr lang="pt-BR" sz="2000" dirty="0" smtClean="0"/>
              <a:t>- Alterações na fala</a:t>
            </a:r>
          </a:p>
          <a:p>
            <a:pPr>
              <a:buNone/>
            </a:pPr>
            <a:r>
              <a:rPr lang="pt-BR" sz="2000" dirty="0" smtClean="0"/>
              <a:t>- Confusão ou dificuldade para entender e se comunicar</a:t>
            </a:r>
          </a:p>
          <a:p>
            <a:pPr>
              <a:buNone/>
            </a:pPr>
            <a:r>
              <a:rPr lang="pt-BR" sz="2000" dirty="0" smtClean="0"/>
              <a:t>- Alterações na marcha ou equilíbrio</a:t>
            </a:r>
          </a:p>
          <a:p>
            <a:pPr>
              <a:buNone/>
            </a:pPr>
            <a:r>
              <a:rPr lang="pt-BR" sz="2000" dirty="0" smtClean="0"/>
              <a:t>- Hemianopsia parcial ou completa</a:t>
            </a:r>
          </a:p>
          <a:p>
            <a:pPr>
              <a:buNone/>
            </a:pPr>
            <a:r>
              <a:rPr lang="pt-BR" sz="2000" dirty="0" smtClean="0"/>
              <a:t>- Cefaléia súbita e atípica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762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Quadro clínico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3820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u="sng" dirty="0" smtClean="0"/>
              <a:t>Manifestações específicas: </a:t>
            </a:r>
            <a:endParaRPr lang="en-US" sz="2400" u="sng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371600"/>
          <a:ext cx="8382000" cy="4796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9939"/>
                <a:gridCol w="4362061"/>
              </a:tblGrid>
              <a:tr h="523875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bg1"/>
                          </a:solidFill>
                        </a:rPr>
                        <a:t>        Vaso</a:t>
                      </a:r>
                      <a:r>
                        <a:rPr lang="pt-BR" baseline="0" dirty="0" smtClean="0">
                          <a:solidFill>
                            <a:schemeClr val="bg1"/>
                          </a:solidFill>
                        </a:rPr>
                        <a:t> Ocluído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bg1"/>
                          </a:solidFill>
                        </a:rPr>
                        <a:t>Manifestações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238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ACI (artéria carótida interna)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Cegueira ipsilateral(variável);</a:t>
                      </a:r>
                    </a:p>
                    <a:p>
                      <a:r>
                        <a:rPr lang="pt-BR" sz="1200" dirty="0" smtClean="0"/>
                        <a:t>Síndrome da artéria cerebral média</a:t>
                      </a:r>
                      <a:endParaRPr lang="en-US" sz="1200" dirty="0"/>
                    </a:p>
                  </a:txBody>
                  <a:tcPr/>
                </a:tc>
              </a:tr>
              <a:tr h="5238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ACM(artéria</a:t>
                      </a:r>
                      <a:r>
                        <a:rPr lang="pt-BR" sz="1200" baseline="0" dirty="0" smtClean="0"/>
                        <a:t> cerebral média)</a:t>
                      </a:r>
                      <a:endParaRPr lang="pt-BR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Hemiparesia contralateral,hipoestesia(pior</a:t>
                      </a:r>
                      <a:r>
                        <a:rPr lang="pt-BR" sz="1200" baseline="0" dirty="0" smtClean="0"/>
                        <a:t> no membro superior e face),afasia ou anosognosia e desorientação espacial(não-dominante);quadrantanopsia inferior contralateral</a:t>
                      </a:r>
                      <a:endParaRPr lang="pt-BR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</a:tr>
              <a:tr h="5238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ACA(artéria cerebral anterior)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Hemiparesia contralateral,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Hipoestesia (pior no membro inferior contralateral)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</a:tr>
              <a:tr h="5238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Artéria Basilar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Hemiparesia contralateral, hipoestesia, sinais bulbares</a:t>
                      </a:r>
                      <a:r>
                        <a:rPr lang="pt-BR" sz="1200" baseline="0" dirty="0" smtClean="0"/>
                        <a:t> ou cerebelares ipsilaterais</a:t>
                      </a:r>
                      <a:endParaRPr lang="pt-BR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</a:tr>
              <a:tr h="5238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Artéria Vertebral ou ACPI(artéria cerebelar póstero-inferior)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Perda ipsilateral da sensibilidade facial, ataxia, hemiparesia</a:t>
                      </a:r>
                      <a:r>
                        <a:rPr lang="pt-BR" sz="1200" baseline="0" dirty="0" smtClean="0"/>
                        <a:t> contralateral, hipoestesia</a:t>
                      </a:r>
                      <a:endParaRPr lang="pt-BR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</a:tr>
              <a:tr h="5238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Artéria Cerebelar</a:t>
                      </a:r>
                      <a:r>
                        <a:rPr lang="pt-BR" sz="1200" baseline="0" dirty="0" smtClean="0"/>
                        <a:t> Superior</a:t>
                      </a:r>
                      <a:endParaRPr lang="pt-BR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Ataxia</a:t>
                      </a:r>
                      <a:r>
                        <a:rPr lang="pt-BR" sz="1200" baseline="0" dirty="0" smtClean="0"/>
                        <a:t> de marcha, náuseas, tonturas, cefaléia progredindo para hemiataxia ipsilateral, disartria, hemiparesia contralateral, sonolência</a:t>
                      </a:r>
                      <a:endParaRPr lang="pt-BR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Manejo pré-hospitalar do AVCi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algn="just">
              <a:spcBef>
                <a:spcPts val="200"/>
              </a:spcBef>
              <a:buNone/>
            </a:pPr>
            <a:r>
              <a:rPr lang="en-US" sz="3200" dirty="0" err="1" smtClean="0"/>
              <a:t>Escalas</a:t>
            </a:r>
            <a:r>
              <a:rPr lang="en-US" sz="3200" dirty="0" smtClean="0"/>
              <a:t> pré-</a:t>
            </a:r>
            <a:r>
              <a:rPr lang="en-US" sz="3200" dirty="0" err="1" smtClean="0"/>
              <a:t>hospitalares</a:t>
            </a:r>
            <a:r>
              <a:rPr lang="en-US" sz="3200" dirty="0" smtClean="0"/>
              <a:t> </a:t>
            </a:r>
            <a:r>
              <a:rPr lang="en-US" sz="3200" dirty="0" err="1" smtClean="0"/>
              <a:t>para</a:t>
            </a:r>
            <a:r>
              <a:rPr lang="en-US" sz="3200" dirty="0" smtClean="0"/>
              <a:t> </a:t>
            </a:r>
            <a:r>
              <a:rPr lang="en-US" sz="3200" dirty="0" err="1" smtClean="0"/>
              <a:t>avaliação</a:t>
            </a:r>
            <a:r>
              <a:rPr lang="en-US" sz="3200" dirty="0" smtClean="0"/>
              <a:t> de AVC, </a:t>
            </a:r>
            <a:r>
              <a:rPr lang="en-US" sz="3200" dirty="0" err="1" smtClean="0"/>
              <a:t>simplificação</a:t>
            </a:r>
            <a:r>
              <a:rPr lang="en-US" sz="3200" dirty="0" smtClean="0"/>
              <a:t> </a:t>
            </a:r>
            <a:r>
              <a:rPr lang="en-US" sz="3200" dirty="0" err="1" smtClean="0"/>
              <a:t>da</a:t>
            </a:r>
            <a:r>
              <a:rPr lang="en-US" sz="3200" dirty="0" smtClean="0"/>
              <a:t> National Institutes of Health Stroke Scale, (NIHSS): </a:t>
            </a:r>
          </a:p>
          <a:p>
            <a:pPr marL="0" algn="just">
              <a:spcBef>
                <a:spcPts val="200"/>
              </a:spcBef>
              <a:buNone/>
            </a:pPr>
            <a:endParaRPr lang="en-US" sz="3200" dirty="0" smtClean="0"/>
          </a:p>
          <a:p>
            <a:pPr marL="0" algn="just">
              <a:spcBef>
                <a:spcPts val="200"/>
              </a:spcBef>
              <a:buFont typeface="Wingdings" pitchFamily="2" charset="2"/>
              <a:buChar char="Ø"/>
            </a:pPr>
            <a:r>
              <a:rPr lang="en-US" sz="3200" u="sng" dirty="0" smtClean="0">
                <a:solidFill>
                  <a:schemeClr val="accent1"/>
                </a:solidFill>
              </a:rPr>
              <a:t>Cincinnati </a:t>
            </a:r>
            <a:r>
              <a:rPr lang="en-US" sz="3200" u="sng" dirty="0" err="1" smtClean="0">
                <a:solidFill>
                  <a:schemeClr val="accent1"/>
                </a:solidFill>
              </a:rPr>
              <a:t>Prehospital</a:t>
            </a:r>
            <a:r>
              <a:rPr lang="en-US" sz="3200" u="sng" dirty="0" smtClean="0">
                <a:solidFill>
                  <a:schemeClr val="accent1"/>
                </a:solidFill>
              </a:rPr>
              <a:t> Stroke Scale (CPPS)</a:t>
            </a:r>
          </a:p>
          <a:p>
            <a:pPr marL="0" algn="just">
              <a:spcBef>
                <a:spcPts val="200"/>
              </a:spcBef>
              <a:buNone/>
            </a:pPr>
            <a:endParaRPr lang="en-US" sz="3200" u="sng" dirty="0" smtClean="0">
              <a:solidFill>
                <a:schemeClr val="accent1"/>
              </a:solidFill>
            </a:endParaRPr>
          </a:p>
          <a:p>
            <a:pPr marL="0" algn="just">
              <a:spcBef>
                <a:spcPts val="200"/>
              </a:spcBef>
              <a:buNone/>
            </a:pPr>
            <a:r>
              <a:rPr lang="en-US" sz="3200" dirty="0" smtClean="0"/>
              <a:t>- </a:t>
            </a:r>
            <a:r>
              <a:rPr lang="en-US" sz="3200" dirty="0" err="1" smtClean="0"/>
              <a:t>Assimetria</a:t>
            </a:r>
            <a:r>
              <a:rPr lang="en-US" sz="3200" dirty="0" smtClean="0"/>
              <a:t> facial </a:t>
            </a:r>
          </a:p>
          <a:p>
            <a:pPr marL="0" algn="just">
              <a:spcBef>
                <a:spcPts val="200"/>
              </a:spcBef>
              <a:buNone/>
            </a:pPr>
            <a:r>
              <a:rPr lang="en-US" sz="3200" dirty="0" smtClean="0"/>
              <a:t>- </a:t>
            </a:r>
            <a:r>
              <a:rPr lang="en-US" sz="3200" dirty="0" err="1" smtClean="0"/>
              <a:t>Força</a:t>
            </a:r>
            <a:r>
              <a:rPr lang="en-US" sz="3200" dirty="0" smtClean="0"/>
              <a:t> </a:t>
            </a:r>
            <a:r>
              <a:rPr lang="en-US" sz="3200" dirty="0" err="1" smtClean="0"/>
              <a:t>nos</a:t>
            </a:r>
            <a:r>
              <a:rPr lang="en-US" sz="3200" dirty="0" smtClean="0"/>
              <a:t> </a:t>
            </a:r>
            <a:r>
              <a:rPr lang="en-US" sz="3200" dirty="0" err="1" smtClean="0"/>
              <a:t>braços</a:t>
            </a:r>
            <a:r>
              <a:rPr lang="en-US" sz="3200" dirty="0" smtClean="0"/>
              <a:t> </a:t>
            </a:r>
          </a:p>
          <a:p>
            <a:pPr marL="0" algn="just">
              <a:spcBef>
                <a:spcPts val="200"/>
              </a:spcBef>
              <a:buNone/>
            </a:pPr>
            <a:r>
              <a:rPr lang="en-US" sz="3200" dirty="0" smtClean="0"/>
              <a:t>- </a:t>
            </a:r>
            <a:r>
              <a:rPr lang="en-US" sz="3200" dirty="0" err="1" smtClean="0"/>
              <a:t>Linguagem</a:t>
            </a:r>
            <a:endParaRPr lang="en-US" sz="3200" dirty="0" smtClean="0"/>
          </a:p>
          <a:p>
            <a:pPr marL="0" algn="just">
              <a:spcBef>
                <a:spcPts val="200"/>
              </a:spcBef>
              <a:buNone/>
            </a:pPr>
            <a:r>
              <a:rPr lang="en-US" sz="3200" dirty="0" smtClean="0"/>
              <a:t> </a:t>
            </a:r>
          </a:p>
          <a:p>
            <a:pPr marL="0" algn="just">
              <a:spcBef>
                <a:spcPts val="200"/>
              </a:spcBef>
              <a:buNone/>
            </a:pPr>
            <a:r>
              <a:rPr lang="en-US" sz="3200" dirty="0" err="1" smtClean="0"/>
              <a:t>Qualquer</a:t>
            </a:r>
            <a:r>
              <a:rPr lang="en-US" sz="3200" dirty="0" smtClean="0"/>
              <a:t> </a:t>
            </a:r>
            <a:r>
              <a:rPr lang="en-US" sz="3200" dirty="0" err="1" smtClean="0"/>
              <a:t>anormalidade</a:t>
            </a:r>
            <a:r>
              <a:rPr lang="en-US" sz="3200" dirty="0" smtClean="0"/>
              <a:t> </a:t>
            </a:r>
            <a:r>
              <a:rPr lang="en-US" sz="3200" dirty="0" err="1" smtClean="0"/>
              <a:t>nestes</a:t>
            </a:r>
            <a:r>
              <a:rPr lang="en-US" sz="3200" dirty="0" smtClean="0"/>
              <a:t> </a:t>
            </a:r>
            <a:r>
              <a:rPr lang="en-US" sz="3200" dirty="0" err="1" smtClean="0"/>
              <a:t>ítens</a:t>
            </a:r>
            <a:r>
              <a:rPr lang="en-US" sz="3200" dirty="0" smtClean="0"/>
              <a:t> </a:t>
            </a:r>
            <a:r>
              <a:rPr lang="en-US" sz="3200" dirty="0" err="1" smtClean="0"/>
              <a:t>aumenta</a:t>
            </a:r>
            <a:r>
              <a:rPr lang="en-US" sz="3200" dirty="0" smtClean="0"/>
              <a:t> a </a:t>
            </a:r>
            <a:r>
              <a:rPr lang="en-US" sz="3200" dirty="0" err="1" smtClean="0"/>
              <a:t>suspeita</a:t>
            </a:r>
            <a:r>
              <a:rPr lang="en-US" sz="3200" dirty="0" smtClean="0"/>
              <a:t> de AVC.</a:t>
            </a:r>
            <a:br>
              <a:rPr lang="en-US" sz="3200" dirty="0" smtClean="0"/>
            </a:br>
            <a:endParaRPr lang="en-US" sz="3200" dirty="0" smtClean="0"/>
          </a:p>
          <a:p>
            <a:pPr marL="0" algn="just">
              <a:spcBef>
                <a:spcPts val="200"/>
              </a:spcBef>
              <a:buFont typeface="Wingdings" pitchFamily="2" charset="2"/>
              <a:buChar char="Ø"/>
            </a:pPr>
            <a:r>
              <a:rPr lang="en-US" sz="3200" u="sng" dirty="0" smtClean="0">
                <a:solidFill>
                  <a:schemeClr val="accent1"/>
                </a:solidFill>
              </a:rPr>
              <a:t>Los Angeles </a:t>
            </a:r>
            <a:r>
              <a:rPr lang="en-US" sz="3200" u="sng" dirty="0" err="1" smtClean="0">
                <a:solidFill>
                  <a:schemeClr val="accent1"/>
                </a:solidFill>
              </a:rPr>
              <a:t>Prehospital</a:t>
            </a:r>
            <a:r>
              <a:rPr lang="en-US" sz="3200" u="sng" dirty="0" smtClean="0">
                <a:solidFill>
                  <a:schemeClr val="accent1"/>
                </a:solidFill>
              </a:rPr>
              <a:t> Stroke Screen </a:t>
            </a:r>
          </a:p>
          <a:p>
            <a:pPr marL="0" algn="just">
              <a:spcBef>
                <a:spcPts val="200"/>
              </a:spcBef>
              <a:buNone/>
            </a:pPr>
            <a:endParaRPr lang="en-US" sz="3200" u="sng" dirty="0" smtClean="0">
              <a:solidFill>
                <a:schemeClr val="accent1"/>
              </a:solidFill>
            </a:endParaRPr>
          </a:p>
          <a:p>
            <a:pPr marL="0" algn="just">
              <a:spcBef>
                <a:spcPts val="200"/>
              </a:spcBef>
              <a:buNone/>
            </a:pPr>
            <a:r>
              <a:rPr lang="en-US" sz="3200" dirty="0" smtClean="0"/>
              <a:t>- </a:t>
            </a:r>
            <a:r>
              <a:rPr lang="en-US" sz="3200" dirty="0" err="1" smtClean="0"/>
              <a:t>Assimetria</a:t>
            </a:r>
            <a:r>
              <a:rPr lang="en-US" sz="3200" dirty="0" smtClean="0"/>
              <a:t> facial </a:t>
            </a:r>
          </a:p>
          <a:p>
            <a:pPr marL="0" algn="just">
              <a:spcBef>
                <a:spcPts val="200"/>
              </a:spcBef>
              <a:buNone/>
            </a:pPr>
            <a:r>
              <a:rPr lang="en-US" sz="3200" dirty="0" smtClean="0"/>
              <a:t>- </a:t>
            </a:r>
            <a:r>
              <a:rPr lang="en-US" sz="3200" dirty="0" err="1" smtClean="0"/>
              <a:t>Força</a:t>
            </a:r>
            <a:r>
              <a:rPr lang="en-US" sz="3200" dirty="0" smtClean="0"/>
              <a:t> </a:t>
            </a:r>
            <a:r>
              <a:rPr lang="en-US" sz="3200" dirty="0" err="1" smtClean="0"/>
              <a:t>nos</a:t>
            </a:r>
            <a:r>
              <a:rPr lang="en-US" sz="3200" dirty="0" smtClean="0"/>
              <a:t> </a:t>
            </a:r>
            <a:r>
              <a:rPr lang="en-US" sz="3200" dirty="0" err="1" smtClean="0"/>
              <a:t>braços</a:t>
            </a:r>
            <a:r>
              <a:rPr lang="en-US" sz="3200" dirty="0" smtClean="0"/>
              <a:t> </a:t>
            </a:r>
          </a:p>
          <a:p>
            <a:pPr marL="0" algn="just">
              <a:spcBef>
                <a:spcPts val="200"/>
              </a:spcBef>
              <a:buNone/>
            </a:pPr>
            <a:r>
              <a:rPr lang="en-US" sz="3200" dirty="0" smtClean="0"/>
              <a:t>- </a:t>
            </a:r>
            <a:r>
              <a:rPr lang="en-US" sz="3200" dirty="0" err="1" smtClean="0"/>
              <a:t>Aperto</a:t>
            </a:r>
            <a:r>
              <a:rPr lang="en-US" sz="3200" dirty="0" smtClean="0"/>
              <a:t> </a:t>
            </a:r>
            <a:r>
              <a:rPr lang="en-US" sz="3200" dirty="0" err="1" smtClean="0"/>
              <a:t>da</a:t>
            </a:r>
            <a:r>
              <a:rPr lang="en-US" sz="3200" dirty="0" smtClean="0"/>
              <a:t> </a:t>
            </a:r>
            <a:r>
              <a:rPr lang="en-US" sz="3200" dirty="0" err="1" smtClean="0"/>
              <a:t>mão</a:t>
            </a:r>
            <a:r>
              <a:rPr lang="en-US" sz="3200" dirty="0" smtClean="0"/>
              <a:t> </a:t>
            </a:r>
          </a:p>
          <a:p>
            <a:pPr marL="0" algn="just">
              <a:spcBef>
                <a:spcPts val="200"/>
              </a:spcBef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Manejo pré-hospitalar do AVCi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t-BR" sz="2400" dirty="0" smtClean="0"/>
              <a:t>A equipe da ambulância deverá oferecer os seguintes cuidados:</a:t>
            </a:r>
          </a:p>
          <a:p>
            <a:pPr>
              <a:buNone/>
            </a:pPr>
            <a:endParaRPr lang="pt-BR" sz="2400" dirty="0" smtClean="0"/>
          </a:p>
          <a:p>
            <a:pPr indent="0">
              <a:spcBef>
                <a:spcPts val="200"/>
              </a:spcBef>
              <a:buNone/>
            </a:pPr>
            <a:r>
              <a:rPr lang="en-US" sz="2400" dirty="0" smtClean="0"/>
              <a:t>1.Pronto </a:t>
            </a:r>
            <a:r>
              <a:rPr lang="en-US" sz="2400" dirty="0" err="1" smtClean="0"/>
              <a:t>atendimento</a:t>
            </a:r>
            <a:endParaRPr lang="en-US" sz="2400" dirty="0" smtClean="0"/>
          </a:p>
          <a:p>
            <a:pPr indent="0">
              <a:spcBef>
                <a:spcPts val="200"/>
              </a:spcBef>
              <a:buNone/>
            </a:pP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2. </a:t>
            </a:r>
            <a:r>
              <a:rPr lang="en-US" sz="2400" dirty="0" err="1" smtClean="0"/>
              <a:t>Iniciar</a:t>
            </a:r>
            <a:r>
              <a:rPr lang="en-US" sz="2400" dirty="0" smtClean="0"/>
              <a:t> </a:t>
            </a:r>
            <a:r>
              <a:rPr lang="en-US" sz="2400" dirty="0" err="1" smtClean="0"/>
              <a:t>condutas</a:t>
            </a:r>
            <a:r>
              <a:rPr lang="en-US" sz="2400" dirty="0" smtClean="0"/>
              <a:t> </a:t>
            </a:r>
            <a:r>
              <a:rPr lang="en-US" sz="2400" dirty="0" err="1" smtClean="0"/>
              <a:t>visando</a:t>
            </a:r>
            <a:r>
              <a:rPr lang="en-US" sz="2400" dirty="0" smtClean="0"/>
              <a:t> </a:t>
            </a:r>
            <a:r>
              <a:rPr lang="en-US" sz="2400" dirty="0" err="1" smtClean="0"/>
              <a:t>evitar</a:t>
            </a:r>
            <a:r>
              <a:rPr lang="en-US" sz="2400" dirty="0" smtClean="0"/>
              <a:t> a </a:t>
            </a:r>
            <a:r>
              <a:rPr lang="en-US" sz="2400" dirty="0" err="1" smtClean="0"/>
              <a:t>progressão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lesão</a:t>
            </a:r>
            <a:r>
              <a:rPr lang="en-US" sz="2400" dirty="0" smtClean="0"/>
              <a:t>, </a:t>
            </a:r>
            <a:r>
              <a:rPr lang="en-US" sz="2400" dirty="0" err="1" smtClean="0"/>
              <a:t>dentre</a:t>
            </a:r>
            <a:r>
              <a:rPr lang="en-US" sz="2400" dirty="0" smtClean="0"/>
              <a:t> </a:t>
            </a:r>
            <a:r>
              <a:rPr lang="en-US" sz="2400" dirty="0" err="1" smtClean="0"/>
              <a:t>elas</a:t>
            </a:r>
            <a:r>
              <a:rPr lang="en-US" sz="2400" dirty="0" smtClean="0"/>
              <a:t>:</a:t>
            </a:r>
          </a:p>
          <a:p>
            <a:pPr indent="0" algn="just">
              <a:spcBef>
                <a:spcPts val="200"/>
              </a:spcBef>
              <a:buNone/>
            </a:pPr>
            <a:r>
              <a:rPr lang="en-US" sz="1900" dirty="0" smtClean="0"/>
              <a:t>- </a:t>
            </a:r>
            <a:r>
              <a:rPr lang="en-US" sz="1900" dirty="0" err="1" smtClean="0"/>
              <a:t>Determinar</a:t>
            </a:r>
            <a:r>
              <a:rPr lang="en-US" sz="1900" dirty="0" smtClean="0"/>
              <a:t> </a:t>
            </a:r>
            <a:r>
              <a:rPr lang="en-US" sz="1900" dirty="0" err="1" smtClean="0"/>
              <a:t>os</a:t>
            </a:r>
            <a:r>
              <a:rPr lang="en-US" sz="1900" dirty="0" smtClean="0"/>
              <a:t> </a:t>
            </a:r>
            <a:r>
              <a:rPr lang="en-US" sz="1900" dirty="0" err="1" smtClean="0"/>
              <a:t>sinais</a:t>
            </a:r>
            <a:r>
              <a:rPr lang="en-US" sz="1900" dirty="0" smtClean="0"/>
              <a:t> </a:t>
            </a:r>
            <a:r>
              <a:rPr lang="en-US" sz="1900" dirty="0" err="1" smtClean="0"/>
              <a:t>vitais</a:t>
            </a:r>
            <a:r>
              <a:rPr lang="en-US" sz="1900" dirty="0" smtClean="0"/>
              <a:t> (PA, FC e FR). </a:t>
            </a:r>
          </a:p>
          <a:p>
            <a:pPr indent="0" algn="just">
              <a:spcBef>
                <a:spcPts val="200"/>
              </a:spcBef>
              <a:buNone/>
            </a:pPr>
            <a:r>
              <a:rPr lang="en-US" sz="1900" dirty="0" smtClean="0"/>
              <a:t>- </a:t>
            </a:r>
            <a:r>
              <a:rPr lang="en-US" sz="1900" dirty="0" err="1" smtClean="0"/>
              <a:t>Cabeceira</a:t>
            </a:r>
            <a:r>
              <a:rPr lang="en-US" sz="1900" dirty="0" smtClean="0"/>
              <a:t> a 0°.</a:t>
            </a:r>
          </a:p>
          <a:p>
            <a:pPr indent="0">
              <a:spcBef>
                <a:spcPts val="200"/>
              </a:spcBef>
              <a:buNone/>
            </a:pPr>
            <a:r>
              <a:rPr lang="en-US" sz="1900" dirty="0" smtClean="0"/>
              <a:t>- </a:t>
            </a:r>
            <a:r>
              <a:rPr lang="en-US" sz="1900" dirty="0" err="1" smtClean="0"/>
              <a:t>Acesso</a:t>
            </a:r>
            <a:r>
              <a:rPr lang="en-US" sz="1900" dirty="0" smtClean="0"/>
              <a:t> </a:t>
            </a:r>
            <a:r>
              <a:rPr lang="en-US" sz="1900" dirty="0" err="1" smtClean="0"/>
              <a:t>venoso</a:t>
            </a:r>
            <a:r>
              <a:rPr lang="en-US" sz="1900" dirty="0" smtClean="0"/>
              <a:t>.</a:t>
            </a:r>
            <a:br>
              <a:rPr lang="en-US" sz="1900" dirty="0" smtClean="0"/>
            </a:br>
            <a:r>
              <a:rPr lang="en-US" sz="1900" dirty="0" smtClean="0"/>
              <a:t>- </a:t>
            </a:r>
            <a:r>
              <a:rPr lang="en-US" sz="1900" dirty="0" err="1" smtClean="0"/>
              <a:t>Administrar</a:t>
            </a:r>
            <a:r>
              <a:rPr lang="en-US" sz="1900" dirty="0" smtClean="0"/>
              <a:t> O2 nasal se </a:t>
            </a:r>
            <a:r>
              <a:rPr lang="en-US" sz="1900" dirty="0" err="1" smtClean="0"/>
              <a:t>oximetria</a:t>
            </a:r>
            <a:r>
              <a:rPr lang="en-US" sz="1900" dirty="0" smtClean="0"/>
              <a:t> </a:t>
            </a:r>
            <a:r>
              <a:rPr lang="en-US" sz="1900" dirty="0" err="1" smtClean="0"/>
              <a:t>abaixo</a:t>
            </a:r>
            <a:r>
              <a:rPr lang="en-US" sz="1900" dirty="0" smtClean="0"/>
              <a:t> de 95%. </a:t>
            </a:r>
          </a:p>
          <a:p>
            <a:pPr indent="0">
              <a:spcBef>
                <a:spcPts val="200"/>
              </a:spcBef>
              <a:buNone/>
            </a:pPr>
            <a:r>
              <a:rPr lang="en-US" sz="1900" dirty="0" smtClean="0"/>
              <a:t>- “</a:t>
            </a:r>
            <a:r>
              <a:rPr lang="en-US" sz="1900" dirty="0" err="1" smtClean="0"/>
              <a:t>Hemoglicotest</a:t>
            </a:r>
            <a:r>
              <a:rPr lang="en-US" sz="1900" dirty="0" smtClean="0"/>
              <a:t>” (</a:t>
            </a:r>
            <a:r>
              <a:rPr lang="en-US" sz="1900" dirty="0" err="1" smtClean="0"/>
              <a:t>checar</a:t>
            </a:r>
            <a:r>
              <a:rPr lang="en-US" sz="1900" dirty="0" smtClean="0"/>
              <a:t> </a:t>
            </a:r>
            <a:r>
              <a:rPr lang="en-US" sz="1900" dirty="0" err="1" smtClean="0"/>
              <a:t>glicemia</a:t>
            </a:r>
            <a:r>
              <a:rPr lang="en-US" sz="1900" dirty="0" smtClean="0"/>
              <a:t>)</a:t>
            </a:r>
            <a:br>
              <a:rPr lang="en-US" sz="1900" dirty="0" smtClean="0"/>
            </a:br>
            <a:r>
              <a:rPr lang="en-US" sz="1900" dirty="0" smtClean="0"/>
              <a:t>- </a:t>
            </a:r>
            <a:r>
              <a:rPr lang="en-US" sz="1900" dirty="0" err="1" smtClean="0"/>
              <a:t>Aplicar</a:t>
            </a:r>
            <a:r>
              <a:rPr lang="en-US" sz="1900" dirty="0" smtClean="0"/>
              <a:t> a </a:t>
            </a:r>
            <a:r>
              <a:rPr lang="en-US" sz="1900" dirty="0" err="1" smtClean="0"/>
              <a:t>escala</a:t>
            </a:r>
            <a:r>
              <a:rPr lang="en-US" sz="1900" dirty="0" smtClean="0"/>
              <a:t> de coma de Glasgow e a </a:t>
            </a:r>
            <a:r>
              <a:rPr lang="en-US" sz="1900" dirty="0" err="1" smtClean="0"/>
              <a:t>escala</a:t>
            </a:r>
            <a:r>
              <a:rPr lang="en-US" sz="1900" dirty="0" smtClean="0"/>
              <a:t> pré-</a:t>
            </a:r>
            <a:r>
              <a:rPr lang="en-US" sz="1900" dirty="0" err="1" smtClean="0"/>
              <a:t>hospitalar</a:t>
            </a:r>
            <a:r>
              <a:rPr lang="en-US" sz="1900" dirty="0" smtClean="0"/>
              <a:t> </a:t>
            </a:r>
            <a:r>
              <a:rPr lang="en-US" sz="1900" dirty="0" err="1" smtClean="0"/>
              <a:t>para</a:t>
            </a:r>
            <a:r>
              <a:rPr lang="en-US" sz="1900" dirty="0" smtClean="0"/>
              <a:t> </a:t>
            </a:r>
            <a:r>
              <a:rPr lang="en-US" sz="1900" dirty="0" err="1" smtClean="0"/>
              <a:t>qual</a:t>
            </a:r>
            <a:r>
              <a:rPr lang="en-US" sz="1900" dirty="0" smtClean="0"/>
              <a:t> </a:t>
            </a:r>
            <a:r>
              <a:rPr lang="en-US" sz="1900" dirty="0" err="1" smtClean="0"/>
              <a:t>tenham</a:t>
            </a:r>
            <a:r>
              <a:rPr lang="en-US" sz="1900" dirty="0" smtClean="0"/>
              <a:t> </a:t>
            </a:r>
            <a:r>
              <a:rPr lang="en-US" sz="1900" dirty="0" err="1" smtClean="0"/>
              <a:t>sido</a:t>
            </a:r>
            <a:r>
              <a:rPr lang="en-US" sz="1900" dirty="0" smtClean="0"/>
              <a:t> </a:t>
            </a:r>
            <a:r>
              <a:rPr lang="en-US" sz="1900" dirty="0" err="1" smtClean="0"/>
              <a:t>treinados</a:t>
            </a:r>
            <a:endParaRPr lang="en-US" sz="1900" dirty="0" smtClean="0"/>
          </a:p>
          <a:p>
            <a:pPr indent="0">
              <a:spcBef>
                <a:spcPts val="200"/>
              </a:spcBef>
              <a:buNone/>
            </a:pPr>
            <a:r>
              <a:rPr lang="en-US" sz="1900" dirty="0" smtClean="0"/>
              <a:t>- </a:t>
            </a:r>
            <a:r>
              <a:rPr lang="en-US" sz="1900" dirty="0" err="1" smtClean="0"/>
              <a:t>Levar</a:t>
            </a:r>
            <a:r>
              <a:rPr lang="en-US" sz="1900" dirty="0" smtClean="0"/>
              <a:t> a </a:t>
            </a:r>
            <a:r>
              <a:rPr lang="en-US" sz="1900" dirty="0" err="1" smtClean="0"/>
              <a:t>testemunha</a:t>
            </a:r>
            <a:r>
              <a:rPr lang="en-US" sz="1900" dirty="0" smtClean="0"/>
              <a:t> do </a:t>
            </a:r>
            <a:r>
              <a:rPr lang="en-US" sz="1900" dirty="0" err="1" smtClean="0"/>
              <a:t>evento</a:t>
            </a:r>
            <a:r>
              <a:rPr lang="en-US" sz="1900" dirty="0" smtClean="0"/>
              <a:t> </a:t>
            </a:r>
            <a:r>
              <a:rPr lang="en-US" sz="1900" dirty="0" err="1" smtClean="0"/>
              <a:t>na</a:t>
            </a:r>
            <a:r>
              <a:rPr lang="en-US" sz="1900" dirty="0" smtClean="0"/>
              <a:t> </a:t>
            </a:r>
            <a:r>
              <a:rPr lang="en-US" sz="1900" dirty="0" err="1" smtClean="0"/>
              <a:t>ambulância</a:t>
            </a:r>
            <a:r>
              <a:rPr lang="en-US" sz="1900" dirty="0" smtClean="0"/>
              <a:t> </a:t>
            </a:r>
            <a:r>
              <a:rPr lang="en-US" sz="1900" dirty="0" err="1" smtClean="0"/>
              <a:t>para</a:t>
            </a:r>
            <a:r>
              <a:rPr lang="en-US" sz="1900" dirty="0" smtClean="0"/>
              <a:t> </a:t>
            </a:r>
            <a:r>
              <a:rPr lang="en-US" sz="1900" dirty="0" err="1" smtClean="0"/>
              <a:t>auxílio</a:t>
            </a:r>
            <a:r>
              <a:rPr lang="en-US" sz="1900" dirty="0" smtClean="0"/>
              <a:t> </a:t>
            </a:r>
            <a:r>
              <a:rPr lang="en-US" sz="1900" dirty="0" err="1" smtClean="0"/>
              <a:t>na</a:t>
            </a:r>
            <a:r>
              <a:rPr lang="en-US" sz="1900" dirty="0" smtClean="0"/>
              <a:t> </a:t>
            </a:r>
            <a:r>
              <a:rPr lang="en-US" sz="1900" dirty="0" err="1" smtClean="0"/>
              <a:t>anamnese</a:t>
            </a:r>
            <a:r>
              <a:rPr lang="en-US" sz="1900" dirty="0" smtClean="0"/>
              <a:t>.</a:t>
            </a:r>
            <a:br>
              <a:rPr lang="en-US" sz="1900" dirty="0" smtClean="0"/>
            </a:br>
            <a:r>
              <a:rPr lang="en-US" sz="1900" dirty="0" smtClean="0"/>
              <a:t>- </a:t>
            </a:r>
            <a:r>
              <a:rPr lang="en-US" sz="1900" dirty="0" err="1" smtClean="0"/>
              <a:t>Notificar</a:t>
            </a:r>
            <a:r>
              <a:rPr lang="en-US" sz="1900" dirty="0" smtClean="0"/>
              <a:t> o hospital (</a:t>
            </a:r>
            <a:r>
              <a:rPr lang="en-US" sz="1900" dirty="0" err="1" smtClean="0"/>
              <a:t>serviço</a:t>
            </a:r>
            <a:r>
              <a:rPr lang="en-US" sz="1900" dirty="0" smtClean="0"/>
              <a:t> de </a:t>
            </a:r>
            <a:r>
              <a:rPr lang="en-US" sz="1900" dirty="0" err="1" smtClean="0"/>
              <a:t>emergência</a:t>
            </a:r>
            <a:r>
              <a:rPr lang="en-US" sz="1900" dirty="0" smtClean="0"/>
              <a:t>), </a:t>
            </a:r>
            <a:r>
              <a:rPr lang="en-US" sz="1900" dirty="0" err="1" smtClean="0"/>
              <a:t>para</a:t>
            </a:r>
            <a:r>
              <a:rPr lang="en-US" sz="1900" dirty="0" smtClean="0"/>
              <a:t> </a:t>
            </a:r>
            <a:r>
              <a:rPr lang="en-US" sz="1900" dirty="0" err="1" smtClean="0"/>
              <a:t>que</a:t>
            </a:r>
            <a:r>
              <a:rPr lang="en-US" sz="1900" dirty="0" smtClean="0"/>
              <a:t> a </a:t>
            </a:r>
            <a:r>
              <a:rPr lang="en-US" sz="1900" dirty="0" err="1" smtClean="0"/>
              <a:t>equipe</a:t>
            </a:r>
            <a:r>
              <a:rPr lang="en-US" sz="1900" dirty="0" smtClean="0"/>
              <a:t> de AVC </a:t>
            </a:r>
            <a:r>
              <a:rPr lang="en-US" sz="1900" dirty="0" err="1" smtClean="0"/>
              <a:t>seja</a:t>
            </a:r>
            <a:r>
              <a:rPr lang="en-US" sz="1900" dirty="0" smtClean="0"/>
              <a:t> </a:t>
            </a:r>
            <a:r>
              <a:rPr lang="en-US" sz="1900" dirty="0" err="1" smtClean="0"/>
              <a:t>acionada</a:t>
            </a:r>
            <a:r>
              <a:rPr lang="en-US" sz="1900" dirty="0" smtClean="0"/>
              <a:t> 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Suporte Geral e tratamento das complicações agudas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800"/>
              </a:spcBef>
            </a:pPr>
            <a:endParaRPr lang="en-US" sz="2200" dirty="0" smtClean="0"/>
          </a:p>
          <a:p>
            <a:pPr>
              <a:spcBef>
                <a:spcPts val="800"/>
              </a:spcBef>
            </a:pPr>
            <a:endParaRPr lang="en-US" sz="2200" dirty="0" smtClean="0"/>
          </a:p>
          <a:p>
            <a:pPr>
              <a:spcBef>
                <a:spcPts val="800"/>
              </a:spcBef>
            </a:pPr>
            <a:r>
              <a:rPr lang="en-US" sz="2200" dirty="0" err="1" smtClean="0"/>
              <a:t>Monitoramento</a:t>
            </a:r>
            <a:r>
              <a:rPr lang="en-US" sz="2200" dirty="0" smtClean="0"/>
              <a:t> </a:t>
            </a:r>
            <a:r>
              <a:rPr lang="en-US" sz="2200" dirty="0" err="1" smtClean="0"/>
              <a:t>cardíaco</a:t>
            </a:r>
            <a:r>
              <a:rPr lang="en-US" sz="2200" dirty="0" smtClean="0"/>
              <a:t>/ </a:t>
            </a:r>
            <a:r>
              <a:rPr lang="en-US" sz="2200" dirty="0" err="1" smtClean="0"/>
              <a:t>respiratório</a:t>
            </a:r>
            <a:endParaRPr lang="en-US" sz="2200" dirty="0" smtClean="0"/>
          </a:p>
          <a:p>
            <a:pPr>
              <a:spcBef>
                <a:spcPts val="800"/>
              </a:spcBef>
              <a:buNone/>
            </a:pPr>
            <a:endParaRPr lang="en-US" sz="2200" dirty="0" smtClean="0"/>
          </a:p>
          <a:p>
            <a:pPr>
              <a:spcBef>
                <a:spcPts val="800"/>
              </a:spcBef>
            </a:pPr>
            <a:r>
              <a:rPr lang="en-US" sz="2200" dirty="0" err="1" smtClean="0"/>
              <a:t>Pressão</a:t>
            </a:r>
            <a:r>
              <a:rPr lang="en-US" sz="2200" dirty="0" smtClean="0"/>
              <a:t> </a:t>
            </a:r>
            <a:r>
              <a:rPr lang="en-US" sz="2200" dirty="0" err="1" smtClean="0"/>
              <a:t>sanguínea</a:t>
            </a:r>
            <a:endParaRPr lang="en-US" sz="2200" dirty="0" smtClean="0"/>
          </a:p>
          <a:p>
            <a:pPr>
              <a:spcBef>
                <a:spcPts val="800"/>
              </a:spcBef>
            </a:pPr>
            <a:endParaRPr lang="en-US" sz="2200" dirty="0" smtClean="0"/>
          </a:p>
          <a:p>
            <a:pPr>
              <a:spcBef>
                <a:spcPts val="800"/>
              </a:spcBef>
            </a:pPr>
            <a:r>
              <a:rPr lang="en-US" sz="2200" dirty="0" err="1" smtClean="0"/>
              <a:t>Equilíbrio</a:t>
            </a:r>
            <a:r>
              <a:rPr lang="en-US" sz="2200" dirty="0" smtClean="0"/>
              <a:t> de </a:t>
            </a:r>
            <a:r>
              <a:rPr lang="en-US" sz="2200" dirty="0" err="1" smtClean="0"/>
              <a:t>fluidos</a:t>
            </a:r>
            <a:r>
              <a:rPr lang="en-US" sz="2200" dirty="0" smtClean="0"/>
              <a:t> e </a:t>
            </a:r>
            <a:r>
              <a:rPr lang="en-US" sz="2200" dirty="0" err="1" smtClean="0"/>
              <a:t>eletrólitos</a:t>
            </a:r>
            <a:r>
              <a:rPr lang="en-US" sz="2200" dirty="0" smtClean="0"/>
              <a:t> </a:t>
            </a:r>
          </a:p>
          <a:p>
            <a:pPr>
              <a:spcBef>
                <a:spcPts val="800"/>
              </a:spcBef>
            </a:pPr>
            <a:endParaRPr lang="en-US" sz="2200" dirty="0" smtClean="0"/>
          </a:p>
          <a:p>
            <a:pPr>
              <a:spcBef>
                <a:spcPts val="800"/>
              </a:spcBef>
            </a:pPr>
            <a:r>
              <a:rPr lang="en-US" sz="2200" dirty="0" err="1" smtClean="0"/>
              <a:t>Metabolismo</a:t>
            </a:r>
            <a:r>
              <a:rPr lang="en-US" sz="2200" dirty="0" smtClean="0"/>
              <a:t> de </a:t>
            </a:r>
            <a:r>
              <a:rPr lang="en-US" sz="2200" dirty="0" err="1" smtClean="0"/>
              <a:t>glicose</a:t>
            </a:r>
            <a:r>
              <a:rPr lang="en-US" sz="2200" dirty="0" smtClean="0"/>
              <a:t> </a:t>
            </a:r>
          </a:p>
          <a:p>
            <a:pPr>
              <a:spcBef>
                <a:spcPts val="800"/>
              </a:spcBef>
            </a:pPr>
            <a:endParaRPr lang="en-US" sz="2200" dirty="0" smtClean="0"/>
          </a:p>
          <a:p>
            <a:pPr>
              <a:spcBef>
                <a:spcPts val="800"/>
              </a:spcBef>
            </a:pPr>
            <a:r>
              <a:rPr lang="en-US" sz="2200" dirty="0" err="1" smtClean="0"/>
              <a:t>Temperatura</a:t>
            </a:r>
            <a:r>
              <a:rPr lang="en-US" sz="2200" dirty="0" smtClean="0"/>
              <a:t> </a:t>
            </a:r>
            <a:r>
              <a:rPr lang="en-US" sz="2200" dirty="0" err="1" smtClean="0"/>
              <a:t>corpórea</a:t>
            </a:r>
            <a:r>
              <a:rPr lang="en-US" sz="2200" dirty="0" smtClean="0"/>
              <a:t> </a:t>
            </a:r>
          </a:p>
          <a:p>
            <a:pPr>
              <a:spcBef>
                <a:spcPts val="800"/>
              </a:spcBef>
              <a:buNone/>
            </a:pPr>
            <a:endParaRPr lang="en-US" sz="2200" dirty="0" smtClean="0"/>
          </a:p>
          <a:p>
            <a:pPr>
              <a:spcBef>
                <a:spcPts val="800"/>
              </a:spcBef>
            </a:pPr>
            <a:r>
              <a:rPr lang="en-US" sz="2200" dirty="0" err="1" smtClean="0"/>
              <a:t>Disfagia</a:t>
            </a:r>
            <a:r>
              <a:rPr lang="en-US" sz="2200" dirty="0" smtClean="0"/>
              <a:t> e </a:t>
            </a:r>
            <a:r>
              <a:rPr lang="en-US" sz="2200" dirty="0" err="1" smtClean="0"/>
              <a:t>nutrição</a:t>
            </a:r>
            <a:r>
              <a:rPr lang="en-US" sz="22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Suporte Geral e tratamento das complicações agudas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u="sng" dirty="0" err="1" smtClean="0"/>
              <a:t>Monitoramento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cardíaco</a:t>
            </a:r>
            <a:r>
              <a:rPr lang="en-US" sz="2400" u="sng" dirty="0" smtClean="0"/>
              <a:t>/ </a:t>
            </a:r>
            <a:r>
              <a:rPr lang="en-US" sz="2400" u="sng" dirty="0" err="1" smtClean="0"/>
              <a:t>respiratório</a:t>
            </a:r>
            <a:r>
              <a:rPr lang="en-US" sz="2400" u="sng" dirty="0" smtClean="0"/>
              <a:t>: </a:t>
            </a:r>
          </a:p>
          <a:p>
            <a:endParaRPr lang="en-US" sz="2400" u="sng" dirty="0" smtClean="0"/>
          </a:p>
          <a:p>
            <a:pPr>
              <a:buNone/>
            </a:pPr>
            <a:r>
              <a:rPr lang="pt-BR" sz="2000" dirty="0" smtClean="0"/>
              <a:t>- Oxigenoterapia pode ser benéfica para pacientes com AVCi grave, apesar dos atuais estudos serem inconclusivos</a:t>
            </a:r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r>
              <a:rPr lang="pt-BR" sz="2000" dirty="0" smtClean="0"/>
              <a:t>- Recomenda-se a administração de </a:t>
            </a:r>
            <a:r>
              <a:rPr lang="en-US" sz="2000" dirty="0" smtClean="0"/>
              <a:t>O2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pacientes</a:t>
            </a:r>
            <a:r>
              <a:rPr lang="en-US" sz="2000" dirty="0" smtClean="0"/>
              <a:t> </a:t>
            </a:r>
            <a:r>
              <a:rPr lang="en-US" sz="2000" dirty="0" err="1" smtClean="0"/>
              <a:t>em</a:t>
            </a:r>
            <a:r>
              <a:rPr lang="en-US" sz="2000" dirty="0" smtClean="0"/>
              <a:t> </a:t>
            </a:r>
            <a:r>
              <a:rPr lang="en-US" sz="2000" dirty="0" err="1" smtClean="0"/>
              <a:t>hipóxia</a:t>
            </a:r>
            <a:r>
              <a:rPr lang="en-US" sz="2000" dirty="0" smtClean="0"/>
              <a:t>. </a:t>
            </a:r>
            <a:r>
              <a:rPr lang="en-US" sz="2000" dirty="0" err="1" smtClean="0"/>
              <a:t>Manter</a:t>
            </a:r>
            <a:r>
              <a:rPr lang="en-US" sz="2000" dirty="0" smtClean="0"/>
              <a:t> </a:t>
            </a:r>
            <a:r>
              <a:rPr lang="en-US" sz="2000" dirty="0" err="1" smtClean="0"/>
              <a:t>oxigenação</a:t>
            </a:r>
            <a:r>
              <a:rPr lang="en-US" sz="2000" dirty="0" smtClean="0"/>
              <a:t> &gt; 94%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pt-BR" sz="2000" dirty="0" smtClean="0"/>
              <a:t>- Deve-se utilizar a forma menos invasiva para se obter a normóxia ( cânula nasal, máscara de Venturi, entubação endotraqueal com ventilação mecânica).</a:t>
            </a:r>
          </a:p>
          <a:p>
            <a:pPr>
              <a:buNone/>
            </a:pPr>
            <a:endParaRPr lang="pt-B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403</TotalTime>
  <Words>764</Words>
  <Application>Microsoft Office PowerPoint</Application>
  <PresentationFormat>Apresentação na tela (4:3)</PresentationFormat>
  <Paragraphs>140</Paragraphs>
  <Slides>11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Technic</vt:lpstr>
      <vt:lpstr>Acidente Vascular Cerebral Isquêmico</vt:lpstr>
      <vt:lpstr>Fisiopatologia</vt:lpstr>
      <vt:lpstr>Fatores de risco</vt:lpstr>
      <vt:lpstr>Quadro clínico</vt:lpstr>
      <vt:lpstr>Quadro clínico</vt:lpstr>
      <vt:lpstr>Manejo pré-hospitalar do AVCi</vt:lpstr>
      <vt:lpstr>Manejo pré-hospitalar do AVCi</vt:lpstr>
      <vt:lpstr>Suporte Geral e tratamento das complicações agudas</vt:lpstr>
      <vt:lpstr>Suporte Geral e tratamento das complicações agudas</vt:lpstr>
      <vt:lpstr>Suporte Geral e tratamento das complicações agudas</vt:lpstr>
      <vt:lpstr>Suporte Geral e tratamento das complicações agudas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Acidente Vascular Encefálico Isquêmico</dc:title>
  <dc:creator>Seixlack</dc:creator>
  <cp:lastModifiedBy>Dr Milton</cp:lastModifiedBy>
  <cp:revision>43</cp:revision>
  <dcterms:created xsi:type="dcterms:W3CDTF">2013-12-04T19:36:06Z</dcterms:created>
  <dcterms:modified xsi:type="dcterms:W3CDTF">2013-12-21T11:46:53Z</dcterms:modified>
</cp:coreProperties>
</file>