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70" r:id="rId23"/>
    <p:sldId id="271" r:id="rId24"/>
    <p:sldId id="274" r:id="rId25"/>
    <p:sldId id="275" r:id="rId26"/>
    <p:sldId id="272" r:id="rId27"/>
    <p:sldId id="276" r:id="rId28"/>
    <p:sldId id="277" r:id="rId29"/>
    <p:sldId id="278" r:id="rId30"/>
    <p:sldId id="279" r:id="rId31"/>
    <p:sldId id="273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1420-8307-459F-AD13-ACE02086D747}" type="datetimeFigureOut">
              <a:rPr lang="pt-BR" smtClean="0"/>
              <a:pPr/>
              <a:t>25/4/2013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F8F5-8DB6-453A-9827-63A29E4FB1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1420-8307-459F-AD13-ACE02086D747}" type="datetimeFigureOut">
              <a:rPr lang="pt-BR" smtClean="0"/>
              <a:pPr/>
              <a:t>25/4/2013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F8F5-8DB6-453A-9827-63A29E4FB1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1420-8307-459F-AD13-ACE02086D747}" type="datetimeFigureOut">
              <a:rPr lang="pt-BR" smtClean="0"/>
              <a:pPr/>
              <a:t>25/4/2013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F8F5-8DB6-453A-9827-63A29E4FB153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1420-8307-459F-AD13-ACE02086D747}" type="datetimeFigureOut">
              <a:rPr lang="pt-BR" smtClean="0"/>
              <a:pPr/>
              <a:t>25/4/2013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F8F5-8DB6-453A-9827-63A29E4FB15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1420-8307-459F-AD13-ACE02086D747}" type="datetimeFigureOut">
              <a:rPr lang="pt-BR" smtClean="0"/>
              <a:pPr/>
              <a:t>25/4/2013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F8F5-8DB6-453A-9827-63A29E4FB1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1420-8307-459F-AD13-ACE02086D747}" type="datetimeFigureOut">
              <a:rPr lang="pt-BR" smtClean="0"/>
              <a:pPr/>
              <a:t>25/4/2013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F8F5-8DB6-453A-9827-63A29E4FB15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1420-8307-459F-AD13-ACE02086D747}" type="datetimeFigureOut">
              <a:rPr lang="pt-BR" smtClean="0"/>
              <a:pPr/>
              <a:t>25/4/2013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F8F5-8DB6-453A-9827-63A29E4FB1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1420-8307-459F-AD13-ACE02086D747}" type="datetimeFigureOut">
              <a:rPr lang="pt-BR" smtClean="0"/>
              <a:pPr/>
              <a:t>25/4/2013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F8F5-8DB6-453A-9827-63A29E4FB1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1420-8307-459F-AD13-ACE02086D747}" type="datetimeFigureOut">
              <a:rPr lang="pt-BR" smtClean="0"/>
              <a:pPr/>
              <a:t>25/4/2013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F8F5-8DB6-453A-9827-63A29E4FB1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1420-8307-459F-AD13-ACE02086D747}" type="datetimeFigureOut">
              <a:rPr lang="pt-BR" smtClean="0"/>
              <a:pPr/>
              <a:t>25/4/2013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F8F5-8DB6-453A-9827-63A29E4FB15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1420-8307-459F-AD13-ACE02086D747}" type="datetimeFigureOut">
              <a:rPr lang="pt-BR" smtClean="0"/>
              <a:pPr/>
              <a:t>25/4/2013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F8F5-8DB6-453A-9827-63A29E4FB15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DAE1420-8307-459F-AD13-ACE02086D747}" type="datetimeFigureOut">
              <a:rPr lang="pt-BR" smtClean="0"/>
              <a:pPr/>
              <a:t>25/4/2013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636F8F5-8DB6-453A-9827-63A29E4FB15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Hemostasia</a:t>
            </a:r>
            <a:br>
              <a:rPr lang="pt-BR" dirty="0" smtClean="0"/>
            </a:br>
            <a:r>
              <a:rPr lang="pt-BR" dirty="0" err="1" smtClean="0"/>
              <a:t>Antiagregantes</a:t>
            </a:r>
            <a:r>
              <a:rPr lang="pt-BR" dirty="0" smtClean="0"/>
              <a:t> </a:t>
            </a:r>
            <a:r>
              <a:rPr lang="pt-BR" dirty="0" err="1" smtClean="0"/>
              <a:t>Plaquetários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Anticoagulantes</a:t>
            </a:r>
            <a:br>
              <a:rPr lang="pt-BR" dirty="0" smtClean="0"/>
            </a:br>
            <a:r>
              <a:rPr lang="pt-BR" dirty="0" smtClean="0"/>
              <a:t>Trombose</a:t>
            </a:r>
            <a:br>
              <a:rPr lang="pt-BR" dirty="0" smtClean="0"/>
            </a:br>
            <a:r>
              <a:rPr lang="pt-BR" dirty="0" smtClean="0"/>
              <a:t>Condutas no AVCI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473200"/>
          </a:xfrm>
        </p:spPr>
        <p:txBody>
          <a:bodyPr/>
          <a:lstStyle/>
          <a:p>
            <a:r>
              <a:rPr lang="pt-BR" dirty="0" smtClean="0"/>
              <a:t>David Roberto Claro e Bruna </a:t>
            </a:r>
            <a:r>
              <a:rPr lang="pt-BR" dirty="0" err="1" smtClean="0"/>
              <a:t>Nalin</a:t>
            </a:r>
            <a:endParaRPr lang="pt-BR" dirty="0" smtClean="0"/>
          </a:p>
          <a:p>
            <a:r>
              <a:rPr lang="pt-BR" dirty="0" smtClean="0"/>
              <a:t>4º Ano Medicina </a:t>
            </a:r>
            <a:r>
              <a:rPr lang="pt-BR" dirty="0" smtClean="0"/>
              <a:t>FAMEMA</a:t>
            </a:r>
          </a:p>
          <a:p>
            <a:r>
              <a:rPr lang="pt-BR" dirty="0" smtClean="0"/>
              <a:t>Prof. Dr. Milton </a:t>
            </a:r>
            <a:r>
              <a:rPr lang="pt-BR" dirty="0" err="1" smtClean="0"/>
              <a:t>Marchioli</a:t>
            </a:r>
            <a:r>
              <a:rPr lang="pt-BR" dirty="0" smtClean="0"/>
              <a:t>- </a:t>
            </a:r>
            <a:r>
              <a:rPr lang="pt-BR" smtClean="0"/>
              <a:t>Ambulatório Neurovascular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02730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err="1"/>
              <a:t>Abciximabe</a:t>
            </a:r>
            <a:r>
              <a:rPr lang="pt-BR" b="1" dirty="0"/>
              <a:t>, </a:t>
            </a:r>
            <a:r>
              <a:rPr lang="pt-BR" b="1" dirty="0" err="1"/>
              <a:t>Eptifibatida</a:t>
            </a:r>
            <a:r>
              <a:rPr lang="pt-BR" b="1" dirty="0"/>
              <a:t> e </a:t>
            </a:r>
            <a:r>
              <a:rPr lang="pt-BR" b="1" dirty="0" err="1" smtClean="0"/>
              <a:t>Tirofibana</a:t>
            </a:r>
            <a:endParaRPr lang="pt-BR" b="1" dirty="0" smtClean="0"/>
          </a:p>
          <a:p>
            <a:pPr marL="0" indent="0">
              <a:buNone/>
            </a:pPr>
            <a:r>
              <a:rPr lang="pt-BR" dirty="0"/>
              <a:t>A glicoproteína </a:t>
            </a:r>
            <a:r>
              <a:rPr lang="pt-BR" dirty="0" err="1"/>
              <a:t>IIb</a:t>
            </a:r>
            <a:r>
              <a:rPr lang="pt-BR" dirty="0"/>
              <a:t>/</a:t>
            </a:r>
            <a:r>
              <a:rPr lang="pt-BR" dirty="0" err="1"/>
              <a:t>IIIa</a:t>
            </a:r>
            <a:r>
              <a:rPr lang="pt-BR" dirty="0"/>
              <a:t> é uma </a:t>
            </a:r>
            <a:r>
              <a:rPr lang="pt-BR" dirty="0" err="1"/>
              <a:t>integrina</a:t>
            </a:r>
            <a:r>
              <a:rPr lang="pt-BR" dirty="0"/>
              <a:t> da superfície </a:t>
            </a:r>
            <a:r>
              <a:rPr lang="pt-BR" dirty="0" err="1"/>
              <a:t>plaquetária</a:t>
            </a:r>
            <a:r>
              <a:rPr lang="pt-BR" dirty="0"/>
              <a:t> que é inativa nas plaquetas em repouso, mas sofre uma alteração </a:t>
            </a:r>
            <a:r>
              <a:rPr lang="pt-BR" dirty="0" err="1"/>
              <a:t>conformacional</a:t>
            </a:r>
            <a:r>
              <a:rPr lang="pt-BR" dirty="0"/>
              <a:t> quando é ativada pelos agonistas </a:t>
            </a:r>
            <a:r>
              <a:rPr lang="pt-BR" dirty="0" err="1"/>
              <a:t>plaquetários</a:t>
            </a:r>
            <a:r>
              <a:rPr lang="pt-BR" dirty="0"/>
              <a:t> como trombina, colágeno ou TxA2. Esta alteração permite que a glicoproteína </a:t>
            </a:r>
            <a:r>
              <a:rPr lang="pt-BR" dirty="0" err="1"/>
              <a:t>IIb</a:t>
            </a:r>
            <a:r>
              <a:rPr lang="pt-BR" dirty="0"/>
              <a:t>/</a:t>
            </a:r>
            <a:r>
              <a:rPr lang="pt-BR" dirty="0" err="1"/>
              <a:t>IIIa</a:t>
            </a:r>
            <a:r>
              <a:rPr lang="pt-BR" dirty="0"/>
              <a:t> sirva como receptor para o fibrinogênio e para o </a:t>
            </a:r>
            <a:r>
              <a:rPr lang="pt-BR" dirty="0" err="1"/>
              <a:t>FvW</a:t>
            </a:r>
            <a:r>
              <a:rPr lang="pt-BR" dirty="0"/>
              <a:t>, que fixa as plaquetas à superfícies estranhas e entre si, mediando, assim, a agregação </a:t>
            </a:r>
            <a:r>
              <a:rPr lang="pt-BR" dirty="0" err="1"/>
              <a:t>plaquetária</a:t>
            </a:r>
            <a:r>
              <a:rPr lang="pt-BR" dirty="0"/>
              <a:t>.</a:t>
            </a:r>
          </a:p>
          <a:p>
            <a:pPr marL="0" indent="0">
              <a:buNone/>
            </a:pPr>
            <a:r>
              <a:rPr lang="pt-BR" dirty="0"/>
              <a:t>A inibição da ligação a este receptor bloqueia a agregação </a:t>
            </a:r>
            <a:r>
              <a:rPr lang="pt-BR" dirty="0" err="1"/>
              <a:t>plaquetária</a:t>
            </a:r>
            <a:r>
              <a:rPr lang="pt-BR" dirty="0"/>
              <a:t> induzida por qualquer agonista.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INIBIDORES DA GLICOPROTEÍNA </a:t>
            </a:r>
            <a:r>
              <a:rPr lang="pt-BR" dirty="0" err="1"/>
              <a:t>IIb</a:t>
            </a:r>
            <a:r>
              <a:rPr lang="pt-BR" dirty="0"/>
              <a:t>/</a:t>
            </a:r>
            <a:r>
              <a:rPr lang="pt-BR" dirty="0" err="1"/>
              <a:t>IIIa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57991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Novos agentes em estágios avançados de desenvolvimento incluem </a:t>
            </a:r>
            <a:r>
              <a:rPr lang="pt-BR" dirty="0" err="1"/>
              <a:t>cangrelor</a:t>
            </a:r>
            <a:r>
              <a:rPr lang="pt-BR" dirty="0"/>
              <a:t> e </a:t>
            </a:r>
            <a:r>
              <a:rPr lang="pt-BR" dirty="0" err="1"/>
              <a:t>ticagrelor</a:t>
            </a:r>
            <a:r>
              <a:rPr lang="pt-BR" dirty="0"/>
              <a:t>, antagonistas de ação direta, reversíveis da P2Y12, e SCH530348 e E5555 - inibidores do receptor-1 ativado da protease (PAR-1), o principal receptor da trombina nas plaquetas.</a:t>
            </a:r>
          </a:p>
          <a:p>
            <a:pPr marL="0" indent="0">
              <a:buNone/>
            </a:pPr>
            <a:r>
              <a:rPr lang="pt-BR" dirty="0" err="1"/>
              <a:t>Cangrelor</a:t>
            </a:r>
            <a:r>
              <a:rPr lang="pt-BR" dirty="0"/>
              <a:t> e </a:t>
            </a:r>
            <a:r>
              <a:rPr lang="pt-BR" dirty="0" err="1"/>
              <a:t>Ticagrelor</a:t>
            </a:r>
            <a:r>
              <a:rPr lang="pt-BR" dirty="0"/>
              <a:t> – Inibidores </a:t>
            </a:r>
            <a:r>
              <a:rPr lang="pt-BR" dirty="0" smtClean="0"/>
              <a:t>reversíveis </a:t>
            </a:r>
            <a:r>
              <a:rPr lang="pt-BR" dirty="0"/>
              <a:t>da P2Y12.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Novos agentes antiplaquetários</a:t>
            </a:r>
          </a:p>
        </p:txBody>
      </p:sp>
    </p:spTree>
    <p:extLst>
      <p:ext uri="{BB962C8B-B14F-4D97-AF65-F5344CB8AC3E}">
        <p14:creationId xmlns:p14="http://schemas.microsoft.com/office/powerpoint/2010/main" xmlns="" val="2067879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3648" y="116632"/>
            <a:ext cx="6552728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8396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2675467"/>
            <a:ext cx="8496944" cy="3450696"/>
          </a:xfrm>
        </p:spPr>
        <p:txBody>
          <a:bodyPr/>
          <a:lstStyle/>
          <a:p>
            <a:r>
              <a:rPr lang="pt-BR" b="1" dirty="0" smtClean="0"/>
              <a:t>Coagulação:</a:t>
            </a:r>
          </a:p>
          <a:p>
            <a:pPr marL="0" indent="0">
              <a:buNone/>
            </a:pPr>
            <a:r>
              <a:rPr lang="pt-BR" dirty="0" smtClean="0"/>
              <a:t>Consiste </a:t>
            </a:r>
            <a:r>
              <a:rPr lang="pt-BR" dirty="0"/>
              <a:t>na conversão de uma proteína solúvel do </a:t>
            </a:r>
            <a:r>
              <a:rPr lang="pt-BR" dirty="0" smtClean="0"/>
              <a:t>plasma</a:t>
            </a:r>
            <a:r>
              <a:rPr lang="pt-BR" dirty="0"/>
              <a:t>, </a:t>
            </a:r>
            <a:r>
              <a:rPr lang="pt-BR" dirty="0" smtClean="0"/>
              <a:t>o fibrinogênio</a:t>
            </a:r>
            <a:r>
              <a:rPr lang="pt-BR" dirty="0"/>
              <a:t>, em um polímero insolúvel, a fibrina, por ação de uma enzima </a:t>
            </a:r>
            <a:r>
              <a:rPr lang="pt-BR" dirty="0" smtClean="0"/>
              <a:t> denominada trombina.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 fibrina forma uma rede de fibras elásticas que consolida o </a:t>
            </a:r>
          </a:p>
          <a:p>
            <a:pPr marL="0" indent="0">
              <a:buNone/>
            </a:pPr>
            <a:r>
              <a:rPr lang="pt-BR" dirty="0"/>
              <a:t>tampão </a:t>
            </a:r>
            <a:r>
              <a:rPr lang="pt-BR" dirty="0" err="1"/>
              <a:t>plaquetário</a:t>
            </a:r>
            <a:r>
              <a:rPr lang="pt-BR" dirty="0"/>
              <a:t> e o transforma em tampão hemostático.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Hemostasia Secundária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34085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2675467"/>
            <a:ext cx="8640959" cy="3450696"/>
          </a:xfrm>
        </p:spPr>
        <p:txBody>
          <a:bodyPr/>
          <a:lstStyle/>
          <a:p>
            <a:r>
              <a:rPr lang="pt-BR" dirty="0" smtClean="0"/>
              <a:t>Série </a:t>
            </a:r>
            <a:r>
              <a:rPr lang="pt-BR" dirty="0"/>
              <a:t>de reações químicas entre </a:t>
            </a:r>
            <a:r>
              <a:rPr lang="pt-BR" dirty="0" smtClean="0"/>
              <a:t>várias </a:t>
            </a:r>
            <a:r>
              <a:rPr lang="pt-BR" dirty="0"/>
              <a:t>proteínas que convertem pró-enzimas </a:t>
            </a:r>
            <a:r>
              <a:rPr lang="pt-BR" dirty="0" smtClean="0"/>
              <a:t>(</a:t>
            </a:r>
            <a:r>
              <a:rPr lang="pt-BR" b="1" dirty="0" err="1"/>
              <a:t>zimógenos</a:t>
            </a:r>
            <a:r>
              <a:rPr lang="pt-BR" dirty="0"/>
              <a:t>) em enzimas (</a:t>
            </a:r>
            <a:r>
              <a:rPr lang="pt-BR" b="1" dirty="0"/>
              <a:t>proteases</a:t>
            </a:r>
            <a:r>
              <a:rPr lang="pt-BR" dirty="0"/>
              <a:t>). Essas pró-enzimas e enzimas </a:t>
            </a:r>
            <a:r>
              <a:rPr lang="pt-BR" dirty="0" smtClean="0"/>
              <a:t>são denominadas </a:t>
            </a:r>
            <a:r>
              <a:rPr lang="pt-BR" dirty="0"/>
              <a:t>fatores de coagulação. </a:t>
            </a:r>
            <a:endParaRPr lang="pt-BR" dirty="0" smtClean="0"/>
          </a:p>
          <a:p>
            <a:r>
              <a:rPr lang="pt-BR" dirty="0" smtClean="0"/>
              <a:t>Fatores compõem a Cascata da Coagulação. Numerados de I a XIII.</a:t>
            </a:r>
          </a:p>
          <a:p>
            <a:r>
              <a:rPr lang="pt-BR" dirty="0" smtClean="0"/>
              <a:t>Quase todos produzidos pelo fígado: </a:t>
            </a:r>
            <a:r>
              <a:rPr lang="pt-BR" b="1" dirty="0" smtClean="0"/>
              <a:t>Dependentes de vitamina K: II (</a:t>
            </a:r>
            <a:r>
              <a:rPr lang="pt-BR" b="1" dirty="0" err="1" smtClean="0"/>
              <a:t>Protrombina</a:t>
            </a:r>
            <a:r>
              <a:rPr lang="pt-BR" b="1" dirty="0" smtClean="0"/>
              <a:t>), VII, IX e X.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Coagulação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685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27584" y="2636912"/>
            <a:ext cx="7408333" cy="4026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Cascata de coagulação dividida em 3 partes:</a:t>
            </a:r>
          </a:p>
          <a:p>
            <a:r>
              <a:rPr lang="pt-BR" sz="2800" b="1" dirty="0" smtClean="0"/>
              <a:t>Via intrínseca </a:t>
            </a:r>
            <a:r>
              <a:rPr lang="pt-BR" sz="2800" dirty="0" smtClean="0"/>
              <a:t>= Ativação cargas negativas</a:t>
            </a:r>
          </a:p>
          <a:p>
            <a:endParaRPr lang="pt-BR" sz="2800" dirty="0" smtClean="0"/>
          </a:p>
          <a:p>
            <a:r>
              <a:rPr lang="pt-BR" sz="2800" b="1" dirty="0" smtClean="0"/>
              <a:t>Via extrínseca </a:t>
            </a:r>
            <a:r>
              <a:rPr lang="pt-BR" sz="2800" dirty="0" smtClean="0"/>
              <a:t>= Ativação exposição ao Fator </a:t>
            </a:r>
            <a:r>
              <a:rPr lang="pt-BR" sz="2800" dirty="0"/>
              <a:t>T</a:t>
            </a:r>
            <a:r>
              <a:rPr lang="pt-BR" sz="2800" dirty="0" smtClean="0"/>
              <a:t>ecidual</a:t>
            </a:r>
          </a:p>
          <a:p>
            <a:pPr marL="0" indent="0">
              <a:buNone/>
            </a:pPr>
            <a:endParaRPr lang="pt-BR" sz="2800" dirty="0" smtClean="0"/>
          </a:p>
          <a:p>
            <a:r>
              <a:rPr lang="pt-BR" sz="2800" b="1" dirty="0" smtClean="0"/>
              <a:t>Via comum</a:t>
            </a:r>
            <a:endParaRPr lang="pt-BR" sz="2800" b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Coagulação</a:t>
            </a:r>
          </a:p>
        </p:txBody>
      </p:sp>
    </p:spTree>
    <p:extLst>
      <p:ext uri="{BB962C8B-B14F-4D97-AF65-F5344CB8AC3E}">
        <p14:creationId xmlns:p14="http://schemas.microsoft.com/office/powerpoint/2010/main" xmlns="" val="160729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5" y="0"/>
            <a:ext cx="914239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65617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Via Comum</a:t>
            </a:r>
            <a:r>
              <a:rPr lang="pt-BR" dirty="0" smtClean="0"/>
              <a:t>: Ativação do Fator X</a:t>
            </a:r>
          </a:p>
          <a:p>
            <a:r>
              <a:rPr lang="pt-BR" dirty="0" smtClean="0"/>
              <a:t>Transformação da </a:t>
            </a:r>
            <a:r>
              <a:rPr lang="pt-BR" dirty="0" err="1" smtClean="0"/>
              <a:t>Protrombina</a:t>
            </a:r>
            <a:r>
              <a:rPr lang="pt-BR" dirty="0" smtClean="0"/>
              <a:t> (fator II) em Trombina, e esta converte o fibrinogênio (fator I) em Fibrina.</a:t>
            </a:r>
          </a:p>
          <a:p>
            <a:r>
              <a:rPr lang="pt-BR" dirty="0" smtClean="0"/>
              <a:t>Rede de fibrina estabiliza o coagulo se fixando sobre o tampão </a:t>
            </a:r>
            <a:r>
              <a:rPr lang="pt-BR" dirty="0" err="1" smtClean="0"/>
              <a:t>plaquetário</a:t>
            </a:r>
            <a:r>
              <a:rPr lang="pt-BR" dirty="0" smtClean="0"/>
              <a:t>, com auxílio do fator XIII (Fator estabilizador de Fibrina)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44527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Principal enzima fibrinolítica = </a:t>
            </a:r>
            <a:r>
              <a:rPr lang="pt-BR" b="1" dirty="0" err="1" smtClean="0"/>
              <a:t>Plasmina</a:t>
            </a:r>
            <a:r>
              <a:rPr lang="pt-BR" dirty="0" smtClean="0"/>
              <a:t>.</a:t>
            </a:r>
          </a:p>
          <a:p>
            <a:r>
              <a:rPr lang="pt-BR" dirty="0" smtClean="0"/>
              <a:t>Trombina ativa fibrinogênio E o </a:t>
            </a:r>
            <a:r>
              <a:rPr lang="pt-BR" dirty="0"/>
              <a:t>f</a:t>
            </a:r>
            <a:r>
              <a:rPr lang="pt-BR" dirty="0" smtClean="0"/>
              <a:t>ator de ativação do </a:t>
            </a:r>
            <a:r>
              <a:rPr lang="pt-BR" dirty="0" err="1" smtClean="0"/>
              <a:t>plasminogênio</a:t>
            </a:r>
            <a:r>
              <a:rPr lang="pt-BR" dirty="0" smtClean="0"/>
              <a:t> (</a:t>
            </a:r>
            <a:r>
              <a:rPr lang="pt-BR" dirty="0" err="1" smtClean="0"/>
              <a:t>tPA</a:t>
            </a:r>
            <a:r>
              <a:rPr lang="pt-BR" dirty="0" smtClean="0"/>
              <a:t>) que transforma </a:t>
            </a:r>
            <a:r>
              <a:rPr lang="pt-BR" dirty="0" err="1" smtClean="0"/>
              <a:t>plasminogênio</a:t>
            </a:r>
            <a:r>
              <a:rPr lang="pt-BR" dirty="0" smtClean="0"/>
              <a:t> ligado à rede de Fibrina em </a:t>
            </a:r>
            <a:r>
              <a:rPr lang="pt-BR" dirty="0" err="1" smtClean="0"/>
              <a:t>Plasmina</a:t>
            </a:r>
            <a:r>
              <a:rPr lang="pt-BR" dirty="0" smtClean="0"/>
              <a:t>.</a:t>
            </a:r>
          </a:p>
          <a:p>
            <a:r>
              <a:rPr lang="pt-BR" dirty="0" err="1" smtClean="0"/>
              <a:t>Plasmina</a:t>
            </a:r>
            <a:r>
              <a:rPr lang="pt-BR" dirty="0" smtClean="0"/>
              <a:t> quebra a rede de fibrina localmente.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Fibrinólise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83119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/>
              <a:t>Antitrombina III (ATIII)</a:t>
            </a:r>
            <a:r>
              <a:rPr lang="pt-BR" b="1" dirty="0" smtClean="0"/>
              <a:t>: </a:t>
            </a:r>
            <a:r>
              <a:rPr lang="pt-BR" dirty="0" smtClean="0"/>
              <a:t>Inibe fatores de coagulação ativados – trombina (fator </a:t>
            </a:r>
            <a:r>
              <a:rPr lang="pt-BR" dirty="0" err="1" smtClean="0"/>
              <a:t>IIa</a:t>
            </a:r>
            <a:r>
              <a:rPr lang="pt-BR" dirty="0" smtClean="0"/>
              <a:t>) </a:t>
            </a:r>
            <a:r>
              <a:rPr lang="pt-BR" dirty="0" smtClean="0"/>
              <a:t>e o </a:t>
            </a:r>
            <a:r>
              <a:rPr lang="pt-BR" dirty="0" smtClean="0"/>
              <a:t>fator X ativado (</a:t>
            </a:r>
            <a:r>
              <a:rPr lang="pt-BR" dirty="0" err="1" smtClean="0"/>
              <a:t>Xa</a:t>
            </a:r>
            <a:r>
              <a:rPr lang="pt-BR" dirty="0" smtClean="0"/>
              <a:t>)</a:t>
            </a:r>
          </a:p>
          <a:p>
            <a:r>
              <a:rPr lang="pt-BR" b="1" u="sng" dirty="0" smtClean="0"/>
              <a:t>Proteína C:</a:t>
            </a:r>
            <a:r>
              <a:rPr lang="pt-BR" b="1" dirty="0" smtClean="0"/>
              <a:t> </a:t>
            </a:r>
            <a:r>
              <a:rPr lang="pt-BR" dirty="0" smtClean="0"/>
              <a:t>Ativada pela trombina na via comum, inibe fatores V e VIII. Aumenta liberação de </a:t>
            </a:r>
            <a:r>
              <a:rPr lang="pt-BR" dirty="0" err="1" smtClean="0"/>
              <a:t>tPA</a:t>
            </a:r>
            <a:r>
              <a:rPr lang="pt-BR" dirty="0" smtClean="0"/>
              <a:t>.</a:t>
            </a:r>
          </a:p>
          <a:p>
            <a:r>
              <a:rPr lang="pt-BR" b="1" u="sng" dirty="0" smtClean="0"/>
              <a:t>Proteína S:</a:t>
            </a:r>
            <a:r>
              <a:rPr lang="pt-BR" b="1" dirty="0" smtClean="0"/>
              <a:t> </a:t>
            </a:r>
            <a:r>
              <a:rPr lang="pt-BR" dirty="0" smtClean="0"/>
              <a:t>Coadjuvante da Proteína C, aumentando sua atividade anticoagulante.</a:t>
            </a:r>
          </a:p>
          <a:p>
            <a:endParaRPr lang="pt-BR" dirty="0"/>
          </a:p>
          <a:p>
            <a:r>
              <a:rPr lang="pt-BR" dirty="0" smtClean="0"/>
              <a:t>Proteína C e S = Vitamina K-dependentes.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Anticoagulantes Endógenos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83142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2675467"/>
            <a:ext cx="8424935" cy="3450696"/>
          </a:xfrm>
        </p:spPr>
        <p:txBody>
          <a:bodyPr/>
          <a:lstStyle/>
          <a:p>
            <a:r>
              <a:rPr lang="pt-BR" dirty="0" smtClean="0"/>
              <a:t>Série </a:t>
            </a:r>
            <a:r>
              <a:rPr lang="pt-BR" dirty="0"/>
              <a:t>complexa de fenômenos </a:t>
            </a:r>
            <a:r>
              <a:rPr lang="pt-BR" dirty="0" smtClean="0"/>
              <a:t>biológicos </a:t>
            </a:r>
            <a:r>
              <a:rPr lang="pt-BR" dirty="0"/>
              <a:t>que ocorre em imediata resposta à lesão de um vaso sanguíneo </a:t>
            </a:r>
            <a:r>
              <a:rPr lang="pt-BR" dirty="0" smtClean="0"/>
              <a:t>com objetivo </a:t>
            </a:r>
            <a:r>
              <a:rPr lang="pt-BR" dirty="0"/>
              <a:t>de deter a hemorragia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O mecanismo hemostático inclui três processos: </a:t>
            </a:r>
            <a:r>
              <a:rPr lang="pt-BR" dirty="0" smtClean="0"/>
              <a:t>hemostasia </a:t>
            </a:r>
            <a:r>
              <a:rPr lang="pt-BR" dirty="0"/>
              <a:t>primária, coagulação (hemostasia secundária) e </a:t>
            </a:r>
            <a:r>
              <a:rPr lang="pt-BR" dirty="0" err="1" smtClean="0"/>
              <a:t>fibrinólise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Hemostasia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8165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u="sng" dirty="0" smtClean="0"/>
              <a:t>HEPARINA</a:t>
            </a:r>
            <a:r>
              <a:rPr lang="pt-BR" b="1" dirty="0" smtClean="0"/>
              <a:t>:</a:t>
            </a:r>
          </a:p>
          <a:p>
            <a:r>
              <a:rPr lang="pt-BR" dirty="0" smtClean="0"/>
              <a:t>Anticoagulante injetável</a:t>
            </a:r>
          </a:p>
          <a:p>
            <a:r>
              <a:rPr lang="pt-BR" dirty="0" smtClean="0"/>
              <a:t>Age ligando-se à </a:t>
            </a:r>
            <a:r>
              <a:rPr lang="pt-BR" dirty="0" err="1" smtClean="0"/>
              <a:t>Antitrombina</a:t>
            </a:r>
            <a:r>
              <a:rPr lang="pt-BR" dirty="0" smtClean="0"/>
              <a:t> III, alterando sua conformação e acelerando sua velocidade de ação.</a:t>
            </a:r>
          </a:p>
          <a:p>
            <a:r>
              <a:rPr lang="pt-BR" dirty="0" smtClean="0"/>
              <a:t>Complexo heparina-ATIII inibe tanto a trombina quanto o fator X.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Fármacos Anticoagulantes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74019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err="1" smtClean="0"/>
              <a:t>Varfarina</a:t>
            </a:r>
            <a:r>
              <a:rPr lang="pt-BR" b="1" u="sng" dirty="0" smtClean="0"/>
              <a:t> </a:t>
            </a:r>
            <a:r>
              <a:rPr lang="pt-BR" b="1" u="sng" dirty="0" smtClean="0"/>
              <a:t>(Warfarin):</a:t>
            </a:r>
          </a:p>
          <a:p>
            <a:r>
              <a:rPr lang="pt-BR" dirty="0" smtClean="0"/>
              <a:t>Anticoagulante </a:t>
            </a:r>
            <a:r>
              <a:rPr lang="pt-BR" dirty="0" err="1" smtClean="0"/>
              <a:t>cumarínico</a:t>
            </a:r>
            <a:r>
              <a:rPr lang="pt-BR" dirty="0" smtClean="0"/>
              <a:t> oral</a:t>
            </a:r>
          </a:p>
          <a:p>
            <a:r>
              <a:rPr lang="pt-BR" dirty="0" smtClean="0"/>
              <a:t>Antagonista da vitamina K, inibem sua redução enzimática à sua forma ativa </a:t>
            </a:r>
            <a:r>
              <a:rPr lang="pt-BR" dirty="0" err="1" smtClean="0"/>
              <a:t>hidroquinona</a:t>
            </a:r>
            <a:r>
              <a:rPr lang="pt-BR" dirty="0" smtClean="0"/>
              <a:t>.</a:t>
            </a:r>
          </a:p>
          <a:p>
            <a:r>
              <a:rPr lang="pt-BR" dirty="0" smtClean="0"/>
              <a:t>Interferem na </a:t>
            </a:r>
            <a:r>
              <a:rPr lang="pt-BR" dirty="0" err="1" smtClean="0"/>
              <a:t>carboxilação</a:t>
            </a:r>
            <a:r>
              <a:rPr lang="pt-BR" dirty="0" smtClean="0"/>
              <a:t> dos fatores II, VII, IX e X</a:t>
            </a:r>
          </a:p>
          <a:p>
            <a:r>
              <a:rPr lang="pt-BR" dirty="0" smtClean="0"/>
              <a:t>Efeito deve ser monitorado através do TP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Fármacos Anticoagulantes</a:t>
            </a:r>
          </a:p>
        </p:txBody>
      </p:sp>
    </p:spTree>
    <p:extLst>
      <p:ext uri="{BB962C8B-B14F-4D97-AF65-F5344CB8AC3E}">
        <p14:creationId xmlns:p14="http://schemas.microsoft.com/office/powerpoint/2010/main" xmlns="" val="24854111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 </a:t>
            </a:r>
            <a:r>
              <a:rPr lang="pt-BR" b="1" dirty="0"/>
              <a:t>trombo </a:t>
            </a:r>
            <a:r>
              <a:rPr lang="pt-BR" dirty="0"/>
              <a:t>é definido como uma massa sólida formada na luz dos vasos ou do coração com os elementos do sangue </a:t>
            </a:r>
            <a:r>
              <a:rPr lang="pt-BR" i="1" dirty="0"/>
              <a:t>in vivo</a:t>
            </a:r>
            <a:r>
              <a:rPr lang="pt-BR" dirty="0"/>
              <a:t>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Fatores predisponentes = Tríade de </a:t>
            </a:r>
            <a:r>
              <a:rPr lang="pt-BR" dirty="0" err="1" smtClean="0"/>
              <a:t>Virchow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Trombose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66563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1 – Lesão Endotelial </a:t>
            </a:r>
            <a:r>
              <a:rPr lang="pt-BR" dirty="0" smtClean="0"/>
              <a:t>= Aterosclerose, trauma mecânico, agentes bacterianos, endocardite.</a:t>
            </a:r>
          </a:p>
          <a:p>
            <a:r>
              <a:rPr lang="pt-BR" b="1" dirty="0" smtClean="0"/>
              <a:t>2 -  </a:t>
            </a:r>
            <a:r>
              <a:rPr lang="pt-BR" b="1" dirty="0" err="1" smtClean="0"/>
              <a:t>Hipercoagulabilidade</a:t>
            </a:r>
            <a:r>
              <a:rPr lang="pt-BR" b="1" dirty="0" smtClean="0"/>
              <a:t> do sangue </a:t>
            </a:r>
            <a:r>
              <a:rPr lang="pt-BR" dirty="0" smtClean="0"/>
              <a:t>= Aumento da tromboplastina, desidratação, Anemia Falciforme, Aumento de estrógenos.</a:t>
            </a:r>
          </a:p>
          <a:p>
            <a:r>
              <a:rPr lang="pt-BR" b="1" dirty="0" smtClean="0"/>
              <a:t>3 – Alteração do fluxo sanguíneo </a:t>
            </a:r>
            <a:r>
              <a:rPr lang="pt-BR" dirty="0" smtClean="0"/>
              <a:t>= </a:t>
            </a:r>
            <a:r>
              <a:rPr lang="pt-BR" dirty="0" err="1" smtClean="0"/>
              <a:t>Lentificação</a:t>
            </a:r>
            <a:r>
              <a:rPr lang="pt-BR" dirty="0" smtClean="0"/>
              <a:t> ou </a:t>
            </a:r>
            <a:r>
              <a:rPr lang="pt-BR" dirty="0" err="1" smtClean="0"/>
              <a:t>turbilhonamento</a:t>
            </a:r>
            <a:r>
              <a:rPr lang="pt-BR" dirty="0" smtClean="0"/>
              <a:t> (lesões)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Tríade de </a:t>
            </a:r>
            <a:r>
              <a:rPr lang="pt-BR" dirty="0" err="1" smtClean="0"/>
              <a:t>Virchow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634338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Trombo Branco</a:t>
            </a:r>
            <a:r>
              <a:rPr lang="pt-BR" dirty="0" smtClean="0"/>
              <a:t>: Formados em áreas de alto fluxo: ventrículos, valvas e artérias. Plaquetas </a:t>
            </a:r>
            <a:r>
              <a:rPr lang="pt-BR" dirty="0" err="1" smtClean="0"/>
              <a:t>degranuladas</a:t>
            </a:r>
            <a:r>
              <a:rPr lang="pt-BR" dirty="0" smtClean="0"/>
              <a:t> e fibrina. Não há hemácias. Não são oclusivos.</a:t>
            </a:r>
          </a:p>
          <a:p>
            <a:r>
              <a:rPr lang="pt-BR" b="1" dirty="0" smtClean="0"/>
              <a:t>Trombo Vermelho</a:t>
            </a:r>
            <a:r>
              <a:rPr lang="pt-BR" dirty="0" smtClean="0"/>
              <a:t>: Semelhante ao coágulo. Formação em grandes veias devido: Baixo fluxo, lesão endotelial mínima e/ou </a:t>
            </a:r>
            <a:r>
              <a:rPr lang="pt-BR" dirty="0" err="1" smtClean="0"/>
              <a:t>hipercoagulabilidade</a:t>
            </a:r>
            <a:r>
              <a:rPr lang="pt-BR" dirty="0" smtClean="0"/>
              <a:t>. Hemácias, leucócitos e plaquetas dispersos em rede de fibrina. São oclusivos.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trombo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392770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err="1" smtClean="0"/>
              <a:t>Aterotrombose</a:t>
            </a:r>
            <a:r>
              <a:rPr lang="pt-BR" dirty="0" smtClean="0"/>
              <a:t>: Forma-se um trombo sobre uma placa de ateroma na própria artéria responsável pelo AVCI.</a:t>
            </a:r>
          </a:p>
          <a:p>
            <a:r>
              <a:rPr lang="pt-BR" b="1" dirty="0" smtClean="0"/>
              <a:t>Embolia:</a:t>
            </a:r>
            <a:r>
              <a:rPr lang="pt-BR" dirty="0" smtClean="0"/>
              <a:t> Trombo se forma-se a distância, no coração esquerdo, na aorta, artéria extracraniana </a:t>
            </a:r>
            <a:r>
              <a:rPr lang="pt-BR" dirty="0" smtClean="0"/>
              <a:t>                          (</a:t>
            </a:r>
            <a:r>
              <a:rPr lang="pt-BR" dirty="0" smtClean="0"/>
              <a:t>Carótida, vertebral) ou mesmo em artéria intracraniana, deslocando-se em direção ao </a:t>
            </a:r>
            <a:r>
              <a:rPr lang="pt-BR" dirty="0" smtClean="0"/>
              <a:t>             fluxo </a:t>
            </a:r>
            <a:r>
              <a:rPr lang="pt-BR" dirty="0" smtClean="0"/>
              <a:t>até oclusão.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Oclusão no AVCI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85569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Endógeno</a:t>
            </a:r>
            <a:r>
              <a:rPr lang="pt-BR" dirty="0" smtClean="0"/>
              <a:t>: </a:t>
            </a:r>
            <a:r>
              <a:rPr lang="pt-BR" dirty="0" err="1" smtClean="0"/>
              <a:t>Plasmina</a:t>
            </a:r>
            <a:endParaRPr lang="pt-BR" dirty="0" smtClean="0"/>
          </a:p>
          <a:p>
            <a:r>
              <a:rPr lang="pt-BR" b="1" dirty="0" smtClean="0"/>
              <a:t>Sintético: </a:t>
            </a:r>
          </a:p>
          <a:p>
            <a:pPr marL="0" indent="0">
              <a:buNone/>
            </a:pPr>
            <a:r>
              <a:rPr lang="pt-BR" b="1" dirty="0" err="1" smtClean="0"/>
              <a:t>rtPA</a:t>
            </a:r>
            <a:r>
              <a:rPr lang="pt-BR" b="1" dirty="0" smtClean="0"/>
              <a:t> ou </a:t>
            </a:r>
            <a:r>
              <a:rPr lang="pt-BR" b="1" dirty="0" err="1" smtClean="0"/>
              <a:t>Alteplase</a:t>
            </a:r>
            <a:r>
              <a:rPr lang="pt-BR" dirty="0" smtClean="0"/>
              <a:t>, intravenoso, fator de ativação do </a:t>
            </a:r>
            <a:r>
              <a:rPr lang="pt-BR" dirty="0" err="1" smtClean="0"/>
              <a:t>plasminogênio</a:t>
            </a:r>
            <a:r>
              <a:rPr lang="pt-BR" dirty="0" smtClean="0"/>
              <a:t> recombinante. </a:t>
            </a:r>
            <a:r>
              <a:rPr lang="pt-BR" dirty="0" err="1" smtClean="0"/>
              <a:t>Trombólise</a:t>
            </a:r>
            <a:r>
              <a:rPr lang="pt-BR" dirty="0" smtClean="0"/>
              <a:t> localizada (</a:t>
            </a:r>
            <a:r>
              <a:rPr lang="pt-BR" dirty="0" err="1" smtClean="0"/>
              <a:t>plasminogênio</a:t>
            </a:r>
            <a:r>
              <a:rPr lang="pt-BR" dirty="0" smtClean="0"/>
              <a:t> ligado à fibrina)</a:t>
            </a:r>
          </a:p>
          <a:p>
            <a:pPr marL="0" indent="0">
              <a:buNone/>
            </a:pPr>
            <a:r>
              <a:rPr lang="pt-BR" b="1" dirty="0" err="1" smtClean="0"/>
              <a:t>Estreptoquinase</a:t>
            </a:r>
            <a:r>
              <a:rPr lang="pt-BR" dirty="0" smtClean="0"/>
              <a:t>: </a:t>
            </a:r>
            <a:r>
              <a:rPr lang="pt-BR" dirty="0" smtClean="0"/>
              <a:t>Fibrinolítico </a:t>
            </a:r>
            <a:r>
              <a:rPr lang="pt-BR" dirty="0" smtClean="0"/>
              <a:t>não específico, degrada tanto a rede de fibrina quanto o fibrinogênio plasmático.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Trombolíticos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9876805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/>
              <a:t>1 – </a:t>
            </a:r>
            <a:r>
              <a:rPr lang="pt-BR" dirty="0" smtClean="0"/>
              <a:t>Clínica compatível com AVC e TC normal = AVCI</a:t>
            </a:r>
          </a:p>
          <a:p>
            <a:pPr marL="0" indent="0">
              <a:buNone/>
            </a:pPr>
            <a:r>
              <a:rPr lang="pt-BR" b="1" dirty="0" smtClean="0"/>
              <a:t>2 – </a:t>
            </a:r>
            <a:r>
              <a:rPr lang="pt-BR" dirty="0" smtClean="0"/>
              <a:t>Trombolítico venoso segundo critérios:</a:t>
            </a:r>
          </a:p>
          <a:p>
            <a:r>
              <a:rPr lang="pt-BR" b="1" dirty="0" smtClean="0"/>
              <a:t>Inclusão:</a:t>
            </a:r>
            <a:r>
              <a:rPr lang="pt-BR" dirty="0" smtClean="0"/>
              <a:t> Diagnóstico clínico de AVC, início &lt; </a:t>
            </a:r>
            <a:r>
              <a:rPr lang="pt-BR" dirty="0" smtClean="0"/>
              <a:t>4,5h</a:t>
            </a:r>
            <a:r>
              <a:rPr lang="pt-BR" dirty="0" smtClean="0"/>
              <a:t>, &gt;18anos</a:t>
            </a:r>
          </a:p>
          <a:p>
            <a:r>
              <a:rPr lang="pt-BR" b="1" dirty="0" smtClean="0"/>
              <a:t>Exclusão:</a:t>
            </a:r>
            <a:r>
              <a:rPr lang="pt-BR" dirty="0" smtClean="0"/>
              <a:t> Hemorragia, edema &gt;1/3 hemisfério, AVC hemorrágico prévio, AVC, IAM ou TCE &lt; 3 meses, Extremos clínicos, </a:t>
            </a:r>
            <a:r>
              <a:rPr lang="pt-BR" dirty="0" err="1" smtClean="0"/>
              <a:t>Coagulopatia</a:t>
            </a:r>
            <a:r>
              <a:rPr lang="pt-BR" dirty="0" smtClean="0"/>
              <a:t>.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Condutas no AVCI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95168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993893"/>
          </a:xfrm>
        </p:spPr>
        <p:txBody>
          <a:bodyPr/>
          <a:lstStyle/>
          <a:p>
            <a:pPr marL="0" indent="0">
              <a:buNone/>
            </a:pPr>
            <a:r>
              <a:rPr lang="pt-BR" b="1" dirty="0" smtClean="0"/>
              <a:t>3 – </a:t>
            </a:r>
            <a:r>
              <a:rPr lang="pt-BR" dirty="0" smtClean="0"/>
              <a:t>Se feito </a:t>
            </a:r>
            <a:r>
              <a:rPr lang="pt-BR" dirty="0" err="1" smtClean="0"/>
              <a:t>rtPA</a:t>
            </a:r>
            <a:r>
              <a:rPr lang="pt-BR" dirty="0" smtClean="0"/>
              <a:t>, não usar AAS ou heparina nas próximas 24h</a:t>
            </a:r>
          </a:p>
          <a:p>
            <a:pPr marL="0" indent="0">
              <a:buNone/>
            </a:pPr>
            <a:r>
              <a:rPr lang="pt-BR" b="1" dirty="0" smtClean="0"/>
              <a:t>4 – </a:t>
            </a:r>
            <a:r>
              <a:rPr lang="pt-BR" dirty="0" smtClean="0"/>
              <a:t>Se não </a:t>
            </a:r>
            <a:r>
              <a:rPr lang="pt-BR" dirty="0" err="1" smtClean="0"/>
              <a:t>trombolizar</a:t>
            </a:r>
            <a:r>
              <a:rPr lang="pt-BR" dirty="0" smtClean="0"/>
              <a:t>, iniciar AAS 100-300mg/dia e heparina profilática. (Risco de degeneração hemorrágica se usar heparina plena)</a:t>
            </a:r>
          </a:p>
          <a:p>
            <a:pPr marL="0" indent="0">
              <a:buNone/>
            </a:pPr>
            <a:r>
              <a:rPr lang="pt-BR" b="1" dirty="0" smtClean="0"/>
              <a:t>5 – </a:t>
            </a:r>
            <a:r>
              <a:rPr lang="pt-BR" dirty="0" smtClean="0"/>
              <a:t>Não usar anti-hipertensivo, a não ser em caso de:</a:t>
            </a:r>
          </a:p>
          <a:p>
            <a:r>
              <a:rPr lang="pt-BR" dirty="0" smtClean="0"/>
              <a:t>PA &gt; 220 x 120 mmHg</a:t>
            </a:r>
          </a:p>
          <a:p>
            <a:r>
              <a:rPr lang="pt-BR" dirty="0" smtClean="0"/>
              <a:t>PA &gt; 185 x 110 mmHg, se </a:t>
            </a:r>
            <a:r>
              <a:rPr lang="pt-BR" dirty="0" err="1" smtClean="0"/>
              <a:t>trombolisar</a:t>
            </a:r>
            <a:r>
              <a:rPr lang="pt-BR" dirty="0" smtClean="0"/>
              <a:t>.</a:t>
            </a:r>
          </a:p>
          <a:p>
            <a:r>
              <a:rPr lang="pt-BR" dirty="0" smtClean="0"/>
              <a:t>Emergência Hipertensiva</a:t>
            </a:r>
          </a:p>
          <a:p>
            <a:endParaRPr lang="pt-BR" b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Condutas no AVCI</a:t>
            </a:r>
          </a:p>
        </p:txBody>
      </p:sp>
    </p:spTree>
    <p:extLst>
      <p:ext uri="{BB962C8B-B14F-4D97-AF65-F5344CB8AC3E}">
        <p14:creationId xmlns:p14="http://schemas.microsoft.com/office/powerpoint/2010/main" xmlns="" val="17164640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5537" y="2675467"/>
            <a:ext cx="7884864" cy="3450696"/>
          </a:xfrm>
        </p:spPr>
        <p:txBody>
          <a:bodyPr/>
          <a:lstStyle/>
          <a:p>
            <a:pPr marL="0" indent="0">
              <a:buNone/>
            </a:pPr>
            <a:r>
              <a:rPr lang="pt-BR" b="1" dirty="0" smtClean="0"/>
              <a:t>Exames Principais:</a:t>
            </a:r>
          </a:p>
          <a:p>
            <a:r>
              <a:rPr lang="pt-BR" b="1" dirty="0" smtClean="0"/>
              <a:t>Duplex-</a:t>
            </a:r>
            <a:r>
              <a:rPr lang="pt-BR" b="1" dirty="0" err="1" smtClean="0"/>
              <a:t>Scan</a:t>
            </a:r>
            <a:r>
              <a:rPr lang="pt-BR" b="1" dirty="0" smtClean="0"/>
              <a:t> de carótidas e vertebrais</a:t>
            </a:r>
            <a:r>
              <a:rPr lang="pt-BR" dirty="0" smtClean="0"/>
              <a:t>, </a:t>
            </a:r>
            <a:r>
              <a:rPr lang="pt-BR" dirty="0" err="1" smtClean="0"/>
              <a:t>Angio</a:t>
            </a:r>
            <a:r>
              <a:rPr lang="pt-BR" dirty="0" smtClean="0"/>
              <a:t>-RNM ou </a:t>
            </a:r>
            <a:r>
              <a:rPr lang="pt-BR" dirty="0" err="1" smtClean="0"/>
              <a:t>Angio</a:t>
            </a:r>
            <a:r>
              <a:rPr lang="pt-BR" dirty="0" smtClean="0"/>
              <a:t> –TC: Avaliar </a:t>
            </a:r>
            <a:r>
              <a:rPr lang="pt-BR" dirty="0" err="1" smtClean="0"/>
              <a:t>aterotrombose</a:t>
            </a:r>
            <a:r>
              <a:rPr lang="pt-BR" dirty="0" smtClean="0"/>
              <a:t> extracraniana.</a:t>
            </a:r>
          </a:p>
          <a:p>
            <a:r>
              <a:rPr lang="pt-BR" b="1" dirty="0" smtClean="0"/>
              <a:t>ECG: </a:t>
            </a:r>
            <a:r>
              <a:rPr lang="pt-BR" dirty="0" smtClean="0"/>
              <a:t>Avaliar fibrilação atrial, IAM anterior.</a:t>
            </a:r>
          </a:p>
          <a:p>
            <a:r>
              <a:rPr lang="pt-BR" b="1" dirty="0" err="1" smtClean="0"/>
              <a:t>Ecocardiograma</a:t>
            </a:r>
            <a:r>
              <a:rPr lang="pt-BR" b="1" dirty="0" smtClean="0"/>
              <a:t>:</a:t>
            </a:r>
            <a:r>
              <a:rPr lang="pt-BR" dirty="0" smtClean="0"/>
              <a:t> Avaliar trombo ou condição </a:t>
            </a:r>
            <a:r>
              <a:rPr lang="pt-BR" dirty="0" err="1" smtClean="0"/>
              <a:t>emboligênica</a:t>
            </a:r>
            <a:r>
              <a:rPr lang="pt-BR" dirty="0" smtClean="0"/>
              <a:t>.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Prevenção Secundária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80317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4176464"/>
          </a:xfrm>
        </p:spPr>
        <p:txBody>
          <a:bodyPr/>
          <a:lstStyle/>
          <a:p>
            <a:r>
              <a:rPr lang="pt-BR" dirty="0" smtClean="0"/>
              <a:t>Processo </a:t>
            </a:r>
            <a:r>
              <a:rPr lang="pt-BR" dirty="0"/>
              <a:t>inicial da coagulação desencadeado pela lesão </a:t>
            </a:r>
            <a:r>
              <a:rPr lang="pt-BR" dirty="0" smtClean="0"/>
              <a:t>vascular (exposição de proteínas da MEC – Colágeno). Formação do Tampão </a:t>
            </a:r>
            <a:r>
              <a:rPr lang="pt-BR" dirty="0" err="1" smtClean="0"/>
              <a:t>Plaquetário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Dividia em 3 etapas:</a:t>
            </a:r>
          </a:p>
          <a:p>
            <a:r>
              <a:rPr lang="pt-BR" b="1" dirty="0" smtClean="0"/>
              <a:t>Adesão</a:t>
            </a:r>
            <a:r>
              <a:rPr lang="pt-BR" dirty="0" smtClean="0"/>
              <a:t> = Ligação ao colágeno</a:t>
            </a:r>
          </a:p>
          <a:p>
            <a:r>
              <a:rPr lang="pt-BR" b="1" dirty="0" smtClean="0"/>
              <a:t>Ativação</a:t>
            </a:r>
            <a:r>
              <a:rPr lang="pt-BR" dirty="0" smtClean="0"/>
              <a:t> = Mudança da conformação</a:t>
            </a:r>
          </a:p>
          <a:p>
            <a:r>
              <a:rPr lang="pt-BR" b="1" dirty="0" smtClean="0"/>
              <a:t>Agregação</a:t>
            </a:r>
            <a:r>
              <a:rPr lang="pt-BR" dirty="0" smtClean="0"/>
              <a:t> = Atração de outras plaquetas.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Hemostasia Primária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410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/>
              <a:t>AVE </a:t>
            </a:r>
            <a:r>
              <a:rPr lang="pt-BR" b="1" dirty="0" err="1" smtClean="0"/>
              <a:t>aterotrombótico</a:t>
            </a:r>
            <a:r>
              <a:rPr lang="pt-BR" b="1" dirty="0" smtClean="0"/>
              <a:t>: </a:t>
            </a:r>
          </a:p>
          <a:p>
            <a:r>
              <a:rPr lang="pt-BR" dirty="0" smtClean="0"/>
              <a:t>AAS 50-325 mg/dia, Dipiridamol de liberação lenta 200mg 2x/dia.</a:t>
            </a:r>
          </a:p>
          <a:p>
            <a:r>
              <a:rPr lang="pt-BR" dirty="0" err="1" smtClean="0"/>
              <a:t>Endarterectomia</a:t>
            </a:r>
            <a:r>
              <a:rPr lang="pt-BR" dirty="0" smtClean="0"/>
              <a:t> carotídea.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 smtClean="0"/>
              <a:t>AVE </a:t>
            </a:r>
            <a:r>
              <a:rPr lang="pt-BR" b="1" dirty="0" err="1" smtClean="0"/>
              <a:t>cardioembólico</a:t>
            </a:r>
            <a:r>
              <a:rPr lang="pt-BR" b="1" dirty="0" smtClean="0"/>
              <a:t>:</a:t>
            </a:r>
          </a:p>
          <a:p>
            <a:r>
              <a:rPr lang="pt-BR" dirty="0" smtClean="0"/>
              <a:t>Warfarin (INR alvo entre 2 e 3)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Prevenção Secundária</a:t>
            </a:r>
          </a:p>
        </p:txBody>
      </p:sp>
    </p:spTree>
    <p:extLst>
      <p:ext uri="{BB962C8B-B14F-4D97-AF65-F5344CB8AC3E}">
        <p14:creationId xmlns:p14="http://schemas.microsoft.com/office/powerpoint/2010/main" xmlns="" val="7976205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/>
              <a:t>GUYTON</a:t>
            </a:r>
            <a:r>
              <a:rPr lang="pt-BR" dirty="0"/>
              <a:t>, A.C.; HALL, J.E. Tratado de Fisiologia Médica. 11ª </a:t>
            </a:r>
            <a:r>
              <a:rPr lang="pt-BR" dirty="0" smtClean="0"/>
              <a:t>ed.</a:t>
            </a:r>
          </a:p>
          <a:p>
            <a:r>
              <a:rPr lang="pt-BR" b="1" dirty="0" err="1"/>
              <a:t>Zago</a:t>
            </a:r>
            <a:r>
              <a:rPr lang="pt-BR" dirty="0"/>
              <a:t> MA, Falcão RP, </a:t>
            </a:r>
            <a:r>
              <a:rPr lang="pt-BR" dirty="0" err="1"/>
              <a:t>Pasquini</a:t>
            </a:r>
            <a:r>
              <a:rPr lang="pt-BR" dirty="0"/>
              <a:t> R. Hematologia: Fundamentos e prática. Ed. Rev. Atual. São Paulo: Atheneu, 2005. 1081p</a:t>
            </a:r>
            <a:r>
              <a:rPr lang="pt-BR" dirty="0" smtClean="0"/>
              <a:t>.</a:t>
            </a:r>
          </a:p>
          <a:p>
            <a:r>
              <a:rPr lang="pt-BR" b="1" dirty="0" err="1"/>
              <a:t>Rang</a:t>
            </a:r>
            <a:r>
              <a:rPr lang="pt-BR" dirty="0"/>
              <a:t>, H.P.; </a:t>
            </a:r>
            <a:r>
              <a:rPr lang="pt-BR" dirty="0" err="1"/>
              <a:t>Dale</a:t>
            </a:r>
            <a:r>
              <a:rPr lang="pt-BR" dirty="0"/>
              <a:t>, M.M.; </a:t>
            </a:r>
            <a:r>
              <a:rPr lang="pt-BR" dirty="0" err="1"/>
              <a:t>Ritter</a:t>
            </a:r>
            <a:r>
              <a:rPr lang="pt-BR" dirty="0"/>
              <a:t>, J.M &amp; Moore, P.K - Farmacologia - 5ª edição </a:t>
            </a:r>
            <a:r>
              <a:rPr lang="pt-BR" dirty="0" smtClean="0"/>
              <a:t>– 2003.</a:t>
            </a:r>
          </a:p>
          <a:p>
            <a:r>
              <a:rPr lang="en-US" dirty="0"/>
              <a:t>Guidelines for Prevention of Stroke in Patients </a:t>
            </a:r>
            <a:r>
              <a:rPr lang="en-US" dirty="0" smtClean="0"/>
              <a:t>With Ischemic </a:t>
            </a:r>
            <a:r>
              <a:rPr lang="en-US" dirty="0"/>
              <a:t>Stroke or Transient Ischemic Attack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93484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83568" y="1988840"/>
            <a:ext cx="8352928" cy="4680520"/>
          </a:xfrm>
        </p:spPr>
        <p:txBody>
          <a:bodyPr/>
          <a:lstStyle/>
          <a:p>
            <a:r>
              <a:rPr lang="pt-BR" b="1" dirty="0" smtClean="0"/>
              <a:t>Adesão:</a:t>
            </a:r>
          </a:p>
          <a:p>
            <a:pPr marL="0" indent="0">
              <a:buNone/>
            </a:pPr>
            <a:r>
              <a:rPr lang="pt-BR" dirty="0" smtClean="0"/>
              <a:t>Ligação de glicoproteínas de membrana ao colágeno</a:t>
            </a:r>
          </a:p>
          <a:p>
            <a:pPr marL="0" indent="0">
              <a:buNone/>
            </a:pPr>
            <a:r>
              <a:rPr lang="pt-BR" dirty="0" smtClean="0"/>
              <a:t>(GP Ia/</a:t>
            </a:r>
            <a:r>
              <a:rPr lang="pt-BR" dirty="0" err="1" smtClean="0"/>
              <a:t>IIa</a:t>
            </a:r>
            <a:r>
              <a:rPr lang="pt-BR" dirty="0" smtClean="0"/>
              <a:t>, GP VI, GP </a:t>
            </a:r>
            <a:r>
              <a:rPr lang="pt-BR" dirty="0" err="1" smtClean="0"/>
              <a:t>Ib</a:t>
            </a:r>
            <a:r>
              <a:rPr lang="pt-BR" dirty="0" smtClean="0"/>
              <a:t> – </a:t>
            </a:r>
            <a:r>
              <a:rPr lang="pt-BR" dirty="0" err="1" smtClean="0"/>
              <a:t>FvWB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b="1" dirty="0" smtClean="0"/>
              <a:t>Ativação:</a:t>
            </a:r>
          </a:p>
          <a:p>
            <a:pPr marL="0" indent="0">
              <a:buNone/>
            </a:pPr>
            <a:r>
              <a:rPr lang="pt-BR" dirty="0" smtClean="0"/>
              <a:t>Liberação de ADP e </a:t>
            </a:r>
            <a:r>
              <a:rPr lang="pt-BR" dirty="0" err="1" smtClean="0"/>
              <a:t>Tromboxane</a:t>
            </a:r>
            <a:r>
              <a:rPr lang="pt-BR" dirty="0" smtClean="0"/>
              <a:t> </a:t>
            </a:r>
            <a:r>
              <a:rPr lang="pt-BR" dirty="0" smtClean="0"/>
              <a:t>A2 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b="1" dirty="0" smtClean="0"/>
              <a:t>Agregação:</a:t>
            </a:r>
          </a:p>
          <a:p>
            <a:pPr marL="0" indent="0">
              <a:buNone/>
            </a:pPr>
            <a:r>
              <a:rPr lang="pt-BR" dirty="0" smtClean="0"/>
              <a:t>Plaquetas ativadas expõe glicoproteína (GP </a:t>
            </a:r>
            <a:r>
              <a:rPr lang="pt-BR" dirty="0" err="1" smtClean="0"/>
              <a:t>IIb</a:t>
            </a:r>
            <a:r>
              <a:rPr lang="pt-BR" dirty="0" smtClean="0"/>
              <a:t>/</a:t>
            </a:r>
            <a:r>
              <a:rPr lang="pt-BR" dirty="0" err="1" smtClean="0"/>
              <a:t>IIIa</a:t>
            </a:r>
            <a:r>
              <a:rPr lang="pt-BR" dirty="0" smtClean="0"/>
              <a:t>) para ligação plaqueta + plaqueta.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Hemostasia Primária</a:t>
            </a:r>
          </a:p>
        </p:txBody>
      </p:sp>
    </p:spTree>
    <p:extLst>
      <p:ext uri="{BB962C8B-B14F-4D97-AF65-F5344CB8AC3E}">
        <p14:creationId xmlns:p14="http://schemas.microsoft.com/office/powerpoint/2010/main" xmlns="" val="193331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2" y="116031"/>
            <a:ext cx="9140666" cy="6553329"/>
          </a:xfrm>
        </p:spPr>
      </p:pic>
    </p:spTree>
    <p:extLst>
      <p:ext uri="{BB962C8B-B14F-4D97-AF65-F5344CB8AC3E}">
        <p14:creationId xmlns:p14="http://schemas.microsoft.com/office/powerpoint/2010/main" xmlns="" val="357193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83568" y="2204864"/>
            <a:ext cx="7408333" cy="4464496"/>
          </a:xfrm>
        </p:spPr>
        <p:txBody>
          <a:bodyPr/>
          <a:lstStyle/>
          <a:p>
            <a:r>
              <a:rPr lang="pt-BR" b="1" dirty="0"/>
              <a:t>Ácido </a:t>
            </a:r>
            <a:r>
              <a:rPr lang="pt-BR" b="1" dirty="0" smtClean="0"/>
              <a:t>acetilsalicílico</a:t>
            </a:r>
          </a:p>
          <a:p>
            <a:pPr marL="0" indent="0">
              <a:buNone/>
            </a:pPr>
            <a:r>
              <a:rPr lang="pt-BR" dirty="0"/>
              <a:t>Nas plaquetas, o principal produto da COX é o TxA2, um indutor da agregação </a:t>
            </a:r>
            <a:r>
              <a:rPr lang="pt-BR" dirty="0" err="1"/>
              <a:t>plaquetária</a:t>
            </a:r>
            <a:r>
              <a:rPr lang="pt-BR" dirty="0"/>
              <a:t> e potente vasoconstritor. O ácido acetilsalicílico bloqueia a produção de TxA2 através da inativação permanente da COX-1.</a:t>
            </a:r>
          </a:p>
          <a:p>
            <a:pPr marL="0" indent="0">
              <a:buNone/>
            </a:pPr>
            <a:r>
              <a:rPr lang="pt-BR" dirty="0"/>
              <a:t>Obtém-se uma inativação completa da COX-1 </a:t>
            </a:r>
            <a:r>
              <a:rPr lang="pt-BR" dirty="0" err="1"/>
              <a:t>plaquetária</a:t>
            </a:r>
            <a:r>
              <a:rPr lang="pt-BR" dirty="0"/>
              <a:t> com uma dose diária de 75mg de ácido acetilsalicílico.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pt-BR" dirty="0"/>
              <a:t>FÁRMACOS ANTIPLAQUETÁRIOS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19261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err="1" smtClean="0"/>
              <a:t>Ticlopidina</a:t>
            </a:r>
            <a:endParaRPr lang="pt-BR" b="1" dirty="0" smtClean="0"/>
          </a:p>
          <a:p>
            <a:pPr marL="0" indent="0">
              <a:buNone/>
            </a:pPr>
            <a:r>
              <a:rPr lang="pt-BR" dirty="0"/>
              <a:t>As plaquetas contêm dois receptores </a:t>
            </a:r>
            <a:r>
              <a:rPr lang="pt-BR" dirty="0" err="1"/>
              <a:t>purinérgicos</a:t>
            </a:r>
            <a:r>
              <a:rPr lang="pt-BR" dirty="0"/>
              <a:t>, P2Y1 e P2Y12 para o ADP, que induz alterações na morfologia das plaquetas e agregação </a:t>
            </a:r>
            <a:r>
              <a:rPr lang="pt-BR" dirty="0" err="1"/>
              <a:t>plaquetária</a:t>
            </a:r>
            <a:r>
              <a:rPr lang="pt-BR" dirty="0"/>
              <a:t>. Ambos os receptores precisam ser estimulados para resultar em ativação </a:t>
            </a:r>
            <a:r>
              <a:rPr lang="pt-BR" dirty="0" err="1"/>
              <a:t>plaquetária</a:t>
            </a:r>
            <a:r>
              <a:rPr lang="pt-BR" dirty="0"/>
              <a:t>.</a:t>
            </a:r>
          </a:p>
          <a:p>
            <a:pPr marL="0" indent="0">
              <a:buNone/>
            </a:pPr>
            <a:r>
              <a:rPr lang="pt-BR" dirty="0"/>
              <a:t>A </a:t>
            </a:r>
            <a:r>
              <a:rPr lang="pt-BR" dirty="0" err="1"/>
              <a:t>ticlopidina</a:t>
            </a:r>
            <a:r>
              <a:rPr lang="pt-BR" dirty="0"/>
              <a:t> inibe o receptor P2Y12.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TIENOPIRIDINAS</a:t>
            </a:r>
          </a:p>
        </p:txBody>
      </p:sp>
    </p:spTree>
    <p:extLst>
      <p:ext uri="{BB962C8B-B14F-4D97-AF65-F5344CB8AC3E}">
        <p14:creationId xmlns:p14="http://schemas.microsoft.com/office/powerpoint/2010/main" xmlns="" val="1825176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err="1" smtClean="0"/>
              <a:t>Clopidogrel</a:t>
            </a:r>
            <a:endParaRPr lang="pt-BR" b="1" dirty="0" smtClean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dirty="0"/>
              <a:t>Assim como a </a:t>
            </a:r>
            <a:r>
              <a:rPr lang="pt-BR" dirty="0" err="1"/>
              <a:t>ticlopidina</a:t>
            </a:r>
            <a:r>
              <a:rPr lang="pt-BR" dirty="0"/>
              <a:t>, o </a:t>
            </a:r>
            <a:r>
              <a:rPr lang="pt-BR" dirty="0" err="1"/>
              <a:t>clopidogrel</a:t>
            </a:r>
            <a:r>
              <a:rPr lang="pt-BR" dirty="0"/>
              <a:t> é um inibidor irreversível dos receptores </a:t>
            </a:r>
            <a:r>
              <a:rPr lang="pt-BR" dirty="0" err="1"/>
              <a:t>plaquetários</a:t>
            </a:r>
            <a:r>
              <a:rPr lang="pt-BR" dirty="0"/>
              <a:t> P2Y12, mas é mais potente e tem um perfil de toxicidade ligeiramente mais favorável do que a </a:t>
            </a:r>
            <a:r>
              <a:rPr lang="pt-BR" dirty="0" err="1"/>
              <a:t>ticlopidina</a:t>
            </a:r>
            <a:r>
              <a:rPr lang="pt-BR" dirty="0"/>
              <a:t>.</a:t>
            </a:r>
          </a:p>
          <a:p>
            <a:pPr marL="0" indent="0">
              <a:buNone/>
            </a:pPr>
            <a:endParaRPr lang="pt-BR" b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73931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err="1" smtClean="0"/>
              <a:t>Prasugrel</a:t>
            </a:r>
            <a:endParaRPr lang="pt-BR" b="1" dirty="0" smtClean="0"/>
          </a:p>
          <a:p>
            <a:endParaRPr lang="pt-BR" dirty="0" smtClean="0"/>
          </a:p>
          <a:p>
            <a:pPr marL="0" indent="0">
              <a:buNone/>
            </a:pPr>
            <a:r>
              <a:rPr lang="pt-BR" dirty="0"/>
              <a:t>Também é um inibidor irreversível do receptor P2Y12, entretanto o início de sua ação é mais rápido e ele produz uma inibição maior da agregação </a:t>
            </a:r>
            <a:r>
              <a:rPr lang="pt-BR" dirty="0" err="1"/>
              <a:t>plaquetária</a:t>
            </a:r>
            <a:r>
              <a:rPr lang="pt-BR" dirty="0"/>
              <a:t> induzida pelo ADP.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01826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637</TotalTime>
  <Words>1322</Words>
  <Application>Microsoft Office PowerPoint</Application>
  <PresentationFormat>Apresentação na tela (4:3)</PresentationFormat>
  <Paragraphs>135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Forma de Onda</vt:lpstr>
      <vt:lpstr>Hemostasia Antiagregantes Plaquetários Anticoagulantes Trombose Condutas no AVCI</vt:lpstr>
      <vt:lpstr>Hemostasia</vt:lpstr>
      <vt:lpstr>Hemostasia Primária</vt:lpstr>
      <vt:lpstr>Hemostasia Primária</vt:lpstr>
      <vt:lpstr>Slide 5</vt:lpstr>
      <vt:lpstr>FÁRMACOS ANTIPLAQUETÁRIOS </vt:lpstr>
      <vt:lpstr>TIENOPIRIDINAS</vt:lpstr>
      <vt:lpstr>Slide 8</vt:lpstr>
      <vt:lpstr>Slide 9</vt:lpstr>
      <vt:lpstr>INIBIDORES DA GLICOPROTEÍNA IIb/IIIa</vt:lpstr>
      <vt:lpstr>Novos agentes antiplaquetários</vt:lpstr>
      <vt:lpstr>Slide 12</vt:lpstr>
      <vt:lpstr>Hemostasia Secundária</vt:lpstr>
      <vt:lpstr>Coagulação</vt:lpstr>
      <vt:lpstr>Coagulação</vt:lpstr>
      <vt:lpstr>Slide 16</vt:lpstr>
      <vt:lpstr>Slide 17</vt:lpstr>
      <vt:lpstr>Fibrinólise</vt:lpstr>
      <vt:lpstr>Anticoagulantes Endógenos</vt:lpstr>
      <vt:lpstr>Fármacos Anticoagulantes</vt:lpstr>
      <vt:lpstr>Fármacos Anticoagulantes</vt:lpstr>
      <vt:lpstr>Trombose</vt:lpstr>
      <vt:lpstr>Tríade de Virchow</vt:lpstr>
      <vt:lpstr>Tipos de trombo</vt:lpstr>
      <vt:lpstr>Oclusão no AVCI</vt:lpstr>
      <vt:lpstr>Trombolíticos</vt:lpstr>
      <vt:lpstr>Condutas no AVCI</vt:lpstr>
      <vt:lpstr>Condutas no AVCI</vt:lpstr>
      <vt:lpstr>Prevenção Secundária</vt:lpstr>
      <vt:lpstr>Prevenção Secundária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Anticoagulantes</dc:title>
  <dc:creator>David</dc:creator>
  <cp:lastModifiedBy> </cp:lastModifiedBy>
  <cp:revision>39</cp:revision>
  <dcterms:created xsi:type="dcterms:W3CDTF">2013-04-05T18:31:13Z</dcterms:created>
  <dcterms:modified xsi:type="dcterms:W3CDTF">2013-04-26T02:36:53Z</dcterms:modified>
</cp:coreProperties>
</file>