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65" r:id="rId3"/>
    <p:sldId id="258" r:id="rId4"/>
    <p:sldId id="266" r:id="rId5"/>
    <p:sldId id="257" r:id="rId6"/>
    <p:sldId id="267" r:id="rId7"/>
    <p:sldId id="276" r:id="rId8"/>
    <p:sldId id="264" r:id="rId9"/>
    <p:sldId id="271" r:id="rId10"/>
    <p:sldId id="270" r:id="rId11"/>
    <p:sldId id="272" r:id="rId12"/>
    <p:sldId id="268" r:id="rId13"/>
    <p:sldId id="259" r:id="rId14"/>
    <p:sldId id="278" r:id="rId15"/>
    <p:sldId id="262" r:id="rId16"/>
    <p:sldId id="263" r:id="rId17"/>
    <p:sldId id="274" r:id="rId18"/>
    <p:sldId id="269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62" autoAdjust="0"/>
  </p:normalViewPr>
  <p:slideViewPr>
    <p:cSldViewPr>
      <p:cViewPr varScale="1">
        <p:scale>
          <a:sx n="92" d="100"/>
          <a:sy n="92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D431-96FE-4429-A68D-0E816831B851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D8001-EF92-4DFA-AAB6-32A6B6D5E9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093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001-EF92-4DFA-AAB6-32A6B6D5E99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740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001-EF92-4DFA-AAB6-32A6B6D5E99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46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D8001-EF92-4DFA-AAB6-32A6B6D5E99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7150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A2782-D4B5-4650-93A5-C825EEF8B546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0B60F-A51E-450D-96C4-22F304A68B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-stroke.org/pdf/EUSI_recommendations_flyer_portug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roke.ahajournals.org/content/early/2013/01/31/STR.0b013e318284056a.full.pdf+html" TargetMode="External"/><Relationship Id="rId4" Type="http://schemas.openxmlformats.org/officeDocument/2006/relationships/hyperlink" Target="http://www.uff.br/farmacobasica-mfl/sites/default/files/16_antitrombotico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Anticoagulantes no tratamento do </a:t>
            </a:r>
            <a:r>
              <a:rPr lang="pt-BR" dirty="0" err="1" smtClean="0"/>
              <a:t>AVc</a:t>
            </a:r>
            <a:r>
              <a:rPr lang="pt-BR" dirty="0" smtClean="0"/>
              <a:t> ISQUÊMICO 	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1" y="2492896"/>
            <a:ext cx="7845227" cy="3744416"/>
          </a:xfrm>
        </p:spPr>
        <p:txBody>
          <a:bodyPr>
            <a:normAutofit fontScale="92500" lnSpcReduction="20000"/>
          </a:bodyPr>
          <a:lstStyle/>
          <a:p>
            <a:pPr algn="l"/>
            <a:endParaRPr lang="pt-BR" dirty="0" smtClean="0"/>
          </a:p>
          <a:p>
            <a:pPr algn="l"/>
            <a:r>
              <a:rPr lang="pt-BR" dirty="0" smtClean="0"/>
              <a:t>Lucas </a:t>
            </a:r>
            <a:r>
              <a:rPr lang="pt-BR" dirty="0"/>
              <a:t>Pena </a:t>
            </a:r>
            <a:r>
              <a:rPr lang="pt-BR" dirty="0" err="1"/>
              <a:t>Daraio</a:t>
            </a:r>
            <a:endParaRPr lang="pt-BR" dirty="0"/>
          </a:p>
          <a:p>
            <a:pPr algn="l"/>
            <a:r>
              <a:rPr lang="pt-BR" dirty="0"/>
              <a:t>Maíra Freire Cardoso</a:t>
            </a:r>
          </a:p>
          <a:p>
            <a:pPr algn="l"/>
            <a:r>
              <a:rPr lang="pt-BR" dirty="0"/>
              <a:t>Marcela Baldo </a:t>
            </a:r>
            <a:r>
              <a:rPr lang="pt-BR" dirty="0" err="1"/>
              <a:t>Seixlack</a:t>
            </a:r>
            <a:endParaRPr lang="pt-BR" dirty="0"/>
          </a:p>
          <a:p>
            <a:pPr algn="l"/>
            <a:r>
              <a:rPr lang="en-US" dirty="0" err="1"/>
              <a:t>Marília</a:t>
            </a:r>
            <a:r>
              <a:rPr lang="en-US" dirty="0"/>
              <a:t> </a:t>
            </a:r>
            <a:r>
              <a:rPr lang="en-US" dirty="0" err="1"/>
              <a:t>Perissoto</a:t>
            </a:r>
            <a:r>
              <a:rPr lang="en-US" dirty="0"/>
              <a:t> Scholl</a:t>
            </a:r>
          </a:p>
          <a:p>
            <a:pPr algn="l"/>
            <a:r>
              <a:rPr lang="pt-BR" dirty="0"/>
              <a:t>Rui </a:t>
            </a:r>
            <a:r>
              <a:rPr lang="pt-BR" dirty="0" err="1"/>
              <a:t>Pieri</a:t>
            </a:r>
            <a:r>
              <a:rPr lang="pt-BR" dirty="0"/>
              <a:t> Neto</a:t>
            </a:r>
          </a:p>
          <a:p>
            <a:endParaRPr lang="pt-BR" dirty="0" smtClean="0"/>
          </a:p>
          <a:p>
            <a:r>
              <a:rPr lang="pt-BR" dirty="0" smtClean="0"/>
              <a:t>Ambulatório </a:t>
            </a:r>
            <a:r>
              <a:rPr lang="pt-BR" dirty="0" err="1" smtClean="0"/>
              <a:t>Neurovascular</a:t>
            </a:r>
            <a:r>
              <a:rPr lang="pt-BR" dirty="0" smtClean="0"/>
              <a:t> </a:t>
            </a:r>
            <a:r>
              <a:rPr lang="pt-BR" dirty="0" err="1" smtClean="0"/>
              <a:t>Famema</a:t>
            </a:r>
            <a:r>
              <a:rPr lang="pt-BR" dirty="0" smtClean="0"/>
              <a:t> 2013</a:t>
            </a:r>
          </a:p>
          <a:p>
            <a:r>
              <a:rPr lang="pt-BR" dirty="0" smtClean="0"/>
              <a:t>Prof. Dr.  Milton Marchiolli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931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Mecanismo de ação Warfarina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pt-BR" dirty="0" smtClean="0"/>
              <a:t>Mecanismo </a:t>
            </a:r>
            <a:r>
              <a:rPr lang="pt-BR" dirty="0"/>
              <a:t>de ação: </a:t>
            </a:r>
          </a:p>
          <a:p>
            <a:r>
              <a:rPr lang="pt-BR" dirty="0" smtClean="0"/>
              <a:t>Inibição </a:t>
            </a:r>
            <a:r>
              <a:rPr lang="pt-BR" dirty="0"/>
              <a:t>COMPETITIVA do componente 1 da </a:t>
            </a:r>
            <a:r>
              <a:rPr lang="pt-BR" i="1" dirty="0"/>
              <a:t>vitamina K </a:t>
            </a:r>
            <a:r>
              <a:rPr lang="pt-BR" i="1" dirty="0" err="1"/>
              <a:t>epoxi-redutase</a:t>
            </a:r>
            <a:r>
              <a:rPr lang="pt-BR" i="1" dirty="0"/>
              <a:t> </a:t>
            </a:r>
            <a:endParaRPr lang="pt-BR" dirty="0"/>
          </a:p>
          <a:p>
            <a:r>
              <a:rPr lang="pt-BR" dirty="0" smtClean="0"/>
              <a:t>Inibição </a:t>
            </a:r>
            <a:r>
              <a:rPr lang="pt-BR" dirty="0"/>
              <a:t>da γ-</a:t>
            </a:r>
            <a:r>
              <a:rPr lang="pt-BR" dirty="0" err="1"/>
              <a:t>carboxilação</a:t>
            </a:r>
            <a:r>
              <a:rPr lang="pt-BR" dirty="0"/>
              <a:t> de resíduos de ácido glutâmico de fatores de coagulação </a:t>
            </a:r>
            <a:endParaRPr lang="pt-BR" dirty="0" smtClean="0"/>
          </a:p>
          <a:p>
            <a:r>
              <a:rPr lang="pt-BR" dirty="0"/>
              <a:t>I</a:t>
            </a:r>
            <a:r>
              <a:rPr lang="pt-BR" dirty="0" smtClean="0"/>
              <a:t>nibe </a:t>
            </a:r>
            <a:r>
              <a:rPr lang="pt-BR" dirty="0"/>
              <a:t>a síntese de fatores dependentes de vitamina K (fatores II, VII, IX, X), através da inibição da vitamina </a:t>
            </a:r>
            <a:r>
              <a:rPr lang="pt-BR" dirty="0" smtClean="0"/>
              <a:t>K-</a:t>
            </a:r>
            <a:r>
              <a:rPr lang="pt-BR" dirty="0" err="1" smtClean="0"/>
              <a:t>redutase</a:t>
            </a:r>
            <a:endParaRPr lang="pt-BR" dirty="0" smtClean="0"/>
          </a:p>
          <a:p>
            <a:r>
              <a:rPr lang="pt-BR" dirty="0" smtClean="0"/>
              <a:t>Atuam na via extrínseca da </a:t>
            </a:r>
            <a:r>
              <a:rPr lang="pt-BR" dirty="0" err="1" smtClean="0"/>
              <a:t>coagulaçao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837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pt-BR" b="1" dirty="0" smtClean="0"/>
              <a:t>Efeitos </a:t>
            </a:r>
            <a:r>
              <a:rPr lang="pt-BR" b="1" dirty="0"/>
              <a:t>adversos: </a:t>
            </a:r>
          </a:p>
          <a:p>
            <a:pPr marL="137160" indent="0">
              <a:buNone/>
            </a:pPr>
            <a:r>
              <a:rPr lang="pt-BR" b="1" dirty="0"/>
              <a:t>Hemorragia </a:t>
            </a:r>
          </a:p>
          <a:p>
            <a:pPr marL="137160" indent="0">
              <a:buNone/>
            </a:pPr>
            <a:r>
              <a:rPr lang="pt-BR" b="1" dirty="0"/>
              <a:t></a:t>
            </a:r>
            <a:r>
              <a:rPr lang="pt-BR" b="1" dirty="0" err="1"/>
              <a:t>Contra-indicado</a:t>
            </a:r>
            <a:r>
              <a:rPr lang="pt-BR" b="1" dirty="0"/>
              <a:t> na gravidez </a:t>
            </a:r>
            <a:r>
              <a:rPr lang="pt-BR" b="1" dirty="0" smtClean="0"/>
              <a:t>:</a:t>
            </a:r>
            <a:r>
              <a:rPr lang="pt-BR" b="1" dirty="0"/>
              <a:t> Risco de aborto e anomalias fetais </a:t>
            </a:r>
          </a:p>
          <a:p>
            <a:pPr marL="137160" indent="0">
              <a:buNone/>
            </a:pPr>
            <a:r>
              <a:rPr lang="pt-BR" b="1" dirty="0"/>
              <a:t> </a:t>
            </a:r>
            <a:r>
              <a:rPr lang="pt-BR" b="1" dirty="0" smtClean="0"/>
              <a:t>Alterações </a:t>
            </a:r>
            <a:r>
              <a:rPr lang="pt-BR" b="1" dirty="0"/>
              <a:t>no SNC </a:t>
            </a:r>
          </a:p>
          <a:p>
            <a:pPr marL="137160" indent="0">
              <a:buNone/>
            </a:pPr>
            <a:r>
              <a:rPr lang="pt-BR" b="1" dirty="0"/>
              <a:t>Baixa margem de segurança </a:t>
            </a:r>
          </a:p>
          <a:p>
            <a:r>
              <a:rPr lang="pt-BR" b="1" dirty="0" smtClean="0"/>
              <a:t></a:t>
            </a:r>
            <a:r>
              <a:rPr lang="pt-BR" b="1" dirty="0"/>
              <a:t>O efeito do warfarin é </a:t>
            </a:r>
            <a:r>
              <a:rPr lang="pt-BR" b="1" dirty="0" smtClean="0"/>
              <a:t>monitorizado através da determinação do TP, que é expresso como </a:t>
            </a:r>
            <a:r>
              <a:rPr lang="pt-BR" b="1" i="1" dirty="0" smtClean="0"/>
              <a:t>Relação Normalizada Internacional </a:t>
            </a:r>
            <a:r>
              <a:rPr lang="pt-BR" b="1" dirty="0" smtClean="0"/>
              <a:t>(INR, </a:t>
            </a:r>
            <a:r>
              <a:rPr lang="pt-BR" b="1" i="1" dirty="0" err="1" smtClean="0"/>
              <a:t>International</a:t>
            </a:r>
            <a:r>
              <a:rPr lang="pt-BR" b="1" i="1" dirty="0" smtClean="0"/>
              <a:t> </a:t>
            </a:r>
            <a:r>
              <a:rPr lang="pt-BR" b="1" i="1" dirty="0" err="1" smtClean="0"/>
              <a:t>Normalised</a:t>
            </a:r>
            <a:r>
              <a:rPr lang="pt-BR" b="1" i="1" dirty="0" smtClean="0"/>
              <a:t> </a:t>
            </a:r>
            <a:r>
              <a:rPr lang="pt-BR" b="1" i="1" dirty="0" err="1" smtClean="0"/>
              <a:t>Ratio</a:t>
            </a:r>
            <a:r>
              <a:rPr lang="pt-BR" b="1" i="1" dirty="0" smtClean="0"/>
              <a:t>).</a:t>
            </a:r>
            <a:endParaRPr lang="pt-BR" b="1" dirty="0" smtClean="0"/>
          </a:p>
          <a:p>
            <a:pPr marL="137160" indent="0">
              <a:buNone/>
            </a:pPr>
            <a:r>
              <a:rPr lang="pt-BR" b="1" dirty="0" smtClean="0"/>
              <a:t></a:t>
            </a:r>
            <a:r>
              <a:rPr lang="pt-BR" b="1" dirty="0"/>
              <a:t>Antídoto </a:t>
            </a:r>
            <a:r>
              <a:rPr lang="pt-BR" b="1" dirty="0" smtClean="0"/>
              <a:t>= </a:t>
            </a:r>
            <a:r>
              <a:rPr lang="pt-BR" b="1" dirty="0"/>
              <a:t>vitamina K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336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Antagonistas da Vitamina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76464" cy="491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76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Cascata da coagulação e locais de </a:t>
            </a:r>
            <a:r>
              <a:rPr lang="pt-BR" dirty="0" err="1" smtClean="0"/>
              <a:t>acao</a:t>
            </a:r>
            <a:r>
              <a:rPr lang="pt-BR" dirty="0" smtClean="0"/>
              <a:t> dos anticoagulantes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0025"/>
            <a:ext cx="8136904" cy="470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68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Indicações clínicas da terapia anticoagulante com Heparina e Warfarina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Proporciona </a:t>
            </a:r>
            <a:r>
              <a:rPr lang="pt-BR" dirty="0"/>
              <a:t>um tratamento profilático para </a:t>
            </a:r>
            <a:r>
              <a:rPr lang="pt-BR" dirty="0" smtClean="0"/>
              <a:t>distúrbios </a:t>
            </a:r>
            <a:r>
              <a:rPr lang="pt-BR" dirty="0" err="1" smtClean="0"/>
              <a:t>trombo-embólicos</a:t>
            </a:r>
            <a:r>
              <a:rPr lang="pt-BR" dirty="0" smtClean="0"/>
              <a:t> </a:t>
            </a:r>
            <a:r>
              <a:rPr lang="pt-BR" dirty="0"/>
              <a:t>venosos e arteriais</a:t>
            </a:r>
          </a:p>
          <a:p>
            <a:r>
              <a:rPr lang="pt-BR" dirty="0"/>
              <a:t> São ineficazes para os trombos já </a:t>
            </a:r>
            <a:r>
              <a:rPr lang="pt-BR" dirty="0" smtClean="0"/>
              <a:t>formados, embora possam </a:t>
            </a:r>
            <a:r>
              <a:rPr lang="pt-BR" dirty="0"/>
              <a:t>impedir sua propagação</a:t>
            </a:r>
          </a:p>
          <a:p>
            <a:r>
              <a:rPr lang="pt-BR" dirty="0"/>
              <a:t> Principais indicações:</a:t>
            </a:r>
          </a:p>
          <a:p>
            <a:r>
              <a:rPr lang="pt-BR" dirty="0"/>
              <a:t> Trombose Venosa Profunda</a:t>
            </a:r>
          </a:p>
          <a:p>
            <a:r>
              <a:rPr lang="pt-BR" dirty="0"/>
              <a:t> Embolia Arterial</a:t>
            </a:r>
          </a:p>
          <a:p>
            <a:r>
              <a:rPr lang="pt-BR" dirty="0"/>
              <a:t> Fibrilação Atrial</a:t>
            </a:r>
          </a:p>
          <a:p>
            <a:r>
              <a:rPr lang="pt-BR" dirty="0"/>
              <a:t> Angina Instável e Infarto do Miocárdio</a:t>
            </a:r>
          </a:p>
          <a:p>
            <a:r>
              <a:rPr lang="pt-BR" dirty="0"/>
              <a:t> Coagulação Intravascular Disseminada</a:t>
            </a:r>
          </a:p>
        </p:txBody>
      </p:sp>
    </p:spTree>
    <p:extLst>
      <p:ext uri="{BB962C8B-B14F-4D97-AF65-F5344CB8AC3E}">
        <p14:creationId xmlns="" xmlns:p14="http://schemas.microsoft.com/office/powerpoint/2010/main" val="21649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Anticoagulação</a:t>
            </a:r>
            <a:r>
              <a:rPr lang="pt-BR" dirty="0" smtClean="0"/>
              <a:t> na Fase Aguda do 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pt-BR" dirty="0" err="1"/>
              <a:t>Actualmente</a:t>
            </a:r>
            <a:r>
              <a:rPr lang="pt-BR" dirty="0"/>
              <a:t>, a utilidade de </a:t>
            </a:r>
            <a:r>
              <a:rPr lang="pt-BR" dirty="0" smtClean="0"/>
              <a:t> inibidores </a:t>
            </a:r>
            <a:r>
              <a:rPr lang="pt-BR" dirty="0"/>
              <a:t>da trombina para o tratamento de pacientes </a:t>
            </a:r>
            <a:r>
              <a:rPr lang="pt-BR" dirty="0" smtClean="0"/>
              <a:t>com acidente </a:t>
            </a:r>
            <a:r>
              <a:rPr lang="pt-BR" dirty="0"/>
              <a:t>vascular cerebral isquêmico agudo não está bem estabelecida (</a:t>
            </a:r>
            <a:r>
              <a:rPr lang="pt-BR" dirty="0" smtClean="0"/>
              <a:t>Classe </a:t>
            </a:r>
            <a:r>
              <a:rPr lang="pt-BR" dirty="0" err="1" smtClean="0"/>
              <a:t>IIb</a:t>
            </a:r>
            <a:r>
              <a:rPr lang="pt-BR" dirty="0"/>
              <a:t>, Nível de Evidência B). </a:t>
            </a:r>
            <a:endParaRPr lang="pt-BR" dirty="0" smtClean="0"/>
          </a:p>
          <a:p>
            <a:r>
              <a:rPr lang="pt-BR" dirty="0" err="1" smtClean="0"/>
              <a:t>Anticoagulação</a:t>
            </a:r>
            <a:r>
              <a:rPr lang="pt-BR" dirty="0" smtClean="0"/>
              <a:t> </a:t>
            </a:r>
            <a:r>
              <a:rPr lang="pt-BR" dirty="0"/>
              <a:t>plena de urgência, buscando </a:t>
            </a:r>
            <a:r>
              <a:rPr lang="pt-BR" dirty="0" err="1"/>
              <a:t>previnir</a:t>
            </a:r>
            <a:r>
              <a:rPr lang="pt-BR" dirty="0"/>
              <a:t> recidiva precoce, não está </a:t>
            </a:r>
            <a:r>
              <a:rPr lang="pt-BR" dirty="0" smtClean="0"/>
              <a:t>recomendada </a:t>
            </a:r>
            <a:r>
              <a:rPr lang="pt-BR" dirty="0"/>
              <a:t>para tratamento de pacientes com episódio agudo de </a:t>
            </a:r>
            <a:r>
              <a:rPr lang="pt-BR" dirty="0" err="1"/>
              <a:t>AVCi</a:t>
            </a:r>
            <a:r>
              <a:rPr lang="pt-BR" dirty="0"/>
              <a:t>. </a:t>
            </a:r>
            <a:r>
              <a:rPr lang="pt-BR" sz="2400" dirty="0"/>
              <a:t>(Classe III, Nível de Evidência A). </a:t>
            </a:r>
            <a:endParaRPr lang="pt-BR" dirty="0" smtClean="0"/>
          </a:p>
          <a:p>
            <a:r>
              <a:rPr lang="pt-BR" dirty="0" err="1" smtClean="0"/>
              <a:t>Anticoagulação</a:t>
            </a:r>
            <a:r>
              <a:rPr lang="pt-BR" dirty="0" smtClean="0"/>
              <a:t> urgente, para gerenciamento de condições não cerebrovasculares, não é recomendado para pacientes com AVC moderado a grave devido a um aumento do risco de graves complicações hemorrágicas intracranianas .(classe III, nível de evidência A).</a:t>
            </a:r>
          </a:p>
          <a:p>
            <a:r>
              <a:rPr lang="pt-BR" dirty="0" smtClean="0"/>
              <a:t>Iniciar </a:t>
            </a:r>
            <a:r>
              <a:rPr lang="pt-BR" dirty="0"/>
              <a:t>anticoagulantes dentro de 24h do tratamento com </a:t>
            </a:r>
            <a:r>
              <a:rPr lang="pt-BR" dirty="0" err="1"/>
              <a:t>rtPA</a:t>
            </a:r>
            <a:r>
              <a:rPr lang="pt-BR" dirty="0"/>
              <a:t> não é recomendado. </a:t>
            </a:r>
            <a:r>
              <a:rPr lang="pt-BR" sz="2400" dirty="0"/>
              <a:t>(Classe III, o nível de evidência B).</a:t>
            </a:r>
          </a:p>
          <a:p>
            <a:endParaRPr lang="pt-BR" dirty="0" smtClean="0"/>
          </a:p>
          <a:p>
            <a:endParaRPr lang="pt-BR" dirty="0" smtClean="0"/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endParaRPr lang="pt-BR" dirty="0"/>
          </a:p>
        </p:txBody>
      </p:sp>
      <p:pic>
        <p:nvPicPr>
          <p:cNvPr id="4" name="Picture 2" descr="C:\Users\Tatiane Lopez\Desktop\AVCI\IMG_28072013_0041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743575"/>
            <a:ext cx="182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52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Anticoagulação</a:t>
            </a:r>
            <a:r>
              <a:rPr lang="pt-BR" dirty="0" smtClean="0"/>
              <a:t> na Fase Crônica do 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Não se recomenda o uso generalizado de heparina </a:t>
            </a:r>
            <a:r>
              <a:rPr lang="pt-BR" dirty="0" smtClean="0"/>
              <a:t>standard, heparina de baixo </a:t>
            </a:r>
            <a:r>
              <a:rPr lang="pt-BR" dirty="0"/>
              <a:t>peso molecular ou </a:t>
            </a:r>
            <a:r>
              <a:rPr lang="pt-BR" dirty="0" err="1"/>
              <a:t>heparinóides</a:t>
            </a:r>
            <a:r>
              <a:rPr lang="pt-BR" dirty="0"/>
              <a:t> </a:t>
            </a:r>
            <a:r>
              <a:rPr lang="pt-BR" dirty="0" smtClean="0"/>
              <a:t>após </a:t>
            </a:r>
            <a:r>
              <a:rPr lang="pt-BR" dirty="0" err="1" smtClean="0"/>
              <a:t>AVCi</a:t>
            </a:r>
            <a:r>
              <a:rPr lang="pt-BR" dirty="0"/>
              <a:t>.</a:t>
            </a:r>
            <a:r>
              <a:rPr lang="pt-BR" dirty="0" smtClean="0"/>
              <a:t>(Nível </a:t>
            </a:r>
            <a:r>
              <a:rPr lang="pt-BR" dirty="0"/>
              <a:t>de Evidência </a:t>
            </a:r>
            <a:r>
              <a:rPr lang="pt-BR" dirty="0" smtClean="0"/>
              <a:t>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A </a:t>
            </a:r>
            <a:r>
              <a:rPr lang="pt-BR" dirty="0"/>
              <a:t>heparina em dose anticoagulante pode ser usada quando </a:t>
            </a:r>
            <a:r>
              <a:rPr lang="pt-BR" dirty="0" smtClean="0"/>
              <a:t>houver indicações selecionadas</a:t>
            </a:r>
            <a:r>
              <a:rPr lang="pt-BR" dirty="0"/>
              <a:t>, tais como AVC de </a:t>
            </a:r>
            <a:r>
              <a:rPr lang="pt-BR" dirty="0" smtClean="0"/>
              <a:t>origem </a:t>
            </a:r>
            <a:r>
              <a:rPr lang="pt-BR" dirty="0" err="1" smtClean="0"/>
              <a:t>cardioembólica</a:t>
            </a:r>
            <a:r>
              <a:rPr lang="pt-BR" dirty="0" smtClean="0"/>
              <a:t> </a:t>
            </a:r>
            <a:r>
              <a:rPr lang="pt-BR" dirty="0"/>
              <a:t>com alto risco de </a:t>
            </a:r>
            <a:r>
              <a:rPr lang="pt-BR" dirty="0" err="1"/>
              <a:t>re-embolismo</a:t>
            </a:r>
            <a:r>
              <a:rPr lang="pt-BR" dirty="0"/>
              <a:t>, dissecção </a:t>
            </a:r>
            <a:r>
              <a:rPr lang="pt-BR" dirty="0" smtClean="0"/>
              <a:t>arterial ou </a:t>
            </a:r>
            <a:r>
              <a:rPr lang="pt-BR" dirty="0"/>
              <a:t>estenose arterial marcada previamente à cirurgia </a:t>
            </a:r>
            <a:r>
              <a:rPr lang="pt-BR" dirty="0" smtClean="0"/>
              <a:t>.(</a:t>
            </a:r>
            <a:r>
              <a:rPr lang="pt-BR" dirty="0"/>
              <a:t>Nível </a:t>
            </a:r>
            <a:r>
              <a:rPr lang="pt-BR" dirty="0" smtClean="0"/>
              <a:t>de Evidência IV)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Recomenda-se </a:t>
            </a:r>
            <a:r>
              <a:rPr lang="pt-BR" dirty="0"/>
              <a:t>sempre a administração de heparina em dose baixa</a:t>
            </a:r>
          </a:p>
          <a:p>
            <a:pPr marL="137160" indent="0">
              <a:buNone/>
            </a:pPr>
            <a:r>
              <a:rPr lang="pt-BR" dirty="0" smtClean="0"/>
              <a:t> (</a:t>
            </a:r>
            <a:r>
              <a:rPr lang="pt-BR" dirty="0"/>
              <a:t>profilática), ou de heparina de baixo peso molecular em </a:t>
            </a:r>
            <a:r>
              <a:rPr lang="pt-BR" dirty="0" smtClean="0"/>
              <a:t>dose equivalente</a:t>
            </a:r>
            <a:r>
              <a:rPr lang="pt-BR" dirty="0"/>
              <a:t>, em doentes acamados, para reduzir o risco de </a:t>
            </a:r>
            <a:r>
              <a:rPr lang="pt-BR" dirty="0" smtClean="0"/>
              <a:t>trombose venosa </a:t>
            </a:r>
            <a:r>
              <a:rPr lang="pt-BR" dirty="0"/>
              <a:t>profunda e </a:t>
            </a:r>
            <a:r>
              <a:rPr lang="pt-BR" dirty="0" err="1"/>
              <a:t>embolismo</a:t>
            </a:r>
            <a:r>
              <a:rPr lang="pt-BR" dirty="0"/>
              <a:t> pulmonar (Nível de Evidência II</a:t>
            </a:r>
            <a:r>
              <a:rPr lang="pt-BR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Qualquer </a:t>
            </a:r>
            <a:r>
              <a:rPr lang="pt-BR" dirty="0"/>
              <a:t>regime de tratamento com heparina reduz a incidência de TVP mas está associado a um maior risco de hemorragia intracraniana. O índice de risco/benefício deve ser cuidadosamente considerado.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242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Anticoagulantes na Prevenção Primaria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09160"/>
          </a:xfrm>
        </p:spPr>
        <p:txBody>
          <a:bodyPr>
            <a:noAutofit/>
          </a:bodyPr>
          <a:lstStyle/>
          <a:p>
            <a:r>
              <a:rPr lang="pt-BR" sz="1600" dirty="0"/>
              <a:t>Os doentes assintomáticos com </a:t>
            </a:r>
            <a:r>
              <a:rPr lang="pt-BR" sz="1600" dirty="0" smtClean="0"/>
              <a:t>FA especialmente </a:t>
            </a:r>
            <a:r>
              <a:rPr lang="pt-BR" sz="1600" dirty="0"/>
              <a:t>aqueles com alto risco devido a </a:t>
            </a:r>
            <a:r>
              <a:rPr lang="pt-BR" sz="1600" dirty="0" smtClean="0"/>
              <a:t>cardiopatias concomitantes</a:t>
            </a:r>
            <a:r>
              <a:rPr lang="pt-BR" sz="1600" dirty="0"/>
              <a:t>, tais como </a:t>
            </a:r>
            <a:r>
              <a:rPr lang="pt-BR" sz="1600" dirty="0" smtClean="0"/>
              <a:t>IC </a:t>
            </a:r>
            <a:r>
              <a:rPr lang="pt-BR" sz="1600" dirty="0"/>
              <a:t>e </a:t>
            </a:r>
            <a:r>
              <a:rPr lang="pt-BR" sz="1600" dirty="0" err="1" smtClean="0"/>
              <a:t>valvulopatias</a:t>
            </a:r>
            <a:r>
              <a:rPr lang="pt-BR" sz="1600" dirty="0" smtClean="0"/>
              <a:t>, devem receber terapêutica antitrombótica </a:t>
            </a:r>
            <a:r>
              <a:rPr lang="pt-BR" sz="1600" dirty="0"/>
              <a:t>para prevenção primária </a:t>
            </a:r>
            <a:r>
              <a:rPr lang="pt-BR" sz="1600" dirty="0" smtClean="0"/>
              <a:t>de AVC</a:t>
            </a:r>
            <a:r>
              <a:rPr lang="pt-BR" sz="1600" dirty="0"/>
              <a:t>, de acordo com as seguintes recomendações:</a:t>
            </a:r>
          </a:p>
          <a:p>
            <a:r>
              <a:rPr lang="pt-BR" sz="1600" dirty="0"/>
              <a:t>• Em todos os doentes com FA e risco elevado de </a:t>
            </a:r>
            <a:r>
              <a:rPr lang="pt-BR" sz="1600" dirty="0" err="1" smtClean="0"/>
              <a:t>embolismo</a:t>
            </a:r>
            <a:r>
              <a:rPr lang="pt-BR" sz="1600" dirty="0" smtClean="0"/>
              <a:t> (idade&gt;75 anos</a:t>
            </a:r>
            <a:r>
              <a:rPr lang="pt-BR" sz="1600" dirty="0"/>
              <a:t>, ou &gt;60 anos e hipertensão arterial, </a:t>
            </a:r>
            <a:r>
              <a:rPr lang="pt-BR" sz="1600" dirty="0" smtClean="0"/>
              <a:t>disfunção ventricular </a:t>
            </a:r>
            <a:r>
              <a:rPr lang="pt-BR" sz="1600" dirty="0"/>
              <a:t>esquerda ou </a:t>
            </a:r>
            <a:r>
              <a:rPr lang="pt-BR" sz="1600" dirty="0" smtClean="0"/>
              <a:t>DM) </a:t>
            </a:r>
            <a:r>
              <a:rPr lang="pt-BR" sz="1600" dirty="0"/>
              <a:t>deve </a:t>
            </a:r>
            <a:r>
              <a:rPr lang="pt-BR" sz="1600" dirty="0" smtClean="0"/>
              <a:t>instituir-se </a:t>
            </a:r>
            <a:r>
              <a:rPr lang="pt-BR" sz="1600" dirty="0" err="1" smtClean="0"/>
              <a:t>anticoagulação</a:t>
            </a:r>
            <a:r>
              <a:rPr lang="pt-BR" sz="1600" dirty="0" smtClean="0"/>
              <a:t> </a:t>
            </a:r>
            <a:r>
              <a:rPr lang="pt-BR" sz="1600" dirty="0"/>
              <a:t>oral a longo prazo (INR alvo </a:t>
            </a:r>
            <a:r>
              <a:rPr lang="pt-BR" sz="1600" dirty="0" smtClean="0"/>
              <a:t>2,5 janela </a:t>
            </a:r>
            <a:r>
              <a:rPr lang="pt-BR" sz="1600" dirty="0"/>
              <a:t>2,0-3,0</a:t>
            </a:r>
            <a:r>
              <a:rPr lang="pt-BR" sz="1600" dirty="0" smtClean="0"/>
              <a:t>)(</a:t>
            </a:r>
            <a:r>
              <a:rPr lang="pt-BR" sz="1600" dirty="0"/>
              <a:t>Nível de Evidência I</a:t>
            </a:r>
            <a:r>
              <a:rPr lang="pt-BR" sz="1600" dirty="0" smtClean="0"/>
              <a:t>).</a:t>
            </a:r>
            <a:endParaRPr lang="pt-BR" sz="1600" dirty="0"/>
          </a:p>
          <a:p>
            <a:r>
              <a:rPr lang="pt-BR" sz="1600" dirty="0"/>
              <a:t>• Em doentes com FA não valvular e risco moderado de </a:t>
            </a:r>
            <a:r>
              <a:rPr lang="pt-BR" sz="1600" dirty="0" err="1"/>
              <a:t>embolismo</a:t>
            </a:r>
            <a:endParaRPr lang="pt-BR" sz="1600" dirty="0"/>
          </a:p>
          <a:p>
            <a:r>
              <a:rPr lang="pt-BR" sz="1600" dirty="0"/>
              <a:t>(idade 60-75 anos sem outros </a:t>
            </a:r>
            <a:r>
              <a:rPr lang="pt-BR" sz="1600" dirty="0" err="1"/>
              <a:t>factores</a:t>
            </a:r>
            <a:r>
              <a:rPr lang="pt-BR" sz="1600" dirty="0"/>
              <a:t> de risco), recomenda-se</a:t>
            </a:r>
          </a:p>
          <a:p>
            <a:r>
              <a:rPr lang="pt-BR" sz="1600" dirty="0"/>
              <a:t>aspirina (325 mg / dia) ou </a:t>
            </a:r>
            <a:r>
              <a:rPr lang="pt-BR" sz="1600" dirty="0" err="1"/>
              <a:t>varfarina</a:t>
            </a:r>
            <a:r>
              <a:rPr lang="pt-BR" sz="1600" dirty="0"/>
              <a:t> a longo prazo (Nível </a:t>
            </a:r>
            <a:r>
              <a:rPr lang="pt-BR" sz="1600" dirty="0" smtClean="0"/>
              <a:t>de Evidência </a:t>
            </a:r>
            <a:r>
              <a:rPr lang="pt-BR" sz="1600" dirty="0"/>
              <a:t>I)</a:t>
            </a:r>
          </a:p>
          <a:p>
            <a:r>
              <a:rPr lang="pt-BR" sz="1600" dirty="0"/>
              <a:t>• Em doentes com FA e idade 60-75 anos, com diabetes ou </a:t>
            </a:r>
            <a:r>
              <a:rPr lang="pt-BR" sz="1600" dirty="0" smtClean="0"/>
              <a:t>doença cardíaca coronária recomenda-se </a:t>
            </a:r>
            <a:r>
              <a:rPr lang="pt-BR" sz="1600" dirty="0" err="1"/>
              <a:t>varfarina</a:t>
            </a:r>
            <a:r>
              <a:rPr lang="pt-BR" sz="1600" dirty="0"/>
              <a:t> (Nível de </a:t>
            </a:r>
            <a:r>
              <a:rPr lang="pt-BR" sz="1600" dirty="0" smtClean="0"/>
              <a:t>Evidência I</a:t>
            </a:r>
            <a:r>
              <a:rPr lang="pt-BR" sz="1600" dirty="0"/>
              <a:t>). Apesar de não estar ainda estabelecido </a:t>
            </a:r>
            <a:r>
              <a:rPr lang="pt-BR" sz="1600" dirty="0" smtClean="0"/>
              <a:t>por estudos randomizados</a:t>
            </a:r>
            <a:r>
              <a:rPr lang="pt-BR" sz="1600" dirty="0"/>
              <a:t>, pode usar-se </a:t>
            </a:r>
            <a:r>
              <a:rPr lang="pt-BR" sz="1600" dirty="0" err="1"/>
              <a:t>varfarina</a:t>
            </a:r>
            <a:r>
              <a:rPr lang="pt-BR" sz="1600" dirty="0"/>
              <a:t> em doentes com mais de </a:t>
            </a:r>
            <a:r>
              <a:rPr lang="pt-BR" sz="1600" dirty="0" smtClean="0"/>
              <a:t>75 anos </a:t>
            </a:r>
            <a:r>
              <a:rPr lang="pt-BR" sz="1600" dirty="0"/>
              <a:t>visando um INR inferior (INR de 2,0; 1,6-2,5) para reduzir </a:t>
            </a:r>
            <a:r>
              <a:rPr lang="pt-BR" sz="1600" dirty="0" smtClean="0"/>
              <a:t>o risco </a:t>
            </a:r>
            <a:r>
              <a:rPr lang="pt-BR" sz="1600" dirty="0"/>
              <a:t>de hemorragia (Nível de Evidência III). Aos doentes </a:t>
            </a:r>
            <a:r>
              <a:rPr lang="pt-BR" sz="1600" dirty="0" smtClean="0"/>
              <a:t>com FA </a:t>
            </a:r>
            <a:r>
              <a:rPr lang="pt-BR" sz="1600" dirty="0"/>
              <a:t>a quem está </a:t>
            </a:r>
            <a:r>
              <a:rPr lang="pt-BR" sz="1600" dirty="0" err="1"/>
              <a:t>contra-indicado</a:t>
            </a:r>
            <a:r>
              <a:rPr lang="pt-BR" sz="1600" dirty="0"/>
              <a:t> o uso de anticoagulantes </a:t>
            </a:r>
            <a:r>
              <a:rPr lang="pt-BR" sz="1600" dirty="0" smtClean="0"/>
              <a:t>orais deve </a:t>
            </a:r>
            <a:r>
              <a:rPr lang="pt-BR" sz="1600" dirty="0"/>
              <a:t>administrar-se aspirina (Nível de Evidência I</a:t>
            </a:r>
            <a:r>
              <a:rPr lang="pt-BR" sz="1600" dirty="0" smtClean="0"/>
              <a:t>)</a:t>
            </a:r>
          </a:p>
          <a:p>
            <a:r>
              <a:rPr lang="pt-BR" sz="1600" dirty="0" smtClean="0"/>
              <a:t> </a:t>
            </a:r>
            <a:r>
              <a:rPr lang="pt-BR" sz="1600" dirty="0"/>
              <a:t>Em doentes com FA não valvular e baixo risco de </a:t>
            </a:r>
            <a:r>
              <a:rPr lang="pt-BR" sz="1600" dirty="0" err="1" smtClean="0"/>
              <a:t>embolismo</a:t>
            </a:r>
            <a:r>
              <a:rPr lang="pt-BR" sz="1600" dirty="0" smtClean="0"/>
              <a:t> (idade&lt;60 </a:t>
            </a:r>
            <a:r>
              <a:rPr lang="pt-BR" sz="1600" dirty="0"/>
              <a:t>anos, sem outro </a:t>
            </a:r>
            <a:r>
              <a:rPr lang="pt-BR" sz="1600" dirty="0" err="1" smtClean="0"/>
              <a:t>factor</a:t>
            </a:r>
            <a:r>
              <a:rPr lang="pt-BR" sz="1600" dirty="0" smtClean="0"/>
              <a:t> de </a:t>
            </a:r>
            <a:r>
              <a:rPr lang="pt-BR" sz="1600" dirty="0"/>
              <a:t>risco), recomenda-se </a:t>
            </a:r>
            <a:r>
              <a:rPr lang="pt-BR" sz="1600" dirty="0" smtClean="0"/>
              <a:t>aspirina a </a:t>
            </a:r>
            <a:r>
              <a:rPr lang="pt-BR" sz="1600" dirty="0"/>
              <a:t>longo prazo (325 mg / dia) ou nenhum tratamento (Nível </a:t>
            </a:r>
            <a:r>
              <a:rPr lang="pt-BR" sz="1600" dirty="0" smtClean="0"/>
              <a:t>de Evidência I)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1595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Secundária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1000" dirty="0" smtClean="0"/>
              <a:t> </a:t>
            </a:r>
            <a:r>
              <a:rPr lang="pt-BR" sz="2000" dirty="0" smtClean="0"/>
              <a:t>• </a:t>
            </a:r>
            <a:r>
              <a:rPr lang="pt-BR" sz="2000" dirty="0"/>
              <a:t>A </a:t>
            </a:r>
            <a:r>
              <a:rPr lang="pt-BR" sz="2000" dirty="0" err="1"/>
              <a:t>anticoagulação</a:t>
            </a:r>
            <a:r>
              <a:rPr lang="pt-BR" sz="2000" dirty="0"/>
              <a:t> oral (INR 2,0-3,0) está indicada após um </a:t>
            </a:r>
            <a:r>
              <a:rPr lang="pt-BR" sz="2000" dirty="0" err="1" smtClean="0"/>
              <a:t>AVCi</a:t>
            </a:r>
            <a:r>
              <a:rPr lang="pt-BR" sz="2000" dirty="0" smtClean="0"/>
              <a:t> </a:t>
            </a:r>
            <a:r>
              <a:rPr lang="pt-BR" sz="2000" dirty="0"/>
              <a:t>associado a </a:t>
            </a:r>
            <a:r>
              <a:rPr lang="pt-BR" sz="2000" dirty="0" smtClean="0"/>
              <a:t>FA.(Nível </a:t>
            </a:r>
            <a:r>
              <a:rPr lang="pt-BR" sz="2000" dirty="0"/>
              <a:t>de Evidência I</a:t>
            </a:r>
            <a:r>
              <a:rPr lang="pt-BR" sz="2000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/>
              <a:t>Não </a:t>
            </a:r>
            <a:r>
              <a:rPr lang="pt-BR" sz="2000" dirty="0"/>
              <a:t>se aconselha </a:t>
            </a:r>
            <a:r>
              <a:rPr lang="pt-BR" sz="2000" dirty="0" err="1"/>
              <a:t>anticoagulação</a:t>
            </a:r>
            <a:r>
              <a:rPr lang="pt-BR" sz="2000" dirty="0"/>
              <a:t> oral em doentes com </a:t>
            </a:r>
            <a:r>
              <a:rPr lang="pt-BR" sz="2000" dirty="0" smtClean="0"/>
              <a:t>quedas frequentes</a:t>
            </a:r>
            <a:r>
              <a:rPr lang="pt-BR" sz="2000" dirty="0"/>
              <a:t>, epilepsia, demência avançada ou </a:t>
            </a:r>
            <a:r>
              <a:rPr lang="pt-BR" sz="2000" dirty="0" smtClean="0"/>
              <a:t>hemorragia gastrointestinal.</a:t>
            </a:r>
            <a:endParaRPr lang="pt-B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/>
              <a:t>• Os doentes com próteses valvulares cardíacas devem </a:t>
            </a:r>
            <a:r>
              <a:rPr lang="pt-BR" sz="2000" dirty="0" smtClean="0"/>
              <a:t>ser </a:t>
            </a:r>
            <a:r>
              <a:rPr lang="pt-BR" sz="2000" dirty="0" err="1" smtClean="0"/>
              <a:t>anticoagulados</a:t>
            </a:r>
            <a:r>
              <a:rPr lang="pt-BR" sz="2000" dirty="0" smtClean="0"/>
              <a:t> </a:t>
            </a:r>
            <a:r>
              <a:rPr lang="pt-BR" sz="2000" dirty="0"/>
              <a:t>a longo prazo com um INR-alvo entre 2,5 e </a:t>
            </a:r>
            <a:r>
              <a:rPr lang="pt-BR" sz="2000" dirty="0" smtClean="0"/>
              <a:t>3,5 ou superior </a:t>
            </a:r>
            <a:r>
              <a:rPr lang="pt-BR" sz="2000" dirty="0"/>
              <a:t>(Nível de Evidência II</a:t>
            </a:r>
            <a:r>
              <a:rPr lang="pt-BR" sz="2000" dirty="0" smtClean="0"/>
              <a:t>).</a:t>
            </a:r>
            <a:endParaRPr lang="pt-B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/>
              <a:t>• Os doentes com AVC de etiologia </a:t>
            </a:r>
            <a:r>
              <a:rPr lang="pt-BR" sz="2000" dirty="0" err="1"/>
              <a:t>cardioembólica</a:t>
            </a:r>
            <a:r>
              <a:rPr lang="pt-BR" sz="2000" dirty="0"/>
              <a:t> devem </a:t>
            </a:r>
            <a:r>
              <a:rPr lang="pt-BR" sz="2000" dirty="0" smtClean="0"/>
              <a:t>ser </a:t>
            </a:r>
            <a:r>
              <a:rPr lang="pt-BR" sz="2000" dirty="0" err="1" smtClean="0"/>
              <a:t>anticoagulados</a:t>
            </a:r>
            <a:r>
              <a:rPr lang="pt-BR" sz="2000" dirty="0"/>
              <a:t>, se o risco de recorrência for elevado, com </a:t>
            </a:r>
            <a:r>
              <a:rPr lang="pt-BR" sz="2000" dirty="0" smtClean="0"/>
              <a:t>um INR-alvo </a:t>
            </a:r>
            <a:r>
              <a:rPr lang="pt-BR" sz="2000" dirty="0"/>
              <a:t>entre 2,0 e 3,0 (Nível de Evidência </a:t>
            </a:r>
            <a:r>
              <a:rPr lang="pt-BR" sz="2000" dirty="0" smtClean="0"/>
              <a:t>III).</a:t>
            </a:r>
            <a:endParaRPr lang="pt-B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/>
              <a:t>• Não se deve </a:t>
            </a:r>
            <a:r>
              <a:rPr lang="pt-BR" sz="2000" dirty="0" err="1"/>
              <a:t>anticoagular</a:t>
            </a:r>
            <a:r>
              <a:rPr lang="pt-BR" sz="2000" dirty="0"/>
              <a:t> após um </a:t>
            </a:r>
            <a:r>
              <a:rPr lang="pt-BR" sz="2000" dirty="0" err="1" smtClean="0"/>
              <a:t>AVCi</a:t>
            </a:r>
            <a:r>
              <a:rPr lang="pt-BR" sz="2000" dirty="0" smtClean="0"/>
              <a:t> não </a:t>
            </a:r>
            <a:r>
              <a:rPr lang="pt-BR" sz="2000" dirty="0" err="1" smtClean="0"/>
              <a:t>cardioembólico</a:t>
            </a:r>
            <a:r>
              <a:rPr lang="pt-BR" sz="2000" dirty="0" smtClean="0"/>
              <a:t>, exceto </a:t>
            </a:r>
            <a:r>
              <a:rPr lang="pt-BR" sz="2000" dirty="0"/>
              <a:t>em algumas situações específicas, </a:t>
            </a:r>
            <a:r>
              <a:rPr lang="pt-BR" sz="2000" dirty="0" smtClean="0"/>
              <a:t>tais como </a:t>
            </a:r>
            <a:r>
              <a:rPr lang="pt-BR" sz="2000" dirty="0" err="1"/>
              <a:t>ateromatose</a:t>
            </a:r>
            <a:r>
              <a:rPr lang="pt-BR" sz="2000" dirty="0"/>
              <a:t> aórtica, aneurismas fusiformes da </a:t>
            </a:r>
            <a:r>
              <a:rPr lang="pt-BR" sz="2000" dirty="0" smtClean="0"/>
              <a:t>artéria basilar </a:t>
            </a:r>
            <a:r>
              <a:rPr lang="pt-BR" sz="2000" dirty="0"/>
              <a:t>ou dissecção das artérias cervicais (Nível de Evidência IV</a:t>
            </a:r>
            <a:r>
              <a:rPr lang="pt-BR" sz="2000" dirty="0" smtClean="0"/>
              <a:t>).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8572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www.eso-stroke.org/pdf/EUSI_recommendations_flyer_portugal.pdf</a:t>
            </a:r>
            <a:endParaRPr lang="pt-BR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www.uff.br/farmacobasica-mfl/sites/default/files/16_antitromboticos.pdf</a:t>
            </a:r>
            <a:endParaRPr lang="en-US" dirty="0" smtClean="0"/>
          </a:p>
          <a:p>
            <a:r>
              <a:rPr lang="pt-BR" dirty="0" smtClean="0">
                <a:hlinkClick r:id="rId5"/>
              </a:rPr>
              <a:t>http</a:t>
            </a:r>
            <a:r>
              <a:rPr lang="pt-BR" dirty="0">
                <a:hlinkClick r:id="rId5"/>
              </a:rPr>
              <a:t>://stroke.ahajournals.org/content/early/2013/01/31/STR.0b013e318284056a.full.pdf+html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61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Anticoagulantes no tratamento do </a:t>
            </a:r>
            <a:r>
              <a:rPr lang="pt-BR" dirty="0" err="1" smtClean="0"/>
              <a:t>AVCi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1. Heparinas </a:t>
            </a:r>
          </a:p>
          <a:p>
            <a:pPr marL="137160" indent="0">
              <a:buNone/>
            </a:pPr>
            <a:r>
              <a:rPr lang="en-US" b="1" dirty="0" smtClean="0"/>
              <a:t>-Heparina </a:t>
            </a:r>
            <a:r>
              <a:rPr lang="en-US" b="1" dirty="0"/>
              <a:t>não-fracionada (HNF/NFH</a:t>
            </a:r>
            <a:r>
              <a:rPr lang="en-US" b="1" dirty="0" smtClean="0"/>
              <a:t>)</a:t>
            </a:r>
          </a:p>
          <a:p>
            <a:pPr marL="137160" indent="0">
              <a:buNone/>
            </a:pPr>
            <a:r>
              <a:rPr lang="en-US" b="1" dirty="0" smtClean="0"/>
              <a:t>-Heparina </a:t>
            </a:r>
            <a:r>
              <a:rPr lang="en-US" b="1" dirty="0"/>
              <a:t>de baixo peso molecular (HBPM/LMWH)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2.Inibidores </a:t>
            </a:r>
            <a:r>
              <a:rPr lang="en-US" b="1" dirty="0"/>
              <a:t>de </a:t>
            </a:r>
            <a:r>
              <a:rPr lang="en-US" b="1" dirty="0" err="1"/>
              <a:t>vitamina</a:t>
            </a:r>
            <a:r>
              <a:rPr lang="en-US" b="1" dirty="0"/>
              <a:t> K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804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>
            <a:normAutofit/>
          </a:bodyPr>
          <a:lstStyle/>
          <a:p>
            <a:r>
              <a:rPr lang="pt-BR" dirty="0" smtClean="0"/>
              <a:t> Mecanismo de ação Heparina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5" y="762384"/>
            <a:ext cx="8302651" cy="5978984"/>
          </a:xfrm>
        </p:spPr>
        <p:txBody>
          <a:bodyPr/>
          <a:lstStyle/>
          <a:p>
            <a:pPr marL="0" lvl="0" indent="0">
              <a:buClr>
                <a:srgbClr val="F07F09"/>
              </a:buClr>
              <a:buNone/>
            </a:pPr>
            <a:endParaRPr lang="pt-BR" sz="22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Ativação da </a:t>
            </a:r>
            <a:r>
              <a:rPr lang="pt-BR" sz="2000" dirty="0" err="1" smtClean="0"/>
              <a:t>Antitrombina</a:t>
            </a:r>
            <a:r>
              <a:rPr lang="pt-BR" sz="2000" dirty="0" smtClean="0"/>
              <a:t> III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Catalisa a inibição de proteases da coagulação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Ação “suicida” da </a:t>
            </a:r>
            <a:r>
              <a:rPr lang="pt-BR" sz="2000" dirty="0" err="1" smtClean="0"/>
              <a:t>Antitrombina</a:t>
            </a:r>
            <a:r>
              <a:rPr lang="pt-BR" sz="2000" dirty="0" smtClean="0"/>
              <a:t> III sobre as proteases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Inibe os fatores da coagulação ativados das vias intrínseca  e comum(</a:t>
            </a:r>
            <a:r>
              <a:rPr lang="pt-BR" sz="2000" dirty="0" err="1" smtClean="0"/>
              <a:t>IIa,VIIa,IXa,Xa,XII</a:t>
            </a:r>
            <a:r>
              <a:rPr lang="pt-BR" sz="2000" dirty="0" smtClean="0"/>
              <a:t> a)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Aumenta a velocidade da reação trombina-</a:t>
            </a:r>
            <a:r>
              <a:rPr lang="pt-BR" sz="2000" dirty="0" err="1" smtClean="0"/>
              <a:t>antitrombina</a:t>
            </a:r>
            <a:endParaRPr lang="pt-BR" sz="2000" dirty="0" smtClean="0"/>
          </a:p>
          <a:p>
            <a:pPr marL="0" lvl="0" indent="0">
              <a:buClr>
                <a:srgbClr val="F07F09"/>
              </a:buClr>
              <a:buNone/>
            </a:pPr>
            <a:r>
              <a:rPr lang="pt-BR" sz="2000" dirty="0" smtClean="0"/>
              <a:t>(1000vezes) =modelo catalítico</a:t>
            </a:r>
          </a:p>
          <a:p>
            <a:pPr marL="0" lvl="0" indent="0">
              <a:buClr>
                <a:srgbClr val="F07F09"/>
              </a:buClr>
              <a:buNone/>
            </a:pPr>
            <a:endParaRPr lang="pt-BR" sz="2000" dirty="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79768"/>
            <a:ext cx="3111214" cy="318668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2253"/>
            <a:ext cx="2592288" cy="277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4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Heparina Não-Fracionada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025008" cy="36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88094"/>
            <a:ext cx="10953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89" y="5157192"/>
            <a:ext cx="14763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89" y="3933056"/>
            <a:ext cx="1362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38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-19846"/>
            <a:ext cx="8568952" cy="1368152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Heparina Não Fracionada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640960" cy="5976664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pt-BR" sz="1600" dirty="0" smtClean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pt-BR" sz="2000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>
                <a:solidFill>
                  <a:prstClr val="white"/>
                </a:solidFill>
              </a:rPr>
              <a:t>Prescrita mais em unidades (UI) do que em miligramas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 smtClean="0">
                <a:solidFill>
                  <a:prstClr val="white"/>
                </a:solidFill>
              </a:rPr>
              <a:t>Não </a:t>
            </a:r>
            <a:r>
              <a:rPr lang="pt-BR" sz="2200" dirty="0">
                <a:solidFill>
                  <a:prstClr val="white"/>
                </a:solidFill>
              </a:rPr>
              <a:t>é absorvida V.O.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>
                <a:solidFill>
                  <a:prstClr val="white"/>
                </a:solidFill>
              </a:rPr>
              <a:t> Deve ser administrada de forma parenteral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>
                <a:solidFill>
                  <a:prstClr val="white"/>
                </a:solidFill>
              </a:rPr>
              <a:t> Administração IV produz efeito anticoagulante imediato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>
                <a:solidFill>
                  <a:prstClr val="white"/>
                </a:solidFill>
              </a:rPr>
              <a:t> Administração SC: observa-se um intervalo de 2 h para o início da ação da droga.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 smtClean="0">
                <a:solidFill>
                  <a:prstClr val="white"/>
                </a:solidFill>
              </a:rPr>
              <a:t>Não </a:t>
            </a:r>
            <a:r>
              <a:rPr lang="pt-BR" sz="2200" dirty="0">
                <a:solidFill>
                  <a:prstClr val="white"/>
                </a:solidFill>
              </a:rPr>
              <a:t>se liga às proteínas plasmáticas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 smtClean="0">
                <a:solidFill>
                  <a:prstClr val="white"/>
                </a:solidFill>
              </a:rPr>
              <a:t>Não </a:t>
            </a:r>
            <a:r>
              <a:rPr lang="pt-BR" sz="2200" dirty="0">
                <a:solidFill>
                  <a:prstClr val="white"/>
                </a:solidFill>
              </a:rPr>
              <a:t>atravessa a placenta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 smtClean="0">
                <a:solidFill>
                  <a:prstClr val="white"/>
                </a:solidFill>
              </a:rPr>
              <a:t>Metabolização hepática e excreção renal</a:t>
            </a:r>
            <a:endParaRPr lang="pt-BR" sz="2200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pt-BR" sz="2200" dirty="0" smtClean="0">
                <a:solidFill>
                  <a:prstClr val="white"/>
                </a:solidFill>
              </a:rPr>
              <a:t>O </a:t>
            </a:r>
            <a:r>
              <a:rPr lang="pt-BR" sz="2200" dirty="0">
                <a:solidFill>
                  <a:prstClr val="white"/>
                </a:solidFill>
              </a:rPr>
              <a:t>tempo de coagulação do sangue total e o tempo de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2200" dirty="0">
                <a:solidFill>
                  <a:prstClr val="white"/>
                </a:solidFill>
              </a:rPr>
              <a:t>tromboplastina parcial ativado (</a:t>
            </a:r>
            <a:r>
              <a:rPr lang="pt-BR" sz="2200" dirty="0" err="1">
                <a:solidFill>
                  <a:prstClr val="white"/>
                </a:solidFill>
              </a:rPr>
              <a:t>TTPa</a:t>
            </a:r>
            <a:r>
              <a:rPr lang="pt-BR" sz="2200" dirty="0">
                <a:solidFill>
                  <a:prstClr val="white"/>
                </a:solidFill>
              </a:rPr>
              <a:t>) são prolongados conforme </a:t>
            </a:r>
            <a:r>
              <a:rPr lang="pt-BR" sz="2200" dirty="0" smtClean="0">
                <a:solidFill>
                  <a:prstClr val="white"/>
                </a:solidFill>
              </a:rPr>
              <a:t>a dose</a:t>
            </a:r>
            <a:endParaRPr lang="pt-BR" sz="2200" dirty="0">
              <a:solidFill>
                <a:prstClr val="white"/>
              </a:solidFill>
            </a:endParaRPr>
          </a:p>
          <a:p>
            <a:r>
              <a:rPr lang="pt-BR" sz="2400" dirty="0" err="1" smtClean="0"/>
              <a:t>Protamina:Antagonista</a:t>
            </a:r>
            <a:r>
              <a:rPr lang="pt-BR" sz="2400" dirty="0" smtClean="0"/>
              <a:t> especifico da Heparina</a:t>
            </a:r>
          </a:p>
        </p:txBody>
      </p:sp>
    </p:spTree>
    <p:extLst>
      <p:ext uri="{BB962C8B-B14F-4D97-AF65-F5344CB8AC3E}">
        <p14:creationId xmlns="" xmlns:p14="http://schemas.microsoft.com/office/powerpoint/2010/main" val="23919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38" y="-229418"/>
            <a:ext cx="8435280" cy="3154362"/>
          </a:xfrm>
        </p:spPr>
        <p:txBody>
          <a:bodyPr>
            <a:noAutofit/>
          </a:bodyPr>
          <a:lstStyle/>
          <a:p>
            <a:r>
              <a:rPr lang="pt-BR" sz="3200" b="0" dirty="0" smtClean="0"/>
              <a:t>Heparina </a:t>
            </a:r>
            <a:r>
              <a:rPr lang="pt-BR" sz="3200" b="0" dirty="0"/>
              <a:t>de baixo peso </a:t>
            </a:r>
            <a:r>
              <a:rPr lang="pt-BR" sz="3200" b="0" dirty="0" smtClean="0"/>
              <a:t>molecular</a:t>
            </a:r>
            <a:br>
              <a:rPr lang="pt-BR" sz="3200" b="0" dirty="0" smtClean="0"/>
            </a:br>
            <a:r>
              <a:rPr lang="pt-BR" sz="3200" b="0" dirty="0" err="1" smtClean="0"/>
              <a:t>Ex:Enoxaparina,Dalteparina</a:t>
            </a:r>
            <a:r>
              <a:rPr lang="pt-BR" sz="3200" b="0" dirty="0" smtClean="0"/>
              <a:t> </a:t>
            </a:r>
            <a:br>
              <a:rPr lang="pt-BR" sz="3200" b="0" dirty="0" smtClean="0"/>
            </a:br>
            <a:endParaRPr lang="pt-B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7688205" cy="30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3" y="2924944"/>
            <a:ext cx="13620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2" y="5085184"/>
            <a:ext cx="1362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9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Heparina de baixo peso molecular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pt-BR" dirty="0"/>
              <a:t> </a:t>
            </a:r>
            <a:r>
              <a:rPr lang="pt-BR" dirty="0" smtClean="0"/>
              <a:t>Em </a:t>
            </a:r>
            <a:r>
              <a:rPr lang="pt-BR" dirty="0"/>
              <a:t>comparação com a Heparina Padrão:</a:t>
            </a:r>
          </a:p>
          <a:p>
            <a:r>
              <a:rPr lang="pt-BR" dirty="0" smtClean="0"/>
              <a:t>Atividade de </a:t>
            </a:r>
            <a:r>
              <a:rPr lang="pt-BR" dirty="0" err="1" smtClean="0"/>
              <a:t>anti-fator</a:t>
            </a:r>
            <a:r>
              <a:rPr lang="pt-BR" dirty="0" smtClean="0"/>
              <a:t> </a:t>
            </a:r>
            <a:r>
              <a:rPr lang="pt-BR" dirty="0" err="1" smtClean="0"/>
              <a:t>Xa</a:t>
            </a:r>
            <a:r>
              <a:rPr lang="pt-BR" dirty="0" smtClean="0"/>
              <a:t> 2 a 4 vezes maior que a atividade da </a:t>
            </a:r>
            <a:r>
              <a:rPr lang="pt-BR" dirty="0" err="1" smtClean="0"/>
              <a:t>antitrombina</a:t>
            </a:r>
            <a:endParaRPr lang="pt-BR" dirty="0" smtClean="0"/>
          </a:p>
          <a:p>
            <a:r>
              <a:rPr lang="pt-BR" dirty="0" smtClean="0"/>
              <a:t>Apresenta </a:t>
            </a:r>
            <a:r>
              <a:rPr lang="pt-BR" dirty="0"/>
              <a:t>maior disponibilidade</a:t>
            </a:r>
          </a:p>
          <a:p>
            <a:r>
              <a:rPr lang="pt-BR" dirty="0"/>
              <a:t> Efeito mais prolongado</a:t>
            </a:r>
          </a:p>
          <a:p>
            <a:r>
              <a:rPr lang="pt-BR" dirty="0"/>
              <a:t> Farmacocinética de depuração independente da </a:t>
            </a:r>
            <a:r>
              <a:rPr lang="pt-BR" dirty="0" smtClean="0"/>
              <a:t>dose </a:t>
            </a:r>
          </a:p>
          <a:p>
            <a:r>
              <a:rPr lang="pt-BR" dirty="0" smtClean="0"/>
              <a:t>Não há a necessidade de testes laboratoriais </a:t>
            </a:r>
            <a:r>
              <a:rPr lang="pt-BR" dirty="0"/>
              <a:t>devido a </a:t>
            </a:r>
            <a:r>
              <a:rPr lang="pt-BR" dirty="0" smtClean="0"/>
              <a:t>relação previsível </a:t>
            </a:r>
            <a:r>
              <a:rPr lang="pt-BR" dirty="0"/>
              <a:t>entre efeito anticoagulante e a </a:t>
            </a:r>
            <a:r>
              <a:rPr lang="pt-BR" dirty="0" smtClean="0"/>
              <a:t>dose(Não prologam o </a:t>
            </a:r>
            <a:r>
              <a:rPr lang="pt-BR" dirty="0" err="1" smtClean="0"/>
              <a:t>TTPa</a:t>
            </a:r>
            <a:r>
              <a:rPr lang="pt-BR" dirty="0" smtClean="0"/>
              <a:t>)</a:t>
            </a:r>
          </a:p>
          <a:p>
            <a:r>
              <a:rPr lang="pt-BR" dirty="0" smtClean="0"/>
              <a:t>Mais </a:t>
            </a:r>
            <a:r>
              <a:rPr lang="pt-BR" dirty="0"/>
              <a:t>eficaz no tratamento da trombo-embolia venosa</a:t>
            </a:r>
          </a:p>
          <a:p>
            <a:r>
              <a:rPr lang="pt-BR" dirty="0"/>
              <a:t> A incidência de trombocitopenia é </a:t>
            </a:r>
            <a:r>
              <a:rPr lang="pt-BR" dirty="0" smtClean="0"/>
              <a:t>menor</a:t>
            </a:r>
          </a:p>
          <a:p>
            <a:r>
              <a:rPr lang="pt-BR" dirty="0" err="1" smtClean="0"/>
              <a:t>Superdosagem:tratada</a:t>
            </a:r>
            <a:r>
              <a:rPr lang="pt-BR" dirty="0" smtClean="0"/>
              <a:t> com </a:t>
            </a:r>
            <a:r>
              <a:rPr lang="pt-BR" dirty="0" err="1" smtClean="0"/>
              <a:t>Protamina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01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Heparina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9160"/>
          </a:xfrm>
        </p:spPr>
        <p:txBody>
          <a:bodyPr/>
          <a:lstStyle/>
          <a:p>
            <a:pPr marL="13716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49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61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Warfarina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 smtClean="0"/>
              <a:t>Anticoagulante oral mais importante</a:t>
            </a:r>
          </a:p>
          <a:p>
            <a:r>
              <a:rPr lang="pt-BR" dirty="0"/>
              <a:t>Sofre absorção rápida e quase completa</a:t>
            </a:r>
          </a:p>
          <a:p>
            <a:r>
              <a:rPr lang="pt-BR" dirty="0"/>
              <a:t> Liga-se extensamente (&gt;95%) às proteínas plasmáticas</a:t>
            </a:r>
          </a:p>
          <a:p>
            <a:r>
              <a:rPr lang="pt-BR" dirty="0"/>
              <a:t> O efeito anticoagulante é produzido pela droga não-ligada</a:t>
            </a:r>
          </a:p>
          <a:p>
            <a:r>
              <a:rPr lang="pt-BR" dirty="0"/>
              <a:t> Não atravessam a barreira </a:t>
            </a:r>
            <a:r>
              <a:rPr lang="pt-BR" dirty="0" err="1"/>
              <a:t>hemato</a:t>
            </a:r>
            <a:r>
              <a:rPr lang="pt-BR" dirty="0"/>
              <a:t>-encefálica</a:t>
            </a:r>
          </a:p>
          <a:p>
            <a:r>
              <a:rPr lang="pt-BR" dirty="0"/>
              <a:t> Atravessam a placenta e causam </a:t>
            </a:r>
            <a:r>
              <a:rPr lang="pt-BR" dirty="0" err="1"/>
              <a:t>teratogenicidade</a:t>
            </a:r>
            <a:r>
              <a:rPr lang="pt-BR" dirty="0"/>
              <a:t> no feto e hemorragia</a:t>
            </a:r>
          </a:p>
          <a:p>
            <a:r>
              <a:rPr lang="pt-BR" dirty="0"/>
              <a:t> É inativada pelas </a:t>
            </a:r>
            <a:r>
              <a:rPr lang="pt-BR" dirty="0" err="1"/>
              <a:t>isozimas</a:t>
            </a:r>
            <a:r>
              <a:rPr lang="pt-BR" dirty="0"/>
              <a:t> P450 </a:t>
            </a:r>
            <a:r>
              <a:rPr lang="pt-BR" dirty="0" smtClean="0"/>
              <a:t>hepáticas</a:t>
            </a:r>
          </a:p>
          <a:p>
            <a:r>
              <a:rPr lang="pt-BR" dirty="0" smtClean="0"/>
              <a:t>Dose </a:t>
            </a:r>
            <a:r>
              <a:rPr lang="pt-BR" dirty="0"/>
              <a:t>baseada no “Tempo de </a:t>
            </a:r>
            <a:r>
              <a:rPr lang="pt-BR" dirty="0" err="1"/>
              <a:t>protrombina</a:t>
            </a:r>
            <a:r>
              <a:rPr lang="pt-BR" dirty="0" smtClean="0"/>
              <a:t>”- via extrínseca</a:t>
            </a:r>
          </a:p>
          <a:p>
            <a:r>
              <a:rPr lang="pt-BR" dirty="0" smtClean="0"/>
              <a:t> </a:t>
            </a:r>
            <a:r>
              <a:rPr lang="pt-BR" dirty="0"/>
              <a:t>Um efeito no tempo de </a:t>
            </a:r>
            <a:r>
              <a:rPr lang="pt-BR" dirty="0" err="1"/>
              <a:t>protrombina</a:t>
            </a:r>
            <a:r>
              <a:rPr lang="pt-BR" dirty="0"/>
              <a:t> é produzido em 24 a 36 horas após a dose inicial e atinge o máximo em 36 a 48 horas, mantendo-se por 48 horas ou mais, após a interrupção da administração.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273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802</TotalTime>
  <Words>1284</Words>
  <Application>Microsoft Office PowerPoint</Application>
  <PresentationFormat>Apresentação na tela (4:3)</PresentationFormat>
  <Paragraphs>120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Ápice</vt:lpstr>
      <vt:lpstr>Anticoagulantes no tratamento do AVc ISQUÊMICO  </vt:lpstr>
      <vt:lpstr>Anticoagulantes no tratamento do AVCi</vt:lpstr>
      <vt:lpstr> Mecanismo de ação Heparina </vt:lpstr>
      <vt:lpstr>Heparina Não-Fracionada</vt:lpstr>
      <vt:lpstr>                  Heparina Não Fracionada</vt:lpstr>
      <vt:lpstr>Heparina de baixo peso molecular Ex:Enoxaparina,Dalteparina  </vt:lpstr>
      <vt:lpstr>Heparina de baixo peso molecular</vt:lpstr>
      <vt:lpstr>Tipos de Heparina</vt:lpstr>
      <vt:lpstr>Warfarina</vt:lpstr>
      <vt:lpstr>Mecanismo de ação Warfarina</vt:lpstr>
      <vt:lpstr>Slide 11</vt:lpstr>
      <vt:lpstr>Antagonistas da Vitamina K</vt:lpstr>
      <vt:lpstr>Cascata da coagulação e locais de acao dos anticoagulantes</vt:lpstr>
      <vt:lpstr>Indicações clínicas da terapia anticoagulante com Heparina e Warfarina</vt:lpstr>
      <vt:lpstr>Anticoagulação na Fase Aguda do AVE</vt:lpstr>
      <vt:lpstr>Anticoagulação na Fase Crônica do AVE</vt:lpstr>
      <vt:lpstr>Anticoagulantes na Prevenção Primaria</vt:lpstr>
      <vt:lpstr>Prevenção Secundária</vt:lpstr>
      <vt:lpstr>Referencias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Anticoagulantes no tratamento do AVE isquemico</dc:title>
  <dc:creator>Rui Pieri</dc:creator>
  <cp:lastModifiedBy>Dr Milton</cp:lastModifiedBy>
  <cp:revision>45</cp:revision>
  <dcterms:created xsi:type="dcterms:W3CDTF">2013-12-04T17:46:11Z</dcterms:created>
  <dcterms:modified xsi:type="dcterms:W3CDTF">2013-12-21T11:56:22Z</dcterms:modified>
</cp:coreProperties>
</file>