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98" r:id="rId8"/>
    <p:sldId id="262" r:id="rId9"/>
    <p:sldId id="263" r:id="rId10"/>
    <p:sldId id="264" r:id="rId11"/>
    <p:sldId id="265" r:id="rId12"/>
    <p:sldId id="266" r:id="rId13"/>
    <p:sldId id="305" r:id="rId14"/>
    <p:sldId id="306" r:id="rId15"/>
    <p:sldId id="307" r:id="rId16"/>
    <p:sldId id="309" r:id="rId17"/>
    <p:sldId id="310" r:id="rId18"/>
    <p:sldId id="311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60" r:id="rId40"/>
    <p:sldId id="326" r:id="rId41"/>
    <p:sldId id="327" r:id="rId42"/>
    <p:sldId id="328" r:id="rId43"/>
    <p:sldId id="329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267" r:id="rId52"/>
    <p:sldId id="268" r:id="rId53"/>
    <p:sldId id="269" r:id="rId54"/>
    <p:sldId id="299" r:id="rId55"/>
    <p:sldId id="300" r:id="rId56"/>
    <p:sldId id="301" r:id="rId57"/>
    <p:sldId id="302" r:id="rId58"/>
    <p:sldId id="303" r:id="rId59"/>
    <p:sldId id="304" r:id="rId6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3" autoAdjust="0"/>
    <p:restoredTop sz="94660"/>
  </p:normalViewPr>
  <p:slideViewPr>
    <p:cSldViewPr>
      <p:cViewPr varScale="1">
        <p:scale>
          <a:sx n="106" d="100"/>
          <a:sy n="106" d="100"/>
        </p:scale>
        <p:origin x="133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45C75-DA82-4268-8978-C44E24C6BA1A}" type="datetimeFigureOut">
              <a:rPr lang="pt-BR" smtClean="0"/>
              <a:pPr/>
              <a:t>02/08/2014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0AA1A-823B-47F3-93D6-F553F7CAFA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92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Custos diretos: hospital,</a:t>
            </a:r>
            <a:r>
              <a:rPr lang="pt-BR" baseline="0" dirty="0" smtClean="0"/>
              <a:t> causa de repouso, médicos, medicação, atendimento domiciliar. – terapia, assistência.</a:t>
            </a:r>
          </a:p>
          <a:p>
            <a:r>
              <a:rPr lang="pt-BR" baseline="0" dirty="0" smtClean="0"/>
              <a:t>Custos indiretos: desemprego/morbidade e desemprego/mortalidade – perda de produtividade.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AA1A-823B-47F3-93D6-F553F7CAFA99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596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ea typeface="+mn-ea"/>
              </a:rPr>
              <a:t>O risco anual de AVC é de 3,2% nos pacientes com estenose entre 60 a 99%.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AA1A-823B-47F3-93D6-F553F7CAFA99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685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rtPA: 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substância que destrói o trombo (trombolítica) instantaneamente, desobstruindo a artéria. Deve ser utilizada nas primeiras horas da doença, e nunca em acidente vascular cerebral hemorrágico.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AA1A-823B-47F3-93D6-F553F7CAFA99}" type="slidenum">
              <a:rPr lang="pt-BR" smtClean="0"/>
              <a:pPr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839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0AA1A-823B-47F3-93D6-F553F7CAFA99}" type="slidenum">
              <a:rPr lang="pt-BR" smtClean="0"/>
              <a:pPr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823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C18FD63-300E-4F63-91B1-A25046797B7C}" type="datetimeFigureOut">
              <a:rPr lang="pt-BR" smtClean="0"/>
              <a:pPr/>
              <a:t>02/08/2014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0E16C5D-583E-4D0F-8FA1-8A26C38214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FD63-300E-4F63-91B1-A25046797B7C}" type="datetimeFigureOut">
              <a:rPr lang="pt-BR" smtClean="0"/>
              <a:pPr/>
              <a:t>02/08/2014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6C5D-583E-4D0F-8FA1-8A26C38214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FD63-300E-4F63-91B1-A25046797B7C}" type="datetimeFigureOut">
              <a:rPr lang="pt-BR" smtClean="0"/>
              <a:pPr/>
              <a:t>02/08/2014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6C5D-583E-4D0F-8FA1-8A26C38214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C18FD63-300E-4F63-91B1-A25046797B7C}" type="datetimeFigureOut">
              <a:rPr lang="pt-BR" smtClean="0"/>
              <a:pPr/>
              <a:t>02/08/2014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6C5D-583E-4D0F-8FA1-8A26C38214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C18FD63-300E-4F63-91B1-A25046797B7C}" type="datetimeFigureOut">
              <a:rPr lang="pt-BR" smtClean="0"/>
              <a:pPr/>
              <a:t>02/08/2014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0E16C5D-583E-4D0F-8FA1-8A26C38214D2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C18FD63-300E-4F63-91B1-A25046797B7C}" type="datetimeFigureOut">
              <a:rPr lang="pt-BR" smtClean="0"/>
              <a:pPr/>
              <a:t>02/08/2014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0E16C5D-583E-4D0F-8FA1-8A26C38214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C18FD63-300E-4F63-91B1-A25046797B7C}" type="datetimeFigureOut">
              <a:rPr lang="pt-BR" smtClean="0"/>
              <a:pPr/>
              <a:t>02/08/2014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0E16C5D-583E-4D0F-8FA1-8A26C38214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FD63-300E-4F63-91B1-A25046797B7C}" type="datetimeFigureOut">
              <a:rPr lang="pt-BR" smtClean="0"/>
              <a:pPr/>
              <a:t>02/08/2014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6C5D-583E-4D0F-8FA1-8A26C38214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C18FD63-300E-4F63-91B1-A25046797B7C}" type="datetimeFigureOut">
              <a:rPr lang="pt-BR" smtClean="0"/>
              <a:pPr/>
              <a:t>02/08/2014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0E16C5D-583E-4D0F-8FA1-8A26C38214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C18FD63-300E-4F63-91B1-A25046797B7C}" type="datetimeFigureOut">
              <a:rPr lang="pt-BR" smtClean="0"/>
              <a:pPr/>
              <a:t>02/08/2014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0E16C5D-583E-4D0F-8FA1-8A26C38214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C18FD63-300E-4F63-91B1-A25046797B7C}" type="datetimeFigureOut">
              <a:rPr lang="pt-BR" smtClean="0"/>
              <a:pPr/>
              <a:t>02/08/2014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0E16C5D-583E-4D0F-8FA1-8A26C38214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C18FD63-300E-4F63-91B1-A25046797B7C}" type="datetimeFigureOut">
              <a:rPr lang="pt-BR" smtClean="0"/>
              <a:pPr/>
              <a:t>02/08/2014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0E16C5D-583E-4D0F-8FA1-8A26C38214D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radiopaedia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loisa\Downloads\AVC-300x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6712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-963488"/>
            <a:ext cx="5544616" cy="4320480"/>
          </a:xfrm>
        </p:spPr>
        <p:txBody>
          <a:bodyPr>
            <a:normAutofit/>
          </a:bodyPr>
          <a:lstStyle/>
          <a:p>
            <a:pPr algn="l"/>
            <a:r>
              <a:rPr lang="pt-BR" sz="6000" dirty="0" smtClean="0"/>
              <a:t>Acidente Vascular Cerebral</a:t>
            </a:r>
            <a:endParaRPr lang="pt-BR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4293096"/>
            <a:ext cx="7704856" cy="2112640"/>
          </a:xfrm>
        </p:spPr>
        <p:txBody>
          <a:bodyPr>
            <a:noAutofit/>
          </a:bodyPr>
          <a:lstStyle/>
          <a:p>
            <a:pPr algn="l"/>
            <a:r>
              <a:rPr lang="pt-BR" sz="2000" b="1" dirty="0" smtClean="0">
                <a:solidFill>
                  <a:schemeClr val="bg1"/>
                </a:solidFill>
                <a:latin typeface="+mj-lt"/>
              </a:rPr>
              <a:t>Acadêmicos do 4º ano de Medicina: </a:t>
            </a:r>
          </a:p>
          <a:p>
            <a:pPr algn="l"/>
            <a:r>
              <a:rPr lang="pt-BR" sz="2000" b="1" dirty="0" smtClean="0">
                <a:solidFill>
                  <a:schemeClr val="bg1"/>
                </a:solidFill>
                <a:latin typeface="+mj-lt"/>
              </a:rPr>
              <a:t>Bruna Utsunomiya, Carlos Eduardo Costa da Mota, Enrique Caetano, Gabriel Guimarães e Heloisa Mandelli</a:t>
            </a:r>
          </a:p>
          <a:p>
            <a:endParaRPr lang="pt-BR" sz="2000" b="1" dirty="0">
              <a:solidFill>
                <a:schemeClr val="bg1"/>
              </a:solidFill>
              <a:latin typeface="+mj-lt"/>
            </a:endParaRPr>
          </a:p>
          <a:p>
            <a:r>
              <a:rPr lang="pt-BR" sz="2000" b="1" dirty="0" smtClean="0">
                <a:solidFill>
                  <a:schemeClr val="bg1"/>
                </a:solidFill>
                <a:latin typeface="+mj-lt"/>
              </a:rPr>
              <a:t>Professor Dr. Milton Marchioli – Ambulatório de Neurovascular</a:t>
            </a:r>
            <a:endParaRPr lang="pt-BR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727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Fatores de Risco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/>
          <a:lstStyle/>
          <a:p>
            <a:r>
              <a:rPr lang="pt-BR" i="1" dirty="0" smtClean="0"/>
              <a:t>Modificáveis:</a:t>
            </a:r>
          </a:p>
          <a:p>
            <a:pPr>
              <a:buNone/>
            </a:pPr>
            <a:endParaRPr lang="pt-BR" i="1" dirty="0" smtClean="0"/>
          </a:p>
          <a:p>
            <a:pPr>
              <a:buFont typeface="Wingdings" pitchFamily="2" charset="2"/>
              <a:buChar char="v"/>
            </a:pPr>
            <a:r>
              <a:rPr lang="pt-BR" i="1" dirty="0" smtClean="0"/>
              <a:t> </a:t>
            </a:r>
            <a:r>
              <a:rPr lang="pt-BR" b="1" dirty="0" smtClean="0"/>
              <a:t>Hipertensão Arterial: </a:t>
            </a:r>
            <a:r>
              <a:rPr lang="pt-BR" dirty="0" smtClean="0"/>
              <a:t>tem alta prevalência e é o principal fator de risco modificável, com risco relativo de seis vezes de pacientes hipertensos serem acometidos, principalmente, por AVCi.</a:t>
            </a:r>
            <a:endParaRPr lang="pt-BR" b="1" dirty="0"/>
          </a:p>
        </p:txBody>
      </p:sp>
      <p:pic>
        <p:nvPicPr>
          <p:cNvPr id="6" name="Picture 3" descr="C:\Users\Heloisa\Downloads\coracao-539x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517232"/>
            <a:ext cx="2462773" cy="1050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204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99032"/>
          </a:xfrm>
        </p:spPr>
        <p:txBody>
          <a:bodyPr/>
          <a:lstStyle/>
          <a:p>
            <a:pPr algn="ctr"/>
            <a:r>
              <a:rPr lang="pt-BR" dirty="0" smtClean="0"/>
              <a:t>Fatores de Risco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395536" y="1196752"/>
            <a:ext cx="8507288" cy="5445224"/>
          </a:xfrm>
        </p:spPr>
        <p:txBody>
          <a:bodyPr>
            <a:normAutofit fontScale="92500"/>
          </a:bodyPr>
          <a:lstStyle/>
          <a:p>
            <a:r>
              <a:rPr lang="pt-BR" i="1" dirty="0" smtClean="0"/>
              <a:t>Modificáveis:</a:t>
            </a:r>
          </a:p>
          <a:p>
            <a:endParaRPr lang="pt-BR" i="1" dirty="0" smtClean="0"/>
          </a:p>
          <a:p>
            <a:pPr marL="578358" indent="-514350">
              <a:buFont typeface="Wingdings" pitchFamily="2" charset="2"/>
              <a:buChar char="v"/>
            </a:pPr>
            <a:r>
              <a:rPr lang="pt-BR" dirty="0" smtClean="0"/>
              <a:t> </a:t>
            </a:r>
            <a:r>
              <a:rPr lang="pt-BR" sz="2600" b="1" dirty="0" smtClean="0"/>
              <a:t>Diabetes Mellitus: </a:t>
            </a:r>
            <a:r>
              <a:rPr lang="pt-BR" sz="2600" dirty="0" smtClean="0"/>
              <a:t>susceptibilidade à aterosclerose das artérias coronárias, cerebrais e periféricas.</a:t>
            </a:r>
          </a:p>
          <a:p>
            <a:pPr marL="578358" indent="-514350">
              <a:buFont typeface="Wingdings" pitchFamily="2" charset="2"/>
              <a:buChar char="v"/>
            </a:pPr>
            <a:endParaRPr lang="pt-BR" sz="2600" dirty="0" smtClean="0"/>
          </a:p>
          <a:p>
            <a:pPr marL="578358" indent="-514350">
              <a:buFont typeface="Wingdings" pitchFamily="2" charset="2"/>
              <a:buChar char="v"/>
            </a:pPr>
            <a:r>
              <a:rPr lang="pt-BR" sz="2600" b="1" dirty="0" smtClean="0"/>
              <a:t>Dislipidemia</a:t>
            </a:r>
            <a:r>
              <a:rPr lang="pt-BR" sz="2600" dirty="0" smtClean="0"/>
              <a:t>: importante fator de risco relacionado à cardiopatia isquêmica.</a:t>
            </a:r>
          </a:p>
          <a:p>
            <a:pPr marL="578358" indent="-514350">
              <a:buFont typeface="Wingdings" pitchFamily="2" charset="2"/>
              <a:buChar char="v"/>
            </a:pPr>
            <a:endParaRPr lang="pt-BR" sz="2600" dirty="0" smtClean="0"/>
          </a:p>
          <a:p>
            <a:pPr marL="578358" indent="-514350">
              <a:buFont typeface="Wingdings" pitchFamily="2" charset="2"/>
              <a:buChar char="v"/>
            </a:pPr>
            <a:r>
              <a:rPr lang="pt-BR" sz="2600" b="1" dirty="0" smtClean="0"/>
              <a:t>Doença Cardiovascular prévia</a:t>
            </a:r>
            <a:r>
              <a:rPr lang="pt-BR" sz="2600" dirty="0" smtClean="0"/>
              <a:t>: FA e estenose carotídea assintomática</a:t>
            </a:r>
          </a:p>
          <a:p>
            <a:pPr marL="578358" indent="-514350">
              <a:buFont typeface="Wingdings" pitchFamily="2" charset="2"/>
              <a:buChar char="v"/>
            </a:pPr>
            <a:endParaRPr lang="pt-BR" sz="2600" dirty="0" smtClean="0"/>
          </a:p>
          <a:p>
            <a:pPr marL="578358" indent="-514350">
              <a:buFont typeface="Wingdings" pitchFamily="2" charset="2"/>
              <a:buChar char="v"/>
            </a:pPr>
            <a:r>
              <a:rPr lang="pt-BR" sz="2600" b="1" dirty="0" smtClean="0"/>
              <a:t>Obesidade: </a:t>
            </a:r>
            <a:r>
              <a:rPr lang="pt-BR" sz="2600" dirty="0" smtClean="0"/>
              <a:t>Síndrome Metabólica</a:t>
            </a:r>
          </a:p>
          <a:p>
            <a:pPr marL="578358" indent="-514350">
              <a:buFont typeface="+mj-lt"/>
              <a:buAutoNum type="arabicPeriod"/>
            </a:pPr>
            <a:endParaRPr lang="pt-BR" dirty="0" smtClean="0"/>
          </a:p>
          <a:p>
            <a:pPr marL="578358" indent="-514350">
              <a:buNone/>
            </a:pPr>
            <a:endParaRPr lang="pt-BR" dirty="0" smtClean="0"/>
          </a:p>
        </p:txBody>
      </p:sp>
      <p:pic>
        <p:nvPicPr>
          <p:cNvPr id="8" name="Picture 2" descr="C:\Users\Heloisa\Downloads\ateroscleros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157192"/>
            <a:ext cx="1296144" cy="14645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69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Fatores de Risco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i="1" dirty="0" smtClean="0"/>
              <a:t>Modificáveis:</a:t>
            </a:r>
          </a:p>
          <a:p>
            <a:pPr>
              <a:buFont typeface="Wingdings" pitchFamily="2" charset="2"/>
              <a:buChar char="v"/>
            </a:pPr>
            <a:endParaRPr lang="pt-BR" dirty="0" smtClean="0"/>
          </a:p>
          <a:p>
            <a:pPr>
              <a:buFont typeface="Wingdings" pitchFamily="2" charset="2"/>
              <a:buChar char="v"/>
            </a:pPr>
            <a:r>
              <a:rPr lang="pt-BR" b="1" dirty="0" smtClean="0"/>
              <a:t>Tabagismo: </a:t>
            </a:r>
            <a:r>
              <a:rPr lang="pt-BR" dirty="0" smtClean="0"/>
              <a:t>efeito causal direto e associado a outros fatores de risco.</a:t>
            </a:r>
          </a:p>
          <a:p>
            <a:pPr>
              <a:buFont typeface="Wingdings" pitchFamily="2" charset="2"/>
              <a:buChar char="v"/>
            </a:pPr>
            <a:endParaRPr lang="pt-BR" dirty="0" smtClean="0"/>
          </a:p>
          <a:p>
            <a:pPr>
              <a:buFont typeface="Wingdings" pitchFamily="2" charset="2"/>
              <a:buChar char="v"/>
            </a:pPr>
            <a:r>
              <a:rPr lang="pt-BR" b="1" dirty="0" smtClean="0"/>
              <a:t>Etilismo/ Ingestão abusiva de álcool</a:t>
            </a:r>
          </a:p>
          <a:p>
            <a:pPr>
              <a:buFont typeface="Wingdings" pitchFamily="2" charset="2"/>
              <a:buChar char="v"/>
            </a:pPr>
            <a:endParaRPr lang="pt-BR" dirty="0" smtClean="0"/>
          </a:p>
          <a:p>
            <a:pPr>
              <a:buFont typeface="Wingdings" pitchFamily="2" charset="2"/>
              <a:buChar char="v"/>
            </a:pPr>
            <a:r>
              <a:rPr lang="pt-BR" b="1" dirty="0" smtClean="0"/>
              <a:t>Sedentarismo</a:t>
            </a:r>
            <a:endParaRPr lang="pt-BR" dirty="0" smtClean="0"/>
          </a:p>
          <a:p>
            <a:pPr>
              <a:buFont typeface="Wingdings" pitchFamily="2" charset="2"/>
              <a:buChar char="v"/>
            </a:pPr>
            <a:endParaRPr lang="pt-BR" dirty="0" smtClean="0"/>
          </a:p>
          <a:p>
            <a:pPr>
              <a:buFont typeface="Wingdings" pitchFamily="2" charset="2"/>
              <a:buChar char="v"/>
            </a:pPr>
            <a:r>
              <a:rPr lang="pt-BR" b="1" dirty="0" smtClean="0"/>
              <a:t>Contraceptivos orais: </a:t>
            </a:r>
            <a:r>
              <a:rPr lang="pt-BR" dirty="0" smtClean="0"/>
              <a:t>principalmente se relacionados a eventos trombóticos prévios ou tabagismo</a:t>
            </a:r>
            <a:endParaRPr lang="pt-BR" b="1" dirty="0"/>
          </a:p>
        </p:txBody>
      </p:sp>
      <p:pic>
        <p:nvPicPr>
          <p:cNvPr id="8" name="Picture 2" descr="C:\Users\Heloisa\Downloads\fumo_mito_verd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665538" cy="1250528"/>
          </a:xfrm>
          <a:prstGeom prst="rect">
            <a:avLst/>
          </a:prstGeom>
          <a:noFill/>
        </p:spPr>
      </p:pic>
      <p:pic>
        <p:nvPicPr>
          <p:cNvPr id="9" name="Picture 3" descr="C:\Users\Heloisa\Downloads\alcool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717032"/>
            <a:ext cx="1402959" cy="1289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01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Anatomia Cerebrovascular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 </a:t>
            </a:r>
            <a:r>
              <a:rPr lang="en-US" sz="3200" dirty="0" smtClean="0"/>
              <a:t>Os AVCs são usualmente causados por </a:t>
            </a:r>
            <a:r>
              <a:rPr lang="pt-BR" sz="3200" i="1" dirty="0" smtClean="0"/>
              <a:t>anormalidades na circulação cerebral.</a:t>
            </a:r>
          </a:p>
          <a:p>
            <a:endParaRPr lang="en-US" sz="3200" dirty="0" smtClean="0"/>
          </a:p>
          <a:p>
            <a:r>
              <a:rPr lang="en-US" sz="3200" dirty="0" smtClean="0"/>
              <a:t>O </a:t>
            </a:r>
            <a:r>
              <a:rPr lang="pt-BR" sz="3200" dirty="0" smtClean="0"/>
              <a:t>encéfalo</a:t>
            </a:r>
            <a:r>
              <a:rPr lang="en-US" sz="3200" dirty="0" smtClean="0"/>
              <a:t> </a:t>
            </a:r>
            <a:r>
              <a:rPr lang="pt-BR" sz="3200" dirty="0" smtClean="0"/>
              <a:t>requer</a:t>
            </a:r>
            <a:r>
              <a:rPr lang="en-US" sz="3200" dirty="0" smtClean="0"/>
              <a:t> 1/6 do </a:t>
            </a:r>
            <a:r>
              <a:rPr lang="pt-BR" sz="3200" dirty="0" smtClean="0"/>
              <a:t>débito</a:t>
            </a:r>
            <a:r>
              <a:rPr lang="en-US" sz="3200" dirty="0" smtClean="0"/>
              <a:t> </a:t>
            </a:r>
            <a:r>
              <a:rPr lang="pt-BR" sz="3200" dirty="0" smtClean="0"/>
              <a:t>cardíaco</a:t>
            </a:r>
            <a:r>
              <a:rPr lang="en-US" sz="3200" dirty="0" smtClean="0"/>
              <a:t> e 1/5 do </a:t>
            </a:r>
            <a:r>
              <a:rPr lang="pt-BR" sz="3200" dirty="0" smtClean="0"/>
              <a:t>suprimento</a:t>
            </a:r>
            <a:r>
              <a:rPr lang="en-US" sz="3200" dirty="0" smtClean="0"/>
              <a:t> de </a:t>
            </a:r>
            <a:r>
              <a:rPr lang="pt-BR" sz="3200" dirty="0" smtClean="0"/>
              <a:t>oxigênio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r>
              <a:rPr lang="pt-BR" sz="3200" b="1" dirty="0" smtClean="0"/>
              <a:t>Quatro principais artérias </a:t>
            </a:r>
            <a:r>
              <a:rPr lang="pt-BR" sz="3200" dirty="0" smtClean="0"/>
              <a:t>fazem o suprimento do cérebro : </a:t>
            </a:r>
            <a:r>
              <a:rPr lang="pt-BR" sz="3200" b="1" dirty="0" smtClean="0"/>
              <a:t>2 carótidas internas e 2 vertebrais</a:t>
            </a:r>
            <a:r>
              <a:rPr lang="pt-BR" sz="3200" dirty="0" smtClean="0"/>
              <a:t>, pareadas bilateralmente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400" dirty="0" smtClean="0"/>
              <a:t>Artéria Carótida Interna (ACI)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>
            <a:normAutofit fontScale="55000" lnSpcReduction="20000"/>
          </a:bodyPr>
          <a:lstStyle/>
          <a:p>
            <a:endParaRPr lang="pt-BR" sz="1600" dirty="0" smtClean="0"/>
          </a:p>
          <a:p>
            <a:r>
              <a:rPr lang="pt-BR" sz="2900" dirty="0" smtClean="0"/>
              <a:t>Divisão da artéria carótida comum.</a:t>
            </a:r>
          </a:p>
          <a:p>
            <a:r>
              <a:rPr lang="pt-BR" sz="2900" dirty="0" smtClean="0"/>
              <a:t>Entra no crânio através do forame </a:t>
            </a:r>
          </a:p>
          <a:p>
            <a:pPr>
              <a:buNone/>
            </a:pPr>
            <a:r>
              <a:rPr lang="pt-BR" sz="2900" dirty="0" smtClean="0"/>
              <a:t>       lacerado.</a:t>
            </a:r>
          </a:p>
          <a:p>
            <a:r>
              <a:rPr lang="pt-BR" sz="2900" dirty="0" smtClean="0"/>
              <a:t>Em seu trajeto entre o seio cavernoso e o </a:t>
            </a:r>
          </a:p>
          <a:p>
            <a:pPr>
              <a:buNone/>
            </a:pPr>
            <a:r>
              <a:rPr lang="pt-BR" sz="2900" dirty="0" smtClean="0"/>
              <a:t>       processo supraclinóideo assume </a:t>
            </a:r>
          </a:p>
          <a:p>
            <a:pPr>
              <a:buNone/>
            </a:pPr>
            <a:r>
              <a:rPr lang="pt-BR" sz="2900" dirty="0" smtClean="0"/>
              <a:t>       forma de S “ sifão carotídeo “.</a:t>
            </a:r>
          </a:p>
          <a:p>
            <a:r>
              <a:rPr lang="pt-BR" sz="2900" dirty="0" smtClean="0"/>
              <a:t>Divide-se nas artérias cerebrais</a:t>
            </a:r>
          </a:p>
          <a:p>
            <a:pPr>
              <a:buNone/>
            </a:pPr>
            <a:r>
              <a:rPr lang="pt-BR" sz="2900" dirty="0" smtClean="0"/>
              <a:t>       anteriores e média ( ACA e ACM </a:t>
            </a:r>
          </a:p>
          <a:p>
            <a:pPr>
              <a:buNone/>
            </a:pPr>
            <a:r>
              <a:rPr lang="pt-BR" sz="2900" dirty="0" smtClean="0"/>
              <a:t>       respectivamente)</a:t>
            </a:r>
          </a:p>
          <a:p>
            <a:endParaRPr lang="pt-BR" sz="2900" dirty="0" smtClean="0"/>
          </a:p>
          <a:p>
            <a:pPr>
              <a:buNone/>
            </a:pPr>
            <a:endParaRPr lang="pt-BR" sz="2900" dirty="0" smtClean="0"/>
          </a:p>
          <a:p>
            <a:pPr>
              <a:buFontTx/>
              <a:buNone/>
            </a:pPr>
            <a:r>
              <a:rPr lang="pt-BR" sz="2900" dirty="0" smtClean="0"/>
              <a:t>Outros ramos importantes:</a:t>
            </a:r>
          </a:p>
          <a:p>
            <a:pPr>
              <a:buFontTx/>
              <a:buNone/>
            </a:pPr>
            <a:endParaRPr lang="pt-BR" sz="2900" dirty="0" smtClean="0"/>
          </a:p>
          <a:p>
            <a:pPr>
              <a:buFontTx/>
              <a:buChar char="-"/>
            </a:pPr>
            <a:r>
              <a:rPr lang="pt-BR" sz="2900" dirty="0" smtClean="0"/>
              <a:t>A. oftálmica: irriga bulbo ocular</a:t>
            </a:r>
          </a:p>
          <a:p>
            <a:pPr>
              <a:buFontTx/>
              <a:buChar char="-"/>
            </a:pPr>
            <a:r>
              <a:rPr lang="pt-BR" sz="2900" dirty="0" smtClean="0"/>
              <a:t>A. Comunicante Posterior </a:t>
            </a:r>
          </a:p>
          <a:p>
            <a:pPr>
              <a:buFontTx/>
              <a:buChar char="-"/>
            </a:pPr>
            <a:r>
              <a:rPr lang="pt-BR" sz="2900" dirty="0" smtClean="0"/>
              <a:t>A. Corióidea Anterior: dirige-se aos </a:t>
            </a:r>
          </a:p>
          <a:p>
            <a:pPr>
              <a:buNone/>
            </a:pPr>
            <a:r>
              <a:rPr lang="pt-BR" sz="2900" dirty="0" smtClean="0"/>
              <a:t>       ventrículos laterais irrigando os </a:t>
            </a:r>
          </a:p>
          <a:p>
            <a:pPr>
              <a:buNone/>
            </a:pPr>
            <a:r>
              <a:rPr lang="pt-BR" sz="2900" dirty="0" smtClean="0"/>
              <a:t>       plexos corióides e parte cápsula interna.</a:t>
            </a:r>
          </a:p>
          <a:p>
            <a:endParaRPr lang="pt-BR" sz="2300" dirty="0"/>
          </a:p>
        </p:txBody>
      </p:sp>
      <p:pic>
        <p:nvPicPr>
          <p:cNvPr id="8" name="Picture 6" descr="A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36096" y="1484784"/>
            <a:ext cx="3528392" cy="489654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Artérias Vertebral e Basilar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5544616"/>
          </a:xfrm>
        </p:spPr>
        <p:txBody>
          <a:bodyPr>
            <a:normAutofit/>
          </a:bodyPr>
          <a:lstStyle/>
          <a:p>
            <a:r>
              <a:rPr lang="pt-BR" sz="1600" dirty="0" smtClean="0"/>
              <a:t>A. vertebrais entram no forame de C6 e ascendem </a:t>
            </a:r>
          </a:p>
          <a:p>
            <a:pPr>
              <a:buNone/>
            </a:pPr>
            <a:r>
              <a:rPr lang="pt-BR" sz="1600" dirty="0" smtClean="0"/>
              <a:t>        através do forame transverso bilateralmente.</a:t>
            </a:r>
          </a:p>
          <a:p>
            <a:r>
              <a:rPr lang="pt-BR" sz="1600" dirty="0" smtClean="0"/>
              <a:t>Penetram no crânio pelo forame magno, passando </a:t>
            </a:r>
          </a:p>
          <a:p>
            <a:pPr>
              <a:buNone/>
            </a:pPr>
            <a:r>
              <a:rPr lang="pt-BR" sz="1600" dirty="0" smtClean="0"/>
              <a:t>        posteriormente à articulação atlanto axial – </a:t>
            </a:r>
            <a:r>
              <a:rPr lang="pt-BR" sz="1600" dirty="0" smtClean="0"/>
              <a:t>“sinal </a:t>
            </a:r>
            <a:r>
              <a:rPr lang="pt-BR" sz="1600" dirty="0" smtClean="0"/>
              <a:t>do </a:t>
            </a:r>
            <a:r>
              <a:rPr lang="pt-BR" sz="1600" dirty="0" smtClean="0"/>
              <a:t>avião“ </a:t>
            </a:r>
            <a:endParaRPr lang="pt-BR" sz="1600" dirty="0" smtClean="0"/>
          </a:p>
          <a:p>
            <a:r>
              <a:rPr lang="pt-BR" sz="1600" dirty="0" smtClean="0"/>
              <a:t>A. vertebrais convergem na região bulbopontina e </a:t>
            </a:r>
          </a:p>
          <a:p>
            <a:pPr>
              <a:buNone/>
            </a:pPr>
            <a:r>
              <a:rPr lang="pt-BR" sz="1600" dirty="0" smtClean="0"/>
              <a:t>        formam A. Basilar</a:t>
            </a:r>
          </a:p>
          <a:p>
            <a:r>
              <a:rPr lang="pt-BR" sz="1600" dirty="0" smtClean="0"/>
              <a:t>A basilar bifurca-se na junção ponte-mesencefálica </a:t>
            </a:r>
          </a:p>
          <a:p>
            <a:pPr>
              <a:buNone/>
            </a:pPr>
            <a:r>
              <a:rPr lang="pt-BR" sz="1600" dirty="0" smtClean="0"/>
              <a:t>        para formar ACP.</a:t>
            </a:r>
          </a:p>
          <a:p>
            <a:pPr>
              <a:buFontTx/>
              <a:buNone/>
            </a:pPr>
            <a:endParaRPr lang="pt-BR" sz="1500" dirty="0" smtClean="0"/>
          </a:p>
          <a:p>
            <a:pPr>
              <a:buFontTx/>
              <a:buNone/>
            </a:pPr>
            <a:r>
              <a:rPr lang="pt-BR" sz="1500" dirty="0" smtClean="0"/>
              <a:t>Outros </a:t>
            </a:r>
            <a:r>
              <a:rPr lang="pt-BR" sz="1500" dirty="0" smtClean="0"/>
              <a:t>Ramos :</a:t>
            </a:r>
            <a:endParaRPr lang="pt-BR" sz="1500" dirty="0" smtClean="0"/>
          </a:p>
          <a:p>
            <a:pPr>
              <a:buFontTx/>
              <a:buNone/>
            </a:pPr>
            <a:endParaRPr lang="pt-BR" sz="1500" dirty="0" smtClean="0"/>
          </a:p>
          <a:p>
            <a:pPr>
              <a:buFontTx/>
              <a:buChar char="-"/>
            </a:pPr>
            <a:r>
              <a:rPr lang="pt-BR" sz="1100" dirty="0" smtClean="0"/>
              <a:t>A. Espinhais posteriores e </a:t>
            </a:r>
            <a:r>
              <a:rPr lang="pt-BR" sz="1100" dirty="0" smtClean="0"/>
              <a:t>anterior (ramos </a:t>
            </a:r>
            <a:r>
              <a:rPr lang="pt-BR" sz="1100" dirty="0" smtClean="0"/>
              <a:t>da a. vertebral</a:t>
            </a:r>
            <a:r>
              <a:rPr lang="pt-BR" sz="1100" dirty="0" smtClean="0"/>
              <a:t>).</a:t>
            </a:r>
          </a:p>
          <a:p>
            <a:pPr>
              <a:buNone/>
            </a:pPr>
            <a:r>
              <a:rPr lang="pt-BR" sz="1100" dirty="0"/>
              <a:t>	</a:t>
            </a:r>
            <a:r>
              <a:rPr lang="pt-BR" sz="1100" dirty="0" smtClean="0"/>
              <a:t>A. Cerebelar superior (Ramo da Basilar).</a:t>
            </a:r>
            <a:endParaRPr lang="pt-BR" sz="1100" dirty="0" smtClean="0"/>
          </a:p>
          <a:p>
            <a:pPr>
              <a:buNone/>
            </a:pPr>
            <a:endParaRPr lang="pt-BR" sz="1100" dirty="0" smtClean="0"/>
          </a:p>
          <a:p>
            <a:pPr>
              <a:buFontTx/>
              <a:buChar char="-"/>
            </a:pPr>
            <a:r>
              <a:rPr lang="pt-BR" sz="1100" dirty="0" smtClean="0"/>
              <a:t>A. Cerebelar inferior </a:t>
            </a:r>
            <a:r>
              <a:rPr lang="pt-BR" sz="1100" dirty="0" smtClean="0"/>
              <a:t>anterior (Ramo da Basilar.</a:t>
            </a:r>
          </a:p>
          <a:p>
            <a:pPr>
              <a:buFontTx/>
              <a:buChar char="-"/>
            </a:pPr>
            <a:r>
              <a:rPr lang="pt-BR" sz="1100" dirty="0" smtClean="0"/>
              <a:t>A. Cerebelar inferior-posterior (Ramo da vertebral)</a:t>
            </a:r>
            <a:endParaRPr lang="pt-BR" sz="1100" dirty="0" smtClean="0"/>
          </a:p>
          <a:p>
            <a:pPr>
              <a:buFontTx/>
              <a:buChar char="-"/>
            </a:pPr>
            <a:endParaRPr lang="pt-BR" sz="1100" dirty="0" smtClean="0"/>
          </a:p>
          <a:p>
            <a:pPr>
              <a:buFontTx/>
              <a:buChar char="-"/>
            </a:pPr>
            <a:r>
              <a:rPr lang="pt-BR" sz="1100" dirty="0" smtClean="0"/>
              <a:t>A. do </a:t>
            </a:r>
            <a:r>
              <a:rPr lang="pt-BR" sz="1100" dirty="0" smtClean="0"/>
              <a:t>Labirinto: </a:t>
            </a:r>
            <a:r>
              <a:rPr lang="pt-BR" sz="1100" dirty="0" smtClean="0"/>
              <a:t>vasculariza </a:t>
            </a:r>
            <a:r>
              <a:rPr lang="pt-BR" sz="1100" dirty="0" smtClean="0"/>
              <a:t>estruturas do </a:t>
            </a:r>
            <a:r>
              <a:rPr lang="pt-BR" sz="1100" dirty="0" smtClean="0"/>
              <a:t>ouvido interno.</a:t>
            </a:r>
          </a:p>
          <a:p>
            <a:endParaRPr lang="pt-BR" dirty="0"/>
          </a:p>
        </p:txBody>
      </p:sp>
      <p:pic>
        <p:nvPicPr>
          <p:cNvPr id="6" name="Picture 8" descr="AB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20272" y="1484784"/>
            <a:ext cx="1974569" cy="2232248"/>
          </a:xfrm>
          <a:prstGeom prst="rect">
            <a:avLst/>
          </a:prstGeom>
          <a:noFill/>
          <a:ln/>
        </p:spPr>
      </p:pic>
      <p:pic>
        <p:nvPicPr>
          <p:cNvPr id="7" name="Picture 9" descr="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49811" y="3933056"/>
            <a:ext cx="2706565" cy="292494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/>
          <a:lstStyle/>
          <a:p>
            <a:pPr algn="ctr"/>
            <a:r>
              <a:rPr lang="en-US" sz="4400" dirty="0" smtClean="0"/>
              <a:t>Polígono de Willis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 fontScale="92500" lnSpcReduction="20000"/>
          </a:bodyPr>
          <a:lstStyle/>
          <a:p>
            <a:r>
              <a:rPr lang="pt-BR" sz="1800" dirty="0" smtClean="0"/>
              <a:t>Presente na base do cérebro.</a:t>
            </a:r>
          </a:p>
          <a:p>
            <a:endParaRPr lang="pt-BR" sz="1800" dirty="0" smtClean="0"/>
          </a:p>
          <a:p>
            <a:r>
              <a:rPr lang="pt-BR" sz="1800" dirty="0" smtClean="0"/>
              <a:t>Formado pelas porções proximais das </a:t>
            </a:r>
          </a:p>
          <a:p>
            <a:pPr>
              <a:buNone/>
            </a:pPr>
            <a:r>
              <a:rPr lang="pt-BR" sz="1800" dirty="0" smtClean="0"/>
              <a:t>       ACA; ACM; ACP; e pela A. Comunicante</a:t>
            </a:r>
          </a:p>
          <a:p>
            <a:pPr>
              <a:buNone/>
            </a:pPr>
            <a:r>
              <a:rPr lang="pt-BR" sz="1800" dirty="0" smtClean="0"/>
              <a:t>       Anterior  e pelas artérias comunicantes </a:t>
            </a:r>
          </a:p>
          <a:p>
            <a:pPr>
              <a:buNone/>
            </a:pPr>
            <a:r>
              <a:rPr lang="pt-BR" sz="1800" dirty="0" smtClean="0"/>
              <a:t>       Posteriores direita e esquerda.</a:t>
            </a:r>
          </a:p>
          <a:p>
            <a:pPr>
              <a:buNone/>
            </a:pPr>
            <a:endParaRPr lang="pt-BR" sz="1800" dirty="0" smtClean="0"/>
          </a:p>
          <a:p>
            <a:r>
              <a:rPr lang="pt-BR" sz="1800" dirty="0" smtClean="0"/>
              <a:t>Anastomose entre o sistema carotídeo </a:t>
            </a:r>
          </a:p>
          <a:p>
            <a:pPr>
              <a:buNone/>
            </a:pPr>
            <a:r>
              <a:rPr lang="pt-BR" sz="1800" dirty="0" smtClean="0"/>
              <a:t>       interno e vertebral</a:t>
            </a:r>
          </a:p>
          <a:p>
            <a:pPr>
              <a:buNone/>
            </a:pPr>
            <a:endParaRPr lang="pt-BR" sz="1800" dirty="0" smtClean="0"/>
          </a:p>
          <a:p>
            <a:r>
              <a:rPr lang="pt-BR" sz="1800" dirty="0" smtClean="0"/>
              <a:t>Visa garantir suprimento sanguíneo </a:t>
            </a:r>
          </a:p>
          <a:p>
            <a:pPr>
              <a:buNone/>
            </a:pPr>
            <a:r>
              <a:rPr lang="pt-BR" sz="1800" dirty="0" smtClean="0"/>
              <a:t>        adequado em caso de obstrução</a:t>
            </a:r>
          </a:p>
          <a:p>
            <a:pPr>
              <a:buNone/>
            </a:pPr>
            <a:r>
              <a:rPr lang="pt-BR" sz="1800" dirty="0" smtClean="0"/>
              <a:t>        de alguma das 4 artérias.</a:t>
            </a:r>
          </a:p>
          <a:p>
            <a:pPr>
              <a:buNone/>
            </a:pPr>
            <a:endParaRPr lang="pt-BR" sz="1800" dirty="0" smtClean="0"/>
          </a:p>
          <a:p>
            <a:r>
              <a:rPr lang="pt-BR" sz="1800" dirty="0" smtClean="0"/>
              <a:t>Alvo de variações anatômicas que</a:t>
            </a:r>
          </a:p>
          <a:p>
            <a:pPr>
              <a:buNone/>
            </a:pPr>
            <a:r>
              <a:rPr lang="pt-BR" sz="1800" dirty="0" smtClean="0"/>
              <a:t>       podem comprometer seu papel.</a:t>
            </a:r>
          </a:p>
          <a:p>
            <a:pPr>
              <a:buFontTx/>
              <a:buNone/>
            </a:pPr>
            <a:r>
              <a:rPr lang="en-US" sz="3600" dirty="0" smtClean="0"/>
              <a:t>  </a:t>
            </a:r>
          </a:p>
          <a:p>
            <a:endParaRPr lang="pt-BR" dirty="0"/>
          </a:p>
        </p:txBody>
      </p:sp>
      <p:pic>
        <p:nvPicPr>
          <p:cNvPr id="4" name="Picture 6" descr="Will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64088" y="1268760"/>
            <a:ext cx="3419872" cy="5456981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pPr algn="ctr"/>
            <a:r>
              <a:rPr lang="pt-BR" dirty="0" smtClean="0"/>
              <a:t>Artérias Cerebrais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32500" lnSpcReduction="20000"/>
          </a:bodyPr>
          <a:lstStyle/>
          <a:p>
            <a:r>
              <a:rPr lang="pt-BR" sz="6500" b="1" dirty="0" smtClean="0"/>
              <a:t>ACA</a:t>
            </a:r>
          </a:p>
          <a:p>
            <a:pPr>
              <a:buFont typeface="Wingdings" pitchFamily="2" charset="2"/>
              <a:buChar char="Ø"/>
            </a:pPr>
            <a:r>
              <a:rPr lang="pt-BR" sz="4800" dirty="0" smtClean="0"/>
              <a:t>Ramos suprem os pólos frontais, as superfícies superiores do hemisférios cerebrais e todas as superfícies medianas de ambos hemisférios, com exceção do córtex calcariano.</a:t>
            </a:r>
          </a:p>
          <a:p>
            <a:pPr>
              <a:buFont typeface="Wingdings" pitchFamily="2" charset="2"/>
              <a:buChar char="Ø"/>
            </a:pPr>
            <a:endParaRPr lang="pt-BR" sz="4600" dirty="0" smtClean="0"/>
          </a:p>
          <a:p>
            <a:pPr>
              <a:buFont typeface="Wingdings" pitchFamily="2" charset="2"/>
              <a:buChar char="Ø"/>
            </a:pPr>
            <a:r>
              <a:rPr lang="pt-BR" sz="4800" dirty="0" smtClean="0"/>
              <a:t>As áreas corticais incluem os córtices motores e sensitivos das pernas e dos pés, o córtex motor suplementar e o lobo paracentral.</a:t>
            </a:r>
          </a:p>
          <a:p>
            <a:pPr>
              <a:buFont typeface="Wingdings" pitchFamily="2" charset="2"/>
              <a:buChar char="Ø"/>
            </a:pPr>
            <a:endParaRPr lang="pt-BR" sz="4600" dirty="0" smtClean="0"/>
          </a:p>
          <a:p>
            <a:r>
              <a:rPr lang="pt-BR" sz="6500" b="1" dirty="0" smtClean="0"/>
              <a:t>ACM</a:t>
            </a:r>
          </a:p>
          <a:p>
            <a:pPr>
              <a:buFont typeface="Wingdings" pitchFamily="2" charset="2"/>
              <a:buChar char="Ø"/>
            </a:pPr>
            <a:r>
              <a:rPr lang="pt-BR" sz="4800" dirty="0" smtClean="0"/>
              <a:t>Mais frequente envolvido nos AVEi. </a:t>
            </a:r>
          </a:p>
          <a:p>
            <a:pPr>
              <a:buFont typeface="Wingdings" pitchFamily="2" charset="2"/>
              <a:buChar char="Ø"/>
            </a:pPr>
            <a:endParaRPr lang="pt-BR" sz="4800" dirty="0" smtClean="0"/>
          </a:p>
          <a:p>
            <a:pPr>
              <a:buFont typeface="Wingdings" pitchFamily="2" charset="2"/>
              <a:buChar char="Ø"/>
            </a:pPr>
            <a:r>
              <a:rPr lang="pt-BR" sz="4800" dirty="0" smtClean="0"/>
              <a:t>Fornece fluxo para maior parte da superfície lateral dos hemisférios cerebrais. Seus ramos suprem a maior parte da cápsula interna, gânglios da base.</a:t>
            </a:r>
          </a:p>
          <a:p>
            <a:pPr>
              <a:buFont typeface="Wingdings" pitchFamily="2" charset="2"/>
              <a:buChar char="Ø"/>
            </a:pPr>
            <a:endParaRPr lang="pt-BR" sz="4800" dirty="0" smtClean="0"/>
          </a:p>
          <a:p>
            <a:pPr>
              <a:buFont typeface="Wingdings" pitchFamily="2" charset="2"/>
              <a:buChar char="Ø"/>
            </a:pPr>
            <a:r>
              <a:rPr lang="pt-BR" sz="4800" dirty="0" smtClean="0"/>
              <a:t>As áreas corticais incluem a maior parte das áreas motoras e sensitivas </a:t>
            </a:r>
            <a:r>
              <a:rPr lang="pt-BR" sz="4800" dirty="0" smtClean="0"/>
              <a:t>                 (tronco</a:t>
            </a:r>
            <a:r>
              <a:rPr lang="pt-BR" sz="4800" dirty="0" smtClean="0"/>
              <a:t>, braços, mãos, rosto, língua); córtex auditivo e as áreas linguagem.</a:t>
            </a:r>
          </a:p>
          <a:p>
            <a:pPr>
              <a:buFont typeface="Wingdings" pitchFamily="2" charset="2"/>
              <a:buChar char="Ø"/>
            </a:pPr>
            <a:endParaRPr lang="pt-BR" sz="4600" dirty="0" smtClean="0"/>
          </a:p>
          <a:p>
            <a:r>
              <a:rPr lang="pt-BR" sz="6500" b="1" dirty="0" smtClean="0"/>
              <a:t>ACP</a:t>
            </a:r>
          </a:p>
          <a:p>
            <a:pPr>
              <a:buFont typeface="Wingdings"/>
              <a:buChar char="Ø"/>
            </a:pPr>
            <a:r>
              <a:rPr lang="pt-BR" sz="4800" dirty="0" smtClean="0"/>
              <a:t>Ramos suprem superfície anterior do lobo temporal e lobo occipital.</a:t>
            </a:r>
          </a:p>
          <a:p>
            <a:pPr>
              <a:buFont typeface="Wingdings"/>
              <a:buChar char="Ø"/>
            </a:pPr>
            <a:endParaRPr lang="pt-BR" sz="4600" dirty="0" smtClean="0"/>
          </a:p>
          <a:p>
            <a:pPr>
              <a:buFont typeface="Wingdings"/>
              <a:buChar char="Ø"/>
            </a:pPr>
            <a:r>
              <a:rPr lang="pt-BR" sz="4800" dirty="0" smtClean="0"/>
              <a:t>As áreas corticais incluem substância cinzenta. Hipocampo, </a:t>
            </a:r>
            <a:r>
              <a:rPr lang="pt-BR" sz="4800" dirty="0" err="1" smtClean="0"/>
              <a:t>tátalmo</a:t>
            </a:r>
            <a:r>
              <a:rPr lang="pt-BR" sz="4800" dirty="0" smtClean="0"/>
              <a:t> </a:t>
            </a:r>
            <a:r>
              <a:rPr lang="pt-BR" sz="4800" dirty="0" smtClean="0"/>
              <a:t>e o córtex visual.</a:t>
            </a:r>
            <a:endParaRPr lang="pt-BR" sz="4800" b="1" dirty="0" smtClean="0"/>
          </a:p>
          <a:p>
            <a:pPr>
              <a:buNone/>
            </a:pPr>
            <a:endParaRPr lang="pt-B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c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764704"/>
            <a:ext cx="4248472" cy="5760640"/>
          </a:xfrm>
          <a:noFill/>
          <a:ln/>
        </p:spPr>
      </p:pic>
      <p:pic>
        <p:nvPicPr>
          <p:cNvPr id="5" name="Picture 7" descr="ac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764704"/>
            <a:ext cx="4392488" cy="5760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161506"/>
          </a:xfrm>
        </p:spPr>
        <p:txBody>
          <a:bodyPr>
            <a:noAutofit/>
          </a:bodyPr>
          <a:lstStyle/>
          <a:p>
            <a:pPr algn="ctr"/>
            <a:r>
              <a:rPr lang="pt-BR" dirty="0"/>
              <a:t>Acidente Vascular Encefálico Isquêmico (</a:t>
            </a:r>
            <a:r>
              <a:rPr lang="pt-BR" dirty="0" err="1"/>
              <a:t>A.V.E.i</a:t>
            </a:r>
            <a:r>
              <a:rPr lang="pt-BR" dirty="0" smtClean="0"/>
              <a:t>)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sz="2800" b="1" i="1" dirty="0">
                <a:solidFill>
                  <a:schemeClr val="tx1"/>
                </a:solidFill>
              </a:rPr>
              <a:t>PATOGENIA E PATOLOGIA: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881792"/>
          </a:xfrm>
        </p:spPr>
        <p:txBody>
          <a:bodyPr>
            <a:normAutofit fontScale="77500" lnSpcReduction="20000"/>
          </a:bodyPr>
          <a:lstStyle/>
          <a:p>
            <a:r>
              <a:rPr lang="pt-BR" sz="3200" dirty="0"/>
              <a:t>Fluxo Sanguíneo Cerebral (FSC) pode ser calculado por meio da seguinte fórmula: </a:t>
            </a:r>
            <a:br>
              <a:rPr lang="pt-BR" sz="3200" dirty="0"/>
            </a:br>
            <a:r>
              <a:rPr lang="pt-BR" sz="3200" dirty="0"/>
              <a:t>FSC=PPC/RCV onde PPC= PAM-PIC</a:t>
            </a:r>
            <a:br>
              <a:rPr lang="pt-BR" sz="3200" dirty="0"/>
            </a:br>
            <a:r>
              <a:rPr lang="pt-BR" sz="3200" dirty="0"/>
              <a:t>Auto regulação da FSC permite que o fluxo permaneça constante em situações de queda ou elevação da PPC, através de vasodilatação e vasoconstrição de arteríolas cerebrais, respectivamente, dentro de determinados limites de PAM (60 e 140 mmHg).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809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Definição </a:t>
            </a:r>
            <a:r>
              <a:rPr lang="pt-BR" dirty="0"/>
              <a:t>d</a:t>
            </a:r>
            <a:r>
              <a:rPr lang="pt-BR" dirty="0" smtClean="0"/>
              <a:t>e AVC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6008"/>
          </a:xfrm>
        </p:spPr>
        <p:txBody>
          <a:bodyPr>
            <a:normAutofit fontScale="92500" lnSpcReduction="20000"/>
          </a:bodyPr>
          <a:lstStyle/>
          <a:p>
            <a:pPr marL="64008" indent="0">
              <a:buNone/>
            </a:pPr>
            <a:r>
              <a:rPr lang="pt-BR" dirty="0" smtClean="0"/>
              <a:t>Também conhecido como </a:t>
            </a:r>
            <a:r>
              <a:rPr lang="pt-BR" i="1" dirty="0" smtClean="0"/>
              <a:t>derrame cerebral</a:t>
            </a:r>
            <a:r>
              <a:rPr lang="pt-BR" dirty="0" smtClean="0"/>
              <a:t>, segundo a OMS, o AVC pode ser definido como:</a:t>
            </a:r>
          </a:p>
          <a:p>
            <a:pPr marL="64008" indent="0">
              <a:buNone/>
            </a:pPr>
            <a:endParaRPr lang="pt-BR" dirty="0" smtClean="0"/>
          </a:p>
          <a:p>
            <a:r>
              <a:rPr lang="pt-BR" i="1" dirty="0" smtClean="0"/>
              <a:t>O desenvolvimento rápido </a:t>
            </a:r>
            <a:r>
              <a:rPr lang="pt-BR" i="1" dirty="0"/>
              <a:t>de </a:t>
            </a:r>
            <a:r>
              <a:rPr lang="pt-BR" i="1" dirty="0" smtClean="0"/>
              <a:t>sintomas e/ou sinais </a:t>
            </a:r>
            <a:r>
              <a:rPr lang="pt-BR" i="1" dirty="0"/>
              <a:t>clínicos de um </a:t>
            </a:r>
            <a:r>
              <a:rPr lang="pt-BR" i="1" dirty="0" smtClean="0"/>
              <a:t>comprometimento neurológico </a:t>
            </a:r>
            <a:r>
              <a:rPr lang="pt-BR" i="1" dirty="0"/>
              <a:t>focal </a:t>
            </a:r>
            <a:r>
              <a:rPr lang="pt-BR" i="1" dirty="0" smtClean="0"/>
              <a:t>(ou </a:t>
            </a:r>
            <a:r>
              <a:rPr lang="pt-BR" i="1" dirty="0"/>
              <a:t>global) </a:t>
            </a:r>
            <a:r>
              <a:rPr lang="pt-BR" i="1" dirty="0" smtClean="0"/>
              <a:t>com </a:t>
            </a:r>
            <a:r>
              <a:rPr lang="pt-BR" i="1" dirty="0"/>
              <a:t>duração superior a 24 horas ou que </a:t>
            </a:r>
            <a:r>
              <a:rPr lang="pt-BR" i="1" dirty="0" smtClean="0"/>
              <a:t>levem </a:t>
            </a:r>
            <a:r>
              <a:rPr lang="pt-BR" i="1" dirty="0"/>
              <a:t>à morte, </a:t>
            </a:r>
            <a:r>
              <a:rPr lang="pt-BR" i="1" dirty="0" smtClean="0"/>
              <a:t>com provável origem vascular.</a:t>
            </a:r>
          </a:p>
          <a:p>
            <a:endParaRPr lang="pt-BR" dirty="0"/>
          </a:p>
          <a:p>
            <a:r>
              <a:rPr lang="pt-BR" dirty="0"/>
              <a:t>P</a:t>
            </a:r>
            <a:r>
              <a:rPr lang="pt-BR" dirty="0" smtClean="0"/>
              <a:t>ode </a:t>
            </a:r>
            <a:r>
              <a:rPr lang="pt-BR" dirty="0"/>
              <a:t>ser hemorrágico ou </a:t>
            </a:r>
            <a:r>
              <a:rPr lang="pt-BR" dirty="0" smtClean="0"/>
              <a:t>isquêmico. </a:t>
            </a:r>
            <a:endParaRPr lang="pt-BR" dirty="0"/>
          </a:p>
        </p:txBody>
      </p:sp>
      <p:pic>
        <p:nvPicPr>
          <p:cNvPr id="4" name="Picture 2" descr="C:\Users\Heloisa\Downloads\dex-av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2029406" cy="1016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80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Acidente Vascular Encefálico Isquêmico (</a:t>
            </a:r>
            <a:r>
              <a:rPr lang="pt-BR" dirty="0" err="1"/>
              <a:t>A.V.E.i</a:t>
            </a:r>
            <a:r>
              <a:rPr lang="pt-BR" dirty="0"/>
              <a:t>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3200" dirty="0"/>
              <a:t>Quando uma artéria cerebral é ocluída ou </a:t>
            </a:r>
            <a:r>
              <a:rPr lang="pt-BR" sz="3200" dirty="0" err="1"/>
              <a:t>subocluída</a:t>
            </a:r>
            <a:r>
              <a:rPr lang="pt-BR" sz="3200" dirty="0"/>
              <a:t> – isquemia – observa-se disfunção neuronal quando FSC&lt;20 ml/100g/min. Quando a isquemia é grave, FSC&lt;10 ml/100g/min, o infarto (lesão neuronal irreversível) inevitavelmente ocorre. Nas primeiras 24h do AVE, o PET permite delinear as regiões com lesões irreversíveis e as áreas isquêmicas com regiões recuperáveis (penumbra).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47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Área de penumbra isquêmica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28" y="1666526"/>
            <a:ext cx="7436743" cy="5044925"/>
          </a:xfrm>
        </p:spPr>
      </p:pic>
    </p:spTree>
    <p:extLst>
      <p:ext uri="{BB962C8B-B14F-4D97-AF65-F5344CB8AC3E}">
        <p14:creationId xmlns:p14="http://schemas.microsoft.com/office/powerpoint/2010/main" val="33119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832648"/>
          </a:xfrm>
        </p:spPr>
        <p:txBody>
          <a:bodyPr>
            <a:normAutofit/>
          </a:bodyPr>
          <a:lstStyle/>
          <a:p>
            <a:endParaRPr lang="pt-BR" sz="3600" dirty="0" smtClean="0"/>
          </a:p>
          <a:p>
            <a:pPr>
              <a:buNone/>
            </a:pPr>
            <a:endParaRPr lang="pt-BR" sz="3600" dirty="0" smtClean="0"/>
          </a:p>
          <a:p>
            <a:r>
              <a:rPr lang="pt-BR" sz="3600" dirty="0" smtClean="0"/>
              <a:t>É </a:t>
            </a:r>
            <a:r>
              <a:rPr lang="pt-BR" sz="3600" dirty="0"/>
              <a:t>importante frisar que o fluxo colateral (tentativa de compensação da isquemia) é altamente dependente da pressão </a:t>
            </a:r>
            <a:r>
              <a:rPr lang="pt-BR" sz="3600" dirty="0" smtClean="0"/>
              <a:t>arterial.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02058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/>
              <a:t>CUIDADO COM CONTROLE DE PA EM FASE AGUDA DE </a:t>
            </a:r>
            <a:r>
              <a:rPr lang="pt-BR" sz="4800" b="1" dirty="0" err="1" smtClean="0"/>
              <a:t>AVEi</a:t>
            </a:r>
            <a:r>
              <a:rPr lang="pt-BR" sz="4800" b="1" dirty="0" smtClean="0"/>
              <a:t>!!!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155576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AVE ISQUÊMICO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sz="3200" dirty="0"/>
              <a:t>O </a:t>
            </a:r>
            <a:r>
              <a:rPr lang="pt-BR" sz="3200" dirty="0" err="1"/>
              <a:t>AVEi</a:t>
            </a:r>
            <a:r>
              <a:rPr lang="pt-BR" sz="3200" dirty="0"/>
              <a:t> se manifesta pela súbita instalação de um déficit neurológico focal persistente como consequência a uma isquemia seguida de infarto no parênquima encefálico, que pode ocorrer no cérebro, cerebelo, diencéfalo e tronco cerebral. É decorrente da oclusão aguda de uma artéria de médio ou pequeno calibre. Na maioria das vezes, esta oclusão é do tipo embólica (trombo proveniente de local distante que caminha pela circulação arterial até impactar na artéria) mas, também pode ser trombótica (trombo formada na própria artéria envolvida no </a:t>
            </a:r>
            <a:r>
              <a:rPr lang="pt-BR" sz="3200" dirty="0" err="1"/>
              <a:t>AVEi</a:t>
            </a:r>
            <a:r>
              <a:rPr lang="pt-BR" sz="3200" dirty="0"/>
              <a:t>). Existem dois tipos de </a:t>
            </a:r>
            <a:r>
              <a:rPr lang="pt-BR" sz="3200" dirty="0" err="1"/>
              <a:t>AVEi</a:t>
            </a:r>
            <a:r>
              <a:rPr lang="pt-BR" sz="3200" dirty="0"/>
              <a:t> embólico: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650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/>
              <a:t>AVEi</a:t>
            </a:r>
            <a:r>
              <a:rPr lang="pt-BR" dirty="0" smtClean="0"/>
              <a:t> embólicos: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3200" b="1" dirty="0"/>
              <a:t>-</a:t>
            </a:r>
            <a:r>
              <a:rPr lang="pt-BR" sz="3200" b="1" dirty="0" err="1"/>
              <a:t>Cardioembólicos</a:t>
            </a:r>
            <a:r>
              <a:rPr lang="pt-BR" sz="3200" dirty="0"/>
              <a:t>: a fonte </a:t>
            </a:r>
            <a:r>
              <a:rPr lang="pt-BR" sz="3200" dirty="0" err="1"/>
              <a:t>emboligênica</a:t>
            </a:r>
            <a:r>
              <a:rPr lang="pt-BR" sz="3200" dirty="0"/>
              <a:t> é o coração (FA-trombo no átrio E, IAM de parede anterior-trombo ventrículo E, Cardiomiopatias </a:t>
            </a:r>
            <a:r>
              <a:rPr lang="pt-BR" sz="3200" dirty="0" smtClean="0"/>
              <a:t>dilatadas-trombo </a:t>
            </a:r>
            <a:r>
              <a:rPr lang="pt-BR" sz="3200" dirty="0"/>
              <a:t>em VE e/ou AE)</a:t>
            </a:r>
            <a:br>
              <a:rPr lang="pt-BR" sz="3200" dirty="0"/>
            </a:br>
            <a:endParaRPr lang="pt-BR" sz="3200" dirty="0" smtClean="0"/>
          </a:p>
          <a:p>
            <a:r>
              <a:rPr lang="pt-BR" sz="3200" b="1" dirty="0" smtClean="0"/>
              <a:t>-</a:t>
            </a:r>
            <a:r>
              <a:rPr lang="pt-BR" sz="3200" b="1" dirty="0" err="1"/>
              <a:t>Arterioembólicos</a:t>
            </a:r>
            <a:r>
              <a:rPr lang="pt-BR" sz="3200" dirty="0"/>
              <a:t> (típico HAS): a fonte </a:t>
            </a:r>
            <a:r>
              <a:rPr lang="pt-BR" sz="3200" dirty="0" err="1"/>
              <a:t>emboligênica</a:t>
            </a:r>
            <a:r>
              <a:rPr lang="pt-BR" sz="3200" dirty="0"/>
              <a:t> é uma placa aterosclerótica instável na Carótida Comum ou bifurcação carotídea ou artéria vertebral.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89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/>
              <a:t>AVEi</a:t>
            </a:r>
            <a:r>
              <a:rPr lang="pt-BR" dirty="0" smtClean="0"/>
              <a:t> trombótico: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sz="3200" dirty="0"/>
              <a:t>Trombóticos, o mais comum é o </a:t>
            </a:r>
            <a:r>
              <a:rPr lang="pt-BR" sz="3200" b="1" dirty="0"/>
              <a:t>AVE Lacunar</a:t>
            </a:r>
            <a:r>
              <a:rPr lang="pt-BR" sz="3200" dirty="0"/>
              <a:t>: infarto inferior a 2cm, causado pela oclusão de pequenas artérias perfurantes cerebrais que nutrem o tálamo, a cápsula interna e os gânglios da base ou dos ramos arteriais que irrigam o tronco cerebral. A lesão desenvolvida nessas artérias chama-se </a:t>
            </a:r>
            <a:r>
              <a:rPr lang="pt-BR" sz="3200" dirty="0" err="1" smtClean="0"/>
              <a:t>lipo-hialinóse</a:t>
            </a:r>
            <a:r>
              <a:rPr lang="pt-BR" sz="3200" dirty="0" smtClean="0"/>
              <a:t> </a:t>
            </a:r>
            <a:r>
              <a:rPr lang="pt-BR" sz="3200" dirty="0"/>
              <a:t>que pode precipitar a trombose in situ. </a:t>
            </a:r>
            <a:br>
              <a:rPr lang="pt-BR" sz="3200" dirty="0"/>
            </a:br>
            <a:r>
              <a:rPr lang="pt-BR" sz="3200" dirty="0"/>
              <a:t>AVE trombótico – artéria de médio calibre = clássico AVE </a:t>
            </a:r>
            <a:r>
              <a:rPr lang="pt-BR" sz="3200" dirty="0" err="1" smtClean="0"/>
              <a:t>pontino</a:t>
            </a:r>
            <a:r>
              <a:rPr lang="pt-BR" sz="3200" dirty="0"/>
              <a:t>.</a:t>
            </a:r>
            <a:br>
              <a:rPr lang="pt-BR" sz="3200" dirty="0"/>
            </a:br>
            <a:r>
              <a:rPr lang="pt-BR" sz="3200" dirty="0"/>
              <a:t>Suspeita-se de AVE trombótico em médias artérias na síndrome </a:t>
            </a:r>
            <a:r>
              <a:rPr lang="pt-BR" sz="3200" b="1" dirty="0"/>
              <a:t>“AVE em evolução”</a:t>
            </a:r>
            <a:r>
              <a:rPr lang="pt-BR" sz="3200" dirty="0"/>
              <a:t>.</a:t>
            </a:r>
            <a:br>
              <a:rPr lang="pt-BR" sz="3200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03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/>
              <a:t>AVEi</a:t>
            </a:r>
            <a:r>
              <a:rPr lang="pt-BR" dirty="0" smtClean="0"/>
              <a:t> </a:t>
            </a:r>
            <a:r>
              <a:rPr lang="pt-BR" dirty="0" err="1" smtClean="0"/>
              <a:t>criptogênico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b="1" dirty="0"/>
              <a:t>AVE </a:t>
            </a:r>
            <a:r>
              <a:rPr lang="pt-BR" sz="3200" b="1" dirty="0" err="1"/>
              <a:t>criptogênico</a:t>
            </a:r>
            <a:r>
              <a:rPr lang="pt-BR" sz="3200" b="1" dirty="0"/>
              <a:t>:</a:t>
            </a:r>
            <a:r>
              <a:rPr lang="pt-BR" sz="3200" dirty="0"/>
              <a:t> caso que, embora tenha um caso clínico idêntico ao AVE embólico, possui </a:t>
            </a:r>
            <a:r>
              <a:rPr lang="pt-BR" sz="3200" dirty="0" err="1"/>
              <a:t>doppler</a:t>
            </a:r>
            <a:r>
              <a:rPr lang="pt-BR" sz="3200" dirty="0"/>
              <a:t> de carótidas/vertebrais normais não podendo ser classificado como </a:t>
            </a:r>
            <a:r>
              <a:rPr lang="pt-BR" sz="3200" dirty="0" err="1"/>
              <a:t>cardioembólico</a:t>
            </a:r>
            <a:r>
              <a:rPr lang="pt-BR" sz="3200" dirty="0"/>
              <a:t> ou </a:t>
            </a:r>
            <a:r>
              <a:rPr lang="pt-BR" sz="3200" dirty="0" err="1"/>
              <a:t>arterioembólico</a:t>
            </a:r>
            <a:r>
              <a:rPr lang="pt-BR" sz="3200" dirty="0"/>
              <a:t>.</a:t>
            </a:r>
            <a:br>
              <a:rPr lang="pt-BR" sz="3200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51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Evolução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3200" dirty="0"/>
              <a:t>Ocorrido infarto neuronal, instala-se o edema citotóxico (aumento do volume dos neurônios), acompanhado de edema </a:t>
            </a:r>
            <a:r>
              <a:rPr lang="pt-BR" sz="3200" dirty="0" err="1"/>
              <a:t>vasogênico</a:t>
            </a:r>
            <a:r>
              <a:rPr lang="pt-BR" sz="3200" dirty="0"/>
              <a:t> (acúmulo de líquido no interstício). O pico de edema ocorre entre 3 e 4 dias, nos primeiros dois dias há migração de neutrófilos para o local seguida pela migração de monócitos e células </a:t>
            </a:r>
            <a:r>
              <a:rPr lang="pt-BR" sz="3200" dirty="0" err="1"/>
              <a:t>gliais</a:t>
            </a:r>
            <a:r>
              <a:rPr lang="pt-BR" sz="3200" dirty="0"/>
              <a:t> fagocitárias. Após 10 dias do edema resolvido, a transição entre a zona infartada e o tecido normal torna-se nítida.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66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89298"/>
          </a:xfrm>
        </p:spPr>
        <p:txBody>
          <a:bodyPr/>
          <a:lstStyle/>
          <a:p>
            <a:pPr algn="ctr"/>
            <a:r>
              <a:rPr lang="pt-BR" dirty="0" smtClean="0"/>
              <a:t>Quadro clínico: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3200" dirty="0" smtClean="0"/>
              <a:t>Síndrome isquêmica: </a:t>
            </a:r>
            <a:r>
              <a:rPr lang="pt-BR" sz="3200" dirty="0"/>
              <a:t>A artéria acometida com mais frequência é a Artéria Cerebral Média (ACM</a:t>
            </a:r>
            <a:r>
              <a:rPr lang="pt-BR" sz="3200" dirty="0" smtClean="0"/>
              <a:t>).</a:t>
            </a:r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r>
              <a:rPr lang="pt-BR" sz="3200" dirty="0"/>
              <a:t> </a:t>
            </a:r>
            <a:r>
              <a:rPr lang="pt-BR" sz="3800" b="1" dirty="0"/>
              <a:t>SÍNDROME CAROTÍDEA:</a:t>
            </a:r>
          </a:p>
          <a:p>
            <a:pPr>
              <a:buFontTx/>
              <a:buChar char="-"/>
            </a:pPr>
            <a:r>
              <a:rPr lang="pt-BR" sz="3200" b="1" dirty="0"/>
              <a:t>Artéria oftálmica</a:t>
            </a:r>
            <a:r>
              <a:rPr lang="pt-BR" sz="3200" dirty="0"/>
              <a:t> – cegueira monocular </a:t>
            </a:r>
            <a:r>
              <a:rPr lang="pt-BR" sz="3200" dirty="0" err="1"/>
              <a:t>ipsilateral</a:t>
            </a:r>
            <a:r>
              <a:rPr lang="pt-BR" sz="3200" dirty="0"/>
              <a:t> transitória ou permanente.</a:t>
            </a:r>
          </a:p>
          <a:p>
            <a:pPr>
              <a:buFontTx/>
              <a:buChar char="-"/>
            </a:pPr>
            <a:r>
              <a:rPr lang="pt-BR" sz="3200" b="1" dirty="0"/>
              <a:t>Artéria </a:t>
            </a:r>
            <a:r>
              <a:rPr lang="pt-BR" sz="3200" b="1" dirty="0" err="1" smtClean="0"/>
              <a:t>coroidea</a:t>
            </a:r>
            <a:r>
              <a:rPr lang="pt-BR" sz="3200" b="1" dirty="0" smtClean="0"/>
              <a:t> </a:t>
            </a:r>
            <a:r>
              <a:rPr lang="pt-BR" sz="3200" b="1" dirty="0"/>
              <a:t>anterior</a:t>
            </a:r>
            <a:r>
              <a:rPr lang="pt-BR" sz="3200" dirty="0"/>
              <a:t> – hemiplegia severa e proporcionada e contralateral. </a:t>
            </a:r>
            <a:r>
              <a:rPr lang="pt-BR" sz="3200" dirty="0" err="1"/>
              <a:t>Hemi-hipoestesia</a:t>
            </a:r>
            <a:r>
              <a:rPr lang="pt-BR" sz="3200" dirty="0"/>
              <a:t> contralateral. </a:t>
            </a:r>
            <a:r>
              <a:rPr lang="pt-BR" sz="3200" dirty="0" err="1"/>
              <a:t>Hemianopsia</a:t>
            </a:r>
            <a:r>
              <a:rPr lang="pt-BR" sz="3200" dirty="0"/>
              <a:t> contralateral.</a:t>
            </a:r>
          </a:p>
          <a:p>
            <a:pPr>
              <a:buFontTx/>
              <a:buChar char="-"/>
            </a:pPr>
            <a:r>
              <a:rPr lang="pt-BR" sz="3200" b="1" dirty="0"/>
              <a:t>Artéria Cerebral Anterior (ACA)</a:t>
            </a:r>
            <a:r>
              <a:rPr lang="pt-BR" sz="3200" dirty="0"/>
              <a:t> – hemiparesia de predomínio crural contralateral. </a:t>
            </a:r>
            <a:r>
              <a:rPr lang="pt-BR" sz="3200" dirty="0" err="1"/>
              <a:t>Hemi-hipoestesia</a:t>
            </a:r>
            <a:r>
              <a:rPr lang="pt-BR" sz="3200" dirty="0"/>
              <a:t> contralateral. Distúrbio esfincteriano, abolia e déficit de memória.</a:t>
            </a:r>
          </a:p>
          <a:p>
            <a:pPr>
              <a:buFontTx/>
              <a:buChar char="-"/>
            </a:pPr>
            <a:r>
              <a:rPr lang="pt-BR" sz="3200" b="1" dirty="0"/>
              <a:t>Artéria Cerebral Média (ACM)</a:t>
            </a:r>
            <a:r>
              <a:rPr lang="pt-BR" sz="3200" dirty="0"/>
              <a:t> – hemiparesia de predomínio </a:t>
            </a:r>
            <a:r>
              <a:rPr lang="pt-BR" sz="3200" dirty="0" err="1"/>
              <a:t>braquiofacial</a:t>
            </a:r>
            <a:r>
              <a:rPr lang="pt-BR" sz="3200" dirty="0"/>
              <a:t> contralateral. </a:t>
            </a:r>
            <a:r>
              <a:rPr lang="pt-BR" sz="3200" dirty="0" err="1"/>
              <a:t>Hemi-hipoestesia</a:t>
            </a:r>
            <a:r>
              <a:rPr lang="pt-BR" sz="3200" dirty="0"/>
              <a:t> contralateral. </a:t>
            </a:r>
            <a:r>
              <a:rPr lang="pt-BR" sz="3200" dirty="0" err="1"/>
              <a:t>Hemianópsia</a:t>
            </a:r>
            <a:r>
              <a:rPr lang="pt-BR" sz="3200" dirty="0"/>
              <a:t> homônima contralateral. Afasia. Negligência.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40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Epidemiologia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4008" indent="0">
              <a:buNone/>
            </a:pPr>
            <a:endParaRPr lang="pt-BR" dirty="0" smtClean="0"/>
          </a:p>
          <a:p>
            <a:pPr marL="64008" indent="0">
              <a:buFont typeface="Wingdings"/>
              <a:buChar char="Ø"/>
            </a:pPr>
            <a:r>
              <a:rPr lang="pt-BR" dirty="0" smtClean="0"/>
              <a:t>É a segunda maior causa de morte no mundo e a terceira nos EUA e em países desenvolvidos;</a:t>
            </a:r>
          </a:p>
          <a:p>
            <a:pPr marL="64008" indent="0">
              <a:buFont typeface="Wingdings"/>
              <a:buChar char="Ø"/>
            </a:pPr>
            <a:endParaRPr lang="pt-BR" dirty="0" smtClean="0"/>
          </a:p>
          <a:p>
            <a:pPr marL="64008" indent="0">
              <a:buFont typeface="Wingdings"/>
              <a:buChar char="Ø"/>
            </a:pPr>
            <a:r>
              <a:rPr lang="pt-BR" dirty="0" smtClean="0"/>
              <a:t> É a primeira causa de invalidez no mundo;</a:t>
            </a:r>
          </a:p>
          <a:p>
            <a:pPr marL="64008" indent="0">
              <a:buNone/>
            </a:pPr>
            <a:endParaRPr lang="pt-BR" dirty="0" smtClean="0"/>
          </a:p>
          <a:p>
            <a:pPr marL="64008" indent="0">
              <a:buFont typeface="Wingdings"/>
              <a:buChar char="Ø"/>
            </a:pPr>
            <a:r>
              <a:rPr lang="pt-BR" dirty="0" smtClean="0"/>
              <a:t>Ocorrem cerca de 700.000 AVCs novos ou reincidentes por ano;</a:t>
            </a:r>
          </a:p>
          <a:p>
            <a:pPr marL="64008" indent="0">
              <a:buFont typeface="Wingdings"/>
              <a:buChar char="Ø"/>
            </a:pPr>
            <a:endParaRPr lang="pt-BR" dirty="0" smtClean="0"/>
          </a:p>
          <a:p>
            <a:pPr marL="64008" indent="0">
              <a:buNone/>
            </a:pPr>
            <a:endParaRPr lang="pt-BR" dirty="0" smtClean="0"/>
          </a:p>
          <a:p>
            <a:pPr marL="64008" indent="0">
              <a:buFont typeface="Wingdings"/>
              <a:buChar char="Ø"/>
            </a:pPr>
            <a:endParaRPr lang="pt-BR" dirty="0"/>
          </a:p>
          <a:p>
            <a:pPr marL="64008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55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pPr algn="ctr"/>
            <a:r>
              <a:rPr lang="pt-BR" dirty="0" smtClean="0"/>
              <a:t>Quadro clínico: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18457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pt-BR" sz="5100" b="1" dirty="0" smtClean="0"/>
          </a:p>
          <a:p>
            <a:pPr marL="0" indent="0">
              <a:buNone/>
            </a:pPr>
            <a:r>
              <a:rPr lang="pt-BR" sz="5100" b="1" dirty="0" smtClean="0"/>
              <a:t>SÍNDROMES </a:t>
            </a:r>
            <a:r>
              <a:rPr lang="pt-BR" sz="5100" b="1" dirty="0"/>
              <a:t>VERTEBROBASILARES</a:t>
            </a:r>
            <a:r>
              <a:rPr lang="pt-BR" sz="5100" b="1" dirty="0" smtClean="0"/>
              <a:t>:</a:t>
            </a:r>
          </a:p>
          <a:p>
            <a:pPr marL="0" indent="0">
              <a:buNone/>
            </a:pPr>
            <a:endParaRPr lang="pt-BR" sz="5100" b="1" dirty="0"/>
          </a:p>
          <a:p>
            <a:pPr>
              <a:buFontTx/>
              <a:buChar char="-"/>
            </a:pPr>
            <a:r>
              <a:rPr lang="pt-BR" sz="3400" b="1" dirty="0"/>
              <a:t>Artéria vertebral</a:t>
            </a:r>
            <a:r>
              <a:rPr lang="pt-BR" sz="3400" dirty="0"/>
              <a:t> – </a:t>
            </a:r>
            <a:r>
              <a:rPr lang="pt-BR" sz="3400" dirty="0" err="1"/>
              <a:t>hemi-hipoestesia</a:t>
            </a:r>
            <a:r>
              <a:rPr lang="pt-BR" sz="3400" dirty="0"/>
              <a:t> alterna (facie </a:t>
            </a:r>
            <a:r>
              <a:rPr lang="pt-BR" sz="3400" dirty="0" err="1"/>
              <a:t>ispilateral</a:t>
            </a:r>
            <a:r>
              <a:rPr lang="pt-BR" sz="3400" dirty="0"/>
              <a:t> e membros contralaterais). Ataxia cerebelar </a:t>
            </a:r>
            <a:r>
              <a:rPr lang="pt-BR" sz="3400" dirty="0" err="1"/>
              <a:t>ipsilateral</a:t>
            </a:r>
            <a:r>
              <a:rPr lang="pt-BR" sz="3400" dirty="0"/>
              <a:t>. Paralisia IX e X nervos cranianos. Síndrome de Claude-Bernard-</a:t>
            </a:r>
            <a:r>
              <a:rPr lang="pt-BR" sz="3400" dirty="0" err="1"/>
              <a:t>Horner</a:t>
            </a:r>
            <a:r>
              <a:rPr lang="pt-BR" sz="3400" dirty="0"/>
              <a:t> </a:t>
            </a:r>
            <a:r>
              <a:rPr lang="pt-BR" sz="3400" dirty="0" err="1"/>
              <a:t>ipsilateral</a:t>
            </a:r>
            <a:r>
              <a:rPr lang="pt-BR" sz="3400" dirty="0"/>
              <a:t>. Síndrome vestibular periférica (vertigem, náuseas, vômitos e </a:t>
            </a:r>
            <a:r>
              <a:rPr lang="pt-BR" sz="3400" dirty="0" err="1"/>
              <a:t>nistagmo</a:t>
            </a:r>
            <a:r>
              <a:rPr lang="pt-BR" sz="3400" dirty="0"/>
              <a:t>). Desvio não conjugado vertical do olhar.</a:t>
            </a:r>
          </a:p>
          <a:p>
            <a:pPr>
              <a:buFontTx/>
              <a:buChar char="-"/>
            </a:pPr>
            <a:r>
              <a:rPr lang="pt-BR" sz="3400" b="1" dirty="0"/>
              <a:t>Artéria cerebelar póstero-inferior</a:t>
            </a:r>
            <a:r>
              <a:rPr lang="pt-BR" sz="3400" dirty="0"/>
              <a:t> – ataxia cerebelar </a:t>
            </a:r>
            <a:r>
              <a:rPr lang="pt-BR" sz="3400" dirty="0" err="1"/>
              <a:t>ipsilateral</a:t>
            </a:r>
            <a:r>
              <a:rPr lang="pt-BR" sz="3400" dirty="0"/>
              <a:t>. Vertigem, vômito e </a:t>
            </a:r>
            <a:r>
              <a:rPr lang="pt-BR" sz="3400" dirty="0" err="1"/>
              <a:t>nistagmo</a:t>
            </a:r>
            <a:r>
              <a:rPr lang="pt-BR" sz="3400" dirty="0"/>
              <a:t>.</a:t>
            </a:r>
          </a:p>
          <a:p>
            <a:pPr>
              <a:buFontTx/>
              <a:buChar char="-"/>
            </a:pPr>
            <a:r>
              <a:rPr lang="pt-BR" sz="3400" b="1" dirty="0"/>
              <a:t>Artéria basilar</a:t>
            </a:r>
            <a:r>
              <a:rPr lang="pt-BR" sz="3400" dirty="0"/>
              <a:t> – dupla hemiplegia. Dupla </a:t>
            </a:r>
            <a:r>
              <a:rPr lang="pt-BR" sz="3400" dirty="0" err="1"/>
              <a:t>hemianastesia</a:t>
            </a:r>
            <a:r>
              <a:rPr lang="pt-BR" sz="3400" dirty="0"/>
              <a:t> térmica e dolorosa. Paralisia do olhar conjugado horizontal ou vertical. Torpor ou coma. Desvio não conjugado vertical do olhar. Paralisia </a:t>
            </a:r>
            <a:r>
              <a:rPr lang="pt-BR" sz="3400" dirty="0" err="1"/>
              <a:t>ipsilateral</a:t>
            </a:r>
            <a:r>
              <a:rPr lang="pt-BR" sz="3400" dirty="0"/>
              <a:t> do III, IV, VI e VII pares cranianos. Ataxia cerebelar. Cegueira cortical e alucinações visuais.</a:t>
            </a:r>
          </a:p>
          <a:p>
            <a:pPr>
              <a:buFontTx/>
              <a:buChar char="-"/>
            </a:pPr>
            <a:r>
              <a:rPr lang="pt-BR" sz="3400" b="1" dirty="0"/>
              <a:t>Artéria Cerebelar </a:t>
            </a:r>
            <a:r>
              <a:rPr lang="pt-BR" sz="3400" b="1" dirty="0" err="1" smtClean="0"/>
              <a:t>ântero-inferior</a:t>
            </a:r>
            <a:r>
              <a:rPr lang="pt-BR" sz="3400" dirty="0" smtClean="0"/>
              <a:t> </a:t>
            </a:r>
            <a:r>
              <a:rPr lang="pt-BR" sz="3400" dirty="0"/>
              <a:t>– ataxia cerebelar </a:t>
            </a:r>
            <a:r>
              <a:rPr lang="pt-BR" sz="3400" dirty="0" err="1"/>
              <a:t>ipsilateral</a:t>
            </a:r>
            <a:r>
              <a:rPr lang="pt-BR" sz="3400" dirty="0"/>
              <a:t>. Surdez. Vertigem, vômito e </a:t>
            </a:r>
            <a:r>
              <a:rPr lang="pt-BR" sz="3400" dirty="0" err="1"/>
              <a:t>nistagmo</a:t>
            </a:r>
            <a:r>
              <a:rPr lang="pt-BR" sz="3400" dirty="0"/>
              <a:t>. </a:t>
            </a:r>
            <a:r>
              <a:rPr lang="pt-BR" sz="3400" dirty="0" err="1"/>
              <a:t>Hemi-hipoestesia</a:t>
            </a:r>
            <a:r>
              <a:rPr lang="pt-BR" sz="3400" dirty="0"/>
              <a:t> térmica e dolorosa contralateral</a:t>
            </a:r>
          </a:p>
          <a:p>
            <a:pPr>
              <a:buFontTx/>
              <a:buChar char="-"/>
            </a:pPr>
            <a:r>
              <a:rPr lang="pt-BR" sz="3400" dirty="0"/>
              <a:t>Artéria Cerebelar Superior (ACS) – ataxia cerebelar </a:t>
            </a:r>
            <a:r>
              <a:rPr lang="pt-BR" sz="3400" dirty="0" err="1"/>
              <a:t>ipsilateral</a:t>
            </a:r>
            <a:r>
              <a:rPr lang="pt-BR" sz="3400" dirty="0"/>
              <a:t>. Tremor braquial postural. Síndrome de Claude-Bernard-</a:t>
            </a:r>
            <a:r>
              <a:rPr lang="pt-BR" sz="3400" dirty="0" err="1"/>
              <a:t>Horner</a:t>
            </a:r>
            <a:r>
              <a:rPr lang="pt-BR" sz="3400" dirty="0"/>
              <a:t> </a:t>
            </a:r>
            <a:r>
              <a:rPr lang="pt-BR" sz="3400" dirty="0" err="1"/>
              <a:t>ipsilateral</a:t>
            </a:r>
            <a:r>
              <a:rPr lang="pt-BR" sz="3400" dirty="0"/>
              <a:t>. </a:t>
            </a:r>
            <a:r>
              <a:rPr lang="pt-BR" sz="3400" dirty="0" err="1"/>
              <a:t>Hemi-hipoestesia</a:t>
            </a:r>
            <a:r>
              <a:rPr lang="pt-BR" sz="3400" dirty="0"/>
              <a:t> térmico e dolorosa contralateral.</a:t>
            </a:r>
          </a:p>
          <a:p>
            <a:pPr>
              <a:buFontTx/>
              <a:buChar char="-"/>
            </a:pPr>
            <a:r>
              <a:rPr lang="pt-BR" sz="3400" b="1" dirty="0"/>
              <a:t>Artéria Cerebral Posterior (ACP)</a:t>
            </a:r>
            <a:r>
              <a:rPr lang="pt-BR" sz="3400" dirty="0"/>
              <a:t> – </a:t>
            </a:r>
            <a:r>
              <a:rPr lang="pt-BR" sz="3400" dirty="0" err="1"/>
              <a:t>hemianópsia</a:t>
            </a:r>
            <a:r>
              <a:rPr lang="pt-BR" sz="3400" dirty="0"/>
              <a:t> homônima contralateral. </a:t>
            </a:r>
            <a:r>
              <a:rPr lang="pt-BR" sz="3400" dirty="0" err="1"/>
              <a:t>Hemi-hipoestesia</a:t>
            </a:r>
            <a:r>
              <a:rPr lang="pt-BR" sz="3400" dirty="0"/>
              <a:t> térmico e dolorosa contralateral. Estado amnésico.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383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Diagnóstico </a:t>
            </a:r>
            <a:r>
              <a:rPr lang="pt-BR" dirty="0" err="1" smtClean="0"/>
              <a:t>AVEi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r>
              <a:rPr lang="pt-BR" sz="3200" dirty="0" smtClean="0"/>
              <a:t>Todo </a:t>
            </a:r>
            <a:r>
              <a:rPr lang="pt-BR" sz="3200" dirty="0"/>
              <a:t>paciente com déficit neurológico focal de início súbito, com duração maior que 15 a 20 minutos, deve ser encarado com AVE (isquêmico ou hemorrágico). A TC de crânio nas primeiras 12 a 24 horas geralmente não mostra o </a:t>
            </a:r>
            <a:r>
              <a:rPr lang="pt-BR" sz="3200" dirty="0" err="1"/>
              <a:t>AVEi</a:t>
            </a:r>
            <a:r>
              <a:rPr lang="pt-BR" sz="3200" dirty="0"/>
              <a:t> pois o infarto só apresenta expressão radiológica após 24 a 72 horas. A TC inicial serve, portanto, para afastar o </a:t>
            </a:r>
            <a:r>
              <a:rPr lang="pt-BR" sz="3200" dirty="0" err="1"/>
              <a:t>AVEh</a:t>
            </a:r>
            <a:r>
              <a:rPr lang="pt-BR" sz="3200" dirty="0"/>
              <a:t>, pois a hemorragia aparece de imediato, como uma área </a:t>
            </a:r>
            <a:r>
              <a:rPr lang="pt-BR" sz="3200" dirty="0" err="1"/>
              <a:t>hiperdensa</a:t>
            </a:r>
            <a:r>
              <a:rPr lang="pt-BR" sz="3200" dirty="0"/>
              <a:t> (branca). A RNM tem maior acurácia para diagnóstico de </a:t>
            </a:r>
            <a:r>
              <a:rPr lang="pt-BR" sz="3200" dirty="0" err="1"/>
              <a:t>AVEi</a:t>
            </a:r>
            <a:r>
              <a:rPr lang="pt-BR" sz="3200" dirty="0"/>
              <a:t> e é capaz de diagnóstica AVE de tronco encefálico, impossível de ser visualizado em TC. Diagnóstico etiológico: eletrocardiograma, </a:t>
            </a:r>
            <a:r>
              <a:rPr lang="pt-BR" sz="3200" dirty="0" err="1"/>
              <a:t>ecocardiograma</a:t>
            </a:r>
            <a:r>
              <a:rPr lang="pt-BR" sz="3200" dirty="0"/>
              <a:t>, </a:t>
            </a:r>
            <a:r>
              <a:rPr lang="pt-BR" sz="3200" dirty="0" err="1"/>
              <a:t>doppler</a:t>
            </a:r>
            <a:r>
              <a:rPr lang="pt-BR" sz="3200" dirty="0"/>
              <a:t> de carótida, </a:t>
            </a:r>
            <a:r>
              <a:rPr lang="pt-BR" sz="3200" dirty="0" err="1"/>
              <a:t>doppler</a:t>
            </a:r>
            <a:r>
              <a:rPr lang="pt-BR" sz="3200" dirty="0"/>
              <a:t> </a:t>
            </a:r>
            <a:r>
              <a:rPr lang="pt-BR" sz="3200" dirty="0" err="1"/>
              <a:t>transcraniano</a:t>
            </a:r>
            <a:r>
              <a:rPr lang="pt-BR" sz="3200" dirty="0"/>
              <a:t> – artérias intracranianas obstruídas.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508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Acidente Vascular Encefálico Hemorrágico (AVEh)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 smtClean="0"/>
              <a:t>Epidemiologia:</a:t>
            </a:r>
          </a:p>
          <a:p>
            <a:endParaRPr lang="pt-BR" b="1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representa, aproximadamente, 20% de todos os AVE;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tende a ocorrer em uma faixa etária mais jovem quando comparado ao AVEi;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acomete mais homens do que mulheres;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sobrevida de 38% em um ano.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pPr algn="ctr"/>
            <a:r>
              <a:rPr lang="pt-BR" dirty="0" smtClean="0"/>
              <a:t>AVEh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4080"/>
          </a:xfrm>
        </p:spPr>
        <p:txBody>
          <a:bodyPr>
            <a:normAutofit fontScale="77500" lnSpcReduction="20000"/>
          </a:bodyPr>
          <a:lstStyle/>
          <a:p>
            <a:r>
              <a:rPr lang="pt-BR" sz="3100" b="1" dirty="0" smtClean="0"/>
              <a:t>Etiologia:</a:t>
            </a:r>
          </a:p>
          <a:p>
            <a:endParaRPr lang="pt-BR" sz="3100" b="1" dirty="0" smtClean="0"/>
          </a:p>
          <a:p>
            <a:pPr>
              <a:buNone/>
            </a:pPr>
            <a:r>
              <a:rPr lang="pt-BR" dirty="0" smtClean="0"/>
              <a:t>-Hipertensão</a:t>
            </a:r>
          </a:p>
          <a:p>
            <a:pPr>
              <a:buNone/>
            </a:pPr>
            <a:r>
              <a:rPr lang="pt-BR" dirty="0" smtClean="0"/>
              <a:t>– Angiopatia amilóide</a:t>
            </a:r>
          </a:p>
          <a:p>
            <a:pPr>
              <a:buNone/>
            </a:pPr>
            <a:r>
              <a:rPr lang="pt-BR" dirty="0" smtClean="0"/>
              <a:t>– Malformação arteriovenosa</a:t>
            </a:r>
          </a:p>
          <a:p>
            <a:pPr>
              <a:buNone/>
            </a:pPr>
            <a:r>
              <a:rPr lang="pt-BR" dirty="0" smtClean="0"/>
              <a:t>– Aneurisma Intracraniano</a:t>
            </a:r>
          </a:p>
          <a:p>
            <a:pPr>
              <a:buNone/>
            </a:pPr>
            <a:r>
              <a:rPr lang="pt-BR" dirty="0" smtClean="0"/>
              <a:t>– Angioma Cavernoso</a:t>
            </a:r>
          </a:p>
          <a:p>
            <a:pPr>
              <a:buNone/>
            </a:pPr>
            <a:r>
              <a:rPr lang="pt-BR" dirty="0" smtClean="0"/>
              <a:t>– Angioma venoso</a:t>
            </a:r>
          </a:p>
          <a:p>
            <a:pPr>
              <a:buNone/>
            </a:pPr>
            <a:r>
              <a:rPr lang="pt-BR" dirty="0" smtClean="0"/>
              <a:t>– Trombose de seio venoso cerebral</a:t>
            </a:r>
          </a:p>
          <a:p>
            <a:pPr>
              <a:buNone/>
            </a:pPr>
            <a:r>
              <a:rPr lang="pt-BR" dirty="0" smtClean="0"/>
              <a:t>– Neoplasia intracraniana</a:t>
            </a:r>
          </a:p>
          <a:p>
            <a:pPr>
              <a:buNone/>
            </a:pPr>
            <a:r>
              <a:rPr lang="pt-BR" dirty="0" smtClean="0"/>
              <a:t>– Coagulopatia</a:t>
            </a:r>
          </a:p>
          <a:p>
            <a:pPr>
              <a:buNone/>
            </a:pPr>
            <a:r>
              <a:rPr lang="pt-BR" dirty="0" smtClean="0"/>
              <a:t>– Vasculite</a:t>
            </a:r>
          </a:p>
          <a:p>
            <a:pPr>
              <a:buNone/>
            </a:pPr>
            <a:r>
              <a:rPr lang="pt-BR" dirty="0" smtClean="0"/>
              <a:t>– Uso de cocaína e álcool</a:t>
            </a:r>
          </a:p>
          <a:p>
            <a:pPr>
              <a:buNone/>
            </a:pPr>
            <a:r>
              <a:rPr lang="pt-BR" dirty="0" smtClean="0"/>
              <a:t>– Transformação hemorrágica AVCi: hemorragia secundária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AVEh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 fontScale="55000" lnSpcReduction="20000"/>
          </a:bodyPr>
          <a:lstStyle/>
          <a:p>
            <a:r>
              <a:rPr lang="pt-BR" sz="3600" dirty="0" smtClean="0"/>
              <a:t>2 tipos</a:t>
            </a:r>
            <a:r>
              <a:rPr lang="pt-BR" sz="3600" b="1" dirty="0" smtClean="0"/>
              <a:t>: hemorragia intraparenquimatosa e hemorragia subaracnóide;</a:t>
            </a:r>
          </a:p>
          <a:p>
            <a:endParaRPr lang="pt-BR" sz="3600" dirty="0" smtClean="0"/>
          </a:p>
          <a:p>
            <a:r>
              <a:rPr lang="pt-BR" sz="3600" b="1" dirty="0" smtClean="0"/>
              <a:t>AVEh intraparenquimatoso: </a:t>
            </a:r>
            <a:r>
              <a:rPr lang="pt-BR" sz="3600" dirty="0" smtClean="0"/>
              <a:t>ruptura de pequenos vasos intraparenquimatosos</a:t>
            </a:r>
          </a:p>
          <a:p>
            <a:endParaRPr lang="pt-BR" sz="3600" dirty="0" smtClean="0"/>
          </a:p>
          <a:p>
            <a:r>
              <a:rPr lang="pt-BR" sz="3600" b="1" dirty="0" smtClean="0"/>
              <a:t>HEMORRAGIA ESPONTÂNEA: </a:t>
            </a:r>
            <a:r>
              <a:rPr lang="pt-BR" sz="3600" dirty="0" smtClean="0"/>
              <a:t>( não traumática) apresenta pico de incidência em torno dos 60 anos.Tem como causas mais frequentes </a:t>
            </a:r>
            <a:r>
              <a:rPr lang="pt-BR" sz="3600" i="1" dirty="0" smtClean="0"/>
              <a:t>a hipertensão e angiopatia amiloide</a:t>
            </a:r>
            <a:r>
              <a:rPr lang="pt-BR" sz="3600" dirty="0" smtClean="0"/>
              <a:t>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</a:t>
            </a:r>
            <a:r>
              <a:rPr lang="pt-BR" b="1" dirty="0" smtClean="0">
                <a:solidFill>
                  <a:srgbClr val="00CC99"/>
                </a:solidFill>
              </a:rPr>
              <a:t> * </a:t>
            </a:r>
            <a:r>
              <a:rPr lang="pt-BR" dirty="0" smtClean="0"/>
              <a:t>Hipertensão: corresponde a 50% dos casos; causa lesão crônica das artérias perfurantes, levando a fragilidade vascular (arteriosclerose hialina, alterações proliferativas e necrose arteriolar) e formação de pequenos aneurismas (aneurismas de Charcot-Bouchard ocorrem em vasos com menos de 300um de diâmetro, mais frequentes nos núcleos da base). Estas alterações vasculares tornam os vasos mais susceptíveis a ruptura, geralmente durante pico hipertensivo. Locais mais acometidos: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                    -putâmen: 30-50%</a:t>
            </a:r>
          </a:p>
          <a:p>
            <a:pPr>
              <a:buNone/>
            </a:pPr>
            <a:r>
              <a:rPr lang="pt-BR" dirty="0" smtClean="0"/>
              <a:t>                       -tálamo: 15-20%</a:t>
            </a:r>
          </a:p>
          <a:p>
            <a:pPr>
              <a:buNone/>
            </a:pPr>
            <a:r>
              <a:rPr lang="pt-BR" dirty="0" smtClean="0"/>
              <a:t>                       -cerebelo:10-30%</a:t>
            </a:r>
          </a:p>
          <a:p>
            <a:pPr>
              <a:buNone/>
            </a:pPr>
            <a:r>
              <a:rPr lang="pt-BR" dirty="0" smtClean="0"/>
              <a:t>                      </a:t>
            </a:r>
            <a:r>
              <a:rPr lang="pt-BR" dirty="0" smtClean="0"/>
              <a:t> -</a:t>
            </a:r>
            <a:r>
              <a:rPr lang="pt-BR" dirty="0" smtClean="0"/>
              <a:t>ponte:10-15%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://www.elsevierimages.com/images/vpv/000/000/027/27070-0550x047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46" y="620713"/>
            <a:ext cx="5038508" cy="5834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/>
          </a:bodyPr>
          <a:lstStyle/>
          <a:p>
            <a:r>
              <a:rPr lang="pt-BR" sz="1600" b="1" dirty="0" smtClean="0"/>
              <a:t>Hemorragias Agudas</a:t>
            </a:r>
            <a:r>
              <a:rPr lang="pt-BR" sz="1600" dirty="0" smtClean="0"/>
              <a:t>: caracterizam-se pelo extravasamento de sangue com compressão do parênquima adjacente.</a:t>
            </a:r>
          </a:p>
          <a:p>
            <a:endParaRPr lang="pt-BR" sz="1600" dirty="0" smtClean="0"/>
          </a:p>
          <a:p>
            <a:endParaRPr lang="pt-BR" sz="1600" dirty="0" smtClean="0"/>
          </a:p>
          <a:p>
            <a:endParaRPr lang="pt-BR" sz="1600" dirty="0" smtClean="0"/>
          </a:p>
          <a:p>
            <a:endParaRPr lang="pt-BR" sz="1600" dirty="0" smtClean="0"/>
          </a:p>
          <a:p>
            <a:endParaRPr lang="pt-BR" sz="1600" dirty="0" smtClean="0"/>
          </a:p>
          <a:p>
            <a:endParaRPr lang="pt-BR" sz="1600" dirty="0" smtClean="0"/>
          </a:p>
          <a:p>
            <a:endParaRPr lang="pt-BR" sz="1600" dirty="0" smtClean="0"/>
          </a:p>
          <a:p>
            <a:endParaRPr lang="pt-BR" sz="1600" dirty="0" smtClean="0"/>
          </a:p>
          <a:p>
            <a:endParaRPr lang="pt-BR" sz="1600" dirty="0" smtClean="0"/>
          </a:p>
          <a:p>
            <a:endParaRPr lang="pt-BR" sz="1600" dirty="0" smtClean="0"/>
          </a:p>
          <a:p>
            <a:endParaRPr lang="pt-BR" sz="1600" dirty="0" smtClean="0"/>
          </a:p>
          <a:p>
            <a:endParaRPr lang="pt-BR" sz="1600" dirty="0" smtClean="0"/>
          </a:p>
          <a:p>
            <a:endParaRPr lang="pt-BR" sz="1600" dirty="0" smtClean="0"/>
          </a:p>
          <a:p>
            <a:endParaRPr lang="pt-BR" sz="1600" dirty="0" smtClean="0"/>
          </a:p>
          <a:p>
            <a:endParaRPr lang="pt-BR" sz="1600" dirty="0" smtClean="0"/>
          </a:p>
          <a:p>
            <a:endParaRPr lang="pt-BR" sz="1600" dirty="0" smtClean="0"/>
          </a:p>
          <a:p>
            <a:r>
              <a:rPr lang="pt-BR" sz="1600" b="1" dirty="0" smtClean="0"/>
              <a:t>Hemorragias Antigas: </a:t>
            </a:r>
            <a:r>
              <a:rPr lang="pt-BR" sz="1600" dirty="0" smtClean="0"/>
              <a:t>coloração acastanhada ferruginosa, ocorre reabsorção do edema. O tecido nervoso na margem do hematoma mostra necrose, infiltração por sangue, células grânulo-adiposas e astrócitos. Em fases posteriores, há macrófagos com grânulos de hemossiderina e astrócitos fibrosos.</a:t>
            </a:r>
          </a:p>
          <a:p>
            <a:endParaRPr lang="pt-BR" dirty="0"/>
          </a:p>
        </p:txBody>
      </p:sp>
      <p:pic>
        <p:nvPicPr>
          <p:cNvPr id="4" name="Espaço Reservado para Conteúdo 3" descr="http://anatpat.unicamp.br/neurovascular12+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08720"/>
            <a:ext cx="4176464" cy="439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pPr algn="ctr"/>
            <a:r>
              <a:rPr lang="pt-BR" dirty="0" smtClean="0"/>
              <a:t>AVEh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/>
          <a:lstStyle/>
          <a:p>
            <a:r>
              <a:rPr lang="pt-BR" sz="1800" dirty="0" smtClean="0"/>
              <a:t>*</a:t>
            </a:r>
            <a:r>
              <a:rPr lang="pt-BR" sz="1800" b="1" dirty="0" smtClean="0"/>
              <a:t>Angiopatia Amiloide: </a:t>
            </a:r>
            <a:r>
              <a:rPr lang="pt-BR" sz="1800" dirty="0" smtClean="0"/>
              <a:t>deposição de peptídeos </a:t>
            </a:r>
            <a:r>
              <a:rPr lang="pt-BR" sz="1800" dirty="0" err="1" smtClean="0"/>
              <a:t>amiloidogênicos</a:t>
            </a:r>
            <a:r>
              <a:rPr lang="pt-BR" sz="1800" dirty="0" smtClean="0"/>
              <a:t> nas paredes dos vasos meningeais e corticais, levando a </a:t>
            </a:r>
            <a:r>
              <a:rPr lang="pt-BR" sz="1800" dirty="0" smtClean="0"/>
              <a:t>alterações </a:t>
            </a:r>
            <a:r>
              <a:rPr lang="pt-BR" sz="1800" dirty="0" smtClean="0"/>
              <a:t>nas estrutura da parede vascular. É associada a hemorragia lobar e é comum em idosos acima dos 70 anos.                                                                   </a:t>
            </a:r>
          </a:p>
          <a:p>
            <a:endParaRPr lang="pt-BR" dirty="0"/>
          </a:p>
        </p:txBody>
      </p:sp>
      <p:pic>
        <p:nvPicPr>
          <p:cNvPr id="6" name="Imagem 5" descr="http://www.scielo.br/img/revistas/anp/v64n1/a34fig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6192688" cy="367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pPr algn="ctr"/>
            <a:r>
              <a:rPr lang="pt-BR" dirty="0" smtClean="0"/>
              <a:t>Apresentação Clínica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70000" lnSpcReduction="20000"/>
          </a:bodyPr>
          <a:lstStyle/>
          <a:p>
            <a:r>
              <a:rPr lang="pt-BR" b="1" dirty="0" smtClean="0"/>
              <a:t>Cefaleia súbita </a:t>
            </a:r>
            <a:r>
              <a:rPr lang="pt-BR" dirty="0" smtClean="0"/>
              <a:t>associada a um </a:t>
            </a:r>
            <a:r>
              <a:rPr lang="pt-BR" i="1" dirty="0" smtClean="0"/>
              <a:t>déficit neurológico focal</a:t>
            </a:r>
            <a:r>
              <a:rPr lang="pt-BR" dirty="0" smtClean="0"/>
              <a:t>, rebaixamento do nível de consciência.</a:t>
            </a:r>
          </a:p>
          <a:p>
            <a:endParaRPr lang="pt-BR" dirty="0" smtClean="0"/>
          </a:p>
          <a:p>
            <a:r>
              <a:rPr lang="pt-BR" dirty="0" smtClean="0"/>
              <a:t>Putâmen: </a:t>
            </a:r>
            <a:r>
              <a:rPr lang="pt-BR" b="1" dirty="0" smtClean="0"/>
              <a:t>hemiplegia contralateral </a:t>
            </a:r>
            <a:r>
              <a:rPr lang="pt-BR" dirty="0" smtClean="0"/>
              <a:t>(relação com capsula interna);hemorragia pode se estender aos ventrículos laterais, acentuando a hipertensão intracraniana;</a:t>
            </a:r>
          </a:p>
          <a:p>
            <a:endParaRPr lang="pt-BR" dirty="0" smtClean="0"/>
          </a:p>
          <a:p>
            <a:r>
              <a:rPr lang="pt-BR" dirty="0" smtClean="0"/>
              <a:t>Tálamo: hemiplegia contralateral associada a </a:t>
            </a:r>
            <a:r>
              <a:rPr lang="pt-BR" b="1" dirty="0" smtClean="0"/>
              <a:t>hemianestesia</a:t>
            </a:r>
            <a:r>
              <a:rPr lang="pt-BR" dirty="0" smtClean="0"/>
              <a:t>; extensão da hemorragia para hipotálamo associa-se </a:t>
            </a:r>
            <a:r>
              <a:rPr lang="pt-BR" b="1" dirty="0" smtClean="0"/>
              <a:t>a alterações oculares e pupilares</a:t>
            </a:r>
            <a:r>
              <a:rPr lang="pt-BR" dirty="0" smtClean="0"/>
              <a:t>; pode se estender para o III ventrículo;</a:t>
            </a:r>
          </a:p>
          <a:p>
            <a:endParaRPr lang="pt-BR" dirty="0" smtClean="0"/>
          </a:p>
          <a:p>
            <a:r>
              <a:rPr lang="pt-BR" dirty="0" smtClean="0"/>
              <a:t>Cerebelo: </a:t>
            </a:r>
            <a:r>
              <a:rPr lang="pt-BR" b="1" dirty="0" smtClean="0"/>
              <a:t>vertigens, náuseas, vômitos e ataxia cerebelar aguda</a:t>
            </a:r>
            <a:r>
              <a:rPr lang="pt-BR" dirty="0" smtClean="0"/>
              <a:t>; pode comprimir o IV ventrículo causando </a:t>
            </a:r>
            <a:r>
              <a:rPr lang="pt-BR" b="1" dirty="0" smtClean="0"/>
              <a:t>hidrocefalia obstrutiva, HIC e estado comatoso</a:t>
            </a:r>
            <a:r>
              <a:rPr lang="pt-BR" dirty="0" smtClean="0"/>
              <a:t>;</a:t>
            </a:r>
          </a:p>
          <a:p>
            <a:endParaRPr lang="pt-BR" dirty="0" smtClean="0"/>
          </a:p>
          <a:p>
            <a:r>
              <a:rPr lang="pt-BR" dirty="0" smtClean="0"/>
              <a:t>Ponte: </a:t>
            </a:r>
            <a:r>
              <a:rPr lang="pt-BR" b="1" dirty="0" smtClean="0"/>
              <a:t>quadriplegia súbita, coma.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Diagnóstico </a:t>
            </a:r>
            <a:r>
              <a:rPr lang="pt-BR" dirty="0" err="1" smtClean="0"/>
              <a:t>AVEh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r>
              <a:rPr lang="pt-BR" sz="3200" dirty="0" smtClean="0"/>
              <a:t>1-Intraparenquimatoso</a:t>
            </a:r>
            <a:r>
              <a:rPr lang="pt-BR" sz="3200" dirty="0"/>
              <a:t>: diagnóstico é feita pela TC de crânio não contrastada ou pela RNM que mostrará em 100% dos casos uma área </a:t>
            </a:r>
            <a:r>
              <a:rPr lang="pt-BR" sz="3200" dirty="0" err="1"/>
              <a:t>hiperdensa</a:t>
            </a:r>
            <a:r>
              <a:rPr lang="pt-BR" sz="3200" dirty="0"/>
              <a:t> (hematoma), com edema em volta (</a:t>
            </a:r>
            <a:r>
              <a:rPr lang="pt-BR" sz="3200" dirty="0" err="1"/>
              <a:t>hipodensa</a:t>
            </a:r>
            <a:r>
              <a:rPr lang="pt-BR" sz="3200" dirty="0"/>
              <a:t>). O desvio da linha média é comum, quando maior que </a:t>
            </a:r>
            <a:r>
              <a:rPr lang="pt-BR" sz="3200" dirty="0" smtClean="0"/>
              <a:t>3cm </a:t>
            </a:r>
            <a:r>
              <a:rPr lang="pt-BR" sz="3200" dirty="0"/>
              <a:t>a chance de evolução para coma é grande. 2-Subaracnoide: todo paciente com quadro de cefaleia súbita de forte intensidade, até que se prove o contrário, tem </a:t>
            </a:r>
            <a:r>
              <a:rPr lang="pt-BR" sz="3200" dirty="0" err="1"/>
              <a:t>AVEh</a:t>
            </a:r>
            <a:r>
              <a:rPr lang="pt-BR" sz="3200" dirty="0"/>
              <a:t>. Se houver a tríade cefaleia, síncope e rigidez de nuca, o diagnóstico provável é a Hemorragia </a:t>
            </a:r>
            <a:r>
              <a:rPr lang="pt-BR" sz="3200" dirty="0" err="1" smtClean="0"/>
              <a:t>Subaracnóide</a:t>
            </a:r>
            <a:r>
              <a:rPr lang="pt-BR" sz="3200" dirty="0" smtClean="0"/>
              <a:t> </a:t>
            </a:r>
            <a:r>
              <a:rPr lang="pt-BR" sz="3200" dirty="0"/>
              <a:t>(HSA). TC de crânio não contrastada – diagnóstico em 95% dos casos. Suspeita de HSA + TC de crânio normal procede-se a exame </a:t>
            </a:r>
            <a:r>
              <a:rPr lang="pt-BR" sz="3200" dirty="0" err="1" smtClean="0"/>
              <a:t>liquórico</a:t>
            </a:r>
            <a:r>
              <a:rPr lang="pt-BR" sz="3200" dirty="0"/>
              <a:t>, que mostrará sangue nas primeiras 24h ou um líquido xantocrômico (amarelado) – conversão da hemoglobina em bilirrubina.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654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As 10 maiores causas de morte no mundo em 2012</a:t>
            </a:r>
            <a:endParaRPr lang="pt-BR" dirty="0"/>
          </a:p>
        </p:txBody>
      </p:sp>
      <p:pic>
        <p:nvPicPr>
          <p:cNvPr id="1026" name="Picture 2" descr="C:\Users\Heloisa\Downloads\WHO data (1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25" y="1772816"/>
            <a:ext cx="4844231" cy="4844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46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/>
          <a:lstStyle/>
          <a:p>
            <a:pPr algn="ctr"/>
            <a:r>
              <a:rPr lang="pt-BR" dirty="0" smtClean="0"/>
              <a:t>Hemorragia Subaracnóide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4000"/>
          </a:xfrm>
        </p:spPr>
        <p:txBody>
          <a:bodyPr/>
          <a:lstStyle/>
          <a:p>
            <a:r>
              <a:rPr lang="pt-BR" dirty="0" smtClean="0"/>
              <a:t>Causa mais frequente de uma hemorragia subaracnóidea espontânea é a </a:t>
            </a:r>
            <a:r>
              <a:rPr lang="pt-BR" b="1" dirty="0" smtClean="0"/>
              <a:t>rotura de um </a:t>
            </a:r>
            <a:r>
              <a:rPr lang="pt-BR" b="1" i="1" u="sng" dirty="0" smtClean="0"/>
              <a:t>aneurisma sacular</a:t>
            </a:r>
            <a:r>
              <a:rPr lang="pt-BR" b="1" dirty="0" smtClean="0"/>
              <a:t> </a:t>
            </a:r>
            <a:r>
              <a:rPr lang="pt-BR" dirty="0" smtClean="0"/>
              <a:t>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Outras causa: expansão de hemorragia traumática, hemorragia intraparenquimatosa hipertensiva como hemoventriculo, neoplasia, MAV, entre outras.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*Aneurisma Sacular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r>
              <a:rPr lang="pt-BR" sz="1600" dirty="0" smtClean="0"/>
              <a:t>Etiologia (?);</a:t>
            </a:r>
          </a:p>
          <a:p>
            <a:r>
              <a:rPr lang="pt-BR" sz="1600" dirty="0" smtClean="0"/>
              <a:t> Fatores genéticos envolvidos;</a:t>
            </a:r>
          </a:p>
          <a:p>
            <a:r>
              <a:rPr lang="pt-BR" sz="1600" dirty="0" err="1" smtClean="0"/>
              <a:t>Evaginação</a:t>
            </a:r>
            <a:r>
              <a:rPr lang="pt-BR" sz="1600" dirty="0" smtClean="0"/>
              <a:t>  em forma de bolsa com paredes finas; tem 2-3cm de diâmetro; não apresenta camada muscular e lâmina elástica, sendo constituído de intima hialinizada ;</a:t>
            </a:r>
          </a:p>
          <a:p>
            <a:r>
              <a:rPr lang="pt-BR" sz="1600" dirty="0" smtClean="0"/>
              <a:t>Geralmente, localizam-se nas artérias do polígono de Willis.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r>
              <a:rPr lang="pt-BR" sz="1500" dirty="0" smtClean="0"/>
              <a:t>A rotura do aneurisma inunda o espaço </a:t>
            </a:r>
            <a:r>
              <a:rPr lang="pt-BR" sz="1500" dirty="0" err="1" smtClean="0"/>
              <a:t>aracnóide</a:t>
            </a:r>
            <a:r>
              <a:rPr lang="pt-BR" sz="1500" dirty="0" smtClean="0"/>
              <a:t> </a:t>
            </a:r>
            <a:r>
              <a:rPr lang="pt-BR" sz="1500" dirty="0" smtClean="0"/>
              <a:t>e/ou parênquima adjacente. A hemorragia </a:t>
            </a:r>
            <a:r>
              <a:rPr lang="pt-BR" sz="1500" dirty="0" err="1" smtClean="0"/>
              <a:t>subaracnóide</a:t>
            </a:r>
            <a:r>
              <a:rPr lang="pt-BR" sz="1500" dirty="0" smtClean="0"/>
              <a:t> </a:t>
            </a:r>
            <a:r>
              <a:rPr lang="pt-BR" sz="1500" dirty="0" smtClean="0"/>
              <a:t>causa edema cerebral e meningite e a partir do 4º  dia surge o vasoespasmo</a:t>
            </a:r>
          </a:p>
          <a:p>
            <a:endParaRPr lang="pt-BR" sz="1500" dirty="0"/>
          </a:p>
        </p:txBody>
      </p:sp>
      <p:pic>
        <p:nvPicPr>
          <p:cNvPr id="4" name="Espaço Reservado para Conteúdo 3" descr="http://i0.statig.com.br/fw/8v/ua/ji/8vuajisvbluw8cmgk2ueo64ie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52936"/>
            <a:ext cx="3225924" cy="252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algn="ctr"/>
            <a:r>
              <a:rPr lang="pt-BR" dirty="0" smtClean="0"/>
              <a:t>*Aneurisma Sacular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 smtClean="0"/>
              <a:t>Quadro clínico: </a:t>
            </a:r>
            <a:r>
              <a:rPr lang="pt-BR" dirty="0" smtClean="0"/>
              <a:t>cefaleia holocraniana de início súbito e forte intensidade, podendo evoluir para sincope. </a:t>
            </a:r>
          </a:p>
          <a:p>
            <a:pPr>
              <a:buNone/>
            </a:pPr>
            <a:endParaRPr lang="pt-BR" dirty="0" smtClean="0"/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Após primeiro dia, surge a rigidez de nunca. Quando o aneurisma encontra-se na comunicante posterior, o III </a:t>
            </a:r>
            <a:r>
              <a:rPr lang="pt-BR" dirty="0" smtClean="0"/>
              <a:t>par craniano é </a:t>
            </a:r>
            <a:r>
              <a:rPr lang="pt-BR" dirty="0" smtClean="0"/>
              <a:t>comprimido e o paciente cursa com diplopia, anisocoria e estrabismo divergente.</a:t>
            </a:r>
          </a:p>
          <a:p>
            <a:endParaRPr lang="pt-BR" dirty="0" smtClean="0"/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Após o terceiro dia ocorre:</a:t>
            </a:r>
          </a:p>
          <a:p>
            <a:pPr>
              <a:buNone/>
            </a:pPr>
            <a:r>
              <a:rPr lang="pt-BR" dirty="0" smtClean="0"/>
              <a:t>        - ressangramento;</a:t>
            </a:r>
          </a:p>
          <a:p>
            <a:pPr>
              <a:buNone/>
            </a:pPr>
            <a:r>
              <a:rPr lang="pt-BR" dirty="0" smtClean="0"/>
              <a:t>        - vasoespamo: gera isquemia e infarto cerebral,     déficit focal;</a:t>
            </a:r>
          </a:p>
          <a:p>
            <a:pPr>
              <a:buNone/>
            </a:pPr>
            <a:r>
              <a:rPr lang="pt-BR" dirty="0" smtClean="0"/>
              <a:t>        - hidrocefalia(fibrina granulações aracnoideas);</a:t>
            </a:r>
          </a:p>
          <a:p>
            <a:pPr>
              <a:buNone/>
            </a:pPr>
            <a:r>
              <a:rPr lang="pt-BR" dirty="0" smtClean="0"/>
              <a:t>        - hiponatremia.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://anatpat.unicamp.br/neuvas19+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744416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http://anatpat.unicamp.br/neurovascular34++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4176464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http://anatpat.unicamp.br/neuvas14+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0" y="44624"/>
            <a:ext cx="4644008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http://anatpat.unicamp.br/neurovascular17a+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3"/>
            <a:ext cx="3744416" cy="3024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pPr algn="ctr"/>
            <a:r>
              <a:rPr lang="pt-BR" sz="4400" dirty="0" smtClean="0"/>
              <a:t>Avaliação por Imagem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62500" lnSpcReduction="20000"/>
          </a:bodyPr>
          <a:lstStyle/>
          <a:p>
            <a:r>
              <a:rPr lang="pt-BR" sz="3800" b="1" dirty="0" smtClean="0"/>
              <a:t>CT sem contraste: </a:t>
            </a:r>
            <a:r>
              <a:rPr lang="pt-BR" sz="3200" dirty="0" smtClean="0"/>
              <a:t>Permanece o principal exame de imagem embora tenha algumas limitações.</a:t>
            </a:r>
          </a:p>
          <a:p>
            <a:endParaRPr lang="pt-BR" sz="3200" dirty="0" smtClean="0"/>
          </a:p>
          <a:p>
            <a:r>
              <a:rPr lang="pt-BR" sz="3200" dirty="0" smtClean="0"/>
              <a:t>Objetivos da CT na fase aguda:</a:t>
            </a:r>
          </a:p>
          <a:p>
            <a:endParaRPr lang="pt-BR" sz="3200" dirty="0" smtClean="0"/>
          </a:p>
          <a:p>
            <a:pPr>
              <a:buFontTx/>
              <a:buChar char="-"/>
            </a:pPr>
            <a:r>
              <a:rPr lang="pt-BR" sz="3200" dirty="0" smtClean="0"/>
              <a:t>Identificar hemorragias, guiando medidas terapêuticas.</a:t>
            </a:r>
          </a:p>
          <a:p>
            <a:pPr>
              <a:buFontTx/>
              <a:buChar char="-"/>
            </a:pPr>
            <a:r>
              <a:rPr lang="pt-BR" sz="3200" dirty="0" smtClean="0"/>
              <a:t>Identificar sinais precoces de infarto.</a:t>
            </a:r>
          </a:p>
          <a:p>
            <a:pPr>
              <a:buFontTx/>
              <a:buChar char="-"/>
            </a:pPr>
            <a:r>
              <a:rPr lang="pt-BR" sz="3200" dirty="0" smtClean="0"/>
              <a:t>Excluir outros achados que podem mimetizar AVE, ex: tumor</a:t>
            </a:r>
          </a:p>
          <a:p>
            <a:pPr>
              <a:buNone/>
            </a:pPr>
            <a:endParaRPr lang="pt-BR" sz="3200" dirty="0" smtClean="0"/>
          </a:p>
          <a:p>
            <a:r>
              <a:rPr lang="pt-BR" sz="3800" b="1" dirty="0" smtClean="0"/>
              <a:t>CT </a:t>
            </a:r>
            <a:r>
              <a:rPr lang="pt-BR" sz="3800" b="1" dirty="0" smtClean="0"/>
              <a:t>“imediata” :</a:t>
            </a:r>
            <a:endParaRPr lang="pt-BR" sz="3800" b="1" dirty="0" smtClean="0"/>
          </a:p>
          <a:p>
            <a:endParaRPr lang="pt-BR" sz="3800" b="1" dirty="0" smtClean="0"/>
          </a:p>
          <a:p>
            <a:pPr>
              <a:buFontTx/>
              <a:buChar char="-"/>
            </a:pPr>
            <a:r>
              <a:rPr lang="pt-BR" sz="3200" dirty="0" smtClean="0"/>
              <a:t>o sinal mais precoce é a hiperdensidade de um segmento de um vaso, representando um trombo, êmbolo ( </a:t>
            </a:r>
            <a:r>
              <a:rPr lang="pt-BR" sz="3200" b="1" dirty="0" smtClean="0"/>
              <a:t>sinal da artéria hiperdensa</a:t>
            </a:r>
            <a:r>
              <a:rPr lang="pt-BR" sz="3200" dirty="0" smtClean="0"/>
              <a:t>).</a:t>
            </a:r>
          </a:p>
          <a:p>
            <a:pPr>
              <a:buFontTx/>
              <a:buChar char="-"/>
            </a:pPr>
            <a:r>
              <a:rPr lang="pt-BR" sz="3200" dirty="0" smtClean="0"/>
              <a:t>Esse sinal ocorre pois os coágulos possuem maior capacidade absorção do que o sangue em movimento.</a:t>
            </a:r>
          </a:p>
          <a:p>
            <a:pPr>
              <a:buFontTx/>
              <a:buChar char="-"/>
            </a:pP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pPr algn="ctr"/>
            <a:r>
              <a:rPr lang="pt-BR" sz="4000" dirty="0" smtClean="0"/>
              <a:t>Avaliação por Imagem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56584"/>
          </a:xfrm>
        </p:spPr>
        <p:txBody>
          <a:bodyPr>
            <a:noAutofit/>
          </a:bodyPr>
          <a:lstStyle/>
          <a:p>
            <a:r>
              <a:rPr lang="pt-BR" sz="2100" b="1" dirty="0" smtClean="0"/>
              <a:t>CT fase aguda </a:t>
            </a:r>
            <a:r>
              <a:rPr lang="pt-BR" sz="2100" dirty="0" smtClean="0"/>
              <a:t>( 1 – 6 horas )</a:t>
            </a:r>
          </a:p>
          <a:p>
            <a:pPr>
              <a:buNone/>
            </a:pPr>
            <a:endParaRPr lang="pt-BR" sz="1800" b="1" dirty="0" smtClean="0"/>
          </a:p>
          <a:p>
            <a:pPr>
              <a:buFont typeface="Wingdings" pitchFamily="2" charset="2"/>
              <a:buChar char="Ø"/>
            </a:pPr>
            <a:r>
              <a:rPr lang="pt-BR" sz="1800" b="1" dirty="0" smtClean="0"/>
              <a:t>Hipodensidade parênquima</a:t>
            </a:r>
            <a:r>
              <a:rPr lang="pt-BR" sz="1800" dirty="0" smtClean="0"/>
              <a:t> decorrente da processo de edema isquêmico como consequência do aumento de liquido intracelular. Quando essa hipodensidade se verifica na substância cinzenta, esta perde a sua habitual diferenciação da substância branca e os seus contornos esbatem-se. Esta alteração implica a existência de tecido cerebral com danos irreversíveis. Do mesmo modo, a inexistência de hipodensidade significa que (ainda) não há lesão irreversível.</a:t>
            </a:r>
          </a:p>
          <a:p>
            <a:pPr>
              <a:buNone/>
            </a:pPr>
            <a:endParaRPr lang="pt-BR" sz="1800" b="1" dirty="0" smtClean="0"/>
          </a:p>
          <a:p>
            <a:pPr>
              <a:buFont typeface="Wingdings" pitchFamily="2" charset="2"/>
              <a:buChar char="Ø"/>
            </a:pPr>
            <a:r>
              <a:rPr lang="pt-BR" sz="1800" b="1" dirty="0" smtClean="0"/>
              <a:t>Apagamento dos Sulco Corticais e/ou compressão do ventrículo lateral homolateral</a:t>
            </a:r>
            <a:r>
              <a:rPr lang="pt-BR" sz="1800" dirty="0" smtClean="0"/>
              <a:t>: Secundário ao edema cerebral.  </a:t>
            </a:r>
          </a:p>
          <a:p>
            <a:pPr>
              <a:buNone/>
            </a:pPr>
            <a:endParaRPr lang="pt-BR" sz="1800" dirty="0" smtClean="0"/>
          </a:p>
          <a:p>
            <a:pPr>
              <a:buFont typeface="Wingdings" pitchFamily="2" charset="2"/>
              <a:buChar char="v"/>
            </a:pPr>
            <a:r>
              <a:rPr lang="pt-BR" sz="1800" dirty="0" err="1" smtClean="0"/>
              <a:t>Obs</a:t>
            </a:r>
            <a:r>
              <a:rPr lang="pt-BR" sz="1800" dirty="0" smtClean="0"/>
              <a:t>: o </a:t>
            </a:r>
            <a:r>
              <a:rPr lang="pt-BR" sz="1800" i="1" dirty="0" smtClean="0"/>
              <a:t>Desvio de Linha Média </a:t>
            </a:r>
            <a:r>
              <a:rPr lang="pt-BR" sz="1800" dirty="0" smtClean="0"/>
              <a:t>só aparece após 6 horas do início do quadro</a:t>
            </a:r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vei imediat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85335" y="476250"/>
            <a:ext cx="4773330" cy="5978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53336"/>
          </a:xfrm>
        </p:spPr>
        <p:txBody>
          <a:bodyPr>
            <a:normAutofit/>
          </a:bodyPr>
          <a:lstStyle/>
          <a:p>
            <a:endParaRPr lang="pt-BR" sz="3200" dirty="0" smtClean="0"/>
          </a:p>
          <a:p>
            <a:endParaRPr lang="pt-BR" sz="3200" dirty="0" smtClean="0"/>
          </a:p>
          <a:p>
            <a:endParaRPr lang="pt-BR" sz="3200" dirty="0" smtClean="0"/>
          </a:p>
          <a:p>
            <a:endParaRPr lang="pt-BR" sz="3200" dirty="0" smtClean="0"/>
          </a:p>
          <a:p>
            <a:endParaRPr lang="pt-BR" sz="3200" dirty="0" smtClean="0"/>
          </a:p>
          <a:p>
            <a:endParaRPr lang="pt-BR" sz="3200" dirty="0" smtClean="0"/>
          </a:p>
          <a:p>
            <a:endParaRPr lang="pt-BR" sz="3200" dirty="0" smtClean="0"/>
          </a:p>
          <a:p>
            <a:endParaRPr lang="pt-BR" sz="3200" dirty="0" smtClean="0"/>
          </a:p>
          <a:p>
            <a:endParaRPr lang="pt-BR" sz="3200" dirty="0" smtClean="0"/>
          </a:p>
          <a:p>
            <a:endParaRPr lang="pt-BR" sz="1100" dirty="0" smtClean="0"/>
          </a:p>
          <a:p>
            <a:endParaRPr lang="pt-BR" sz="1100" dirty="0" smtClean="0"/>
          </a:p>
          <a:p>
            <a:endParaRPr lang="pt-BR" sz="1100" dirty="0" smtClean="0"/>
          </a:p>
          <a:p>
            <a:r>
              <a:rPr lang="pt-BR" sz="1100" dirty="0" smtClean="0"/>
              <a:t>Apagamento do Núcleo Lenticular </a:t>
            </a:r>
            <a:r>
              <a:rPr lang="pt-BR" sz="1100" dirty="0" smtClean="0"/>
              <a:t>Direito (seta </a:t>
            </a:r>
            <a:r>
              <a:rPr lang="pt-BR" sz="1100" dirty="0" smtClean="0"/>
              <a:t>branca). Perda da diferenciação entre Substância Branca e Cinzenta na zona Insular </a:t>
            </a:r>
            <a:r>
              <a:rPr lang="pt-BR" sz="1100" dirty="0" smtClean="0"/>
              <a:t>Direita (</a:t>
            </a:r>
            <a:r>
              <a:rPr lang="pt-BR" sz="1100" dirty="0" smtClean="0"/>
              <a:t>setas pretas).</a:t>
            </a:r>
            <a:r>
              <a:rPr lang="pt-BR" sz="2400" dirty="0" smtClean="0"/>
              <a:t> </a:t>
            </a:r>
          </a:p>
          <a:p>
            <a:endParaRPr lang="pt-BR" sz="3200" dirty="0" smtClean="0"/>
          </a:p>
        </p:txBody>
      </p:sp>
      <p:pic>
        <p:nvPicPr>
          <p:cNvPr id="6" name="Picture 5" descr="nucleo+lenticular%252Bbrancocinzana+insu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5256747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1400" dirty="0" smtClean="0"/>
              <a:t>Hipodensidade à </a:t>
            </a:r>
            <a:r>
              <a:rPr lang="pt-BR" sz="1400" dirty="0" smtClean="0"/>
              <a:t>direita com </a:t>
            </a:r>
            <a:r>
              <a:rPr lang="pt-BR" sz="1400" dirty="0" smtClean="0"/>
              <a:t>perda de diferenciação entre a substância branca e cinzenta, apagamentos dos sulcos cerebrais e compressão do ventrículo homolateral. 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7" name="Picture 5" descr="sah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4752528" cy="594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dd0a9213abfc3dd070c506a2212bf8_big_galler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2198" y="188913"/>
            <a:ext cx="6459603" cy="648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As 10 maiores causas de morte no mundo</a:t>
            </a:r>
            <a:endParaRPr lang="pt-BR" dirty="0"/>
          </a:p>
        </p:txBody>
      </p:sp>
      <p:pic>
        <p:nvPicPr>
          <p:cNvPr id="2051" name="Picture 3" descr="C:\Users\Heloisa\Downloads\WHO data (2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2"/>
            <a:ext cx="4752528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579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3d0529334be0ecbaac4687b53e4b4_galler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64896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Tratamento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6008"/>
          </a:xfrm>
        </p:spPr>
        <p:txBody>
          <a:bodyPr/>
          <a:lstStyle/>
          <a:p>
            <a:r>
              <a:rPr lang="pt-BR" dirty="0" smtClean="0"/>
              <a:t>O AVC deve ser tratado como uma </a:t>
            </a:r>
            <a:r>
              <a:rPr lang="pt-BR" i="1" dirty="0" smtClean="0"/>
              <a:t>emergência médica </a:t>
            </a:r>
            <a:r>
              <a:rPr lang="pt-BR" dirty="0" smtClean="0"/>
              <a:t>e tem melhor prognóstico se o paciente for tratado dentro de um prazo de </a:t>
            </a:r>
            <a:r>
              <a:rPr lang="pt-BR" i="1" dirty="0" smtClean="0"/>
              <a:t>3 horas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Pilares do tratamento do AVC são a possibilidade de </a:t>
            </a:r>
            <a:r>
              <a:rPr lang="pt-BR" b="1" dirty="0" smtClean="0"/>
              <a:t>uso de trombolíticos </a:t>
            </a:r>
            <a:r>
              <a:rPr lang="pt-BR" dirty="0" smtClean="0"/>
              <a:t>e a </a:t>
            </a:r>
            <a:r>
              <a:rPr lang="pt-BR" b="1" dirty="0" smtClean="0"/>
              <a:t>internação </a:t>
            </a:r>
            <a:r>
              <a:rPr lang="pt-BR" dirty="0" smtClean="0"/>
              <a:t>dos pacientes em Unidades de Tratamento de AVC.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65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Tratamento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 smtClean="0">
                <a:cs typeface="Arial" charset="0"/>
              </a:rPr>
              <a:t>Penumbra isquêmica: </a:t>
            </a:r>
          </a:p>
          <a:p>
            <a:endParaRPr lang="pt-BR" b="1" dirty="0" smtClean="0"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cs typeface="Arial" charset="0"/>
              </a:rPr>
              <a:t>Região </a:t>
            </a:r>
            <a:r>
              <a:rPr lang="pt-BR" i="1" dirty="0" smtClean="0">
                <a:cs typeface="Arial" charset="0"/>
              </a:rPr>
              <a:t>sem dano neuronal </a:t>
            </a:r>
            <a:r>
              <a:rPr lang="pt-BR" dirty="0" smtClean="0">
                <a:cs typeface="Arial" charset="0"/>
              </a:rPr>
              <a:t>em que o fluxo sanguíneo cerebral encontra-se entre o limiar de falência elétrica e o limiar de falência energética e colapso da bomba iônica.</a:t>
            </a:r>
          </a:p>
          <a:p>
            <a:pPr>
              <a:buFont typeface="Wingdings" pitchFamily="2" charset="2"/>
              <a:buChar char="v"/>
            </a:pPr>
            <a:endParaRPr lang="pt-BR" dirty="0" smtClean="0"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 </a:t>
            </a:r>
            <a:r>
              <a:rPr lang="pt-BR" dirty="0" smtClean="0">
                <a:cs typeface="Arial" charset="0"/>
              </a:rPr>
              <a:t>Pode </a:t>
            </a:r>
            <a:r>
              <a:rPr lang="pt-BR" i="1" dirty="0" smtClean="0">
                <a:cs typeface="Arial" charset="0"/>
              </a:rPr>
              <a:t>evoluir para uma área de infarto </a:t>
            </a:r>
            <a:r>
              <a:rPr lang="pt-BR" dirty="0" smtClean="0">
                <a:cs typeface="Arial" charset="0"/>
              </a:rPr>
              <a:t>em torno de 2 a 3h. </a:t>
            </a:r>
          </a:p>
          <a:p>
            <a:pPr>
              <a:buFont typeface="Wingdings" pitchFamily="2" charset="2"/>
              <a:buChar char="v"/>
            </a:pPr>
            <a:endParaRPr lang="pt-BR" dirty="0" smtClean="0"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i="1" dirty="0" smtClean="0">
                <a:cs typeface="Arial" charset="0"/>
              </a:rPr>
              <a:t>Salvar a área de penumbra isquêmica é o objetivo principal no tratamento agudo do AVC</a:t>
            </a:r>
            <a:r>
              <a:rPr lang="pt-BR" dirty="0" smtClean="0">
                <a:cs typeface="Arial" charset="0"/>
              </a:rPr>
              <a:t>, aliando-se a manutenção das condições hemodinâmicas com a busca da rápida canalização do vaso.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30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Trombólise Endovenosa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endParaRPr lang="pt-BR" b="1" dirty="0" smtClean="0"/>
          </a:p>
          <a:p>
            <a:pPr>
              <a:buFont typeface="Wingdings" pitchFamily="2" charset="2"/>
              <a:buChar char="Ø"/>
            </a:pPr>
            <a:r>
              <a:rPr lang="pt-BR" b="1" dirty="0" smtClean="0"/>
              <a:t>Critérios de inclusão para uso de rtPA </a:t>
            </a:r>
            <a:r>
              <a:rPr lang="pt-BR" dirty="0" smtClean="0"/>
              <a:t>(ativador de plasminogênio tecidual):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 marL="578358" indent="-514350">
              <a:buFont typeface="+mj-lt"/>
              <a:buAutoNum type="arabicPeriod"/>
            </a:pPr>
            <a:r>
              <a:rPr lang="pt-BR" dirty="0" smtClean="0"/>
              <a:t>Idade &gt; 18 anos</a:t>
            </a:r>
          </a:p>
          <a:p>
            <a:pPr marL="578358" indent="-514350">
              <a:buFont typeface="+mj-lt"/>
              <a:buAutoNum type="arabicPeriod"/>
            </a:pPr>
            <a:endParaRPr lang="pt-BR" dirty="0" smtClean="0"/>
          </a:p>
          <a:p>
            <a:pPr marL="578358" indent="-514350">
              <a:buFont typeface="+mj-lt"/>
              <a:buAutoNum type="arabicPeriod"/>
            </a:pPr>
            <a:r>
              <a:rPr lang="pt-BR" dirty="0" smtClean="0"/>
              <a:t>AVCi em qualquer território encefálico e diagnóstico clínico confirmado</a:t>
            </a:r>
          </a:p>
          <a:p>
            <a:pPr marL="578358" indent="-514350">
              <a:buFont typeface="+mj-lt"/>
              <a:buAutoNum type="arabicPeriod"/>
            </a:pPr>
            <a:endParaRPr lang="pt-BR" dirty="0" smtClean="0"/>
          </a:p>
          <a:p>
            <a:pPr marL="578358" indent="-514350">
              <a:buFont typeface="+mj-lt"/>
              <a:buAutoNum type="arabicPeriod"/>
            </a:pPr>
            <a:r>
              <a:rPr lang="pt-BR" dirty="0" smtClean="0"/>
              <a:t>TC ou TM sem evidências de hemorragia</a:t>
            </a:r>
          </a:p>
          <a:p>
            <a:pPr marL="578358" indent="-514350">
              <a:buFont typeface="+mj-lt"/>
              <a:buAutoNum type="arabicPeriod"/>
            </a:pPr>
            <a:endParaRPr lang="pt-BR" dirty="0" smtClean="0"/>
          </a:p>
          <a:p>
            <a:pPr marL="578358" indent="-514350">
              <a:buFont typeface="+mj-lt"/>
              <a:buAutoNum type="arabicPeriod"/>
            </a:pPr>
            <a:r>
              <a:rPr lang="pt-BR" dirty="0" smtClean="0"/>
              <a:t>Início dos sintomas com menos de 4 horas e 30 minutos</a:t>
            </a:r>
          </a:p>
          <a:p>
            <a:pPr marL="578358" indent="-514350">
              <a:buFont typeface="+mj-lt"/>
              <a:buAutoNum type="arabicPeriod"/>
            </a:pPr>
            <a:endParaRPr lang="pt-BR" dirty="0" smtClean="0"/>
          </a:p>
          <a:p>
            <a:pPr marL="578358" indent="-514350">
              <a:buFont typeface="+mj-lt"/>
              <a:buAutoNum type="arabicPeriod"/>
            </a:pPr>
            <a:endParaRPr lang="pt-BR" dirty="0" smtClean="0"/>
          </a:p>
          <a:p>
            <a:pPr marL="578358" indent="-51435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43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Terapia Geral do AVC Agudo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Otimização da homeostasia fisiológica:</a:t>
            </a:r>
          </a:p>
          <a:p>
            <a:pPr>
              <a:buNone/>
            </a:pPr>
            <a:endParaRPr lang="pt-BR" b="1" dirty="0" smtClean="0"/>
          </a:p>
          <a:p>
            <a:pPr algn="ctr">
              <a:buFont typeface="Wingdings" pitchFamily="2" charset="2"/>
              <a:buChar char="v"/>
            </a:pPr>
            <a:r>
              <a:rPr lang="pt-BR" dirty="0" smtClean="0"/>
              <a:t>Monitoramento cardíaco/ respiratório;</a:t>
            </a:r>
          </a:p>
          <a:p>
            <a:pPr algn="ctr">
              <a:buFont typeface="Wingdings" pitchFamily="2" charset="2"/>
              <a:buChar char="v"/>
            </a:pPr>
            <a:r>
              <a:rPr lang="pt-BR" dirty="0" smtClean="0"/>
              <a:t>Pressão sanguínea;</a:t>
            </a:r>
          </a:p>
          <a:p>
            <a:pPr algn="ctr">
              <a:buFont typeface="Wingdings" pitchFamily="2" charset="2"/>
              <a:buChar char="v"/>
            </a:pPr>
            <a:r>
              <a:rPr lang="pt-BR" dirty="0" smtClean="0"/>
              <a:t>Equilíbrio de fluidos e eletrólitos;</a:t>
            </a:r>
          </a:p>
          <a:p>
            <a:pPr algn="ctr">
              <a:buFont typeface="Wingdings" pitchFamily="2" charset="2"/>
              <a:buChar char="v"/>
            </a:pPr>
            <a:r>
              <a:rPr lang="pt-BR" dirty="0" smtClean="0"/>
              <a:t>Metabolismo de glicose;</a:t>
            </a:r>
          </a:p>
          <a:p>
            <a:pPr algn="ctr">
              <a:buFont typeface="Wingdings" pitchFamily="2" charset="2"/>
              <a:buChar char="v"/>
            </a:pPr>
            <a:r>
              <a:rPr lang="pt-BR" dirty="0" smtClean="0"/>
              <a:t>Temperatura corpórea;</a:t>
            </a:r>
          </a:p>
          <a:p>
            <a:pPr algn="ctr">
              <a:buFont typeface="Wingdings" pitchFamily="2" charset="2"/>
              <a:buChar char="v"/>
            </a:pPr>
            <a:r>
              <a:rPr lang="pt-BR" dirty="0" smtClean="0"/>
              <a:t>Disfagia e nutrição.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Prevenção e Tratamento das Complicações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pt-BR" dirty="0" smtClean="0"/>
              <a:t>Infecção pulmonar;</a:t>
            </a:r>
          </a:p>
          <a:p>
            <a:pPr>
              <a:buFont typeface="Wingdings" pitchFamily="2" charset="2"/>
              <a:buChar char="v"/>
            </a:pPr>
            <a:endParaRPr lang="pt-BR" dirty="0" smtClean="0"/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Trombose Venosa Profunda (TVP);</a:t>
            </a:r>
          </a:p>
          <a:p>
            <a:pPr>
              <a:buFont typeface="Wingdings" pitchFamily="2" charset="2"/>
              <a:buChar char="v"/>
            </a:pPr>
            <a:endParaRPr lang="pt-BR" dirty="0" smtClean="0"/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Disfunção da bexiga e ITU;</a:t>
            </a:r>
          </a:p>
          <a:p>
            <a:pPr>
              <a:buFont typeface="Wingdings" pitchFamily="2" charset="2"/>
              <a:buChar char="v"/>
            </a:pPr>
            <a:endParaRPr lang="pt-BR" dirty="0" smtClean="0"/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Broncopneumonias;</a:t>
            </a:r>
          </a:p>
          <a:p>
            <a:pPr>
              <a:buFont typeface="Wingdings" pitchFamily="2" charset="2"/>
              <a:buChar char="v"/>
            </a:pPr>
            <a:endParaRPr lang="pt-BR" dirty="0" smtClean="0"/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Úlceras de decúbito;</a:t>
            </a:r>
          </a:p>
          <a:p>
            <a:pPr>
              <a:buFont typeface="Wingdings" pitchFamily="2" charset="2"/>
              <a:buChar char="v"/>
            </a:pPr>
            <a:endParaRPr lang="pt-BR" dirty="0" smtClean="0"/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Convulsões;</a:t>
            </a:r>
          </a:p>
          <a:p>
            <a:pPr>
              <a:buFont typeface="Wingdings" pitchFamily="2" charset="2"/>
              <a:buChar char="v"/>
            </a:pPr>
            <a:endParaRPr lang="pt-BR" dirty="0" smtClean="0"/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Edema cerebral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Prevenção Secundária do AVC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b="1" dirty="0" smtClean="0"/>
              <a:t>    Prevenção da recidiva </a:t>
            </a:r>
            <a:r>
              <a:rPr lang="pt-BR" dirty="0" smtClean="0"/>
              <a:t>do AVCi pela </a:t>
            </a:r>
            <a:r>
              <a:rPr lang="pt-BR" i="1" dirty="0" smtClean="0"/>
              <a:t>identificação etiológica </a:t>
            </a:r>
            <a:r>
              <a:rPr lang="pt-BR" dirty="0" smtClean="0"/>
              <a:t>e pela </a:t>
            </a:r>
            <a:r>
              <a:rPr lang="pt-BR" i="1" dirty="0" smtClean="0"/>
              <a:t>identificação e controle dos fatores de risco:</a:t>
            </a:r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pPr>
              <a:buFont typeface="Wingdings" pitchFamily="2" charset="2"/>
              <a:buChar char="v"/>
            </a:pPr>
            <a:r>
              <a:rPr lang="pt-BR" b="1" dirty="0" smtClean="0"/>
              <a:t>Antiagregantes plaquetários:</a:t>
            </a:r>
            <a:endParaRPr lang="pt-BR" dirty="0" smtClean="0"/>
          </a:p>
          <a:p>
            <a:pPr>
              <a:buNone/>
            </a:pPr>
            <a:r>
              <a:rPr lang="pt-BR" b="1" dirty="0" smtClean="0">
                <a:solidFill>
                  <a:srgbClr val="009999"/>
                </a:solidFill>
              </a:rPr>
              <a:t>AAS: </a:t>
            </a:r>
            <a:r>
              <a:rPr lang="pt-BR" dirty="0" smtClean="0"/>
              <a:t>Na fase aguda – 200 a 500 mg/ dia. Na fase de prevenção secundária: 50 a 325mg/ dia. OU</a:t>
            </a:r>
          </a:p>
          <a:p>
            <a:pPr>
              <a:buNone/>
            </a:pPr>
            <a:r>
              <a:rPr lang="pt-BR" b="1" dirty="0" smtClean="0">
                <a:solidFill>
                  <a:srgbClr val="009999"/>
                </a:solidFill>
              </a:rPr>
              <a:t>Clopidrogel: </a:t>
            </a:r>
            <a:r>
              <a:rPr lang="pt-BR" dirty="0" smtClean="0"/>
              <a:t>75mg/ dia, sem associações. OU</a:t>
            </a:r>
          </a:p>
          <a:p>
            <a:pPr>
              <a:buNone/>
            </a:pPr>
            <a:r>
              <a:rPr lang="pt-BR" b="1" dirty="0" smtClean="0">
                <a:solidFill>
                  <a:srgbClr val="009999"/>
                </a:solidFill>
              </a:rPr>
              <a:t>Dipiridamol: </a:t>
            </a:r>
            <a:r>
              <a:rPr lang="pt-BR" dirty="0" smtClean="0">
                <a:solidFill>
                  <a:schemeClr val="bg1"/>
                </a:solidFill>
              </a:rPr>
              <a:t>400 mg/ di</a:t>
            </a:r>
            <a:r>
              <a:rPr lang="pt-BR" dirty="0">
                <a:solidFill>
                  <a:schemeClr val="bg1"/>
                </a:solidFill>
              </a:rPr>
              <a:t>a</a:t>
            </a: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 smtClean="0">
                <a:cs typeface="Arial" charset="0"/>
              </a:rPr>
              <a:t>A escolha depende do custo-efetividade, efeitos colaterais, </a:t>
            </a:r>
          </a:p>
          <a:p>
            <a:pPr>
              <a:buNone/>
            </a:pPr>
            <a:r>
              <a:rPr lang="pt-BR" dirty="0" smtClean="0">
                <a:cs typeface="Arial" charset="0"/>
              </a:rPr>
              <a:t>tolerabilidade e respostas terapêutica.</a:t>
            </a:r>
            <a:endParaRPr lang="pt-BR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pt-BR" dirty="0" smtClean="0"/>
          </a:p>
          <a:p>
            <a:pPr>
              <a:buFont typeface="Wingdings" pitchFamily="2" charset="2"/>
              <a:buChar char="v"/>
            </a:pPr>
            <a:r>
              <a:rPr lang="pt-BR" b="1" dirty="0" smtClean="0"/>
              <a:t>Dislipidemia: </a:t>
            </a:r>
            <a:r>
              <a:rPr lang="pt-BR" dirty="0" smtClean="0"/>
              <a:t>uso de </a:t>
            </a:r>
            <a:r>
              <a:rPr lang="pt-BR" i="1" dirty="0" smtClean="0"/>
              <a:t>estatinas</a:t>
            </a:r>
            <a:r>
              <a:rPr lang="pt-BR" dirty="0" smtClean="0"/>
              <a:t>, principalmente </a:t>
            </a:r>
            <a:r>
              <a:rPr lang="pt-BR" b="1" dirty="0" smtClean="0">
                <a:solidFill>
                  <a:srgbClr val="009999"/>
                </a:solidFill>
              </a:rPr>
              <a:t>sinvastatina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dirty="0" smtClean="0">
                <a:solidFill>
                  <a:schemeClr val="bg1"/>
                </a:solidFill>
              </a:rPr>
              <a:t>e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smtClean="0">
                <a:solidFill>
                  <a:srgbClr val="009999"/>
                </a:solidFill>
              </a:rPr>
              <a:t>atorvastatina</a:t>
            </a:r>
            <a:r>
              <a:rPr lang="pt-BR" dirty="0" smtClean="0"/>
              <a:t>;</a:t>
            </a:r>
            <a:endParaRPr lang="pt-BR" b="1" dirty="0" smtClean="0"/>
          </a:p>
          <a:p>
            <a:pPr>
              <a:buFont typeface="Wingdings" pitchFamily="2" charset="2"/>
              <a:buChar char="v"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Prevenção Secundária do AVC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40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pt-BR" b="1" dirty="0" smtClean="0"/>
              <a:t>HAS: : </a:t>
            </a:r>
          </a:p>
          <a:p>
            <a:pPr>
              <a:buFont typeface="Wingdings" pitchFamily="2" charset="2"/>
              <a:buChar char="v"/>
            </a:pPr>
            <a:endParaRPr lang="pt-BR" b="1" dirty="0" smtClean="0"/>
          </a:p>
          <a:p>
            <a:pPr>
              <a:buNone/>
            </a:pPr>
            <a:r>
              <a:rPr lang="pt-BR" b="1" dirty="0" smtClean="0"/>
              <a:t>-</a:t>
            </a:r>
            <a:r>
              <a:rPr lang="pt-BR" i="1" dirty="0" smtClean="0"/>
              <a:t>Normal ou Limítrofe (até 139/89mmHg) – </a:t>
            </a:r>
            <a:r>
              <a:rPr lang="pt-BR" dirty="0" smtClean="0"/>
              <a:t>mudança no estilo de vida, e associação de medicação se apresentar fatores de risco + lesão órgão alvo + doenças cardiovasculares e/ou DM;</a:t>
            </a:r>
          </a:p>
          <a:p>
            <a:pPr>
              <a:buFont typeface="Wingdings" pitchFamily="2" charset="2"/>
              <a:buChar char="v"/>
            </a:pPr>
            <a:endParaRPr lang="pt-BR" dirty="0" smtClean="0"/>
          </a:p>
          <a:p>
            <a:pPr>
              <a:buNone/>
            </a:pPr>
            <a:r>
              <a:rPr lang="pt-BR" b="1" dirty="0" smtClean="0"/>
              <a:t>- </a:t>
            </a:r>
            <a:r>
              <a:rPr lang="pt-BR" i="1" dirty="0" smtClean="0"/>
              <a:t>Estágio I (140-159/90-99mmHg)- </a:t>
            </a:r>
            <a:r>
              <a:rPr lang="pt-BR" dirty="0" smtClean="0"/>
              <a:t>mudança no estilo de vida (até 1 ano), associação de medicação se apresentar fatores de risco + lesão órgão alvo+ doenças cardiovasculares e/ou DM;</a:t>
            </a:r>
          </a:p>
          <a:p>
            <a:pPr>
              <a:buNone/>
            </a:pPr>
            <a:endParaRPr lang="pt-BR" dirty="0" smtClean="0"/>
          </a:p>
          <a:p>
            <a:pPr>
              <a:buFontTx/>
              <a:buChar char="-"/>
            </a:pPr>
            <a:r>
              <a:rPr lang="pt-BR" i="1" dirty="0" smtClean="0"/>
              <a:t>Estágio II (160-179/100-109mmHg)  </a:t>
            </a:r>
            <a:r>
              <a:rPr lang="pt-BR" dirty="0" smtClean="0"/>
              <a:t>e </a:t>
            </a:r>
            <a:r>
              <a:rPr lang="pt-BR" i="1" dirty="0" smtClean="0"/>
              <a:t>estágio III (&gt;180/110mmHg): </a:t>
            </a:r>
            <a:r>
              <a:rPr lang="pt-BR" dirty="0" smtClean="0"/>
              <a:t>mudança no estilo de vida e medicação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Medicamentos usados</a:t>
            </a:r>
            <a:r>
              <a:rPr lang="pt-BR" b="1" dirty="0" smtClean="0">
                <a:solidFill>
                  <a:srgbClr val="009999"/>
                </a:solidFill>
              </a:rPr>
              <a:t>:  </a:t>
            </a:r>
            <a:r>
              <a:rPr lang="pt-BR" b="1" dirty="0" smtClean="0">
                <a:solidFill>
                  <a:srgbClr val="009999"/>
                </a:solidFill>
                <a:cs typeface="Arial" charset="0"/>
              </a:rPr>
              <a:t>diuréticos </a:t>
            </a:r>
            <a:r>
              <a:rPr lang="pt-BR" dirty="0" smtClean="0">
                <a:cs typeface="Arial" charset="0"/>
              </a:rPr>
              <a:t>(clortalidona</a:t>
            </a:r>
            <a:r>
              <a:rPr lang="pt-BR" b="1" dirty="0" smtClean="0">
                <a:solidFill>
                  <a:srgbClr val="009999"/>
                </a:solidFill>
                <a:cs typeface="Arial" charset="0"/>
              </a:rPr>
              <a:t>), beta bloqueadores </a:t>
            </a:r>
            <a:r>
              <a:rPr lang="pt-BR" dirty="0" smtClean="0">
                <a:cs typeface="Arial" charset="0"/>
              </a:rPr>
              <a:t>(atenolol), </a:t>
            </a:r>
            <a:r>
              <a:rPr lang="pt-BR" b="1" dirty="0" smtClean="0">
                <a:solidFill>
                  <a:srgbClr val="009999"/>
                </a:solidFill>
                <a:cs typeface="Arial" charset="0"/>
              </a:rPr>
              <a:t>iECA</a:t>
            </a:r>
            <a:r>
              <a:rPr lang="pt-BR" dirty="0" smtClean="0">
                <a:cs typeface="Arial" charset="0"/>
              </a:rPr>
              <a:t> (ramipril e perindopril) </a:t>
            </a:r>
            <a:r>
              <a:rPr lang="pt-BR" b="1" dirty="0" smtClean="0">
                <a:solidFill>
                  <a:srgbClr val="009999"/>
                </a:solidFill>
                <a:cs typeface="Arial" charset="0"/>
              </a:rPr>
              <a:t>e inibidores do receptor de angiotensina I </a:t>
            </a:r>
            <a:r>
              <a:rPr lang="pt-BR" dirty="0" smtClean="0">
                <a:cs typeface="Arial" charset="0"/>
              </a:rPr>
              <a:t>(</a:t>
            </a:r>
            <a:r>
              <a:rPr lang="pt-BR" dirty="0" err="1" smtClean="0">
                <a:cs typeface="Arial" charset="0"/>
              </a:rPr>
              <a:t>candesartan</a:t>
            </a:r>
            <a:r>
              <a:rPr lang="pt-BR" dirty="0" smtClean="0">
                <a:cs typeface="Arial" charset="0"/>
              </a:rPr>
              <a:t>).</a:t>
            </a:r>
            <a:endParaRPr lang="pt-BR" dirty="0" smtClean="0"/>
          </a:p>
          <a:p>
            <a:pPr>
              <a:buFont typeface="Wingdings" pitchFamily="2" charset="2"/>
              <a:buChar char="v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Prevenção Secundária do AVC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pt-BR" b="1" dirty="0" smtClean="0"/>
          </a:p>
          <a:p>
            <a:pPr>
              <a:buFont typeface="Wingdings" pitchFamily="2" charset="2"/>
              <a:buChar char="v"/>
            </a:pPr>
            <a:r>
              <a:rPr lang="pt-BR" sz="2600" b="1" dirty="0" smtClean="0"/>
              <a:t>Fibrilação Atrial: </a:t>
            </a:r>
            <a:r>
              <a:rPr lang="pt-BR" sz="2600" dirty="0" smtClean="0">
                <a:cs typeface="Arial" charset="0"/>
              </a:rPr>
              <a:t>Fator de risco mais importante para o AVC cardioembólico. Uso de </a:t>
            </a:r>
            <a:r>
              <a:rPr lang="pt-BR" sz="2600" b="1" dirty="0" smtClean="0">
                <a:solidFill>
                  <a:srgbClr val="009999"/>
                </a:solidFill>
                <a:cs typeface="Arial" charset="0"/>
              </a:rPr>
              <a:t>warfarina</a:t>
            </a:r>
            <a:r>
              <a:rPr lang="pt-BR" sz="2600" dirty="0" smtClean="0">
                <a:cs typeface="Arial" charset="0"/>
              </a:rPr>
              <a:t> (inibidor da vitamina K). Mostrou-se melhor que a aspirina e o risco para hemorragia é menor que o fator protetor.</a:t>
            </a:r>
          </a:p>
          <a:p>
            <a:pPr>
              <a:buFont typeface="Wingdings" pitchFamily="2" charset="2"/>
              <a:buChar char="v"/>
            </a:pPr>
            <a:endParaRPr lang="pt-BR" sz="2600" dirty="0" smtClean="0"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600" b="1" dirty="0" smtClean="0">
                <a:cs typeface="Arial" charset="0"/>
              </a:rPr>
              <a:t>Estenose carotídea: </a:t>
            </a:r>
            <a:r>
              <a:rPr lang="pt-BR" sz="2600" dirty="0" smtClean="0">
                <a:cs typeface="Arial" charset="0"/>
              </a:rPr>
              <a:t>Benefício maior na endarterectomia em relação a terapia medicamentosa.</a:t>
            </a:r>
          </a:p>
          <a:p>
            <a:pPr>
              <a:buFont typeface="Wingdings" pitchFamily="2" charset="2"/>
              <a:buChar char="v"/>
            </a:pP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45838"/>
          </a:xfrm>
        </p:spPr>
        <p:txBody>
          <a:bodyPr/>
          <a:lstStyle/>
          <a:p>
            <a:pPr algn="ctr"/>
            <a:r>
              <a:rPr lang="pt-BR" dirty="0" smtClean="0"/>
              <a:t>Referências Bibliográficas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/>
          <a:lstStyle/>
          <a:p>
            <a:r>
              <a:rPr lang="pt-BR" sz="1600" dirty="0" smtClean="0"/>
              <a:t>• GOLDMAN at. Al. Cecil Medicina, 23ª ed., Editora </a:t>
            </a:r>
            <a:r>
              <a:rPr lang="pt-BR" sz="1600" dirty="0" err="1" smtClean="0"/>
              <a:t>Elsevier</a:t>
            </a:r>
            <a:r>
              <a:rPr lang="pt-BR" sz="1600" dirty="0" smtClean="0"/>
              <a:t>, Rio de Janeiro – RJ, 2009. </a:t>
            </a:r>
          </a:p>
          <a:p>
            <a:r>
              <a:rPr lang="pt-BR" sz="1600" dirty="0" smtClean="0"/>
              <a:t>• MACHADO, A. Neuroanatomia Funcional, 2ª ed., Editora </a:t>
            </a:r>
            <a:r>
              <a:rPr lang="pt-BR" sz="1600" dirty="0" err="1" smtClean="0"/>
              <a:t>Atheneu</a:t>
            </a:r>
            <a:r>
              <a:rPr lang="pt-BR" sz="1600" dirty="0" smtClean="0"/>
              <a:t>, São Paulo – SP, 2000. </a:t>
            </a:r>
            <a:endParaRPr lang="en-US" sz="1600" dirty="0" smtClean="0"/>
          </a:p>
          <a:p>
            <a:r>
              <a:rPr lang="pt-BR" sz="1600" dirty="0" smtClean="0">
                <a:hlinkClick r:id="rId2"/>
              </a:rPr>
              <a:t>http://radiopaedia.org/</a:t>
            </a:r>
            <a:endParaRPr lang="pt-BR" sz="1600" dirty="0" smtClean="0"/>
          </a:p>
          <a:p>
            <a:r>
              <a:rPr lang="pt-BR" sz="1600" dirty="0" smtClean="0"/>
              <a:t>Clínica Médica: doenças dos olhos, ouvido, nariz e garganta, neurologia, transtornos mentais – </a:t>
            </a:r>
            <a:r>
              <a:rPr lang="pt-BR" sz="1600" dirty="0" smtClean="0"/>
              <a:t>Barueri, </a:t>
            </a:r>
            <a:r>
              <a:rPr lang="pt-BR" sz="1600" dirty="0" smtClean="0"/>
              <a:t>SP: Manole, 2009. CLÍNICA MÉDICA. </a:t>
            </a:r>
            <a:r>
              <a:rPr lang="pt-BR" sz="1600" dirty="0" err="1" smtClean="0"/>
              <a:t>Vol</a:t>
            </a:r>
            <a:r>
              <a:rPr lang="pt-BR" sz="1600" dirty="0" smtClean="0"/>
              <a:t> 6</a:t>
            </a:r>
            <a:endParaRPr lang="pt-BR" dirty="0"/>
          </a:p>
          <a:p>
            <a:r>
              <a:rPr lang="pt-BR" sz="1600" dirty="0" smtClean="0"/>
              <a:t>Medicina Interna HARRISON. 17ª edição. 2008</a:t>
            </a:r>
          </a:p>
          <a:p>
            <a:r>
              <a:rPr lang="pt-BR" sz="1600" b="1" dirty="0"/>
              <a:t>Robbins </a:t>
            </a:r>
            <a:r>
              <a:rPr lang="pt-BR" sz="1600" b="1" dirty="0" smtClean="0"/>
              <a:t>e </a:t>
            </a:r>
            <a:r>
              <a:rPr lang="pt-BR" sz="1600" b="1" dirty="0" err="1" smtClean="0"/>
              <a:t>Cotran</a:t>
            </a:r>
            <a:r>
              <a:rPr lang="pt-BR" sz="1600" b="1" dirty="0"/>
              <a:t> Patologia</a:t>
            </a:r>
            <a:r>
              <a:rPr lang="pt-BR" sz="1600" dirty="0"/>
              <a:t>: Bases Patológicas da Doenças. 8ª edição. São Paulo: </a:t>
            </a:r>
            <a:r>
              <a:rPr lang="pt-BR" sz="1600" dirty="0" err="1"/>
              <a:t>Elsevier</a:t>
            </a:r>
            <a:r>
              <a:rPr lang="pt-BR" sz="1600" dirty="0"/>
              <a:t>, 2010</a:t>
            </a:r>
            <a:r>
              <a:rPr lang="pt-BR" sz="1600" dirty="0" smtClean="0"/>
              <a:t>.</a:t>
            </a:r>
          </a:p>
          <a:p>
            <a:endParaRPr lang="pt-B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Epidemiologia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/>
              <a:t>Cerca de 85% dos AVCs ocorrem em países em desenvolvimento ou não desenvolvidos e um terço atinge pessoas economicamente ativas;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O AVC atinge cerca de 16 milhões de pessoas no mundo, a cada ano. Desse total, quase 40% morrem.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32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Epidemiologia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85% dos AVCs são isquêmicos e 15%, hemorrágicos;</a:t>
            </a:r>
          </a:p>
          <a:p>
            <a:endParaRPr lang="pt-BR" dirty="0" smtClean="0"/>
          </a:p>
          <a:p>
            <a:r>
              <a:rPr lang="pt-BR" dirty="0" smtClean="0"/>
              <a:t>A mortalidade nos primeiros 30 dias após AVCi é de aproximadamente 10% (seqüelas neurológicas), podendo chegar a 40% ao final do primeiro ano.</a:t>
            </a:r>
          </a:p>
          <a:p>
            <a:endParaRPr lang="pt-BR" dirty="0" smtClean="0"/>
          </a:p>
          <a:p>
            <a:r>
              <a:rPr lang="pt-BR" dirty="0" smtClean="0"/>
              <a:t>Custos altíssimos: cerca de 50 bilhões de dólares por ano (custos diretos e indiretos)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Epidemiologia no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AVC é a primeira causa de morte na população adulta do país;</a:t>
            </a:r>
          </a:p>
          <a:p>
            <a:endParaRPr lang="pt-BR" dirty="0" smtClean="0"/>
          </a:p>
          <a:p>
            <a:r>
              <a:rPr lang="pt-BR" dirty="0" smtClean="0"/>
              <a:t>São registradas quase 100 mil mortes por AVC anualmente;</a:t>
            </a:r>
          </a:p>
          <a:p>
            <a:endParaRPr lang="pt-BR" dirty="0" smtClean="0"/>
          </a:p>
          <a:p>
            <a:r>
              <a:rPr lang="pt-BR" dirty="0" smtClean="0"/>
              <a:t>As taxas de AVC ajustadas por idade variam de 137 a 168 por 100 mil habitantes.</a:t>
            </a: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160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Fatores de Risco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04048"/>
          </a:xfrm>
        </p:spPr>
        <p:txBody>
          <a:bodyPr>
            <a:normAutofit lnSpcReduction="10000"/>
          </a:bodyPr>
          <a:lstStyle/>
          <a:p>
            <a:r>
              <a:rPr lang="pt-BR" i="1" dirty="0" smtClean="0"/>
              <a:t>Não Modificáveis:</a:t>
            </a:r>
          </a:p>
          <a:p>
            <a:pPr>
              <a:buNone/>
            </a:pPr>
            <a:endParaRPr lang="pt-BR" i="1" dirty="0" smtClean="0"/>
          </a:p>
          <a:p>
            <a:pPr marL="578358" indent="-514350">
              <a:buFont typeface="Wingdings" pitchFamily="2" charset="2"/>
              <a:buChar char="v"/>
            </a:pPr>
            <a:r>
              <a:rPr lang="pt-BR" b="1" dirty="0" smtClean="0"/>
              <a:t>Idade avançada</a:t>
            </a:r>
            <a:r>
              <a:rPr lang="pt-BR" i="1" dirty="0" smtClean="0"/>
              <a:t>: </a:t>
            </a:r>
            <a:r>
              <a:rPr lang="pt-BR" dirty="0" smtClean="0"/>
              <a:t>a incidência dobra a cada 10 anos após os 55 anos</a:t>
            </a:r>
            <a:r>
              <a:rPr lang="pt-BR" i="1" dirty="0" smtClean="0"/>
              <a:t>;</a:t>
            </a:r>
          </a:p>
          <a:p>
            <a:pPr marL="578358" indent="-514350">
              <a:buAutoNum type="arabicPeriod"/>
            </a:pPr>
            <a:endParaRPr lang="pt-BR" i="1" dirty="0" smtClean="0"/>
          </a:p>
          <a:p>
            <a:pPr marL="578358" indent="-514350">
              <a:buFont typeface="Wingdings" pitchFamily="2" charset="2"/>
              <a:buChar char="v"/>
            </a:pPr>
            <a:r>
              <a:rPr lang="pt-BR" b="1" i="1" dirty="0" smtClean="0"/>
              <a:t>Sexo masculino</a:t>
            </a:r>
          </a:p>
          <a:p>
            <a:pPr marL="578358" indent="-514350">
              <a:buNone/>
            </a:pPr>
            <a:endParaRPr lang="pt-BR" b="1" i="1" dirty="0" smtClean="0"/>
          </a:p>
          <a:p>
            <a:pPr marL="578358" indent="-514350">
              <a:buFont typeface="Wingdings" pitchFamily="2" charset="2"/>
              <a:buChar char="v"/>
            </a:pPr>
            <a:r>
              <a:rPr lang="pt-BR" b="1" i="1" dirty="0" smtClean="0"/>
              <a:t>Negros</a:t>
            </a:r>
          </a:p>
          <a:p>
            <a:pPr marL="578358" indent="-514350">
              <a:buAutoNum type="arabicPeriod"/>
            </a:pPr>
            <a:endParaRPr lang="pt-BR" b="1" i="1" dirty="0" smtClean="0"/>
          </a:p>
          <a:p>
            <a:pPr marL="578358" indent="-514350">
              <a:buFont typeface="Wingdings" pitchFamily="2" charset="2"/>
              <a:buChar char="v"/>
            </a:pPr>
            <a:r>
              <a:rPr lang="pt-BR" b="1" i="1" dirty="0" smtClean="0"/>
              <a:t>História familiar</a:t>
            </a:r>
          </a:p>
          <a:p>
            <a:pPr marL="578358" indent="-514350">
              <a:buAutoNum type="arabicPeriod"/>
            </a:pPr>
            <a:endParaRPr lang="pt-BR" i="1" dirty="0" smtClean="0"/>
          </a:p>
        </p:txBody>
      </p:sp>
      <p:pic>
        <p:nvPicPr>
          <p:cNvPr id="7" name="Picture 2" descr="C:\Users\Heloisa\Downloads\av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2476" y="4221088"/>
            <a:ext cx="3224758" cy="212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326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Personalizada 1">
      <a:dk1>
        <a:srgbClr val="000000"/>
      </a:dk1>
      <a:lt1>
        <a:srgbClr val="000000"/>
      </a:lt1>
      <a:dk2>
        <a:srgbClr val="FFFFFF"/>
      </a:dk2>
      <a:lt2>
        <a:srgbClr val="CCD1B9"/>
      </a:lt2>
      <a:accent1>
        <a:srgbClr val="00CCFF"/>
      </a:accent1>
      <a:accent2>
        <a:srgbClr val="BF974D"/>
      </a:accent2>
      <a:accent3>
        <a:srgbClr val="928B70"/>
      </a:accent3>
      <a:accent4>
        <a:srgbClr val="66CCFF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867</TotalTime>
  <Words>3477</Words>
  <Application>Microsoft Office PowerPoint</Application>
  <PresentationFormat>Apresentação na tela (4:3)</PresentationFormat>
  <Paragraphs>424</Paragraphs>
  <Slides>59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6" baseType="lpstr">
      <vt:lpstr>Arial</vt:lpstr>
      <vt:lpstr>Calibri</vt:lpstr>
      <vt:lpstr>Century Gothic</vt:lpstr>
      <vt:lpstr>Verdana</vt:lpstr>
      <vt:lpstr>Wingdings</vt:lpstr>
      <vt:lpstr>Wingdings 2</vt:lpstr>
      <vt:lpstr>Verve</vt:lpstr>
      <vt:lpstr>Acidente Vascular Cerebral</vt:lpstr>
      <vt:lpstr>Definição de AVC </vt:lpstr>
      <vt:lpstr>Epidemiologia</vt:lpstr>
      <vt:lpstr>As 10 maiores causas de morte no mundo em 2012</vt:lpstr>
      <vt:lpstr>As 10 maiores causas de morte no mundo</vt:lpstr>
      <vt:lpstr>Epidemiologia</vt:lpstr>
      <vt:lpstr>Epidemiologia</vt:lpstr>
      <vt:lpstr>Epidemiologia no Brasil</vt:lpstr>
      <vt:lpstr>Fatores de Risco</vt:lpstr>
      <vt:lpstr>Fatores de Risco</vt:lpstr>
      <vt:lpstr>Fatores de Risco</vt:lpstr>
      <vt:lpstr>Fatores de Risco</vt:lpstr>
      <vt:lpstr>Anatomia Cerebrovascular</vt:lpstr>
      <vt:lpstr>Artéria Carótida Interna (ACI)</vt:lpstr>
      <vt:lpstr>Artérias Vertebral e Basilar</vt:lpstr>
      <vt:lpstr>Polígono de Willis</vt:lpstr>
      <vt:lpstr>Artérias Cerebrais</vt:lpstr>
      <vt:lpstr>Apresentação do PowerPoint</vt:lpstr>
      <vt:lpstr>Acidente Vascular Encefálico Isquêmico (A.V.E.i)  PATOGENIA E PATOLOGIA:</vt:lpstr>
      <vt:lpstr>Acidente Vascular Encefálico Isquêmico (A.V.E.i)</vt:lpstr>
      <vt:lpstr>Área de penumbra isquêmica</vt:lpstr>
      <vt:lpstr>Apresentação do PowerPoint</vt:lpstr>
      <vt:lpstr>Apresentação do PowerPoint</vt:lpstr>
      <vt:lpstr>AVE ISQUÊMICO</vt:lpstr>
      <vt:lpstr>AVEi embólicos:</vt:lpstr>
      <vt:lpstr>AVEi trombótico: </vt:lpstr>
      <vt:lpstr>AVEi criptogênico:</vt:lpstr>
      <vt:lpstr>Evolução</vt:lpstr>
      <vt:lpstr>Quadro clínico:</vt:lpstr>
      <vt:lpstr>Quadro clínico:</vt:lpstr>
      <vt:lpstr>Diagnóstico AVEi:</vt:lpstr>
      <vt:lpstr> Acidente Vascular Encefálico Hemorrágico (AVEh) </vt:lpstr>
      <vt:lpstr>AVEh</vt:lpstr>
      <vt:lpstr>AVEh</vt:lpstr>
      <vt:lpstr>Apresentação do PowerPoint</vt:lpstr>
      <vt:lpstr>Apresentação do PowerPoint</vt:lpstr>
      <vt:lpstr>AVEh</vt:lpstr>
      <vt:lpstr>Apresentação Clínica</vt:lpstr>
      <vt:lpstr>Diagnóstico AVEh:</vt:lpstr>
      <vt:lpstr>Hemorragia Subaracnóide</vt:lpstr>
      <vt:lpstr>*Aneurisma Sacular</vt:lpstr>
      <vt:lpstr>*Aneurisma Sacular</vt:lpstr>
      <vt:lpstr>Apresentação do PowerPoint</vt:lpstr>
      <vt:lpstr>Avaliação por Imagem</vt:lpstr>
      <vt:lpstr>Avaliação por Imagem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Tratamento</vt:lpstr>
      <vt:lpstr>Tratamento</vt:lpstr>
      <vt:lpstr>Trombólise Endovenosa</vt:lpstr>
      <vt:lpstr>Terapia Geral do AVC Agudo</vt:lpstr>
      <vt:lpstr>Prevenção e Tratamento das Complicações</vt:lpstr>
      <vt:lpstr>Prevenção Secundária do AVC</vt:lpstr>
      <vt:lpstr>Prevenção Secundária do AVC</vt:lpstr>
      <vt:lpstr>Prevenção Secundária do AVC</vt:lpstr>
      <vt:lpstr>Referências Bibliográficas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Heloisa</dc:creator>
  <cp:lastModifiedBy>Cliente</cp:lastModifiedBy>
  <cp:revision>101</cp:revision>
  <dcterms:created xsi:type="dcterms:W3CDTF">2014-06-26T19:07:33Z</dcterms:created>
  <dcterms:modified xsi:type="dcterms:W3CDTF">2014-08-02T14:26:00Z</dcterms:modified>
</cp:coreProperties>
</file>