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67" r:id="rId2"/>
    <p:sldId id="294" r:id="rId3"/>
    <p:sldId id="269" r:id="rId4"/>
    <p:sldId id="309" r:id="rId5"/>
    <p:sldId id="270" r:id="rId6"/>
    <p:sldId id="308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10" r:id="rId21"/>
    <p:sldId id="336" r:id="rId22"/>
    <p:sldId id="337" r:id="rId23"/>
    <p:sldId id="338" r:id="rId24"/>
    <p:sldId id="339" r:id="rId25"/>
    <p:sldId id="340" r:id="rId26"/>
    <p:sldId id="311" r:id="rId27"/>
    <p:sldId id="277" r:id="rId28"/>
    <p:sldId id="312" r:id="rId29"/>
    <p:sldId id="341" r:id="rId30"/>
    <p:sldId id="335" r:id="rId31"/>
    <p:sldId id="278" r:id="rId32"/>
    <p:sldId id="279" r:id="rId33"/>
    <p:sldId id="280" r:id="rId34"/>
    <p:sldId id="285" r:id="rId35"/>
    <p:sldId id="284" r:id="rId36"/>
    <p:sldId id="281" r:id="rId37"/>
    <p:sldId id="282" r:id="rId38"/>
    <p:sldId id="342" r:id="rId39"/>
    <p:sldId id="283" r:id="rId40"/>
    <p:sldId id="33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13" r:id="rId51"/>
    <p:sldId id="314" r:id="rId52"/>
    <p:sldId id="315" r:id="rId53"/>
    <p:sldId id="316" r:id="rId54"/>
    <p:sldId id="317" r:id="rId55"/>
    <p:sldId id="318" r:id="rId56"/>
    <p:sldId id="292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257B40-4584-41C2-A045-95862835B58D}" type="datetimeFigureOut">
              <a:rPr lang="pt-BR" smtClean="0"/>
              <a:pPr/>
              <a:t>16/01/2015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F887F6-16AA-4E25-9AF9-7B5527234D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Cefaléias</a:t>
            </a:r>
            <a:r>
              <a:rPr lang="en-US" sz="6600" dirty="0" smtClean="0"/>
              <a:t> </a:t>
            </a:r>
            <a:r>
              <a:rPr lang="en-US" sz="6600" dirty="0" err="1" smtClean="0"/>
              <a:t>Primárias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725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Aura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62560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200" dirty="0" smtClean="0"/>
              <a:t>Duração de 5 a 20 mim ,  no máximo 1h.</a:t>
            </a:r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Pode anteceder a dor, acompanha-la ou ser uma manifestação isolada.</a:t>
            </a:r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Sintomas visuais: </a:t>
            </a:r>
            <a:r>
              <a:rPr lang="pt-BR" sz="2200" dirty="0" err="1" smtClean="0"/>
              <a:t>fosfenas</a:t>
            </a:r>
            <a:r>
              <a:rPr lang="pt-BR" sz="2200" dirty="0" smtClean="0"/>
              <a:t>, </a:t>
            </a:r>
            <a:r>
              <a:rPr lang="pt-BR" sz="2200" dirty="0" err="1" smtClean="0"/>
              <a:t>escotomas</a:t>
            </a:r>
            <a:r>
              <a:rPr lang="pt-BR" sz="2200" dirty="0" smtClean="0"/>
              <a:t>, </a:t>
            </a:r>
            <a:r>
              <a:rPr lang="pt-BR" sz="2200" dirty="0" err="1" smtClean="0"/>
              <a:t>hemianopsias</a:t>
            </a:r>
            <a:r>
              <a:rPr lang="pt-BR" sz="2200" dirty="0" smtClean="0"/>
              <a:t>, </a:t>
            </a:r>
            <a:r>
              <a:rPr lang="pt-BR" sz="2200" dirty="0" err="1" smtClean="0"/>
              <a:t>quadrantopsias</a:t>
            </a:r>
            <a:r>
              <a:rPr lang="pt-BR" sz="2200" dirty="0" smtClean="0"/>
              <a:t>, macro e </a:t>
            </a:r>
            <a:r>
              <a:rPr lang="pt-BR" sz="2200" dirty="0" smtClean="0"/>
              <a:t>micropsias                                                                     ( </a:t>
            </a:r>
            <a:r>
              <a:rPr lang="pt-BR" sz="2200" dirty="0" smtClean="0"/>
              <a:t>mudança na cor e forma dos objetos).</a:t>
            </a:r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Sintomas sensitivos: formigamento, geralmente surge em uma das mãos e migra pelo membro superior ate a face.</a:t>
            </a:r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Sintomas </a:t>
            </a:r>
            <a:r>
              <a:rPr lang="pt-BR" sz="2200" dirty="0" err="1" smtClean="0"/>
              <a:t>vestibulococleares</a:t>
            </a:r>
            <a:r>
              <a:rPr lang="pt-BR" sz="22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Hemiparesias, afasias, alucinações </a:t>
            </a:r>
          </a:p>
          <a:p>
            <a:pPr>
              <a:buNone/>
            </a:pPr>
            <a:r>
              <a:rPr lang="pt-BR" sz="2200" dirty="0" smtClean="0"/>
              <a:t>e distúrbios dos movimentos também relatados.</a:t>
            </a:r>
          </a:p>
          <a:p>
            <a:endParaRPr lang="pt-BR" dirty="0"/>
          </a:p>
        </p:txBody>
      </p:sp>
      <p:pic>
        <p:nvPicPr>
          <p:cNvPr id="12290" name="Picture 2" descr="http://4.bp.blogspot.com/-w8Cc3s-ciq0/UxqCBGZAXeI/AAAAAAAAAXk/JhevJ1XRyGk/s1600/Visual+au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56" y="450057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Dor								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Pelo menos 5 crises;</a:t>
            </a:r>
          </a:p>
          <a:p>
            <a:pPr>
              <a:lnSpc>
                <a:spcPct val="40000"/>
              </a:lnSpc>
              <a:spcBef>
                <a:spcPct val="50000"/>
              </a:spcBef>
              <a:spcAft>
                <a:spcPct val="30000"/>
              </a:spcAft>
              <a:buSzPct val="8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 Duração de 4 - 72 horas;</a:t>
            </a:r>
          </a:p>
          <a:p>
            <a:pPr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SzPct val="8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 Dor tem pelo menos duas características: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SzPct val="5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Dor unilateral;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SzPct val="5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Pulsátil;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SzPct val="5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Moderada ou intensa;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30000"/>
              </a:spcAft>
              <a:buSzPct val="5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Dor aumenta com atividade física rotineira.</a:t>
            </a:r>
          </a:p>
          <a:p>
            <a:pPr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SzPct val="8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 Dor associada a: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10000"/>
              </a:spcAft>
              <a:buSzPct val="5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Náusea e/ou vômito;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spcAft>
                <a:spcPct val="30000"/>
              </a:spcAft>
              <a:buSzPct val="5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Fotofobia e </a:t>
            </a:r>
            <a:r>
              <a:rPr lang="pt-BR" sz="8000" dirty="0" err="1" smtClean="0">
                <a:latin typeface="Constantia" pitchFamily="18" charset="0"/>
              </a:rPr>
              <a:t>fonofobia</a:t>
            </a:r>
            <a:r>
              <a:rPr lang="pt-BR" sz="8000" dirty="0" smtClean="0">
                <a:latin typeface="Constantia" pitchFamily="18" charset="0"/>
              </a:rPr>
              <a:t>.</a:t>
            </a:r>
          </a:p>
          <a:p>
            <a:pPr>
              <a:lnSpc>
                <a:spcPct val="40000"/>
              </a:lnSpc>
              <a:spcBef>
                <a:spcPct val="50000"/>
              </a:spcBef>
              <a:spcAft>
                <a:spcPct val="30000"/>
              </a:spcAft>
              <a:buSzPct val="80000"/>
              <a:buFont typeface="Wingdings" pitchFamily="2" charset="2"/>
              <a:buChar char="v"/>
            </a:pPr>
            <a:r>
              <a:rPr lang="pt-BR" sz="8000" dirty="0" smtClean="0">
                <a:latin typeface="Constantia" pitchFamily="18" charset="0"/>
              </a:rPr>
              <a:t> Não atribuída a outro transtorno.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Quando a dor passa surge 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Sensação de letargia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Exaustão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Irritabilidade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Dificuldade de concentração 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Podem durar dias.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	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7272808" cy="47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412"/>
            <a:ext cx="6696744" cy="687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r>
              <a:rPr lang="pt-BR" dirty="0" smtClean="0"/>
              <a:t> com Aura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Critérios Diagnósticos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A. Pelo </a:t>
            </a:r>
            <a:r>
              <a:rPr lang="pt-BR" dirty="0" smtClean="0"/>
              <a:t>menos duas </a:t>
            </a:r>
            <a:r>
              <a:rPr lang="pt-BR" dirty="0" smtClean="0"/>
              <a:t>crises preenchendo o </a:t>
            </a:r>
            <a:r>
              <a:rPr lang="pt-BR" dirty="0" smtClean="0"/>
              <a:t>crit</a:t>
            </a:r>
            <a:r>
              <a:rPr lang="pt-BR" dirty="0"/>
              <a:t>é</a:t>
            </a:r>
            <a:r>
              <a:rPr lang="pt-BR" dirty="0" smtClean="0"/>
              <a:t>rio </a:t>
            </a:r>
            <a:r>
              <a:rPr lang="pt-BR" dirty="0" smtClean="0"/>
              <a:t>B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B. Aura de </a:t>
            </a:r>
            <a:r>
              <a:rPr lang="pt-BR" dirty="0" err="1" smtClean="0"/>
              <a:t>migrânea</a:t>
            </a:r>
            <a:r>
              <a:rPr lang="pt-BR" dirty="0" smtClean="0"/>
              <a:t> </a:t>
            </a:r>
            <a:r>
              <a:rPr lang="pt-BR" dirty="0" smtClean="0"/>
              <a:t>preenchendo os </a:t>
            </a:r>
            <a:r>
              <a:rPr lang="pt-BR" dirty="0" smtClean="0"/>
              <a:t>critérios </a:t>
            </a:r>
            <a:r>
              <a:rPr lang="pt-BR" dirty="0" smtClean="0"/>
              <a:t>B e C para uma das duas subformas 1.2.1 a 1.2.6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C. Não </a:t>
            </a:r>
            <a:r>
              <a:rPr lang="pt-BR" dirty="0" smtClean="0"/>
              <a:t>atribuída </a:t>
            </a:r>
            <a:r>
              <a:rPr lang="pt-BR" dirty="0" smtClean="0"/>
              <a:t>a outro transtorno</a:t>
            </a:r>
          </a:p>
          <a:p>
            <a:pPr>
              <a:buFont typeface="Wingdings" pitchFamily="2" charset="2"/>
              <a:buChar char="v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Migrânea</a:t>
            </a:r>
            <a:r>
              <a:rPr lang="pt-BR" dirty="0" smtClean="0"/>
              <a:t> sem Aura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>
              <a:buFont typeface="Wingdings" pitchFamily="2" charset="2"/>
              <a:buChar char="v"/>
            </a:pPr>
            <a:r>
              <a:rPr lang="pt-BR" sz="2000" dirty="0" smtClean="0"/>
              <a:t>Critérios diagnósticos: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pt-BR" sz="2000" dirty="0" smtClean="0"/>
              <a:t>A.Pelo menos 5 crises </a:t>
            </a:r>
            <a:r>
              <a:rPr lang="pt-BR" sz="2000" dirty="0" smtClean="0"/>
              <a:t>preenchendo </a:t>
            </a:r>
            <a:r>
              <a:rPr lang="pt-BR" sz="2000" dirty="0" smtClean="0"/>
              <a:t>os </a:t>
            </a:r>
            <a:r>
              <a:rPr lang="pt-BR" sz="2000" dirty="0" smtClean="0"/>
              <a:t>critérios </a:t>
            </a:r>
            <a:r>
              <a:rPr lang="pt-BR" sz="2000" dirty="0" smtClean="0"/>
              <a:t>B a D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pt-BR" sz="2000" dirty="0" smtClean="0"/>
              <a:t>B. Duração de 4 a 72h sem tratamento ou com tratamento ineficaz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pt-BR" sz="2000" dirty="0" smtClean="0"/>
              <a:t>C.Pelo menos duas das seguintes </a:t>
            </a:r>
            <a:r>
              <a:rPr lang="pt-BR" sz="2000" dirty="0" smtClean="0"/>
              <a:t>características</a:t>
            </a:r>
            <a:r>
              <a:rPr lang="pt-BR" sz="2000" dirty="0" smtClean="0"/>
              <a:t>:</a:t>
            </a:r>
          </a:p>
          <a:p>
            <a:pPr marL="624078" indent="-514350">
              <a:buNone/>
            </a:pPr>
            <a:r>
              <a:rPr lang="pt-BR" sz="2000" dirty="0" smtClean="0"/>
              <a:t>            a. Unilateral</a:t>
            </a:r>
          </a:p>
          <a:p>
            <a:pPr marL="624078" indent="-514350">
              <a:buNone/>
            </a:pPr>
            <a:r>
              <a:rPr lang="pt-BR" sz="2000" dirty="0" smtClean="0"/>
              <a:t>            b. Pulsátil</a:t>
            </a:r>
          </a:p>
          <a:p>
            <a:pPr marL="566928" indent="-457200">
              <a:buNone/>
            </a:pPr>
            <a:r>
              <a:rPr lang="pt-BR" sz="2000" dirty="0" smtClean="0"/>
              <a:t>            c. Intensidade moderada a forte</a:t>
            </a:r>
          </a:p>
          <a:p>
            <a:pPr marL="566928" indent="-457200">
              <a:buNone/>
            </a:pPr>
            <a:r>
              <a:rPr lang="pt-BR" sz="2000" dirty="0" smtClean="0"/>
              <a:t>            d. Exacerbada por atividade </a:t>
            </a:r>
            <a:r>
              <a:rPr lang="pt-BR" sz="2000" dirty="0" smtClean="0"/>
              <a:t>física </a:t>
            </a:r>
            <a:r>
              <a:rPr lang="pt-BR" sz="2000" dirty="0" smtClean="0"/>
              <a:t>de rotina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pt-BR" sz="2000" dirty="0" smtClean="0"/>
              <a:t>D.Durante a cefaleia pelo menos um:</a:t>
            </a:r>
          </a:p>
          <a:p>
            <a:pPr marL="624078" indent="-514350">
              <a:buNone/>
            </a:pPr>
            <a:r>
              <a:rPr lang="pt-BR" sz="2000" dirty="0" smtClean="0"/>
              <a:t>             </a:t>
            </a:r>
            <a:r>
              <a:rPr lang="pt-BR" sz="1800" dirty="0" smtClean="0"/>
              <a:t>a. </a:t>
            </a:r>
            <a:r>
              <a:rPr lang="pt-BR" sz="1800" dirty="0" smtClean="0"/>
              <a:t>Náusea </a:t>
            </a:r>
            <a:r>
              <a:rPr lang="pt-BR" sz="1800" dirty="0" smtClean="0"/>
              <a:t>e/ou </a:t>
            </a:r>
            <a:r>
              <a:rPr lang="pt-BR" sz="1800" dirty="0" smtClean="0"/>
              <a:t>vômito</a:t>
            </a:r>
            <a:endParaRPr lang="pt-BR" sz="1800" dirty="0" smtClean="0"/>
          </a:p>
          <a:p>
            <a:pPr marL="624078" indent="-514350">
              <a:buNone/>
            </a:pPr>
            <a:r>
              <a:rPr lang="pt-BR" sz="2000" dirty="0" smtClean="0"/>
              <a:t>		b. Foto e </a:t>
            </a:r>
            <a:r>
              <a:rPr lang="pt-BR" sz="2000" dirty="0" err="1" smtClean="0"/>
              <a:t>fonofobia</a:t>
            </a:r>
            <a:endParaRPr lang="pt-BR" sz="2000" dirty="0" smtClean="0"/>
          </a:p>
          <a:p>
            <a:pPr marL="624078" indent="-514350">
              <a:buFont typeface="Wingdings" pitchFamily="2" charset="2"/>
              <a:buChar char="v"/>
            </a:pPr>
            <a:r>
              <a:rPr lang="pt-BR" sz="2000" dirty="0" smtClean="0"/>
              <a:t>E. Não </a:t>
            </a:r>
            <a:r>
              <a:rPr lang="pt-BR" sz="2000" dirty="0" smtClean="0"/>
              <a:t>atribuída </a:t>
            </a:r>
            <a:r>
              <a:rPr lang="pt-BR" sz="2000" dirty="0" smtClean="0"/>
              <a:t>a outro transtorno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Esclarecer sobre o caráter benigno e transitório e </a:t>
            </a:r>
            <a:r>
              <a:rPr lang="pt-BR" dirty="0" smtClean="0"/>
              <a:t>incurável </a:t>
            </a:r>
            <a:r>
              <a:rPr lang="pt-BR" dirty="0" smtClean="0"/>
              <a:t>da doença</a:t>
            </a:r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Dieta </a:t>
            </a:r>
            <a:r>
              <a:rPr lang="pt-BR" dirty="0" smtClean="0"/>
              <a:t>saudável </a:t>
            </a:r>
            <a:r>
              <a:rPr lang="pt-BR" dirty="0" smtClean="0"/>
              <a:t>balanceada, </a:t>
            </a:r>
            <a:r>
              <a:rPr lang="pt-BR" dirty="0" smtClean="0"/>
              <a:t>exercício</a:t>
            </a:r>
            <a:r>
              <a:rPr lang="pt-BR" dirty="0" smtClean="0"/>
              <a:t>, </a:t>
            </a:r>
            <a:r>
              <a:rPr lang="pt-BR" dirty="0" smtClean="0"/>
              <a:t>padrão </a:t>
            </a:r>
            <a:r>
              <a:rPr lang="pt-BR" dirty="0" smtClean="0"/>
              <a:t>de </a:t>
            </a:r>
            <a:r>
              <a:rPr lang="pt-BR" dirty="0" smtClean="0"/>
              <a:t>sono regular</a:t>
            </a:r>
            <a:r>
              <a:rPr lang="pt-BR" dirty="0" smtClean="0"/>
              <a:t>, evitar álcool, cafeína, estresse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 de Ataque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625609"/>
          </a:xfrm>
        </p:spPr>
        <p:txBody>
          <a:bodyPr>
            <a:normAutofit fontScale="92500"/>
          </a:bodyPr>
          <a:lstStyle/>
          <a:p>
            <a:pPr lvl="1"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pt-PT" dirty="0" smtClean="0">
              <a:cs typeface="Times New Roman" pitchFamily="18" charset="0"/>
            </a:endParaRPr>
          </a:p>
          <a:p>
            <a:pPr lvl="1"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pt-PT" dirty="0" smtClean="0">
                <a:cs typeface="Times New Roman" pitchFamily="18" charset="0"/>
              </a:rPr>
              <a:t>Analgésicos: aspirina, dipirona ou paracetamol.</a:t>
            </a:r>
          </a:p>
          <a:p>
            <a:pPr lvl="1"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pt-PT" dirty="0" smtClean="0">
                <a:cs typeface="Times New Roman" pitchFamily="18" charset="0"/>
              </a:rPr>
              <a:t>Drogas anti-inflamatórias não esteróides: naproxeno, ibuprofeno, cetoprofeno, diclofenaco. </a:t>
            </a:r>
          </a:p>
          <a:p>
            <a:pPr lvl="1" algn="just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pt-PT" dirty="0" smtClean="0">
                <a:cs typeface="Times New Roman" pitchFamily="18" charset="0"/>
                <a:sym typeface="Wingdings" pitchFamily="2" charset="2"/>
              </a:rPr>
              <a:t>Triptanos(agonistas </a:t>
            </a:r>
            <a:r>
              <a:rPr lang="pt-PT" dirty="0" smtClean="0">
                <a:cs typeface="Times New Roman" pitchFamily="18" charset="0"/>
                <a:sym typeface="Wingdings" pitchFamily="2" charset="2"/>
              </a:rPr>
              <a:t>seletivos dos receptores 5-HT1)</a:t>
            </a:r>
          </a:p>
          <a:p>
            <a:pPr lvl="1" algn="just">
              <a:buClr>
                <a:schemeClr val="bg2">
                  <a:lumMod val="75000"/>
                </a:schemeClr>
              </a:buClr>
              <a:buNone/>
              <a:defRPr/>
            </a:pPr>
            <a:endParaRPr lang="pt-BR" dirty="0" smtClean="0">
              <a:sym typeface="Wingdings" pitchFamily="2" charset="2"/>
            </a:endParaRPr>
          </a:p>
          <a:p>
            <a:pPr lvl="1" algn="just">
              <a:buClr>
                <a:schemeClr val="bg2">
                  <a:lumMod val="75000"/>
                </a:schemeClr>
              </a:buClr>
              <a:buNone/>
              <a:defRPr/>
            </a:pPr>
            <a:r>
              <a:rPr lang="pt-BR" dirty="0" smtClean="0">
                <a:cs typeface="Times New Roman" pitchFamily="18" charset="0"/>
                <a:sym typeface="Wingdings" pitchFamily="2" charset="2"/>
              </a:rPr>
              <a:t>Vasoconstritor preferencial de vasos cerebrais e </a:t>
            </a:r>
            <a:r>
              <a:rPr lang="pt-BR" dirty="0" smtClean="0">
                <a:cs typeface="Times New Roman" pitchFamily="18" charset="0"/>
                <a:sym typeface="Wingdings" pitchFamily="2" charset="2"/>
              </a:rPr>
              <a:t>meníngeos</a:t>
            </a:r>
            <a:endParaRPr lang="pt-BR" dirty="0" smtClean="0">
              <a:cs typeface="Times New Roman" pitchFamily="18" charset="0"/>
              <a:sym typeface="Wingdings" pitchFamily="2" charset="2"/>
            </a:endParaRPr>
          </a:p>
          <a:p>
            <a:pPr lvl="1" algn="just">
              <a:buClr>
                <a:schemeClr val="bg2">
                  <a:lumMod val="75000"/>
                </a:schemeClr>
              </a:buClr>
              <a:buNone/>
              <a:defRPr/>
            </a:pPr>
            <a:r>
              <a:rPr lang="pt-BR" dirty="0" smtClean="0">
                <a:cs typeface="Times New Roman" pitchFamily="18" charset="0"/>
                <a:sym typeface="Wingdings" pitchFamily="2" charset="2"/>
              </a:rPr>
              <a:t>Podem gerar vasoespasmo de outras </a:t>
            </a:r>
            <a:r>
              <a:rPr lang="pt-BR" dirty="0" smtClean="0">
                <a:cs typeface="Times New Roman" pitchFamily="18" charset="0"/>
                <a:sym typeface="Wingdings" pitchFamily="2" charset="2"/>
              </a:rPr>
              <a:t>artérias         </a:t>
            </a:r>
            <a:r>
              <a:rPr lang="pt-BR" dirty="0" smtClean="0">
                <a:cs typeface="Times New Roman" pitchFamily="18" charset="0"/>
                <a:sym typeface="Wingdings" pitchFamily="2" charset="2"/>
              </a:rPr>
              <a:t>contraindicado na HAS</a:t>
            </a:r>
            <a:endParaRPr lang="pt-PT" dirty="0" smtClean="0"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 </a:t>
            </a:r>
            <a:r>
              <a:rPr lang="pt-BR" dirty="0" smtClean="0"/>
              <a:t>Profilático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SzPct val="75000"/>
              <a:buFont typeface="Wingdings" pitchFamily="2" charset="2"/>
              <a:buChar char="v"/>
            </a:pPr>
            <a:r>
              <a:rPr lang="pt-BR" dirty="0" smtClean="0"/>
              <a:t>Indicação: de 3 ou mais crises ou 5 ou mais por mês </a:t>
            </a:r>
          </a:p>
          <a:p>
            <a:pPr algn="just">
              <a:buSzPct val="75000"/>
              <a:buFont typeface="Wingdings" pitchFamily="2" charset="2"/>
              <a:buChar char="v"/>
            </a:pPr>
            <a:r>
              <a:rPr lang="pt-BR" dirty="0" smtClean="0"/>
              <a:t>Uma vez obtida a </a:t>
            </a:r>
            <a:r>
              <a:rPr lang="pt-BR" dirty="0" smtClean="0"/>
              <a:t>estabilização </a:t>
            </a:r>
            <a:r>
              <a:rPr lang="pt-BR" dirty="0" smtClean="0"/>
              <a:t>eficaz </a:t>
            </a:r>
            <a:r>
              <a:rPr lang="pt-BR" dirty="0" smtClean="0"/>
              <a:t>matem-se </a:t>
            </a:r>
            <a:r>
              <a:rPr lang="pt-BR" dirty="0" smtClean="0"/>
              <a:t>o tratamento por 5 a 6 meses e </a:t>
            </a:r>
            <a:r>
              <a:rPr lang="pt-BR" dirty="0" smtClean="0"/>
              <a:t>então </a:t>
            </a:r>
            <a:r>
              <a:rPr lang="pt-BR" dirty="0" smtClean="0"/>
              <a:t>retira gradualmente</a:t>
            </a:r>
          </a:p>
          <a:p>
            <a:pPr algn="just">
              <a:buSzPct val="75000"/>
              <a:buNone/>
            </a:pPr>
            <a:endParaRPr lang="pt-BR" dirty="0" smtClean="0"/>
          </a:p>
          <a:p>
            <a:pPr algn="just">
              <a:buSzPct val="75000"/>
              <a:buFont typeface="Wingdings" pitchFamily="2" charset="2"/>
              <a:buChar char="v"/>
            </a:pPr>
            <a:r>
              <a:rPr lang="pt-BR" dirty="0" smtClean="0"/>
              <a:t>Beta bloqueadores: primeira escolha </a:t>
            </a:r>
          </a:p>
          <a:p>
            <a:pPr algn="just">
              <a:buSzPct val="75000"/>
              <a:buFont typeface="Wingdings" pitchFamily="2" charset="2"/>
              <a:buChar char="v"/>
            </a:pPr>
            <a:r>
              <a:rPr lang="pt-BR" dirty="0" smtClean="0"/>
              <a:t> propranolol (80-320mg/dia), </a:t>
            </a:r>
            <a:r>
              <a:rPr lang="pt-BR" dirty="0" err="1" smtClean="0"/>
              <a:t>atenolol</a:t>
            </a:r>
            <a:r>
              <a:rPr lang="pt-BR" dirty="0" smtClean="0"/>
              <a:t>( 50-150mg/dia)</a:t>
            </a:r>
          </a:p>
          <a:p>
            <a:pPr algn="just">
              <a:buSzPct val="75000"/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SzPct val="75000"/>
              <a:buFont typeface="Wingdings" pitchFamily="2" charset="2"/>
              <a:buChar char="v"/>
            </a:pPr>
            <a:r>
              <a:rPr lang="pt-BR" dirty="0" smtClean="0"/>
              <a:t> Bloqueadores de canal de cálcio: </a:t>
            </a:r>
            <a:r>
              <a:rPr lang="pt-BR" dirty="0" err="1" smtClean="0"/>
              <a:t>verapamil</a:t>
            </a:r>
            <a:r>
              <a:rPr lang="pt-BR" dirty="0" smtClean="0"/>
              <a:t>(80-480), </a:t>
            </a:r>
            <a:r>
              <a:rPr lang="pt-BR" dirty="0" err="1" smtClean="0"/>
              <a:t>flunarizina</a:t>
            </a:r>
            <a:r>
              <a:rPr lang="pt-BR" dirty="0" smtClean="0"/>
              <a:t> (5mg a noite)</a:t>
            </a:r>
          </a:p>
          <a:p>
            <a:pPr algn="just">
              <a:buSzPct val="75000"/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SzPct val="75000"/>
              <a:buFont typeface="Wingdings" pitchFamily="2" charset="2"/>
              <a:buChar char="v"/>
            </a:pPr>
            <a:r>
              <a:rPr lang="pt-BR" dirty="0" smtClean="0"/>
              <a:t> Tricíclicos: </a:t>
            </a:r>
            <a:r>
              <a:rPr lang="pt-BR" dirty="0" err="1" smtClean="0"/>
              <a:t>amitriptilina</a:t>
            </a:r>
            <a:r>
              <a:rPr lang="pt-BR" dirty="0" smtClean="0"/>
              <a:t>(10-50mg/dia), </a:t>
            </a:r>
            <a:r>
              <a:rPr lang="pt-BR" dirty="0" err="1" smtClean="0"/>
              <a:t>nortriptilina</a:t>
            </a:r>
            <a:r>
              <a:rPr lang="pt-BR" dirty="0" smtClean="0"/>
              <a:t>(25-75mg/dia)</a:t>
            </a:r>
          </a:p>
          <a:p>
            <a:pPr algn="just">
              <a:buSzPct val="75000"/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SzPct val="75000"/>
              <a:buFont typeface="Wingdings" pitchFamily="2" charset="2"/>
              <a:buChar char="v"/>
            </a:pPr>
            <a:r>
              <a:rPr lang="pt-BR" dirty="0" smtClean="0"/>
              <a:t> Inibidores específicos da recaptação de 5HT: fluoxetina (20-40mg/dia) </a:t>
            </a:r>
            <a:r>
              <a:rPr lang="pt-BR" dirty="0" err="1" smtClean="0"/>
              <a:t>paroxetina</a:t>
            </a:r>
            <a:r>
              <a:rPr lang="pt-BR" dirty="0" smtClean="0"/>
              <a:t>, </a:t>
            </a:r>
            <a:r>
              <a:rPr lang="pt-BR" dirty="0" err="1" smtClean="0"/>
              <a:t>sertralina</a:t>
            </a:r>
            <a:r>
              <a:rPr lang="pt-BR" dirty="0" smtClean="0"/>
              <a:t> e </a:t>
            </a:r>
            <a:r>
              <a:rPr lang="pt-BR" dirty="0" err="1" smtClean="0"/>
              <a:t>citalopram</a:t>
            </a:r>
            <a:r>
              <a:rPr lang="pt-BR" dirty="0" smtClean="0"/>
              <a:t>.</a:t>
            </a:r>
          </a:p>
          <a:p>
            <a:pPr algn="just">
              <a:buSzPct val="75000"/>
              <a:buFont typeface="Wingdings" pitchFamily="2" charset="2"/>
              <a:buChar char="v"/>
            </a:pPr>
            <a:endParaRPr lang="pt-BR" dirty="0" smtClean="0"/>
          </a:p>
          <a:p>
            <a:pPr algn="just">
              <a:buSzPct val="75000"/>
              <a:buFont typeface="Wingdings" pitchFamily="2" charset="2"/>
              <a:buChar char="v"/>
            </a:pPr>
            <a:r>
              <a:rPr lang="pt-BR" dirty="0" smtClean="0"/>
              <a:t> Anticonvulsivantes: ácido </a:t>
            </a:r>
            <a:r>
              <a:rPr lang="pt-BR" dirty="0" err="1" smtClean="0"/>
              <a:t>valpróico</a:t>
            </a:r>
            <a:r>
              <a:rPr lang="pt-BR" dirty="0" smtClean="0"/>
              <a:t> e </a:t>
            </a:r>
            <a:r>
              <a:rPr lang="pt-BR" dirty="0" err="1" smtClean="0"/>
              <a:t>topiramato</a:t>
            </a:r>
            <a:r>
              <a:rPr lang="pt-BR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Ornela</a:t>
            </a:r>
            <a:r>
              <a:rPr lang="en-US" dirty="0" smtClean="0"/>
              <a:t> </a:t>
            </a:r>
            <a:r>
              <a:rPr lang="en-US" dirty="0" err="1" smtClean="0"/>
              <a:t>Fuzzatti</a:t>
            </a:r>
            <a:endParaRPr lang="en-US" dirty="0" smtClean="0"/>
          </a:p>
          <a:p>
            <a:r>
              <a:rPr lang="en-US" dirty="0" smtClean="0"/>
              <a:t>Juliana Sakamoto</a:t>
            </a:r>
          </a:p>
          <a:p>
            <a:r>
              <a:rPr lang="en-US" dirty="0" err="1" smtClean="0"/>
              <a:t>Thuanny</a:t>
            </a:r>
            <a:r>
              <a:rPr lang="en-US" dirty="0" smtClean="0"/>
              <a:t> </a:t>
            </a:r>
            <a:r>
              <a:rPr lang="en-US" dirty="0" err="1" smtClean="0"/>
              <a:t>Calado</a:t>
            </a:r>
            <a:endParaRPr lang="en-US" dirty="0" smtClean="0"/>
          </a:p>
          <a:p>
            <a:r>
              <a:rPr lang="en-US" dirty="0" smtClean="0"/>
              <a:t>Luis Fernando </a:t>
            </a:r>
            <a:r>
              <a:rPr lang="en-US" dirty="0" err="1" smtClean="0"/>
              <a:t>Carvalho</a:t>
            </a:r>
            <a:r>
              <a:rPr lang="en-US" dirty="0" smtClean="0"/>
              <a:t>	</a:t>
            </a:r>
          </a:p>
          <a:p>
            <a:r>
              <a:rPr lang="en-US" dirty="0" smtClean="0"/>
              <a:t>Rodolfo Mello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Tensional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725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Cefaléia</a:t>
            </a:r>
            <a:r>
              <a:rPr lang="pt-BR" dirty="0" smtClean="0"/>
              <a:t> Tensional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1484784"/>
            <a:ext cx="9144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É o tipo mais comum  de </a:t>
            </a:r>
            <a:r>
              <a:rPr lang="pt-BR" sz="2500" dirty="0" err="1" smtClean="0"/>
              <a:t>cefaléia</a:t>
            </a:r>
            <a:r>
              <a:rPr lang="pt-BR" sz="25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Subdividida em três grupos: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Cefaléia do Tipo Tensional(CTT) episódica infrequente (&lt;12 dias de cefaleia/ano);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CTT episódica frequente (12-180 dias de cefaleia/ano);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CTT crônica (&gt;180 dias de cefaleia/ano);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 prevalência da CTT episódica ao longo da vida é de quase 80%, e CTT crônica de 3%;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Mais comum em mulheres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O pico da idade de início está entre os 35 – 40 anos;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 prevalência reduz com a idade em ambos os sexos.</a:t>
            </a:r>
          </a:p>
        </p:txBody>
      </p:sp>
    </p:spTree>
    <p:extLst>
      <p:ext uri="{BB962C8B-B14F-4D97-AF65-F5344CB8AC3E}">
        <p14:creationId xmlns:p14="http://schemas.microsoft.com/office/powerpoint/2010/main" val="189170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-7493" y="1428736"/>
            <a:ext cx="91514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 CTT origina da combinação de disfunção </a:t>
            </a:r>
            <a:r>
              <a:rPr lang="pt-BR" sz="2500" dirty="0" err="1" smtClean="0"/>
              <a:t>miofascial</a:t>
            </a:r>
            <a:r>
              <a:rPr lang="pt-BR" sz="2500" dirty="0" smtClean="0"/>
              <a:t> e desequilíbrio </a:t>
            </a:r>
            <a:r>
              <a:rPr lang="pt-BR" sz="2500" dirty="0" err="1" smtClean="0"/>
              <a:t>nociceptivo</a:t>
            </a:r>
            <a:r>
              <a:rPr lang="pt-BR" sz="2500" dirty="0" smtClean="0"/>
              <a:t> </a:t>
            </a:r>
            <a:r>
              <a:rPr lang="pt-BR" sz="2500" dirty="0" smtClean="0"/>
              <a:t>central.</a:t>
            </a:r>
            <a:endParaRPr lang="pt-BR" sz="25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719227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Acredita-se que a evolução do subtipo episódico para o subtipo crônico deve-se ao aumento da disfunção </a:t>
            </a:r>
            <a:r>
              <a:rPr lang="pt-BR" sz="2500" dirty="0" err="1" smtClean="0"/>
              <a:t>nociceptiva</a:t>
            </a:r>
            <a:r>
              <a:rPr lang="pt-BR" sz="2500" dirty="0" smtClean="0"/>
              <a:t> central.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42910" y="2428868"/>
            <a:ext cx="2615548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dirty="0" smtClean="0"/>
              <a:t>Redução no </a:t>
            </a:r>
            <a:r>
              <a:rPr lang="pt-BR" sz="2300" dirty="0" smtClean="0"/>
              <a:t>limiar </a:t>
            </a:r>
            <a:r>
              <a:rPr lang="pt-BR" sz="2300" dirty="0" smtClean="0"/>
              <a:t>de dor regulado pelo sistema límbico</a:t>
            </a:r>
            <a:endParaRPr lang="pt-BR" sz="2300" dirty="0"/>
          </a:p>
        </p:txBody>
      </p:sp>
      <p:sp>
        <p:nvSpPr>
          <p:cNvPr id="8" name="Retângulo 7"/>
          <p:cNvSpPr/>
          <p:nvPr/>
        </p:nvSpPr>
        <p:spPr>
          <a:xfrm>
            <a:off x="642910" y="4143380"/>
            <a:ext cx="2615547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dirty="0" err="1" smtClean="0"/>
              <a:t>Hiperexcitação</a:t>
            </a:r>
            <a:r>
              <a:rPr lang="pt-BR" sz="2300" dirty="0" smtClean="0"/>
              <a:t> </a:t>
            </a:r>
            <a:r>
              <a:rPr lang="pt-BR" sz="2300" dirty="0" smtClean="0"/>
              <a:t>dos neurônios do tronco cerebral</a:t>
            </a:r>
            <a:endParaRPr lang="pt-BR" sz="2300" dirty="0"/>
          </a:p>
        </p:txBody>
      </p:sp>
      <p:sp>
        <p:nvSpPr>
          <p:cNvPr id="9" name="Retângulo 8"/>
          <p:cNvSpPr/>
          <p:nvPr/>
        </p:nvSpPr>
        <p:spPr>
          <a:xfrm>
            <a:off x="4786314" y="3000372"/>
            <a:ext cx="288032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 smtClean="0"/>
              <a:t>Sensibilização dos </a:t>
            </a:r>
            <a:r>
              <a:rPr lang="pt-BR" sz="2500" dirty="0" err="1" smtClean="0"/>
              <a:t>Nociceptores</a:t>
            </a:r>
            <a:r>
              <a:rPr lang="pt-BR" sz="2500" dirty="0" smtClean="0"/>
              <a:t> </a:t>
            </a:r>
            <a:r>
              <a:rPr lang="pt-BR" sz="2500" dirty="0" err="1" smtClean="0"/>
              <a:t>Miofasciais</a:t>
            </a:r>
            <a:endParaRPr lang="pt-BR" sz="2500" dirty="0"/>
          </a:p>
        </p:txBody>
      </p:sp>
      <p:sp>
        <p:nvSpPr>
          <p:cNvPr id="10" name="Chave direita 9"/>
          <p:cNvSpPr/>
          <p:nvPr/>
        </p:nvSpPr>
        <p:spPr>
          <a:xfrm>
            <a:off x="3571868" y="2428868"/>
            <a:ext cx="864096" cy="30601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83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Clínica e Diagnóstico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1628800"/>
            <a:ext cx="914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 CTT caracteriza-se por crises de cefaleia de leve a moderada intensidade;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 dor é descrita com sendo em pressão ou aperto (não-pulsátil);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/>
              <a:t>N</a:t>
            </a:r>
            <a:r>
              <a:rPr lang="pt-BR" sz="2500" dirty="0" smtClean="0"/>
              <a:t>ão piora com atividade física rotineira;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Duração de horas a dias;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Predominantemente bilateral;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Ausência de náusea </a:t>
            </a:r>
            <a:r>
              <a:rPr lang="pt-BR" sz="2500" dirty="0" smtClean="0"/>
              <a:t>e vômito</a:t>
            </a:r>
            <a:r>
              <a:rPr lang="pt-BR" sz="25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Fotofobia </a:t>
            </a:r>
            <a:r>
              <a:rPr lang="pt-BR" sz="2500" dirty="0" smtClean="0"/>
              <a:t>ou fonofobia;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204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-33955" y="1844824"/>
            <a:ext cx="917795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Crises: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Analgésicos simples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Anti-inflamatórios não-</a:t>
            </a:r>
            <a:r>
              <a:rPr lang="pt-BR" sz="2500" dirty="0" err="1" smtClean="0"/>
              <a:t>esteroidais</a:t>
            </a:r>
            <a:r>
              <a:rPr lang="pt-BR" sz="2500" dirty="0"/>
              <a:t> </a:t>
            </a:r>
            <a:r>
              <a:rPr lang="pt-BR" sz="2500" dirty="0" smtClean="0"/>
              <a:t>(AINES)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Repouso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Profilático: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sz="2500" dirty="0" smtClean="0"/>
              <a:t>Antidepressivos tricíclicos (especialmente a </a:t>
            </a:r>
            <a:r>
              <a:rPr lang="pt-BR" sz="2500" dirty="0" err="1" smtClean="0"/>
              <a:t>amitriptilina</a:t>
            </a:r>
            <a:r>
              <a:rPr lang="pt-BR" sz="2500" dirty="0" smtClean="0"/>
              <a:t>) devem ser a primeira escolha no tratamento preventivo da CTT episódica ou crônica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516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0" y="0"/>
            <a:ext cx="9124140" cy="6858000"/>
          </a:xfrm>
        </p:spPr>
      </p:pic>
    </p:spTree>
    <p:extLst>
      <p:ext uri="{BB962C8B-B14F-4D97-AF65-F5344CB8AC3E}">
        <p14:creationId xmlns:p14="http://schemas.microsoft.com/office/powerpoint/2010/main" val="152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357430"/>
            <a:ext cx="8077200" cy="1673352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Autonômicas</a:t>
            </a:r>
            <a:r>
              <a:rPr lang="en-US" sz="6600" dirty="0" smtClean="0"/>
              <a:t> do </a:t>
            </a:r>
            <a:r>
              <a:rPr lang="en-US" sz="6600" dirty="0" err="1" smtClean="0"/>
              <a:t>Trigêmio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725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Cefaléias</a:t>
            </a:r>
            <a:r>
              <a:rPr lang="en-US" dirty="0" smtClean="0"/>
              <a:t> </a:t>
            </a:r>
            <a:r>
              <a:rPr lang="en-US" dirty="0" err="1" smtClean="0"/>
              <a:t>Autonômicas</a:t>
            </a:r>
            <a:r>
              <a:rPr lang="en-US" dirty="0" smtClean="0"/>
              <a:t> do </a:t>
            </a:r>
            <a:r>
              <a:rPr lang="en-US" dirty="0" err="1" smtClean="0"/>
              <a:t>Trigêmio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 A) </a:t>
            </a:r>
            <a:r>
              <a:rPr lang="en-US" dirty="0" err="1" smtClean="0"/>
              <a:t>Salvas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Cluster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Hemicrania</a:t>
            </a:r>
            <a:r>
              <a:rPr lang="en-US" dirty="0" smtClean="0"/>
              <a:t> </a:t>
            </a:r>
            <a:r>
              <a:rPr lang="en-US" dirty="0" err="1" smtClean="0"/>
              <a:t>Paroxística</a:t>
            </a:r>
            <a:endParaRPr lang="en-US" dirty="0" smtClean="0"/>
          </a:p>
          <a:p>
            <a:r>
              <a:rPr lang="en-US" dirty="0" smtClean="0"/>
              <a:t>C) SUNCT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A) </a:t>
            </a:r>
            <a:r>
              <a:rPr lang="en-US" dirty="0" err="1" smtClean="0"/>
              <a:t>Salvas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pt-BR" dirty="0" smtClean="0"/>
              <a:t>A cefaléia em salvas é a mais dolorosa dentre as cefaléias primárias. Principal representante desse grupo.</a:t>
            </a:r>
          </a:p>
          <a:p>
            <a:r>
              <a:rPr lang="pt-BR" dirty="0" smtClean="0"/>
              <a:t> Dor estritamente unilateral que ocorre associada a manifestações </a:t>
            </a:r>
            <a:r>
              <a:rPr lang="pt-BR" dirty="0" err="1" smtClean="0"/>
              <a:t>disautonômicas</a:t>
            </a:r>
            <a:r>
              <a:rPr lang="pt-BR" dirty="0" smtClean="0"/>
              <a:t> e na maioria dos pacientes, tem uma notável periodicidade </a:t>
            </a:r>
            <a:r>
              <a:rPr lang="pt-BR" dirty="0" err="1" smtClean="0"/>
              <a:t>circanual</a:t>
            </a:r>
            <a:r>
              <a:rPr lang="pt-BR" dirty="0" smtClean="0"/>
              <a:t> e circadiana.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Também chamada de </a:t>
            </a:r>
            <a:r>
              <a:rPr lang="pt-BR" dirty="0"/>
              <a:t>C</a:t>
            </a:r>
            <a:r>
              <a:rPr lang="pt-BR" dirty="0" smtClean="0"/>
              <a:t>efaléia </a:t>
            </a:r>
            <a:r>
              <a:rPr lang="pt-BR" dirty="0"/>
              <a:t>H</a:t>
            </a:r>
            <a:r>
              <a:rPr lang="pt-BR" dirty="0" smtClean="0"/>
              <a:t>istamínica </a:t>
            </a:r>
            <a:r>
              <a:rPr lang="pt-BR" dirty="0"/>
              <a:t>de O</a:t>
            </a:r>
            <a:r>
              <a:rPr lang="pt-BR" dirty="0" smtClean="0"/>
              <a:t>rton </a:t>
            </a:r>
            <a:r>
              <a:rPr lang="pt-BR" dirty="0"/>
              <a:t>e S</a:t>
            </a:r>
            <a:r>
              <a:rPr lang="pt-BR" dirty="0" smtClean="0"/>
              <a:t>índrome </a:t>
            </a:r>
            <a:r>
              <a:rPr lang="pt-BR" dirty="0"/>
              <a:t>de </a:t>
            </a:r>
            <a:r>
              <a:rPr lang="pt-BR" dirty="0" err="1" smtClean="0"/>
              <a:t>Raeder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Caracterizada </a:t>
            </a:r>
            <a:r>
              <a:rPr lang="pt-BR" dirty="0"/>
              <a:t>por crises álgicas de:</a:t>
            </a:r>
          </a:p>
          <a:p>
            <a:pPr marL="0" indent="0">
              <a:buNone/>
            </a:pPr>
            <a:r>
              <a:rPr lang="pt-BR" dirty="0" smtClean="0"/>
              <a:t> - Curta </a:t>
            </a:r>
            <a:r>
              <a:rPr lang="pt-BR" dirty="0"/>
              <a:t>duração</a:t>
            </a:r>
          </a:p>
          <a:p>
            <a:pPr marL="0" indent="0">
              <a:buNone/>
            </a:pPr>
            <a:r>
              <a:rPr lang="pt-BR" dirty="0" smtClean="0"/>
              <a:t> - Unilaterais 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- Muito </a:t>
            </a:r>
            <a:r>
              <a:rPr lang="pt-BR" dirty="0"/>
              <a:t>intensas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Daí o termo “salvas”. Acontece num </a:t>
            </a:r>
            <a:r>
              <a:rPr lang="pt-BR" dirty="0"/>
              <a:t>num intervalo de 1 a 3 meses, seguidas por um longo período </a:t>
            </a:r>
            <a:r>
              <a:rPr lang="pt-BR" dirty="0" smtClean="0"/>
              <a:t>assintomático.</a:t>
            </a:r>
            <a:endParaRPr lang="pt-BR" dirty="0"/>
          </a:p>
          <a:p>
            <a:r>
              <a:rPr lang="pt-BR" dirty="0"/>
              <a:t>Dividida em </a:t>
            </a:r>
            <a:r>
              <a:rPr lang="pt-BR" dirty="0" smtClean="0"/>
              <a:t>episódica (85%) </a:t>
            </a:r>
            <a:r>
              <a:rPr lang="pt-BR" dirty="0"/>
              <a:t>e crônica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 err="1" smtClean="0"/>
              <a:t>cefaléias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Primárias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Secundárias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Neuralgias </a:t>
            </a:r>
            <a:r>
              <a:rPr lang="en-US" dirty="0" err="1" smtClean="0"/>
              <a:t>cranianas</a:t>
            </a:r>
            <a:r>
              <a:rPr lang="en-US" dirty="0" smtClean="0"/>
              <a:t>, </a:t>
            </a:r>
            <a:r>
              <a:rPr lang="en-US" dirty="0" err="1" smtClean="0"/>
              <a:t>dor</a:t>
            </a:r>
            <a:r>
              <a:rPr lang="en-US" dirty="0" smtClean="0"/>
              <a:t> facial </a:t>
            </a:r>
            <a:r>
              <a:rPr lang="en-US" dirty="0" err="1" smtClean="0"/>
              <a:t>primária</a:t>
            </a:r>
            <a:r>
              <a:rPr lang="en-US" dirty="0" smtClean="0"/>
              <a:t> e central 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cefaléias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9394" name="Picture 2" descr="http://image.slidesharecdn.com/diagnsticoetratamentodacefaliaemsalvas-110210095657-phpapp02/95/diagnstico-e-tratamento-da-cefalia-em-salvas-4-728.jpg?cb=12973578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32140"/>
            <a:ext cx="8072494" cy="6054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59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Epidemiologia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Prevalência</a:t>
            </a:r>
            <a:r>
              <a:rPr lang="pt-BR" dirty="0"/>
              <a:t>: 0,1% da população</a:t>
            </a:r>
          </a:p>
          <a:p>
            <a:r>
              <a:rPr lang="pt-BR" dirty="0" smtClean="0"/>
              <a:t>2H:1M</a:t>
            </a:r>
            <a:endParaRPr lang="pt-BR" dirty="0"/>
          </a:p>
          <a:p>
            <a:r>
              <a:rPr lang="pt-BR" dirty="0" smtClean="0"/>
              <a:t>Paciente típico: </a:t>
            </a:r>
            <a:r>
              <a:rPr lang="pt-BR" dirty="0"/>
              <a:t>homem, </a:t>
            </a:r>
            <a:r>
              <a:rPr lang="pt-BR" dirty="0" smtClean="0"/>
              <a:t>30</a:t>
            </a:r>
            <a:r>
              <a:rPr lang="pt-BR" dirty="0"/>
              <a:t>-40 anos, comumente etilista ou </a:t>
            </a:r>
            <a:r>
              <a:rPr lang="pt-BR" dirty="0" smtClean="0"/>
              <a:t>tabagista com TCE prévio (ou não).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Fisiopatologia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Ativação da via histamínica, pois histamina IV aumenta a crise.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Envolvimento de </a:t>
            </a:r>
            <a:r>
              <a:rPr lang="pt-BR" dirty="0"/>
              <a:t>ativação das vias </a:t>
            </a:r>
            <a:r>
              <a:rPr lang="pt-BR" dirty="0" err="1"/>
              <a:t>nociceptivas</a:t>
            </a:r>
            <a:r>
              <a:rPr lang="pt-BR" dirty="0"/>
              <a:t> </a:t>
            </a:r>
            <a:r>
              <a:rPr lang="pt-BR" dirty="0" err="1"/>
              <a:t>trigeminovasculares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dirty="0"/>
              <a:t>ativação autonômica reflexa;</a:t>
            </a:r>
          </a:p>
          <a:p>
            <a:r>
              <a:rPr lang="pt-BR" dirty="0"/>
              <a:t>Pode se originar de distúrbios em neurônios hipotalâmicos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Dilatação vascular e secundária à descarga neuronal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6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Quadro</a:t>
            </a:r>
            <a:r>
              <a:rPr lang="en-US" dirty="0" smtClean="0"/>
              <a:t> </a:t>
            </a:r>
            <a:r>
              <a:rPr lang="en-US" dirty="0" err="1" smtClean="0"/>
              <a:t>Clínico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Unilaterais</a:t>
            </a:r>
            <a:r>
              <a:rPr lang="pt-BR" dirty="0"/>
              <a:t>; </a:t>
            </a:r>
          </a:p>
          <a:p>
            <a:r>
              <a:rPr lang="pt-BR" dirty="0" smtClean="0"/>
              <a:t>Forte intensidade </a:t>
            </a:r>
            <a:r>
              <a:rPr lang="pt-BR" dirty="0"/>
              <a:t>(uma das dores mais fortes que se conhece);</a:t>
            </a:r>
          </a:p>
          <a:p>
            <a:r>
              <a:rPr lang="pt-BR" dirty="0" smtClean="0"/>
              <a:t>Dor </a:t>
            </a:r>
            <a:r>
              <a:rPr lang="pt-BR" dirty="0"/>
              <a:t>com característica de facada;</a:t>
            </a:r>
          </a:p>
          <a:p>
            <a:r>
              <a:rPr lang="pt-BR" dirty="0" smtClean="0"/>
              <a:t>Dor </a:t>
            </a:r>
            <a:r>
              <a:rPr lang="pt-BR" dirty="0"/>
              <a:t>de curta duração (15-180 minutos);</a:t>
            </a:r>
          </a:p>
          <a:p>
            <a:r>
              <a:rPr lang="pt-BR" dirty="0" smtClean="0"/>
              <a:t>Os </a:t>
            </a:r>
            <a:r>
              <a:rPr lang="pt-BR" dirty="0"/>
              <a:t>episódios podem se repetir quase diariamente durante até 10 semanas, </a:t>
            </a:r>
            <a:r>
              <a:rPr lang="pt-BR" dirty="0" smtClean="0"/>
              <a:t>geralmente </a:t>
            </a:r>
            <a:r>
              <a:rPr lang="pt-BR" dirty="0"/>
              <a:t>no mesmo horário e sendo seguidos de longo período assintomático (até 1 ano) e posterior retorno das crises;</a:t>
            </a:r>
          </a:p>
          <a:p>
            <a:r>
              <a:rPr lang="pt-BR" dirty="0" smtClean="0"/>
              <a:t>Durante </a:t>
            </a:r>
            <a:r>
              <a:rPr lang="pt-BR" dirty="0"/>
              <a:t>a "atividade de cefaleia": ocorre uma crise por dia ou a cada dois dias, há relatos de 8 crises/dia.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7" descr="http://www.jointrehab.com/wp-content/uploads/2011/03/headac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24944"/>
            <a:ext cx="6576299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4" descr="http://media-cache-ec0.pinimg.com/736x/c6/48/f7/c648f73ce91089d79d9458d99420c53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497"/>
            <a:ext cx="4355976" cy="382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10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Exame</a:t>
            </a:r>
            <a:r>
              <a:rPr lang="en-US" dirty="0" smtClean="0"/>
              <a:t> </a:t>
            </a:r>
            <a:r>
              <a:rPr lang="en-US" dirty="0" err="1" smtClean="0"/>
              <a:t>Físico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Facies</a:t>
            </a:r>
            <a:r>
              <a:rPr lang="en-US" dirty="0" smtClean="0"/>
              <a:t> </a:t>
            </a:r>
            <a:r>
              <a:rPr lang="en-US" dirty="0" err="1" smtClean="0"/>
              <a:t>Leonina</a:t>
            </a:r>
            <a:endParaRPr lang="en-US" dirty="0" smtClean="0"/>
          </a:p>
          <a:p>
            <a:r>
              <a:rPr lang="en-US" dirty="0" smtClean="0"/>
              <a:t>&gt; </a:t>
            </a:r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Parassimpática</a:t>
            </a:r>
            <a:endParaRPr lang="en-US" dirty="0" smtClean="0"/>
          </a:p>
          <a:p>
            <a:r>
              <a:rPr lang="en-US" dirty="0" err="1" smtClean="0"/>
              <a:t>Paralisia</a:t>
            </a:r>
            <a:r>
              <a:rPr lang="en-US" dirty="0" smtClean="0"/>
              <a:t> ocular </a:t>
            </a:r>
            <a:r>
              <a:rPr lang="en-US" dirty="0" err="1" smtClean="0"/>
              <a:t>simpática</a:t>
            </a:r>
            <a:endParaRPr lang="en-US" dirty="0" smtClean="0"/>
          </a:p>
          <a:p>
            <a:r>
              <a:rPr lang="en-US" dirty="0" err="1" smtClean="0"/>
              <a:t>Bradicardia</a:t>
            </a:r>
            <a:endParaRPr lang="en-US" dirty="0" smtClean="0"/>
          </a:p>
          <a:p>
            <a:r>
              <a:rPr lang="en-US" dirty="0" smtClean="0"/>
              <a:t>Flushing</a:t>
            </a:r>
          </a:p>
          <a:p>
            <a:r>
              <a:rPr lang="en-US" dirty="0" err="1" smtClean="0"/>
              <a:t>Rigidez</a:t>
            </a:r>
            <a:r>
              <a:rPr lang="en-US" dirty="0" smtClean="0"/>
              <a:t> facial</a:t>
            </a:r>
          </a:p>
          <a:p>
            <a:r>
              <a:rPr lang="en-US" dirty="0" err="1" smtClean="0"/>
              <a:t>Rigidez</a:t>
            </a:r>
            <a:r>
              <a:rPr lang="en-US" dirty="0" smtClean="0"/>
              <a:t> </a:t>
            </a:r>
            <a:r>
              <a:rPr lang="en-US" dirty="0" err="1" smtClean="0"/>
              <a:t>carotídea</a:t>
            </a:r>
            <a:r>
              <a:rPr lang="en-US" dirty="0" smtClean="0"/>
              <a:t> </a:t>
            </a:r>
            <a:r>
              <a:rPr lang="en-US" dirty="0" err="1" smtClean="0"/>
              <a:t>ipsilateral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 </a:t>
            </a:r>
            <a:r>
              <a:rPr lang="en-US" dirty="0" err="1" smtClean="0"/>
              <a:t>crise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625609"/>
          </a:xfrm>
        </p:spPr>
        <p:txBody>
          <a:bodyPr>
            <a:normAutofit/>
          </a:bodyPr>
          <a:lstStyle/>
          <a:p>
            <a:r>
              <a:rPr lang="pt-BR" dirty="0"/>
              <a:t>- O paciente </a:t>
            </a:r>
            <a:r>
              <a:rPr lang="pt-BR" dirty="0" smtClean="0"/>
              <a:t>agitado (diferente </a:t>
            </a:r>
            <a:r>
              <a:rPr lang="pt-BR" dirty="0"/>
              <a:t>do que ocorre na </a:t>
            </a:r>
            <a:r>
              <a:rPr lang="pt-BR" dirty="0" err="1" smtClean="0"/>
              <a:t>migrânea</a:t>
            </a:r>
            <a:r>
              <a:rPr lang="pt-BR" dirty="0" smtClean="0"/>
              <a:t>)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- </a:t>
            </a:r>
            <a:r>
              <a:rPr lang="pt-BR" dirty="0"/>
              <a:t>Se for a primeira crise: realizar TC com e sem contraste e, se normal, punção lombar para afastar para afastar outras hipóteses diagnósticas  (meningite/encefalite/hemorragia </a:t>
            </a:r>
            <a:r>
              <a:rPr lang="pt-BR" dirty="0" err="1"/>
              <a:t>subaracnóide</a:t>
            </a:r>
            <a:r>
              <a:rPr lang="pt-BR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ABORTIVO</a:t>
            </a:r>
          </a:p>
          <a:p>
            <a:r>
              <a:rPr lang="pt-BR" dirty="0" smtClean="0"/>
              <a:t> </a:t>
            </a:r>
            <a:r>
              <a:rPr lang="pt-BR" dirty="0"/>
              <a:t>Oxigênio (100%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sz="2400" dirty="0" smtClean="0"/>
              <a:t>10</a:t>
            </a:r>
            <a:r>
              <a:rPr lang="pt-BR" sz="2400" dirty="0"/>
              <a:t>-12 litros/min, durante 15 a 20 minutos, com o paciente sentado inclinado para frente;</a:t>
            </a:r>
          </a:p>
          <a:p>
            <a:r>
              <a:rPr lang="pt-BR" dirty="0"/>
              <a:t>- </a:t>
            </a:r>
            <a:r>
              <a:rPr lang="pt-BR" dirty="0" err="1"/>
              <a:t>T</a:t>
            </a:r>
            <a:r>
              <a:rPr lang="pt-BR" dirty="0" err="1" smtClean="0"/>
              <a:t>riptano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 </a:t>
            </a:r>
            <a:r>
              <a:rPr lang="pt-BR" sz="2400" dirty="0" smtClean="0"/>
              <a:t>6mg</a:t>
            </a:r>
            <a:r>
              <a:rPr lang="pt-BR" sz="2400" dirty="0"/>
              <a:t>, subcutâneo, máximo de 3 injeções </a:t>
            </a:r>
            <a:r>
              <a:rPr lang="pt-BR" sz="2400" dirty="0" smtClean="0"/>
              <a:t>diárias</a:t>
            </a:r>
            <a:endParaRPr lang="pt-BR" sz="2400" dirty="0"/>
          </a:p>
          <a:p>
            <a:r>
              <a:rPr lang="pt-BR" dirty="0"/>
              <a:t>- Se refratária: </a:t>
            </a:r>
            <a:r>
              <a:rPr lang="pt-BR" dirty="0" err="1"/>
              <a:t>octreotide</a:t>
            </a:r>
            <a:r>
              <a:rPr lang="pt-BR" dirty="0"/>
              <a:t> IV e ergotamina VO, lidocaína </a:t>
            </a:r>
            <a:r>
              <a:rPr lang="pt-BR" dirty="0" err="1"/>
              <a:t>intranasal</a:t>
            </a:r>
            <a:r>
              <a:rPr lang="pt-B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Tratamento</a:t>
            </a:r>
            <a:endParaRPr lang="en-US" dirty="0"/>
          </a:p>
        </p:txBody>
      </p:sp>
      <p:pic>
        <p:nvPicPr>
          <p:cNvPr id="35842" name="Picture 2" descr="http://image.slidesharecdn.com/cefalia-110211050945-phpapp02/95/introduo-ao-estudo-da-cefalias-39-728.jpg?cb=14158210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001054" cy="6000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23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Profilaxia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/>
          </a:bodyPr>
          <a:lstStyle/>
          <a:p>
            <a:r>
              <a:rPr lang="pt-BR" dirty="0" err="1" smtClean="0"/>
              <a:t>Verapamil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sz="2200" dirty="0" smtClean="0"/>
              <a:t>  240</a:t>
            </a:r>
            <a:r>
              <a:rPr lang="pt-BR" sz="2200" dirty="0"/>
              <a:t>-960 mg/dia, dividida em 3 doses (droga de escolha na maioria dos casos</a:t>
            </a:r>
            <a:r>
              <a:rPr lang="pt-BR" sz="2200" dirty="0" smtClean="0"/>
              <a:t>)</a:t>
            </a:r>
            <a:endParaRPr lang="pt-BR" dirty="0" smtClean="0"/>
          </a:p>
          <a:p>
            <a:r>
              <a:rPr lang="pt-BR" dirty="0" smtClean="0"/>
              <a:t>Monitorar </a:t>
            </a:r>
            <a:r>
              <a:rPr lang="pt-BR" dirty="0"/>
              <a:t>ECG;</a:t>
            </a:r>
          </a:p>
          <a:p>
            <a:r>
              <a:rPr lang="pt-BR" dirty="0" err="1" smtClean="0"/>
              <a:t>Valproato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smtClean="0"/>
              <a:t>Sódio</a:t>
            </a:r>
            <a:endParaRPr lang="pt-BR" dirty="0"/>
          </a:p>
          <a:p>
            <a:pPr marL="0" indent="0">
              <a:buNone/>
            </a:pPr>
            <a:r>
              <a:rPr lang="pt-BR" sz="2200" dirty="0" smtClean="0"/>
              <a:t>  1</a:t>
            </a:r>
            <a:r>
              <a:rPr lang="pt-BR" sz="2200" dirty="0"/>
              <a:t>-2g/</a:t>
            </a:r>
            <a:r>
              <a:rPr lang="pt-BR" sz="2200" dirty="0" smtClean="0"/>
              <a:t>dia</a:t>
            </a:r>
            <a:endParaRPr lang="pt-BR" sz="2200" dirty="0"/>
          </a:p>
          <a:p>
            <a:r>
              <a:rPr lang="pt-BR" dirty="0" smtClean="0"/>
              <a:t>Prednisona</a:t>
            </a:r>
          </a:p>
          <a:p>
            <a:pPr marL="0" indent="0">
              <a:buNone/>
            </a:pPr>
            <a:r>
              <a:rPr lang="pt-BR" sz="2200" dirty="0" smtClean="0"/>
              <a:t>  Ciclo </a:t>
            </a:r>
            <a:r>
              <a:rPr lang="pt-BR" sz="2200" dirty="0"/>
              <a:t>de 10 dias, iniciando com 60mg/dia, é opção interessante para crises de curta duração num intervalo inferior a 2 meses.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Diferenciar</a:t>
            </a:r>
            <a:r>
              <a:rPr lang="en-US" dirty="0" smtClean="0"/>
              <a:t> </a:t>
            </a:r>
            <a:r>
              <a:rPr lang="en-US" dirty="0" err="1" smtClean="0"/>
              <a:t>Primária</a:t>
            </a:r>
            <a:r>
              <a:rPr lang="en-US" dirty="0" smtClean="0"/>
              <a:t> e </a:t>
            </a:r>
            <a:r>
              <a:rPr lang="en-US" dirty="0" err="1" smtClean="0"/>
              <a:t>Secundária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75191"/>
            <a:ext cx="8643998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RED FLAGS (</a:t>
            </a:r>
            <a:r>
              <a:rPr lang="en-US" dirty="0" err="1" smtClean="0"/>
              <a:t>Demográficos</a:t>
            </a:r>
            <a:r>
              <a:rPr lang="en-US" dirty="0" smtClean="0"/>
              <a:t>, </a:t>
            </a:r>
            <a:r>
              <a:rPr lang="en-US" dirty="0" err="1" smtClean="0"/>
              <a:t>Exame</a:t>
            </a:r>
            <a:r>
              <a:rPr lang="en-US" dirty="0" smtClean="0"/>
              <a:t> </a:t>
            </a:r>
            <a:r>
              <a:rPr lang="en-US" dirty="0" err="1" smtClean="0"/>
              <a:t>Físico</a:t>
            </a:r>
            <a:r>
              <a:rPr lang="en-US" dirty="0" smtClean="0"/>
              <a:t> e </a:t>
            </a:r>
            <a:r>
              <a:rPr lang="en-US" dirty="0" err="1" smtClean="0"/>
              <a:t>Cronológico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Demográficos</a:t>
            </a:r>
            <a:r>
              <a:rPr lang="en-US" dirty="0" smtClean="0"/>
              <a:t> </a:t>
            </a:r>
            <a:r>
              <a:rPr lang="pt-BR" dirty="0" smtClean="0"/>
              <a:t> </a:t>
            </a:r>
          </a:p>
          <a:p>
            <a:pPr>
              <a:buNone/>
            </a:pPr>
            <a:r>
              <a:rPr lang="pt-BR" sz="2400" dirty="0" smtClean="0"/>
              <a:t>Idade &gt; 50 anos (artrite temporal)</a:t>
            </a:r>
          </a:p>
          <a:p>
            <a:pPr>
              <a:buNone/>
            </a:pPr>
            <a:r>
              <a:rPr lang="pt-BR" sz="2400" dirty="0" smtClean="0"/>
              <a:t>Fatores de Risco (câncer, HIV, doença sistêmica,TCE)</a:t>
            </a:r>
          </a:p>
          <a:p>
            <a:pPr>
              <a:buNone/>
            </a:pPr>
            <a:r>
              <a:rPr lang="pt-BR" sz="3000" dirty="0" smtClean="0"/>
              <a:t>Exame Físico</a:t>
            </a:r>
          </a:p>
          <a:p>
            <a:pPr>
              <a:buNone/>
            </a:pPr>
            <a:r>
              <a:rPr lang="pt-BR" sz="2400" dirty="0" smtClean="0"/>
              <a:t>Febre, Sinais </a:t>
            </a:r>
            <a:r>
              <a:rPr lang="pt-BR" sz="2400" dirty="0" err="1" smtClean="0"/>
              <a:t>meníngeos</a:t>
            </a:r>
            <a:r>
              <a:rPr lang="pt-BR" sz="2400" dirty="0" smtClean="0"/>
              <a:t>, </a:t>
            </a:r>
            <a:r>
              <a:rPr lang="pt-BR" sz="2400" dirty="0" err="1" smtClean="0"/>
              <a:t>Papiledema</a:t>
            </a:r>
            <a:r>
              <a:rPr lang="pt-BR" sz="2400" dirty="0" smtClean="0"/>
              <a:t>...</a:t>
            </a:r>
          </a:p>
          <a:p>
            <a:pPr>
              <a:buNone/>
            </a:pPr>
            <a:r>
              <a:rPr lang="pt-BR" sz="3000" dirty="0" smtClean="0"/>
              <a:t>Cronologia</a:t>
            </a:r>
          </a:p>
          <a:p>
            <a:pPr>
              <a:buNone/>
            </a:pPr>
            <a:r>
              <a:rPr lang="pt-BR" sz="2400" dirty="0" smtClean="0"/>
              <a:t>Tempo de instalação, surgimento, evolução...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72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A) </a:t>
            </a:r>
            <a:r>
              <a:rPr lang="en-US" dirty="0" err="1" smtClean="0"/>
              <a:t>Hemicrania</a:t>
            </a:r>
            <a:r>
              <a:rPr lang="en-US" dirty="0" smtClean="0"/>
              <a:t> </a:t>
            </a:r>
            <a:r>
              <a:rPr lang="en-US" dirty="0" err="1" smtClean="0"/>
              <a:t>Paroxística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55448"/>
            <a:ext cx="8784976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HEMICRANIA PAROXÍSTICA CRÔNICA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8542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Cefaléia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rara e de descrição recente.</a:t>
            </a:r>
          </a:p>
          <a:p>
            <a:pPr marL="0" indent="0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Mulher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(3:1), adulta, sem história familiar positiva.</a:t>
            </a:r>
          </a:p>
          <a:p>
            <a:pPr marL="0" indent="0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Episódica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ou crônica.</a:t>
            </a:r>
          </a:p>
          <a:p>
            <a:pPr marL="0" indent="0">
              <a:buNone/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QUADRO CLÍNICO: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compreende ataques semelhantes aos da cefaleia em salvas, entretanto, são mais breves e frequentes e predominância feminina.</a:t>
            </a:r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Dor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unilateral, qualidade penetrante, atinge a intensidade integral com rapidez;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-edema palpebral;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lacrimação unilateral;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-congestão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nasal;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Sindrome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Horner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parcial: lesão da via simpática dos nervos facial e oculares, tétrade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sinais: ptose,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miose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enoftalmo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anidrose facial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Duração: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2 a 45 minutos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Frequência diária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: 5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 mais episódios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6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HEMICRANIANA CONTÍNUA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88524"/>
            <a:ext cx="8640960" cy="464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Confundida com a enxaqueca crônica ou a cefaleia em salvas, a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hemicraniana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contínua causa uma cefaleia unilateral contínua, flutuando em intensidade e associada aos mesmos sintomas autônomos da cefaleia em salvas.</a:t>
            </a:r>
          </a:p>
          <a:p>
            <a:pPr marL="0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Não há fatores precipitantes claros.</a:t>
            </a:r>
          </a:p>
          <a:p>
            <a:pPr marL="0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 portadores tendem a responder à indometacina. Um sucesso limitado foi relatado com o uso de inibidores da COX-2 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Topiramato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82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3133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Assim como a cefaleia em salvas, a cefaleia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hemicraniana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é unilateral, ou seja, ocorre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sempre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um lado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cabeça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excepcionalmente mudam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lado, diferindo, portanto,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migrânea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dores são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curta duração (até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cento e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oitenta minutos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cefaleia em salvas, 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quarenta e cinco minutos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 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hemicraniana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intensidade da dor é excruciante (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principalmente na cefaleia em salvas)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ocorrem, principalmente,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sono (principalmente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cefaleia em salvas).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São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acompanhadas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 fenômenos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autonômicos do lado da dor (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miose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ptose palpebral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coriza, lacrimejamento, congestão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conjuntival). Apresentam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respostas específicas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medicações: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Sumatriptam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cefaleia em salvas;</a:t>
            </a:r>
          </a:p>
          <a:p>
            <a:pPr marL="0" indent="0">
              <a:buNone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Indometacina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cefaleia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hemicraniana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 DIFERENCIAL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15001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diagnóstico diferencial entre esses dois tipos de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cefaléia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se faz, principalmente, pelo número de crises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diárias: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uma a três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cefaleia em salvas, e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mais de cinco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cefaleia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hemicraniana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pela duração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dor e resposta às medicações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                                                          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crises de dor, nas duas variedades, podem aparecer agrupadas, em salvas, ocorrendo por um a dois meses, a cada seis ou mais meses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 episódios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forma crônica, as crises álgicas ocorrem diariamente ou quase diariamente, por meses ou anos.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60490"/>
            <a:ext cx="9144000" cy="45281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Grande resposta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clínica à </a:t>
            </a:r>
            <a:r>
              <a:rPr lang="pt-BR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INDOMETACINA</a:t>
            </a:r>
          </a:p>
          <a:p>
            <a:pPr marL="0" indent="0">
              <a:buNone/>
            </a:pPr>
            <a:endParaRPr lang="pt-BR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Fase </a:t>
            </a:r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aguda + manutenção por 1-2 anos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, na dose de 25-50 mg, de 8/8h, mesmo após encerradas as crises. </a:t>
            </a:r>
            <a:endParaRPr lang="pt-BR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INDOMETACINA: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A indometacina (IM) é um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anti-inflamatório não </a:t>
            </a:r>
            <a:r>
              <a:rPr lang="pt-BR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esteróide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(AINE), derivado do ácido </a:t>
            </a:r>
            <a:r>
              <a:rPr lang="pt-BR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indolacético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Mecanismo de ação: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Inibe a atividade da enzima </a:t>
            </a:r>
            <a:r>
              <a:rPr lang="pt-BR" sz="3800" dirty="0" err="1">
                <a:latin typeface="Arial" panose="020B0604020202020204" pitchFamily="34" charset="0"/>
                <a:cs typeface="Arial" panose="020B0604020202020204" pitchFamily="34" charset="0"/>
              </a:rPr>
              <a:t>cicloxigenase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 para diminuir a formação de precursores de prostaglandinas e </a:t>
            </a:r>
            <a:r>
              <a:rPr lang="pt-BR" sz="3800" dirty="0" err="1">
                <a:latin typeface="Arial" panose="020B0604020202020204" pitchFamily="34" charset="0"/>
                <a:cs typeface="Arial" panose="020B0604020202020204" pitchFamily="34" charset="0"/>
              </a:rPr>
              <a:t>tromboxanos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 a partir do ácido araquidônico. Embora muitos de seus efeitos terapêuticos e adversos sejam provocados pela inibição das sínteses de prostaglandinas em diferentes tecidos, outras ações contribuem de forma significativa aos efeitos terapêuticos do </a:t>
            </a:r>
            <a:r>
              <a:rPr lang="pt-BR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medicamento. </a:t>
            </a:r>
          </a:p>
          <a:p>
            <a:pPr marL="0" indent="0">
              <a:buNone/>
            </a:pP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57340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Analgésico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pela ação periférica, devido à inibição da síntese de prostaglandinas.</a:t>
            </a:r>
          </a:p>
          <a:p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Antirreumático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a produção do fator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reumatóide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IgM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pode diminuir com indometacina; não obstante, a droga não afeta o curso progressivo da artrite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reumatóide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 Somente atua por mecanismos analgésicos 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anti-inflamatórios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Antipirético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pela ação central sobre o centro hipotalâmico que regula a temperatura, produzindo vasodilatação periférica. </a:t>
            </a:r>
            <a:endParaRPr lang="pt-B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Antidismenorréico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inibe a síntese de prostaglandinas no útero, o que diminui as contrações uterinas, aumenta a perfusão uterina e alivia a isquemia e a dor espasmódica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774825"/>
            <a:ext cx="8229600" cy="4625975"/>
          </a:xfrm>
        </p:spPr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214290"/>
            <a:ext cx="849694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Posologia: 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doses maiores de 150 a 200mg/dia podem aumentar o risco de efeitos adversos. Em pacientes geriátricos maiores de 70 anos, reduzir a dose inicial, até a metade da dose usual em adulto. Sempre deve-se ministrar de forma oral, após as refeições ou com alimentos antiácidos para reduzir a irritação gastrintestinal. </a:t>
            </a:r>
            <a:r>
              <a:rPr lang="pt-B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Iniciar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o tratamento com 2 a 50mg 2 a 4 vezes ao dia; pode-se aumentar de 25 a 50mg em intervalos semanais até obter-se resposta satisfatória.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25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214290"/>
            <a:ext cx="9144000" cy="6643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Dose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máxima: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200mg/dia. 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Doses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pediátricas usuais oral: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de 1,5 a 2,5mg/kg/dia, em 3 ou 4 ingestões, até um máximo de 4mg/kg/dia. 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Reações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adversas: </a:t>
            </a:r>
          </a:p>
          <a:p>
            <a:pPr marL="0" indent="0">
              <a:buNone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Neurológicas: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depressão, vertigem e fadiga; com menor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frequência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: confusão mental, ansiedade, sonolência, convulsões, coma, neuropatia periférica, debilidade muscular. Em alguns casos, a intensidade desta sintomatologia pode obrigar a suspensão do tratamento.</a:t>
            </a:r>
          </a:p>
          <a:p>
            <a:pPr marL="0" indent="0">
              <a:buNone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Sintomas gastrintestinais: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Podem aparecer ulcerações no esôfago, estômago, duodeno ou intestino delgado; hemorragia gastrintestinal. Caso aparecer sangramento intestinal, o tratamento deverá ser suspenso. 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Hepáticas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raramente, observam-se quadros de hepatite ou icterícia relacionados com a administração de indometacina. </a:t>
            </a:r>
          </a:p>
          <a:p>
            <a:pPr marL="0" indent="0">
              <a:buNone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Cardiovasculares: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pouca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freqüência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, edema, elevação da pressão arterial, taquicardia, dor precordial, arritmia, hipotensão, insuficiência cardíaca congestiva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indometacina inibe a agregação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plaquetária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portanto deverá ter-se em conta este efeito em pacientes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alteração da coagulação ou sob terapêuticas anticoagulantes. A exemplos de outros anti-inflamatórios não-hormonais, deve-se esperar uma elevação de TGO-AST e TGP-ALT,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fosfatase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alcalina e outros parâmetros da função hepática. Em tratamentos crônicos, o quadro hemático e a função hepática deverão ser controlados periodicamente. </a:t>
            </a: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Contraindicações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Antecedentes de hipersensibilidade a indometacina,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salicilatos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 outros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anti-inflamatórios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não-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esteróides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Úlcera gastroduodenal ativa. Lesões gástricas recorrentes. Primeiro trimestre de gravidez. Lactação. Crianças menores de 14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anos.</a:t>
            </a:r>
          </a:p>
          <a:p>
            <a:pPr marL="0" indent="0"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Cefaléias</a:t>
            </a:r>
            <a:r>
              <a:rPr lang="en-US" dirty="0" smtClean="0"/>
              <a:t> </a:t>
            </a:r>
            <a:r>
              <a:rPr lang="en-US" dirty="0" err="1" smtClean="0"/>
              <a:t>Primárias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 </a:t>
            </a:r>
            <a:r>
              <a:rPr lang="en-US" sz="3200" dirty="0" err="1" smtClean="0"/>
              <a:t>Enxaqueca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Migrânea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smtClean="0"/>
              <a:t>2 Tensional</a:t>
            </a:r>
          </a:p>
          <a:p>
            <a:endParaRPr lang="en-US" sz="3200" dirty="0" smtClean="0"/>
          </a:p>
          <a:p>
            <a:r>
              <a:rPr lang="en-US" sz="3200" dirty="0" smtClean="0"/>
              <a:t>3 </a:t>
            </a:r>
            <a:r>
              <a:rPr lang="en-US" sz="3200" dirty="0" err="1" smtClean="0"/>
              <a:t>Autonômicas</a:t>
            </a:r>
            <a:r>
              <a:rPr lang="en-US" sz="3200" dirty="0" smtClean="0"/>
              <a:t> do </a:t>
            </a:r>
            <a:r>
              <a:rPr lang="en-US" sz="3200" dirty="0" err="1" smtClean="0"/>
              <a:t>Trigêmio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(principal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Salvas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Cluster)</a:t>
            </a:r>
          </a:p>
          <a:p>
            <a:endParaRPr lang="en-US" sz="3200" dirty="0" smtClean="0"/>
          </a:p>
          <a:p>
            <a:r>
              <a:rPr lang="en-US" sz="3200" dirty="0" smtClean="0"/>
              <a:t>4 </a:t>
            </a:r>
            <a:r>
              <a:rPr lang="en-US" sz="3200" dirty="0" err="1" smtClean="0"/>
              <a:t>Outras</a:t>
            </a:r>
            <a:r>
              <a:rPr lang="en-US" sz="3200" dirty="0" smtClean="0"/>
              <a:t> </a:t>
            </a:r>
            <a:r>
              <a:rPr lang="en-US" sz="3200" dirty="0" err="1" smtClean="0"/>
              <a:t>Cefaléias</a:t>
            </a:r>
            <a:r>
              <a:rPr lang="en-US" sz="3200" dirty="0" smtClean="0"/>
              <a:t> </a:t>
            </a:r>
            <a:r>
              <a:rPr lang="en-US" sz="3200" dirty="0" err="1" smtClean="0"/>
              <a:t>Primárias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C) SUNCT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síndrome SUNCT </a:t>
            </a:r>
            <a:r>
              <a:rPr lang="pt-BR" i="1" dirty="0"/>
              <a:t>(</a:t>
            </a:r>
            <a:r>
              <a:rPr lang="pt-BR" i="1" dirty="0" err="1"/>
              <a:t>short-lasting</a:t>
            </a:r>
            <a:r>
              <a:rPr lang="pt-BR" i="1" dirty="0"/>
              <a:t> unilateral </a:t>
            </a:r>
            <a:r>
              <a:rPr lang="pt-BR" i="1" dirty="0" err="1"/>
              <a:t>neu­ralgiform</a:t>
            </a:r>
            <a:r>
              <a:rPr lang="pt-BR" i="1" dirty="0"/>
              <a:t> </a:t>
            </a:r>
            <a:r>
              <a:rPr lang="pt-BR" i="1" dirty="0" err="1"/>
              <a:t>headache</a:t>
            </a:r>
            <a:r>
              <a:rPr lang="pt-BR" i="1" dirty="0"/>
              <a:t> </a:t>
            </a:r>
            <a:r>
              <a:rPr lang="pt-BR" i="1" dirty="0" err="1"/>
              <a:t>attacks</a:t>
            </a:r>
            <a:r>
              <a:rPr lang="pt-BR" i="1" dirty="0"/>
              <a:t> </a:t>
            </a:r>
            <a:r>
              <a:rPr lang="pt-BR" i="1" dirty="0" err="1"/>
              <a:t>with</a:t>
            </a:r>
            <a:r>
              <a:rPr lang="pt-BR" i="1" dirty="0"/>
              <a:t> </a:t>
            </a:r>
            <a:r>
              <a:rPr lang="pt-BR" i="1" dirty="0" err="1"/>
              <a:t>conjuntival</a:t>
            </a:r>
            <a:r>
              <a:rPr lang="pt-BR" i="1" dirty="0"/>
              <a:t> </a:t>
            </a:r>
            <a:r>
              <a:rPr lang="pt-BR" i="1" dirty="0" err="1"/>
              <a:t>injection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 smtClean="0"/>
              <a:t>tearing</a:t>
            </a:r>
            <a:r>
              <a:rPr lang="pt-BR" dirty="0" smtClean="0"/>
              <a:t>): </a:t>
            </a:r>
            <a:r>
              <a:rPr lang="pt-BR" dirty="0" err="1" smtClean="0"/>
              <a:t>Sjaas­tad</a:t>
            </a:r>
            <a:r>
              <a:rPr lang="pt-BR" dirty="0" smtClean="0"/>
              <a:t> </a:t>
            </a:r>
            <a:r>
              <a:rPr lang="pt-BR" dirty="0"/>
              <a:t>e colaboradores </a:t>
            </a:r>
            <a:r>
              <a:rPr lang="pt-BR" dirty="0" smtClean="0"/>
              <a:t>(1989).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R</a:t>
            </a:r>
            <a:r>
              <a:rPr lang="pt-BR" dirty="0" smtClean="0"/>
              <a:t>ecentemente incluída </a:t>
            </a:r>
            <a:r>
              <a:rPr lang="pt-BR" dirty="0"/>
              <a:t>na segunda edição da Classificação </a:t>
            </a:r>
            <a:r>
              <a:rPr lang="pt-BR" dirty="0" smtClean="0"/>
              <a:t>Internacional de Cefaléias.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E</a:t>
            </a:r>
            <a:r>
              <a:rPr lang="pt-BR" dirty="0" smtClean="0"/>
              <a:t>studos isolados insuficientes </a:t>
            </a:r>
            <a:r>
              <a:rPr lang="pt-BR" dirty="0"/>
              <a:t>para </a:t>
            </a:r>
            <a:r>
              <a:rPr lang="pt-BR" dirty="0" smtClean="0"/>
              <a:t>elucidá-la </a:t>
            </a:r>
          </a:p>
          <a:p>
            <a:pPr algn="just"/>
            <a:r>
              <a:rPr lang="pt-BR" dirty="0" smtClean="0"/>
              <a:t>Utilizando </a:t>
            </a:r>
            <a:r>
              <a:rPr lang="pt-BR" dirty="0"/>
              <a:t>o Doppler </a:t>
            </a:r>
            <a:r>
              <a:rPr lang="pt-BR" dirty="0" smtClean="0"/>
              <a:t>trans-craniano:</a:t>
            </a:r>
            <a:endParaRPr lang="pt-BR" dirty="0"/>
          </a:p>
          <a:p>
            <a:pPr algn="just">
              <a:buFont typeface="Wingdings" pitchFamily="2" charset="2"/>
              <a:buChar char="q"/>
            </a:pPr>
            <a:r>
              <a:rPr lang="pt-BR" dirty="0"/>
              <a:t>diminuição da velocidade do fluxo sangüíneo no território da artéria cerebral média do lado </a:t>
            </a:r>
            <a:r>
              <a:rPr lang="pt-BR" dirty="0" smtClean="0"/>
              <a:t>afetado</a:t>
            </a:r>
          </a:p>
          <a:p>
            <a:pPr algn="just">
              <a:buFont typeface="Wingdings" pitchFamily="2" charset="2"/>
              <a:buChar char="q"/>
            </a:pPr>
            <a:r>
              <a:rPr lang="pt-BR" dirty="0" err="1" smtClean="0"/>
              <a:t>vasodilatação</a:t>
            </a:r>
            <a:r>
              <a:rPr lang="pt-BR" dirty="0" smtClean="0"/>
              <a:t> exclusivamente </a:t>
            </a:r>
            <a:r>
              <a:rPr lang="pt-BR" dirty="0"/>
              <a:t>durante os paroxismos de dor</a:t>
            </a:r>
            <a:r>
              <a:rPr lang="pt-BR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 melhora clínica </a:t>
            </a:r>
            <a:r>
              <a:rPr lang="pt-BR" dirty="0"/>
              <a:t>estava relacionada a </a:t>
            </a:r>
            <a:r>
              <a:rPr lang="pt-BR" dirty="0" err="1"/>
              <a:t>vasoconstrição</a:t>
            </a:r>
            <a:r>
              <a:rPr lang="pt-BR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pt-BR" dirty="0"/>
          </a:p>
          <a:p>
            <a:pPr algn="just"/>
            <a:r>
              <a:rPr lang="pt-BR" dirty="0" smtClean="0"/>
              <a:t>Por que </a:t>
            </a:r>
            <a:r>
              <a:rPr lang="pt-BR" dirty="0" err="1" smtClean="0"/>
              <a:t>vasodilatação</a:t>
            </a:r>
            <a:r>
              <a:rPr lang="pt-BR" dirty="0" smtClean="0"/>
              <a:t> </a:t>
            </a:r>
            <a:r>
              <a:rPr lang="pt-BR" dirty="0"/>
              <a:t>da artéria cerebral </a:t>
            </a:r>
            <a:r>
              <a:rPr lang="pt-BR" dirty="0" smtClean="0"/>
              <a:t>média?</a:t>
            </a:r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estimulação </a:t>
            </a:r>
            <a:r>
              <a:rPr lang="pt-BR" dirty="0"/>
              <a:t>do gânglio </a:t>
            </a:r>
            <a:r>
              <a:rPr lang="pt-BR" dirty="0" err="1"/>
              <a:t>trigeminal</a:t>
            </a:r>
            <a:r>
              <a:rPr lang="pt-BR" dirty="0"/>
              <a:t> determina o aporte na substância P e peptídeo </a:t>
            </a:r>
            <a:r>
              <a:rPr lang="pt-BR" dirty="0" smtClean="0"/>
              <a:t>relacionado ao </a:t>
            </a:r>
            <a:r>
              <a:rPr lang="pt-BR" dirty="0" smtClean="0"/>
              <a:t>gene </a:t>
            </a:r>
            <a:r>
              <a:rPr lang="pt-BR" dirty="0"/>
              <a:t>da calcitonina aos vasos através do sistema </a:t>
            </a:r>
            <a:r>
              <a:rPr lang="pt-BR" dirty="0" err="1"/>
              <a:t>trigêmino</a:t>
            </a:r>
            <a:r>
              <a:rPr lang="pt-BR" dirty="0"/>
              <a:t>-vascular, </a:t>
            </a:r>
            <a:r>
              <a:rPr lang="pt-BR" dirty="0" smtClean="0"/>
              <a:t>promovendo </a:t>
            </a:r>
            <a:r>
              <a:rPr lang="pt-BR" dirty="0"/>
              <a:t>vasodilatação.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CLÍNICO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Geralmente entre os  41 e 70 anos, predominância no sexo </a:t>
            </a:r>
            <a:r>
              <a:rPr lang="pt-BR" dirty="0" smtClean="0"/>
              <a:t>masculino.</a:t>
            </a:r>
            <a:endParaRPr lang="pt-BR" dirty="0" smtClean="0"/>
          </a:p>
          <a:p>
            <a:pPr algn="just"/>
            <a:r>
              <a:rPr lang="pt-BR" dirty="0"/>
              <a:t>D</a:t>
            </a:r>
            <a:r>
              <a:rPr lang="pt-BR" dirty="0" smtClean="0"/>
              <a:t>or unilateral: orbitária</a:t>
            </a:r>
            <a:r>
              <a:rPr lang="pt-BR" dirty="0"/>
              <a:t>, </a:t>
            </a:r>
            <a:r>
              <a:rPr lang="pt-BR" dirty="0" smtClean="0"/>
              <a:t>supraorbitária </a:t>
            </a:r>
            <a:r>
              <a:rPr lang="pt-BR" dirty="0"/>
              <a:t>ou </a:t>
            </a:r>
            <a:r>
              <a:rPr lang="pt-BR" dirty="0" smtClean="0"/>
              <a:t>temporal.</a:t>
            </a:r>
            <a:endParaRPr lang="pt-BR" dirty="0" smtClean="0"/>
          </a:p>
          <a:p>
            <a:pPr algn="just"/>
            <a:r>
              <a:rPr lang="pt-BR" dirty="0" smtClean="0"/>
              <a:t>Pontada </a:t>
            </a:r>
            <a:r>
              <a:rPr lang="pt-BR" dirty="0"/>
              <a:t>ou </a:t>
            </a:r>
            <a:r>
              <a:rPr lang="pt-BR" dirty="0" smtClean="0"/>
              <a:t>pulsátil.</a:t>
            </a:r>
            <a:endParaRPr lang="pt-BR" dirty="0" smtClean="0"/>
          </a:p>
          <a:p>
            <a:pPr algn="just"/>
            <a:r>
              <a:rPr lang="pt-BR" dirty="0" smtClean="0"/>
              <a:t>5-240 segundos, de uma a duas crises por dia a até 10-30 crises por </a:t>
            </a:r>
            <a:r>
              <a:rPr lang="pt-BR" dirty="0" smtClean="0"/>
              <a:t>hora.</a:t>
            </a:r>
            <a:endParaRPr lang="pt-BR" dirty="0" smtClean="0"/>
          </a:p>
          <a:p>
            <a:pPr algn="just"/>
            <a:r>
              <a:rPr lang="pt-BR" dirty="0"/>
              <a:t>C</a:t>
            </a:r>
            <a:r>
              <a:rPr lang="pt-BR" dirty="0" smtClean="0"/>
              <a:t>om alternância errática entre períodos com dor, que variam de dias a meses e geralmente ocorrem 1 a 2 vezes por ano, e períodos de remissão.</a:t>
            </a:r>
          </a:p>
          <a:p>
            <a:pPr algn="just"/>
            <a:r>
              <a:rPr lang="pt-BR" dirty="0" smtClean="0"/>
              <a:t>Geralmente </a:t>
            </a:r>
            <a:r>
              <a:rPr lang="pt-BR" dirty="0" smtClean="0"/>
              <a:t>diurnas.</a:t>
            </a:r>
            <a:endParaRPr lang="pt-BR" dirty="0" smtClean="0"/>
          </a:p>
          <a:p>
            <a:pPr algn="just"/>
            <a:r>
              <a:rPr lang="pt-BR" dirty="0"/>
              <a:t>H</a:t>
            </a:r>
            <a:r>
              <a:rPr lang="pt-BR" dirty="0" smtClean="0"/>
              <a:t>iperemia </a:t>
            </a:r>
            <a:r>
              <a:rPr lang="pt-BR" dirty="0"/>
              <a:t>conjuntival e lacrimejamento </a:t>
            </a:r>
            <a:r>
              <a:rPr lang="pt-BR" dirty="0" err="1" smtClean="0"/>
              <a:t>ipsilaterais</a:t>
            </a:r>
            <a:r>
              <a:rPr lang="pt-BR" dirty="0" smtClean="0"/>
              <a:t>.</a:t>
            </a:r>
            <a:endParaRPr lang="pt-BR" dirty="0"/>
          </a:p>
          <a:p>
            <a:pPr algn="just"/>
            <a:r>
              <a:rPr lang="pt-BR" dirty="0"/>
              <a:t>S</a:t>
            </a:r>
            <a:r>
              <a:rPr lang="pt-BR" dirty="0" smtClean="0"/>
              <a:t>intomas iniciam-se </a:t>
            </a:r>
            <a:r>
              <a:rPr lang="pt-BR" dirty="0"/>
              <a:t>rapidamente após o início da </a:t>
            </a:r>
            <a:r>
              <a:rPr lang="pt-BR" dirty="0" smtClean="0"/>
              <a:t>dor (obstrução </a:t>
            </a:r>
            <a:r>
              <a:rPr lang="pt-BR" dirty="0"/>
              <a:t>nasal</a:t>
            </a:r>
            <a:r>
              <a:rPr lang="pt-BR" dirty="0" smtClean="0"/>
              <a:t>, coriza, sudorese</a:t>
            </a:r>
            <a:r>
              <a:rPr lang="pt-BR" dirty="0" smtClean="0"/>
              <a:t>).</a:t>
            </a:r>
            <a:endParaRPr lang="pt-BR" dirty="0" smtClean="0"/>
          </a:p>
          <a:p>
            <a:pPr algn="just"/>
            <a:r>
              <a:rPr lang="pt-BR" dirty="0" smtClean="0"/>
              <a:t>Sintomas sistêmicos: urgência </a:t>
            </a:r>
            <a:r>
              <a:rPr lang="pt-BR" dirty="0" err="1" smtClean="0"/>
              <a:t>miccional</a:t>
            </a:r>
            <a:r>
              <a:rPr lang="pt-BR" dirty="0" smtClean="0"/>
              <a:t> e ocasionalmente a </a:t>
            </a:r>
            <a:r>
              <a:rPr lang="pt-BR" dirty="0" err="1" smtClean="0"/>
              <a:t>bradicardia</a:t>
            </a:r>
            <a:r>
              <a:rPr lang="pt-BR" dirty="0" smtClean="0"/>
              <a:t>. Freqüência respiratória aumenta com a dor.</a:t>
            </a:r>
          </a:p>
          <a:p>
            <a:pPr algn="just"/>
            <a:r>
              <a:rPr lang="pt-BR" dirty="0"/>
              <a:t>P</a:t>
            </a:r>
            <a:r>
              <a:rPr lang="pt-BR" dirty="0" smtClean="0"/>
              <a:t>resença </a:t>
            </a:r>
            <a:r>
              <a:rPr lang="pt-BR" dirty="0"/>
              <a:t>dos fatores </a:t>
            </a:r>
            <a:r>
              <a:rPr lang="pt-BR" dirty="0" smtClean="0"/>
              <a:t>precipitantes: rodar a cabeça</a:t>
            </a:r>
            <a:r>
              <a:rPr lang="pt-BR" dirty="0"/>
              <a:t>, tossir, espirrar, tocar a asa do nariz, os olhos, a região </a:t>
            </a:r>
            <a:r>
              <a:rPr lang="pt-BR" dirty="0" err="1" smtClean="0"/>
              <a:t>periorbital</a:t>
            </a:r>
            <a:r>
              <a:rPr lang="pt-BR" dirty="0" smtClean="0"/>
              <a:t>. 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Thuanny\Documents\4º ANO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3719563" cy="2786082"/>
          </a:xfrm>
          <a:prstGeom prst="rect">
            <a:avLst/>
          </a:prstGeom>
          <a:noFill/>
        </p:spPr>
      </p:pic>
      <p:pic>
        <p:nvPicPr>
          <p:cNvPr id="1027" name="Picture 3" descr="C:\Users\Thuanny\Documents\4º ANO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571480"/>
            <a:ext cx="4699033" cy="2786082"/>
          </a:xfrm>
          <a:prstGeom prst="rect">
            <a:avLst/>
          </a:prstGeom>
          <a:noFill/>
        </p:spPr>
      </p:pic>
      <p:pic>
        <p:nvPicPr>
          <p:cNvPr id="1028" name="Picture 4" descr="C:\Users\Thuanny\Documents\4º ANO\download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714752"/>
            <a:ext cx="3714776" cy="2974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Subdivisões: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b="1" i="1" dirty="0" smtClean="0"/>
              <a:t>PADRÕES</a:t>
            </a:r>
          </a:p>
          <a:p>
            <a:pPr algn="just"/>
            <a:r>
              <a:rPr lang="pt-BR" i="1" dirty="0" smtClean="0"/>
              <a:t> </a:t>
            </a:r>
            <a:r>
              <a:rPr lang="pt-BR" i="1" u="sng" dirty="0" smtClean="0"/>
              <a:t>Padrão platô</a:t>
            </a:r>
            <a:r>
              <a:rPr lang="pt-BR" i="1" u="sng" dirty="0"/>
              <a:t>: </a:t>
            </a:r>
            <a:r>
              <a:rPr lang="pt-BR" dirty="0"/>
              <a:t>a dor aparece e desaparece na mesma intensidade; </a:t>
            </a:r>
            <a:endParaRPr lang="pt-BR" i="1" dirty="0" smtClean="0"/>
          </a:p>
          <a:p>
            <a:pPr algn="just"/>
            <a:r>
              <a:rPr lang="pt-BR" i="1" u="sng" dirty="0" smtClean="0"/>
              <a:t>Padrão </a:t>
            </a:r>
            <a:r>
              <a:rPr lang="pt-BR" i="1" u="sng" dirty="0"/>
              <a:t>repetitivo: </a:t>
            </a:r>
            <a:r>
              <a:rPr lang="pt-BR" dirty="0"/>
              <a:t>alterna ondas de </a:t>
            </a:r>
            <a:r>
              <a:rPr lang="pt-BR" dirty="0" smtClean="0"/>
              <a:t>piora com </a:t>
            </a:r>
            <a:r>
              <a:rPr lang="pt-BR" dirty="0"/>
              <a:t>períodos de melhora, mantendo uma linha de base próxima à normalidade</a:t>
            </a:r>
            <a:r>
              <a:rPr lang="pt-BR" dirty="0" smtClean="0"/>
              <a:t>;</a:t>
            </a:r>
            <a:r>
              <a:rPr lang="pt-BR" i="1" dirty="0" smtClean="0"/>
              <a:t> </a:t>
            </a:r>
          </a:p>
          <a:p>
            <a:pPr algn="just"/>
            <a:r>
              <a:rPr lang="pt-BR" i="1" u="sng" dirty="0" smtClean="0"/>
              <a:t>Padrão "serrilhado</a:t>
            </a:r>
            <a:r>
              <a:rPr lang="pt-BR" i="1" u="sng" dirty="0"/>
              <a:t>": </a:t>
            </a:r>
            <a:r>
              <a:rPr lang="pt-BR" dirty="0"/>
              <a:t>semelhante ao anterior, porém com uma linha de base bem mais afastada </a:t>
            </a:r>
            <a:r>
              <a:rPr lang="pt-BR" dirty="0" smtClean="0"/>
              <a:t>da normalidade</a:t>
            </a:r>
            <a:r>
              <a:rPr lang="pt-BR" dirty="0"/>
              <a:t>; </a:t>
            </a:r>
            <a:endParaRPr lang="pt-BR" i="1" dirty="0" smtClean="0"/>
          </a:p>
          <a:p>
            <a:pPr algn="just"/>
            <a:r>
              <a:rPr lang="pt-BR" i="1" u="sng" dirty="0" smtClean="0"/>
              <a:t>Padrão </a:t>
            </a:r>
            <a:r>
              <a:rPr lang="pt-BR" i="1" u="sng" dirty="0"/>
              <a:t>platô com exacerbação</a:t>
            </a:r>
            <a:r>
              <a:rPr lang="pt-BR" i="1" dirty="0"/>
              <a:t>: </a:t>
            </a:r>
            <a:r>
              <a:rPr lang="pt-BR" dirty="0"/>
              <a:t>linha de base alta para a dor, mesclada com </a:t>
            </a:r>
            <a:r>
              <a:rPr lang="pt-BR" dirty="0" smtClean="0"/>
              <a:t>períodos de </a:t>
            </a:r>
            <a:r>
              <a:rPr lang="pt-BR" dirty="0"/>
              <a:t>exacerbações não </a:t>
            </a:r>
            <a:r>
              <a:rPr lang="pt-BR" dirty="0" smtClean="0"/>
              <a:t>paroxísticas</a:t>
            </a:r>
            <a:r>
              <a:rPr lang="pt-BR" dirty="0"/>
              <a:t>, com duração variável de um a dois segundos.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Font typeface="Wingdings" pitchFamily="2" charset="2"/>
              <a:buChar char="v"/>
            </a:pPr>
            <a:r>
              <a:rPr lang="pt-BR" dirty="0" smtClean="0"/>
              <a:t>Os </a:t>
            </a:r>
            <a:r>
              <a:rPr lang="pt-BR" dirty="0"/>
              <a:t>quatro </a:t>
            </a:r>
            <a:r>
              <a:rPr lang="pt-BR" dirty="0" smtClean="0"/>
              <a:t>padrões caracterizam-se </a:t>
            </a:r>
            <a:r>
              <a:rPr lang="pt-BR" dirty="0"/>
              <a:t>por não durar mais que dois minutos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b="1" dirty="0" smtClean="0"/>
              <a:t>SUBGRUPOS</a:t>
            </a:r>
          </a:p>
          <a:p>
            <a:pPr algn="just"/>
            <a:r>
              <a:rPr lang="pt-BR" i="1" u="sng" dirty="0"/>
              <a:t>G</a:t>
            </a:r>
            <a:r>
              <a:rPr lang="pt-BR" i="1" u="sng" dirty="0" smtClean="0"/>
              <a:t>rupo </a:t>
            </a:r>
            <a:r>
              <a:rPr lang="pt-BR" i="1" u="sng" dirty="0"/>
              <a:t>variante </a:t>
            </a:r>
            <a:r>
              <a:rPr lang="pt-BR" i="1" u="sng" dirty="0" smtClean="0"/>
              <a:t>cluster</a:t>
            </a:r>
            <a:r>
              <a:rPr lang="pt-BR" i="1" dirty="0" smtClean="0"/>
              <a:t>: </a:t>
            </a:r>
            <a:r>
              <a:rPr lang="pt-BR" dirty="0" smtClean="0"/>
              <a:t>predominam </a:t>
            </a:r>
            <a:r>
              <a:rPr lang="pt-BR" dirty="0"/>
              <a:t>os fenômenos autonômicos; </a:t>
            </a:r>
            <a:endParaRPr lang="pt-BR" dirty="0" smtClean="0"/>
          </a:p>
          <a:p>
            <a:pPr algn="just"/>
            <a:r>
              <a:rPr lang="pt-BR" i="1" u="sng" dirty="0" smtClean="0"/>
              <a:t>Grupo variante </a:t>
            </a:r>
            <a:r>
              <a:rPr lang="pt-BR" i="1" u="sng" dirty="0"/>
              <a:t>neuralgia </a:t>
            </a:r>
            <a:r>
              <a:rPr lang="pt-BR" i="1" u="sng" dirty="0" err="1" smtClean="0"/>
              <a:t>trigeminal</a:t>
            </a:r>
            <a:r>
              <a:rPr lang="pt-BR" i="1" dirty="0" smtClean="0"/>
              <a:t>: </a:t>
            </a:r>
            <a:r>
              <a:rPr lang="pt-BR" dirty="0" smtClean="0"/>
              <a:t>unilateralidade </a:t>
            </a:r>
            <a:r>
              <a:rPr lang="pt-BR" dirty="0"/>
              <a:t>dos sintomas, brevidade dos paroxismos e </a:t>
            </a:r>
            <a:r>
              <a:rPr lang="pt-BR" dirty="0" smtClean="0"/>
              <a:t>presença de </a:t>
            </a:r>
            <a:r>
              <a:rPr lang="pt-BR" dirty="0"/>
              <a:t>pontos de gatilho.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EXAME NEUROLÓGICO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diminuição </a:t>
            </a:r>
            <a:r>
              <a:rPr lang="pt-BR" dirty="0"/>
              <a:t>da sensibilidade </a:t>
            </a:r>
            <a:r>
              <a:rPr lang="pt-BR" dirty="0" err="1" smtClean="0"/>
              <a:t>corneana</a:t>
            </a:r>
            <a:r>
              <a:rPr lang="pt-BR" dirty="0" smtClean="0"/>
              <a:t> </a:t>
            </a:r>
            <a:r>
              <a:rPr lang="pt-BR" dirty="0"/>
              <a:t>no lado </a:t>
            </a:r>
            <a:r>
              <a:rPr lang="pt-BR" dirty="0" smtClean="0"/>
              <a:t>afetado no </a:t>
            </a:r>
            <a:r>
              <a:rPr lang="pt-BR" dirty="0"/>
              <a:t>período </a:t>
            </a:r>
            <a:r>
              <a:rPr lang="pt-BR" dirty="0" err="1" smtClean="0"/>
              <a:t>inter-crítico</a:t>
            </a:r>
            <a:r>
              <a:rPr lang="pt-BR" dirty="0" smtClean="0"/>
              <a:t>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diâmetro </a:t>
            </a:r>
            <a:r>
              <a:rPr lang="pt-BR" dirty="0"/>
              <a:t>pupilar habitualmente é simétrico, porém pode ocorrer </a:t>
            </a:r>
            <a:r>
              <a:rPr lang="pt-BR" dirty="0" smtClean="0"/>
              <a:t>diminuição da </a:t>
            </a:r>
            <a:r>
              <a:rPr lang="pt-BR" dirty="0"/>
              <a:t>resposta </a:t>
            </a:r>
            <a:r>
              <a:rPr lang="pt-BR" dirty="0" err="1"/>
              <a:t>pupilo-dilatadora</a:t>
            </a:r>
            <a:r>
              <a:rPr lang="pt-BR" dirty="0"/>
              <a:t> do lado </a:t>
            </a:r>
            <a:r>
              <a:rPr lang="pt-BR" dirty="0" smtClean="0"/>
              <a:t>sintomático.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Diagnóstico</a:t>
            </a:r>
            <a:r>
              <a:rPr lang="en-US" dirty="0" smtClean="0"/>
              <a:t> </a:t>
            </a:r>
            <a:r>
              <a:rPr lang="en-US" dirty="0" err="1" smtClean="0"/>
              <a:t>Diferencial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Cefaléias</a:t>
            </a:r>
            <a:r>
              <a:rPr lang="en-US" dirty="0" smtClean="0"/>
              <a:t> </a:t>
            </a:r>
            <a:r>
              <a:rPr lang="en-US" dirty="0" err="1" smtClean="0"/>
              <a:t>Primárias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1428727" y="1643050"/>
            <a:ext cx="5977409" cy="5156189"/>
          </a:xfrm>
        </p:spPr>
      </p:pic>
    </p:spTree>
    <p:extLst>
      <p:ext uri="{BB962C8B-B14F-4D97-AF65-F5344CB8AC3E}">
        <p14:creationId xmlns:p14="http://schemas.microsoft.com/office/powerpoint/2010/main" val="8860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Migrâneas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725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</a:t>
            </a:r>
            <a:r>
              <a:rPr lang="pt-BR" dirty="0" err="1" smtClean="0"/>
              <a:t>Migrânea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62560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Ocorre e 10% da população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Predomínio </a:t>
            </a:r>
            <a:r>
              <a:rPr lang="pt-BR" dirty="0" smtClean="0"/>
              <a:t>no sexo feminino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Inicio na </a:t>
            </a:r>
            <a:r>
              <a:rPr lang="pt-BR" dirty="0" smtClean="0"/>
              <a:t>adolescência </a:t>
            </a:r>
            <a:r>
              <a:rPr lang="pt-BR" dirty="0" smtClean="0"/>
              <a:t>e pico aos 30-50 anos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Historia familiar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Aura em 20%</a:t>
            </a:r>
          </a:p>
          <a:p>
            <a:endParaRPr lang="pt-BR" dirty="0"/>
          </a:p>
        </p:txBody>
      </p:sp>
      <p:pic>
        <p:nvPicPr>
          <p:cNvPr id="15362" name="Picture 2" descr="http://image.slidesharecdn.com/cefalia-110211050945-phpapp02/95/introduo-ao-estudo-da-cefalias-20-728.jpg?cb=14158210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214685"/>
            <a:ext cx="4619656" cy="3464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Fatores Desencadeantes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2200" b="0" dirty="0" smtClean="0"/>
              <a:t>Excesso ou falta de sono</a:t>
            </a:r>
          </a:p>
          <a:p>
            <a:pPr eaLnBrk="0" hangingPunct="0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2200" b="0" dirty="0" smtClean="0"/>
              <a:t>Estresse</a:t>
            </a:r>
          </a:p>
          <a:p>
            <a:pPr eaLnBrk="0" hangingPunct="0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2200" b="0" dirty="0" smtClean="0"/>
              <a:t>Jejum</a:t>
            </a:r>
          </a:p>
          <a:p>
            <a:pPr eaLnBrk="0" hangingPunct="0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2200" b="0" dirty="0" smtClean="0"/>
              <a:t>Ingestão de certos alimentos</a:t>
            </a:r>
          </a:p>
          <a:p>
            <a:pPr eaLnBrk="0" hangingPunct="0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2200" b="0" dirty="0" smtClean="0"/>
              <a:t>Álcool</a:t>
            </a:r>
          </a:p>
          <a:p>
            <a:pPr eaLnBrk="0" hangingPunct="0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2200" b="0" dirty="0" smtClean="0"/>
              <a:t>Privação de cafeína</a:t>
            </a:r>
          </a:p>
          <a:p>
            <a:pPr eaLnBrk="0" hangingPunct="0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2200" b="0" dirty="0" smtClean="0"/>
              <a:t>Medicamentos</a:t>
            </a:r>
          </a:p>
          <a:p>
            <a:pPr eaLnBrk="0" hangingPunct="0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2200" b="0" dirty="0" smtClean="0"/>
              <a:t>Variações de níveis de hormônio</a:t>
            </a:r>
          </a:p>
          <a:p>
            <a:pPr eaLnBrk="0" hangingPunct="0"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r>
              <a:rPr lang="pt-BR" sz="2200" b="0" dirty="0" smtClean="0"/>
              <a:t>Outros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v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Sintomas Premonitórios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 smtClean="0"/>
              <a:t>Anorexia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dificuldade </a:t>
            </a:r>
            <a:r>
              <a:rPr lang="pt-BR" dirty="0"/>
              <a:t>de </a:t>
            </a:r>
            <a:r>
              <a:rPr lang="pt-BR" dirty="0" smtClean="0"/>
              <a:t>concentração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Irritabilidade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bocejos repetidos</a:t>
            </a:r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alterações </a:t>
            </a:r>
            <a:r>
              <a:rPr lang="pt-BR" dirty="0"/>
              <a:t>de </a:t>
            </a:r>
            <a:r>
              <a:rPr lang="pt-BR" dirty="0" smtClean="0"/>
              <a:t>humor, apetite </a:t>
            </a:r>
            <a:r>
              <a:rPr lang="pt-BR" dirty="0"/>
              <a:t>ou sono 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distúrbios </a:t>
            </a:r>
            <a:r>
              <a:rPr lang="pt-BR" dirty="0"/>
              <a:t>do sistema </a:t>
            </a:r>
            <a:r>
              <a:rPr lang="pt-BR" dirty="0" smtClean="0"/>
              <a:t>digestório.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Dificuldade de reconhecer esses sintomas.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1824</TotalTime>
  <Words>2643</Words>
  <Application>Microsoft Office PowerPoint</Application>
  <PresentationFormat>Apresentação na tela (4:3)</PresentationFormat>
  <Paragraphs>326</Paragraphs>
  <Slides>56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64" baseType="lpstr">
      <vt:lpstr>Arial</vt:lpstr>
      <vt:lpstr>Constantia</vt:lpstr>
      <vt:lpstr>Corbel</vt:lpstr>
      <vt:lpstr>Times New Roman</vt:lpstr>
      <vt:lpstr>Wingdings</vt:lpstr>
      <vt:lpstr>Wingdings 2</vt:lpstr>
      <vt:lpstr>Wingdings 3</vt:lpstr>
      <vt:lpstr>Módulo</vt:lpstr>
      <vt:lpstr>Cefaléias Primárias</vt:lpstr>
      <vt:lpstr>Grupo</vt:lpstr>
      <vt:lpstr>As cefaléias podem ser…</vt:lpstr>
      <vt:lpstr>Diferenciar Primária e Secundária</vt:lpstr>
      <vt:lpstr>Cefaléias Primárias</vt:lpstr>
      <vt:lpstr>Migrâneas</vt:lpstr>
      <vt:lpstr> Migrânea</vt:lpstr>
      <vt:lpstr>Fatores Desencadeantes</vt:lpstr>
      <vt:lpstr>Sintomas Premonitórios</vt:lpstr>
      <vt:lpstr>Aura</vt:lpstr>
      <vt:lpstr>Dor        </vt:lpstr>
      <vt:lpstr>Resolução</vt:lpstr>
      <vt:lpstr>Fisiopatologia </vt:lpstr>
      <vt:lpstr>Apresentação do PowerPoint</vt:lpstr>
      <vt:lpstr>Migrânea com Aura</vt:lpstr>
      <vt:lpstr>Migrânea sem Aura</vt:lpstr>
      <vt:lpstr>Tratamento</vt:lpstr>
      <vt:lpstr>Tratamento de Ataque</vt:lpstr>
      <vt:lpstr>Tratamento Profilático</vt:lpstr>
      <vt:lpstr>Tensional</vt:lpstr>
      <vt:lpstr>Cefaléia Tensional</vt:lpstr>
      <vt:lpstr>Fisiopatologia</vt:lpstr>
      <vt:lpstr>Clínica e Diagnóstico</vt:lpstr>
      <vt:lpstr>Tratamento</vt:lpstr>
      <vt:lpstr>Apresentação do PowerPoint</vt:lpstr>
      <vt:lpstr>Autonômicas do Trigêmio</vt:lpstr>
      <vt:lpstr>Cefaléias Autonômicas do Trigêmio</vt:lpstr>
      <vt:lpstr>A) Salvas ou Cluster</vt:lpstr>
      <vt:lpstr>Apresentação do PowerPoint</vt:lpstr>
      <vt:lpstr>Apresentação do PowerPoint</vt:lpstr>
      <vt:lpstr>Epidemiologia</vt:lpstr>
      <vt:lpstr>Fisiopatologia</vt:lpstr>
      <vt:lpstr>Quadro Clínico</vt:lpstr>
      <vt:lpstr>Apresentação do PowerPoint</vt:lpstr>
      <vt:lpstr>Exame Físico</vt:lpstr>
      <vt:lpstr>Na crise:</vt:lpstr>
      <vt:lpstr>Tratamento</vt:lpstr>
      <vt:lpstr>Tratamento</vt:lpstr>
      <vt:lpstr>Profilaxia</vt:lpstr>
      <vt:lpstr>A) Hemicrania Paroxística</vt:lpstr>
      <vt:lpstr>HEMICRANIA PAROXÍSTICA CRÔNICA</vt:lpstr>
      <vt:lpstr>HEMICRANIANA CONTÍNUA</vt:lpstr>
      <vt:lpstr>DIAGNÓSTICO</vt:lpstr>
      <vt:lpstr>DIAGNÓSTICO DIFERENCIAL</vt:lpstr>
      <vt:lpstr>TRATAMENTO</vt:lpstr>
      <vt:lpstr>Apresentação do PowerPoint</vt:lpstr>
      <vt:lpstr>Apresentação do PowerPoint</vt:lpstr>
      <vt:lpstr>Apresentação do PowerPoint</vt:lpstr>
      <vt:lpstr> </vt:lpstr>
      <vt:lpstr>C) SUNCT</vt:lpstr>
      <vt:lpstr>FISIOPATOLOGIA</vt:lpstr>
      <vt:lpstr>QUADRO CLÍNICO </vt:lpstr>
      <vt:lpstr>Apresentação do PowerPoint</vt:lpstr>
      <vt:lpstr>Subdivisões:</vt:lpstr>
      <vt:lpstr>EXAME NEUROLÓGICO</vt:lpstr>
      <vt:lpstr>Diagnóstico Diferencial Cefaléias Primárias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CEFALEIA DO TIPO TENSIONAL</dc:title>
  <dc:creator>Augusto</dc:creator>
  <cp:lastModifiedBy>Escritório</cp:lastModifiedBy>
  <cp:revision>60</cp:revision>
  <dcterms:created xsi:type="dcterms:W3CDTF">2014-09-17T03:57:54Z</dcterms:created>
  <dcterms:modified xsi:type="dcterms:W3CDTF">2015-01-17T01:56:22Z</dcterms:modified>
</cp:coreProperties>
</file>