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7" r:id="rId14"/>
    <p:sldId id="268" r:id="rId15"/>
    <p:sldId id="269" r:id="rId16"/>
    <p:sldId id="274" r:id="rId17"/>
    <p:sldId id="270" r:id="rId18"/>
    <p:sldId id="283" r:id="rId19"/>
    <p:sldId id="271" r:id="rId20"/>
    <p:sldId id="272" r:id="rId21"/>
    <p:sldId id="282" r:id="rId22"/>
    <p:sldId id="273" r:id="rId23"/>
    <p:sldId id="284" r:id="rId24"/>
    <p:sldId id="275" r:id="rId25"/>
    <p:sldId id="276" r:id="rId26"/>
    <p:sldId id="285" r:id="rId27"/>
    <p:sldId id="286" r:id="rId28"/>
    <p:sldId id="277" r:id="rId29"/>
    <p:sldId id="278" r:id="rId30"/>
    <p:sldId id="279" r:id="rId31"/>
    <p:sldId id="280" r:id="rId32"/>
    <p:sldId id="281" r:id="rId33"/>
    <p:sldId id="28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106" d="100"/>
          <a:sy n="106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F3A17-1AE0-4303-A9A9-3CC51A34CC96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839A-DEFD-4F87-9B99-228F41A9A7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30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5839A-DEFD-4F87-9B99-228F41A9A75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18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5839A-DEFD-4F87-9B99-228F41A9A753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67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A13A52-026C-4D05-BA1F-A8E2ECBEC3BA}" type="datetimeFigureOut">
              <a:rPr lang="pt-BR" smtClean="0"/>
              <a:pPr/>
              <a:t>18/04/2017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7B7451-17E7-4C16-B924-B7DFCE0E4D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590/S0004-282X2007000300027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Cefaleias Primárias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530120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Juliana Jaime de Souza</a:t>
            </a:r>
          </a:p>
          <a:p>
            <a:r>
              <a:rPr lang="pt-BR" dirty="0" smtClean="0"/>
              <a:t>Marcos Rezende Junior</a:t>
            </a:r>
          </a:p>
          <a:p>
            <a:r>
              <a:rPr lang="pt-BR" dirty="0" smtClean="0"/>
              <a:t>Patrícia </a:t>
            </a:r>
            <a:r>
              <a:rPr lang="pt-BR" dirty="0" err="1" smtClean="0"/>
              <a:t>Millás</a:t>
            </a:r>
            <a:r>
              <a:rPr lang="pt-BR" dirty="0" smtClean="0"/>
              <a:t> Ribeiro</a:t>
            </a:r>
          </a:p>
          <a:p>
            <a:r>
              <a:rPr lang="pt-BR" dirty="0" smtClean="0"/>
              <a:t>Rodolfo Lucas Lins </a:t>
            </a:r>
          </a:p>
          <a:p>
            <a:r>
              <a:rPr lang="pt-BR" dirty="0" smtClean="0"/>
              <a:t>Valquíria Ferraz de Jesus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92080" y="6027003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Ambulatório de Cefaleia</a:t>
            </a:r>
          </a:p>
          <a:p>
            <a:r>
              <a:rPr lang="pt-BR" sz="2400" smtClean="0"/>
              <a:t>Prof.Dr</a:t>
            </a:r>
            <a:r>
              <a:rPr lang="pt-BR" sz="2400" dirty="0" smtClean="0"/>
              <a:t>. Milton </a:t>
            </a:r>
            <a:r>
              <a:rPr lang="pt-BR" sz="2400" dirty="0" err="1" smtClean="0"/>
              <a:t>Marchioli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Profilática</a:t>
            </a:r>
          </a:p>
          <a:p>
            <a:pPr algn="just">
              <a:buNone/>
            </a:pPr>
            <a:r>
              <a:rPr lang="pt-BR" sz="2400" dirty="0" smtClean="0"/>
              <a:t>-Pacientes com crises frequentes podem receber profilaxia com: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-Beta bloqueadores: propranolol, </a:t>
            </a:r>
            <a:r>
              <a:rPr lang="pt-BR" sz="2400" dirty="0" err="1" smtClean="0"/>
              <a:t>metoprolol</a:t>
            </a:r>
            <a:r>
              <a:rPr lang="pt-BR" sz="2400" dirty="0" smtClean="0"/>
              <a:t>, timolol</a:t>
            </a:r>
          </a:p>
          <a:p>
            <a:pPr algn="just">
              <a:buNone/>
            </a:pPr>
            <a:r>
              <a:rPr lang="pt-BR" sz="2400" dirty="0" smtClean="0"/>
              <a:t>-Antidepressivos tricíclicos: </a:t>
            </a:r>
            <a:r>
              <a:rPr lang="pt-BR" sz="2400" dirty="0" err="1" smtClean="0"/>
              <a:t>amitriptilina</a:t>
            </a: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-Inibidor da recaptação de </a:t>
            </a:r>
            <a:r>
              <a:rPr lang="pt-BR" sz="2400" dirty="0" err="1" smtClean="0"/>
              <a:t>serotonina</a:t>
            </a:r>
            <a:r>
              <a:rPr lang="pt-BR" sz="2400" dirty="0" smtClean="0"/>
              <a:t>: fluoxetina</a:t>
            </a:r>
          </a:p>
          <a:p>
            <a:pPr algn="just">
              <a:buNone/>
            </a:pPr>
            <a:r>
              <a:rPr lang="pt-BR" sz="2400" dirty="0" smtClean="0"/>
              <a:t>-Anticonvulsivantes: acido </a:t>
            </a:r>
            <a:r>
              <a:rPr lang="pt-BR" sz="2400" dirty="0" err="1" smtClean="0"/>
              <a:t>valpróico</a:t>
            </a:r>
            <a:r>
              <a:rPr lang="pt-BR" sz="2400" dirty="0" smtClean="0"/>
              <a:t>, </a:t>
            </a:r>
            <a:r>
              <a:rPr lang="pt-BR" sz="2400" dirty="0" err="1" smtClean="0"/>
              <a:t>topiramato</a:t>
            </a:r>
            <a:r>
              <a:rPr lang="pt-BR" sz="2400" dirty="0" smtClean="0"/>
              <a:t> </a:t>
            </a:r>
          </a:p>
          <a:p>
            <a:pPr algn="just">
              <a:buNone/>
            </a:pPr>
            <a:r>
              <a:rPr lang="pt-BR" sz="2400" dirty="0" smtClean="0"/>
              <a:t>-Antagonista de cálcio: </a:t>
            </a:r>
            <a:r>
              <a:rPr lang="pt-BR" sz="2400" dirty="0" err="1" smtClean="0"/>
              <a:t>flunarizina</a:t>
            </a:r>
            <a:r>
              <a:rPr lang="pt-BR" sz="2400" dirty="0" smtClean="0"/>
              <a:t>, </a:t>
            </a:r>
            <a:r>
              <a:rPr lang="pt-BR" sz="2400" dirty="0" err="1" smtClean="0"/>
              <a:t>cinarizina</a:t>
            </a: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dirty="0" smtClean="0"/>
              <a:t>O tratamento profilático é indicado para pacientes com pelo menos dois ou três ataques por mês com intervalo menor que duas semanas entre eles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Fisiopatologia:</a:t>
            </a:r>
          </a:p>
          <a:p>
            <a:pPr algn="just">
              <a:buNone/>
            </a:pPr>
            <a:r>
              <a:rPr lang="pt-BR" sz="2000" dirty="0" smtClean="0"/>
              <a:t>-Alterações bioquímicas: </a:t>
            </a:r>
          </a:p>
          <a:p>
            <a:pPr algn="just">
              <a:buNone/>
            </a:pPr>
            <a:r>
              <a:rPr lang="pt-BR" sz="2000" b="1" dirty="0" smtClean="0"/>
              <a:t>Serotonina: </a:t>
            </a:r>
            <a:r>
              <a:rPr lang="pt-BR" sz="2000" dirty="0" smtClean="0"/>
              <a:t>controverso, a concentração plasmática pode estar aumentada ou normal nos períodos intercríticos ou nos períodos de dor.</a:t>
            </a:r>
          </a:p>
          <a:p>
            <a:pPr algn="just">
              <a:buNone/>
            </a:pPr>
            <a:r>
              <a:rPr lang="pt-BR" sz="2000" b="1" dirty="0" smtClean="0"/>
              <a:t>Endorfinas:</a:t>
            </a:r>
            <a:r>
              <a:rPr lang="pt-BR" sz="2000" dirty="0" smtClean="0"/>
              <a:t> controverso, alguns trabalhos mostram que o nível de endorfinas está reduzido e outros mostram que pode estar aumentado.</a:t>
            </a:r>
          </a:p>
          <a:p>
            <a:pPr algn="just">
              <a:buNone/>
            </a:pPr>
            <a:r>
              <a:rPr lang="pt-BR" sz="2000" b="1" dirty="0" smtClean="0"/>
              <a:t>Catecolaminas e aminoácidos neurotransmissores:</a:t>
            </a:r>
            <a:r>
              <a:rPr lang="pt-BR" sz="2000" dirty="0" smtClean="0"/>
              <a:t> existem sugestões de uma redução da atividade simpática em pacientes com cefaleia do tipo tensional nos períodos intercríticos. As dosagens plasmáticas mostram redução dos níveis de adrenalina, noradrenalina e dopamina.</a:t>
            </a:r>
          </a:p>
          <a:p>
            <a:pPr algn="just">
              <a:buNone/>
            </a:pPr>
            <a:r>
              <a:rPr lang="pt-BR" sz="2000" b="1" dirty="0" smtClean="0"/>
              <a:t>GABA:</a:t>
            </a:r>
            <a:r>
              <a:rPr lang="pt-BR" sz="2000" dirty="0" smtClean="0"/>
              <a:t> O GABA(neurotransmissor de função inibitória) está elevado nos paciente com cefaleia do tipo tensional, isso sugere que um estado de hiperexcitabilidade neuronal esteja sendo controlado pelo aumento desse neurotransmissor.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BR" dirty="0" smtClean="0"/>
              <a:t>Cefaleia Tensional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Critérios diagnósticos de cefaleia do tipo tensional episódica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Pelo menos dez episódios prévios preenchendo os critérios: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-Número de dias com cefaleia &lt;180/ano (&lt;15/mês).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-Cefaleia durando de 30 minutos a sete dias.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Pelo menos duas das seguintes características da dor: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   - Caráter de pressão/ aperto (não pulsátil);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   -Intensidade de fraca a moderada (pode inibir, mas não impedir as atividades);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   -Localização bilateral;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   -Não é agravada pelos esforços físicos de rotina como caminhar ou subir escadas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0"/>
            <a:ext cx="8280920" cy="83671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Quadro clínico e diagnóstico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/>
              <a:t>Ambos os itens seguintes:</a:t>
            </a:r>
          </a:p>
          <a:p>
            <a:pPr algn="just">
              <a:buNone/>
            </a:pPr>
            <a:r>
              <a:rPr lang="pt-BR" sz="2400" dirty="0" smtClean="0"/>
              <a:t>    -Ausência de náuseas e vômitos (anorexia pode ocorrer)</a:t>
            </a:r>
          </a:p>
          <a:p>
            <a:pPr algn="just">
              <a:buNone/>
            </a:pPr>
            <a:r>
              <a:rPr lang="pt-BR" sz="2400" dirty="0" smtClean="0"/>
              <a:t>    -Fotofobia e </a:t>
            </a:r>
            <a:r>
              <a:rPr lang="pt-BR" sz="2400" dirty="0" err="1" smtClean="0"/>
              <a:t>fonofobia</a:t>
            </a:r>
            <a:r>
              <a:rPr lang="pt-BR" sz="2400" dirty="0" smtClean="0"/>
              <a:t> estão ausentes ou apenas um deles pode estar presente.</a:t>
            </a:r>
          </a:p>
          <a:p>
            <a:pPr algn="just"/>
            <a:r>
              <a:rPr lang="pt-BR" sz="2400" dirty="0" smtClean="0"/>
              <a:t>Ao menos um dos seguintes itens:</a:t>
            </a:r>
          </a:p>
          <a:p>
            <a:pPr algn="just">
              <a:buNone/>
            </a:pPr>
            <a:r>
              <a:rPr lang="pt-BR" sz="2400" dirty="0" smtClean="0"/>
              <a:t>   -História, exame físico e neurológico não sugere lesão orgânica</a:t>
            </a:r>
          </a:p>
          <a:p>
            <a:pPr algn="just">
              <a:buNone/>
            </a:pPr>
            <a:r>
              <a:rPr lang="pt-BR" sz="2400" dirty="0" smtClean="0"/>
              <a:t>   -História, exame físico ou neurológico sugere lesão orgânica que é descartada por investigação apropriada.</a:t>
            </a:r>
          </a:p>
          <a:p>
            <a:pPr algn="just">
              <a:buNone/>
            </a:pPr>
            <a:r>
              <a:rPr lang="pt-BR" sz="2400" dirty="0" smtClean="0"/>
              <a:t>   -Lesão orgânica está presente, mas a </a:t>
            </a:r>
            <a:r>
              <a:rPr lang="pt-BR" sz="2400" dirty="0" err="1" smtClean="0"/>
              <a:t>cefaleia</a:t>
            </a:r>
            <a:r>
              <a:rPr lang="pt-BR" sz="2400" dirty="0" smtClean="0"/>
              <a:t> do tipo tensional não ocorre pela primeira vez em estreita relação temporal com ela.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31193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Critérios diagnósticos de cefaleia do tipo tensional crônica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-Frequência da cefaleia &gt;=180dias/ano (&gt;=15 /mês) por 6 meses ou mais, preenchendo os critérios B-D.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-Pelo menos duas das seguintes características da dor: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-Caráter de pressão/ aperto (não pulsátil);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-Intensidade de fraca a moderada (pode inibir, mas não impedir as atividades);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-Localização bilateral;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-Não é agravada pelos esforços físicos de rotina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-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Forma episódica: Analgésicos comuns /anti-inflamatórios não hormonais.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-Forma crônica: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Amitriptilina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25mg a 75mg/dia em uma única tomada preferencialmente à noite.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Obs.: Neste último caso se o paciente estiver fazendo uso excessivo de medicamentos sintomáticos, é de fundamental importância orientar o enfermo suprimi-los para que o tratamento profilático seja efetivo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Tratamento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Em Salvas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Hemicrania Paroxística</a:t>
            </a:r>
          </a:p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Cefaleia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curta duração, unilateral,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neuralgiforme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Cefaleias </a:t>
            </a:r>
            <a:r>
              <a:rPr lang="pt-BR" dirty="0" err="1" smtClean="0"/>
              <a:t>Trigêmino-autonômicas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47664" y="2708920"/>
            <a:ext cx="8229600" cy="1143000"/>
          </a:xfrm>
        </p:spPr>
        <p:txBody>
          <a:bodyPr/>
          <a:lstStyle/>
          <a:p>
            <a:r>
              <a:rPr lang="pt-BR" dirty="0" smtClean="0"/>
              <a:t>Cefaleia em salvas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Muito discutida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Hipótese: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vasculite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ou inflamação do seio cavernoso ou proximidades, pois nesse local estão o primeiro ramo do trigêmeo e o parassimpático ocular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Achado radiológico na crise: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hipermetabolismo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na região hipotalâmica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supraquiasmática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ipsilateral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 dor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Crises de dor forte, estritamente unilateral, orbitária, supraorbitária, temporal ou qualquer combinação destes locais, durando 15-180 minutos, ocorrendo desde uma vez em cada dois dias até 8 vezes por dia. A dor esta associada a hiperemia conjuntival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ipsilateral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lacrimejo, congestão nasal,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rinorreia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sudorese da região frontal e da face,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miose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ptose e\ou edema da pálpebra, e\ou inquietação ou agitação.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Tipos: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Enxaqueca sem aura (enxaqueca comum ou hemicrania simples)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Enxaqueca com aura (clássica)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Enxaqueca basilar ou de tronco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Enxaqueca hemiplégica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Enxaqueca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retiniana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oftalmoplégica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Enxaqueca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Carotidínea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624078" indent="-51435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A. Pelo menos 5 crises preenchendo os critérios de B a D.</a:t>
            </a:r>
          </a:p>
          <a:p>
            <a:pPr marL="624078" indent="-51435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B. Dor forte ou muito forte, unilateral, supraorbitária e/ou temporal com duração de 15-180 minutos (quando não tratada).</a:t>
            </a:r>
          </a:p>
          <a:p>
            <a:pPr marL="624078" indent="-51435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C. Um dos dois ou ambos:</a:t>
            </a:r>
          </a:p>
          <a:p>
            <a:pPr marL="624078" indent="-51435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1. Pelo menos um dos seguintes sintomas ou sinais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ipsilaterais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à cefaleia:</a:t>
            </a:r>
          </a:p>
          <a:p>
            <a:pPr marL="624078" indent="-514350" algn="just">
              <a:buAutoNum type="alphaLcParenR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Hiperemia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conjuntival e/ou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lacrimejamento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Congestão nasal ou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rinorreia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Edema de pálpebras</a:t>
            </a:r>
          </a:p>
          <a:p>
            <a:pPr marL="624078" indent="-514350" algn="just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Sudorese facial e da região frontal</a:t>
            </a:r>
          </a:p>
          <a:p>
            <a:pPr marL="624078" indent="-514350" algn="just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Rubor facial e da região frontal</a:t>
            </a:r>
          </a:p>
          <a:p>
            <a:pPr marL="624078" indent="-514350" algn="just">
              <a:buAutoNum type="alphaLcParenR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Sensação de ouvido cheio</a:t>
            </a:r>
          </a:p>
          <a:p>
            <a:pPr marL="624078" indent="-514350" algn="just">
              <a:buAutoNum type="alphaLcParenR"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Miose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e\ou ptose</a:t>
            </a:r>
          </a:p>
          <a:p>
            <a:pPr marL="624078" indent="-51435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2. Sensação de agitação ou inquietação</a:t>
            </a:r>
          </a:p>
          <a:p>
            <a:pPr marL="624078" indent="-51435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D. As crises tem uma frequência de uma, em cada dois dias, à 8 por dia, durante mais da metade do tempo em que a perturbação está ativa.</a:t>
            </a:r>
          </a:p>
          <a:p>
            <a:pPr marL="624078" indent="-51435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pt-BR" dirty="0" smtClean="0"/>
              <a:t>Critério diagnóstico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err="1" smtClean="0">
                <a:latin typeface="Arial" pitchFamily="34" charset="0"/>
                <a:cs typeface="Arial" pitchFamily="34" charset="0"/>
              </a:rPr>
              <a:t>Oxigenioterapia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se disponível;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Ergotamina ou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triptanos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tratamento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das crises;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Crises muito frequentes, ou persistentes,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profilaxia com corticóides e bloqueadores de canal de cálcio</a:t>
            </a:r>
            <a:r>
              <a:rPr lang="pt-BR" dirty="0" smtClean="0"/>
              <a:t>.</a:t>
            </a:r>
          </a:p>
          <a:p>
            <a:pPr algn="just">
              <a:buFontTx/>
              <a:buChar char="-"/>
            </a:pPr>
            <a:r>
              <a:rPr lang="pt-BR" dirty="0" smtClean="0"/>
              <a:t>Carbonato de lítio</a:t>
            </a:r>
          </a:p>
          <a:p>
            <a:pPr algn="just">
              <a:buFontTx/>
              <a:buChar char="-"/>
            </a:pPr>
            <a:r>
              <a:rPr lang="pt-BR" dirty="0" err="1" smtClean="0"/>
              <a:t>Verapamil</a:t>
            </a: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Ácido </a:t>
            </a:r>
            <a:r>
              <a:rPr lang="pt-BR" dirty="0" err="1" smtClean="0"/>
              <a:t>valpróico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03648" y="2708920"/>
            <a:ext cx="8229600" cy="1143000"/>
          </a:xfrm>
        </p:spPr>
        <p:txBody>
          <a:bodyPr/>
          <a:lstStyle/>
          <a:p>
            <a:r>
              <a:rPr lang="pt-BR" dirty="0" smtClean="0"/>
              <a:t>Hemicrania </a:t>
            </a:r>
            <a:r>
              <a:rPr lang="pt-BR" dirty="0" err="1" smtClean="0"/>
              <a:t>Paroxistica</a:t>
            </a:r>
            <a:r>
              <a:rPr lang="pt-BR" dirty="0" smtClean="0"/>
              <a:t> 	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Unilateralidade da dor: a distribuição das fibras </a:t>
            </a:r>
            <a:r>
              <a:rPr lang="pt-BR" dirty="0" err="1" smtClean="0"/>
              <a:t>trigeminais</a:t>
            </a:r>
            <a:r>
              <a:rPr lang="pt-BR" dirty="0" smtClean="0"/>
              <a:t> e do sistema </a:t>
            </a:r>
            <a:r>
              <a:rPr lang="pt-BR" dirty="0" err="1" smtClean="0"/>
              <a:t>trigemino</a:t>
            </a:r>
            <a:r>
              <a:rPr lang="pt-BR" dirty="0" smtClean="0"/>
              <a:t>-vascular são unilaterais</a:t>
            </a:r>
          </a:p>
          <a:p>
            <a:pPr algn="just"/>
            <a:r>
              <a:rPr lang="pt-BR" dirty="0" smtClean="0"/>
              <a:t>Sinais autonômicos eventualmente podem ser bilaterais embora mais intensos do mesmo lado da dor: envolvimento de estruturas centrais como hipotálamo ou seio cavernoso</a:t>
            </a:r>
          </a:p>
          <a:p>
            <a:pPr algn="just"/>
            <a:r>
              <a:rPr lang="pt-BR" dirty="0" smtClean="0"/>
              <a:t>CGRP (peptídeo liberado por fibras </a:t>
            </a:r>
            <a:r>
              <a:rPr lang="pt-BR" dirty="0" err="1" smtClean="0"/>
              <a:t>trigeminais</a:t>
            </a:r>
            <a:r>
              <a:rPr lang="pt-BR" dirty="0" smtClean="0"/>
              <a:t> não mielínicas do tipo C), VIP (peptídeo presente em fibras parassimpáticas): aumentados nos vasos cranianos durante a crise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Crises de dor aguda estritamente unilateral, orbitária, supraorbitária, temporal ou qualquer combinação dessas áreas, com duração de 2 a 30 minutos que ocorrem muitas a várias vezes por dia. As crises estão associadas à </a:t>
            </a:r>
            <a:r>
              <a:rPr lang="pt-BR" dirty="0" err="1" smtClean="0"/>
              <a:t>hiperemia</a:t>
            </a:r>
            <a:r>
              <a:rPr lang="pt-BR" dirty="0" smtClean="0"/>
              <a:t> conjuntival </a:t>
            </a:r>
            <a:r>
              <a:rPr lang="pt-BR" dirty="0" err="1" smtClean="0"/>
              <a:t>ipsilateral</a:t>
            </a:r>
            <a:r>
              <a:rPr lang="pt-BR" dirty="0" smtClean="0"/>
              <a:t>, </a:t>
            </a:r>
            <a:r>
              <a:rPr lang="pt-BR" dirty="0" err="1" smtClean="0"/>
              <a:t>lacrimejamento</a:t>
            </a:r>
            <a:r>
              <a:rPr lang="pt-BR" dirty="0" smtClean="0"/>
              <a:t>, congestão nasal, </a:t>
            </a:r>
            <a:r>
              <a:rPr lang="pt-BR" dirty="0" err="1" smtClean="0"/>
              <a:t>rinorreia</a:t>
            </a:r>
            <a:r>
              <a:rPr lang="pt-BR" dirty="0" smtClean="0"/>
              <a:t>, sudorese facial e região frontal, </a:t>
            </a:r>
            <a:r>
              <a:rPr lang="pt-BR" dirty="0" err="1" smtClean="0"/>
              <a:t>miose</a:t>
            </a:r>
            <a:r>
              <a:rPr lang="pt-BR" dirty="0" smtClean="0"/>
              <a:t>, ptose e/ou edema de pálpebra. Respondem de forma absoluta a indometacina.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	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 algn="just">
              <a:buNone/>
            </a:pPr>
            <a:r>
              <a:rPr lang="pt-BR" dirty="0" smtClean="0"/>
              <a:t>A. Pelos menos 20 crises que cumprem os critérios de B a E</a:t>
            </a:r>
          </a:p>
          <a:p>
            <a:pPr marL="624078" indent="-514350" algn="just">
              <a:buNone/>
            </a:pPr>
            <a:r>
              <a:rPr lang="pt-BR" dirty="0" smtClean="0"/>
              <a:t>B. Dor grave, unilateral orbitaria, supraorbitária e\ou temporal, com duração de 2 a 30 minutos.</a:t>
            </a:r>
          </a:p>
          <a:p>
            <a:pPr marL="624078" indent="-514350" algn="just">
              <a:buNone/>
            </a:pPr>
            <a:r>
              <a:rPr lang="pt-BR" dirty="0" smtClean="0"/>
              <a:t>C. Pelos menos um dos seguintes sintomas ou sinais </a:t>
            </a:r>
            <a:r>
              <a:rPr lang="pt-BR" dirty="0" err="1" smtClean="0"/>
              <a:t>ipsilaterais</a:t>
            </a:r>
            <a:r>
              <a:rPr lang="pt-BR" dirty="0" smtClean="0"/>
              <a:t> a dor:</a:t>
            </a:r>
          </a:p>
          <a:p>
            <a:pPr marL="624078" indent="-514350" algn="just">
              <a:buAutoNum type="arabicPeriod"/>
            </a:pPr>
            <a:r>
              <a:rPr lang="pt-BR" dirty="0" err="1" smtClean="0"/>
              <a:t>Hiperemia</a:t>
            </a:r>
            <a:r>
              <a:rPr lang="pt-BR" dirty="0" smtClean="0"/>
              <a:t> conjuntival e/ou </a:t>
            </a:r>
            <a:r>
              <a:rPr lang="pt-BR" dirty="0" err="1" smtClean="0"/>
              <a:t>lacrimejamento</a:t>
            </a:r>
            <a:endParaRPr lang="pt-BR" dirty="0" smtClean="0"/>
          </a:p>
          <a:p>
            <a:pPr marL="624078" indent="-514350" algn="just">
              <a:buAutoNum type="arabicPeriod"/>
            </a:pPr>
            <a:r>
              <a:rPr lang="pt-BR" dirty="0" smtClean="0"/>
              <a:t>Congestão nasal e/ou </a:t>
            </a:r>
            <a:r>
              <a:rPr lang="pt-BR" dirty="0" err="1" smtClean="0"/>
              <a:t>rinorreia</a:t>
            </a:r>
            <a:endParaRPr lang="pt-BR" dirty="0" smtClean="0"/>
          </a:p>
          <a:p>
            <a:pPr marL="624078" indent="-514350" algn="just">
              <a:buAutoNum type="arabicPeriod"/>
            </a:pPr>
            <a:r>
              <a:rPr lang="pt-BR" dirty="0" smtClean="0"/>
              <a:t>Edema de pálpebra</a:t>
            </a:r>
          </a:p>
          <a:p>
            <a:pPr marL="624078" indent="-514350" algn="just">
              <a:buAutoNum type="arabicPeriod"/>
            </a:pPr>
            <a:r>
              <a:rPr lang="pt-BR" dirty="0" smtClean="0"/>
              <a:t>Sudorese facial e da fronte</a:t>
            </a:r>
          </a:p>
          <a:p>
            <a:pPr marL="624078" indent="-514350" algn="just">
              <a:buAutoNum type="arabicPeriod"/>
            </a:pPr>
            <a:r>
              <a:rPr lang="pt-BR" dirty="0" smtClean="0"/>
              <a:t>Rubor facial e de região frontal</a:t>
            </a:r>
          </a:p>
          <a:p>
            <a:pPr marL="624078" indent="-514350" algn="just">
              <a:buAutoNum type="arabicPeriod"/>
            </a:pPr>
            <a:r>
              <a:rPr lang="pt-BR" dirty="0" smtClean="0"/>
              <a:t>Sensação de ouvido cheio</a:t>
            </a:r>
          </a:p>
          <a:p>
            <a:pPr marL="624078" indent="-514350" algn="just">
              <a:buAutoNum type="arabicPeriod"/>
            </a:pPr>
            <a:r>
              <a:rPr lang="pt-BR" dirty="0" err="1" smtClean="0"/>
              <a:t>Miose</a:t>
            </a:r>
            <a:r>
              <a:rPr lang="pt-BR" dirty="0" smtClean="0"/>
              <a:t> e/ou ptose</a:t>
            </a:r>
          </a:p>
          <a:p>
            <a:pPr marL="624078" indent="-514350" algn="just">
              <a:buNone/>
            </a:pPr>
            <a:r>
              <a:rPr lang="pt-BR" dirty="0" smtClean="0"/>
              <a:t>D. As crises tem uma frequência superior a 5 por dia, mais da metade do tempo e as crises previnem-se de forma absoluta por doses terapêutica de </a:t>
            </a:r>
            <a:r>
              <a:rPr lang="pt-BR" dirty="0"/>
              <a:t>i</a:t>
            </a:r>
            <a:r>
              <a:rPr lang="pt-BR" dirty="0" smtClean="0"/>
              <a:t>ndometacina.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Diagnóstico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Indometacina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pic>
        <p:nvPicPr>
          <p:cNvPr id="4" name="Picture 2" descr="http://www.edrugs.eu/wp-content/uploads/Indometacina-Indocid-Indoc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214554"/>
            <a:ext cx="5397120" cy="3920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/>
              <a:t>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 SUNCT foi descrita uma ativação da área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póstero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 inferior do hipotálamo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ipsilateral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dor, mesma alteração encontrada na cefaléia em salvas, bem como uma ativação hipotalâmica bilateral. Esses achados falam a favor de uma origem central para esta cefaléia. A síndrome SUNCT tem importantes semelhanças com a neuralgia do primeiro ramo do nervo trigêmeo (V1), seu principal diagnóstico diferencial. Encontramos em ambos a mesma localização, mesmo caráter da dor, presença de pontos gatilhos, ocorrência na mesma faixa etária.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Cefaleia</a:t>
            </a:r>
            <a:r>
              <a:rPr lang="pt-BR" dirty="0" smtClean="0"/>
              <a:t> de curta duração, unilateral, </a:t>
            </a:r>
            <a:r>
              <a:rPr lang="pt-BR" dirty="0" err="1" smtClean="0"/>
              <a:t>neralgiforme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3519308"/>
          </a:xfrm>
        </p:spPr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Descrição: crises de cefaleia moderada ou grave, estritamente unilateral, que dura de segundos a minutos, ocorrendo pelo menos uma vez por dia e geralmente associada a lacrimejo proeminente e vermelhidão do olho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ipsilateral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Clínica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6021288"/>
          </a:xfrm>
        </p:spPr>
        <p:txBody>
          <a:bodyPr>
            <a:normAutofit fontScale="92500" lnSpcReduction="10000"/>
          </a:bodyPr>
          <a:lstStyle/>
          <a:p>
            <a:pPr marL="624078" indent="-514350" algn="just">
              <a:buNone/>
            </a:pPr>
            <a:r>
              <a:rPr lang="pt-BR" sz="2100" dirty="0" smtClean="0"/>
              <a:t>A. Pelo menos 20 crises que cumpram os critérios de B até D</a:t>
            </a:r>
          </a:p>
          <a:p>
            <a:pPr marL="624078" indent="-514350" algn="just">
              <a:buNone/>
            </a:pPr>
            <a:r>
              <a:rPr lang="pt-BR" sz="2100" dirty="0" smtClean="0"/>
              <a:t>B. Cefaleia moderada a grave, unilateral, com distribuição orbitária, supraorbitária, temporal e/ou outra </a:t>
            </a:r>
            <a:r>
              <a:rPr lang="pt-BR" sz="2100" dirty="0" err="1" smtClean="0"/>
              <a:t>trigeminal</a:t>
            </a:r>
            <a:r>
              <a:rPr lang="pt-BR" sz="2100" dirty="0" smtClean="0"/>
              <a:t>, durando 1-600 segundos, ocorrendo como pontada única, série de pontadas ou padrão de dentes de serra</a:t>
            </a:r>
          </a:p>
          <a:p>
            <a:pPr marL="624078" indent="-514350" algn="just">
              <a:buNone/>
            </a:pPr>
            <a:r>
              <a:rPr lang="pt-BR" sz="2100" dirty="0" smtClean="0"/>
              <a:t>c. Pelo menos um dos seguintes sintomas ou sinais autonômicos cranianos, </a:t>
            </a:r>
            <a:r>
              <a:rPr lang="pt-BR" sz="2100" dirty="0" err="1" smtClean="0"/>
              <a:t>ipsilaterais</a:t>
            </a:r>
            <a:r>
              <a:rPr lang="pt-BR" sz="2100" dirty="0" smtClean="0"/>
              <a:t> a dor: </a:t>
            </a:r>
          </a:p>
          <a:p>
            <a:pPr marL="624078" indent="-514350" algn="just">
              <a:buAutoNum type="arabicPeriod"/>
            </a:pPr>
            <a:r>
              <a:rPr lang="pt-BR" sz="2100" dirty="0" err="1" smtClean="0"/>
              <a:t>Hiperemia</a:t>
            </a:r>
            <a:r>
              <a:rPr lang="pt-BR" sz="2100" dirty="0" smtClean="0"/>
              <a:t> conjuntival e/ou </a:t>
            </a:r>
            <a:r>
              <a:rPr lang="pt-BR" sz="2100" dirty="0" err="1" smtClean="0"/>
              <a:t>lacrimejamento</a:t>
            </a:r>
            <a:endParaRPr lang="pt-BR" sz="2100" dirty="0" smtClean="0"/>
          </a:p>
          <a:p>
            <a:pPr marL="624078" indent="-514350" algn="just">
              <a:buAutoNum type="arabicPeriod"/>
            </a:pPr>
            <a:r>
              <a:rPr lang="pt-BR" sz="2100" dirty="0" smtClean="0"/>
              <a:t>Congestão nasal e/ou </a:t>
            </a:r>
            <a:r>
              <a:rPr lang="pt-BR" sz="2100" dirty="0" err="1" smtClean="0"/>
              <a:t>rinorreia</a:t>
            </a:r>
            <a:endParaRPr lang="pt-BR" sz="2100" dirty="0" smtClean="0"/>
          </a:p>
          <a:p>
            <a:pPr marL="624078" indent="-514350" algn="just">
              <a:buAutoNum type="arabicPeriod"/>
            </a:pPr>
            <a:r>
              <a:rPr lang="pt-BR" sz="2100" dirty="0" smtClean="0"/>
              <a:t>Edema de pálpebra</a:t>
            </a:r>
          </a:p>
          <a:p>
            <a:pPr marL="624078" indent="-514350" algn="just">
              <a:buAutoNum type="arabicPeriod"/>
            </a:pPr>
            <a:r>
              <a:rPr lang="pt-BR" sz="2100" dirty="0" smtClean="0"/>
              <a:t>Sudorese facial e da fronte</a:t>
            </a:r>
          </a:p>
          <a:p>
            <a:pPr marL="624078" indent="-514350" algn="just">
              <a:buAutoNum type="arabicPeriod"/>
            </a:pPr>
            <a:r>
              <a:rPr lang="pt-BR" sz="2100" dirty="0" smtClean="0"/>
              <a:t>Rubor facial e de região frontal</a:t>
            </a:r>
          </a:p>
          <a:p>
            <a:pPr marL="624078" indent="-514350" algn="just">
              <a:buAutoNum type="arabicPeriod"/>
            </a:pPr>
            <a:r>
              <a:rPr lang="pt-BR" sz="2100" dirty="0" smtClean="0"/>
              <a:t>Sensação de ouvido cheio</a:t>
            </a:r>
          </a:p>
          <a:p>
            <a:pPr marL="624078" indent="-514350" algn="just">
              <a:buAutoNum type="arabicPeriod"/>
            </a:pPr>
            <a:r>
              <a:rPr lang="pt-BR" sz="2100" dirty="0" err="1" smtClean="0"/>
              <a:t>Miose</a:t>
            </a:r>
            <a:r>
              <a:rPr lang="pt-BR" sz="2100" dirty="0" smtClean="0"/>
              <a:t> e/ou ptose</a:t>
            </a:r>
          </a:p>
          <a:p>
            <a:pPr marL="624078" indent="-514350" algn="just">
              <a:buNone/>
            </a:pPr>
            <a:r>
              <a:rPr lang="pt-BR" sz="2100" dirty="0" smtClean="0"/>
              <a:t>D.     As crises tem uma frequência de, de pelo menos, uma por dia, durante mais de metade do tempo em que a perturbação esta ativa</a:t>
            </a:r>
          </a:p>
          <a:p>
            <a:pPr marL="624078" indent="-514350">
              <a:buNone/>
            </a:pPr>
            <a:endParaRPr lang="pt-BR" sz="1800" dirty="0" smtClean="0"/>
          </a:p>
          <a:p>
            <a:pPr marL="624078" indent="-514350">
              <a:buNone/>
            </a:pPr>
            <a:endParaRPr lang="pt-BR" sz="1800" dirty="0" smtClean="0"/>
          </a:p>
          <a:p>
            <a:pPr marL="624078" indent="-514350">
              <a:buNone/>
            </a:pPr>
            <a:r>
              <a:rPr lang="pt-BR" sz="1800" dirty="0" smtClean="0"/>
              <a:t>   </a:t>
            </a:r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pt-BR" dirty="0" smtClean="0"/>
              <a:t>Critérios Diagnóstico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pic>
        <p:nvPicPr>
          <p:cNvPr id="1026" name="Picture 2" descr="C:\Users\Juliana\Desktop\fisiopatogenia-da-enxaque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2736"/>
            <a:ext cx="5396208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078489"/>
          </a:xfrm>
        </p:spPr>
        <p:txBody>
          <a:bodyPr/>
          <a:lstStyle/>
          <a:p>
            <a:pPr algn="just"/>
            <a:r>
              <a:rPr lang="pt-BR" dirty="0" smtClean="0"/>
              <a:t>Critérios diagnóstico:</a:t>
            </a:r>
          </a:p>
          <a:p>
            <a:pPr algn="just">
              <a:buNone/>
            </a:pPr>
            <a:r>
              <a:rPr lang="pt-BR" dirty="0" smtClean="0"/>
              <a:t>A. crises que cumpram os critérios para cefaleia de curta duração, unilateral, </a:t>
            </a:r>
            <a:r>
              <a:rPr lang="pt-BR" dirty="0" err="1" smtClean="0"/>
              <a:t>neuralgiforme</a:t>
            </a:r>
            <a:r>
              <a:rPr lang="pt-BR" dirty="0" smtClean="0"/>
              <a:t> </a:t>
            </a:r>
          </a:p>
          <a:p>
            <a:pPr algn="just">
              <a:buNone/>
            </a:pPr>
            <a:r>
              <a:rPr lang="pt-BR" dirty="0" smtClean="0"/>
              <a:t>B. existência de </a:t>
            </a:r>
            <a:r>
              <a:rPr lang="pt-BR" dirty="0" err="1" smtClean="0"/>
              <a:t>hiperemia</a:t>
            </a:r>
            <a:r>
              <a:rPr lang="pt-BR" dirty="0" smtClean="0"/>
              <a:t> </a:t>
            </a:r>
            <a:r>
              <a:rPr lang="pt-BR" dirty="0" err="1" smtClean="0"/>
              <a:t>conjuntival</a:t>
            </a:r>
            <a:r>
              <a:rPr lang="pt-BR" dirty="0" smtClean="0"/>
              <a:t> e de lacrimejo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SUNCT (</a:t>
            </a:r>
            <a:r>
              <a:rPr lang="pt-BR" sz="3600" dirty="0" err="1" smtClean="0"/>
              <a:t>Cefaleia</a:t>
            </a:r>
            <a:r>
              <a:rPr lang="pt-BR" sz="3600" dirty="0" smtClean="0"/>
              <a:t> de curta duração, unilateral, </a:t>
            </a:r>
            <a:r>
              <a:rPr lang="pt-BR" sz="3600" dirty="0" err="1" smtClean="0"/>
              <a:t>neuralgiforme</a:t>
            </a:r>
            <a:r>
              <a:rPr lang="pt-BR" sz="3600" dirty="0" smtClean="0"/>
              <a:t> com </a:t>
            </a:r>
            <a:r>
              <a:rPr lang="pt-BR" sz="3600" dirty="0" err="1" smtClean="0"/>
              <a:t>hiperemia</a:t>
            </a:r>
            <a:r>
              <a:rPr lang="pt-BR" sz="3600" dirty="0" smtClean="0"/>
              <a:t> </a:t>
            </a:r>
            <a:r>
              <a:rPr lang="pt-BR" sz="3600" dirty="0" err="1" smtClean="0"/>
              <a:t>conjuntival</a:t>
            </a:r>
            <a:r>
              <a:rPr lang="pt-BR" sz="3600" dirty="0" smtClean="0"/>
              <a:t> e </a:t>
            </a:r>
            <a:r>
              <a:rPr lang="pt-BR" sz="3600" dirty="0" err="1" smtClean="0"/>
              <a:t>lacrimejamento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1661920"/>
          </a:xfrm>
        </p:spPr>
        <p:txBody>
          <a:bodyPr/>
          <a:lstStyle/>
          <a:p>
            <a:pPr algn="just"/>
            <a:r>
              <a:rPr lang="pt-BR" dirty="0" smtClean="0"/>
              <a:t>Não há tratamento específico para o caso.            Geralmente é refratária a qualquer tratamento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1400" dirty="0" smtClean="0"/>
              <a:t>ROCHA FILHO, Pedro Augusto Sampaio </a:t>
            </a:r>
            <a:r>
              <a:rPr lang="pt-BR" sz="1400" dirty="0" err="1" smtClean="0"/>
              <a:t>et</a:t>
            </a:r>
            <a:r>
              <a:rPr lang="pt-BR" sz="1400" dirty="0" smtClean="0"/>
              <a:t> </a:t>
            </a:r>
            <a:r>
              <a:rPr lang="pt-BR" sz="1400" dirty="0" err="1" smtClean="0"/>
              <a:t>al</a:t>
            </a:r>
            <a:r>
              <a:rPr lang="pt-BR" sz="1400" dirty="0" smtClean="0"/>
              <a:t> . Uso de </a:t>
            </a:r>
            <a:r>
              <a:rPr lang="pt-BR" sz="1400" dirty="0" err="1" smtClean="0"/>
              <a:t>gabapentina</a:t>
            </a:r>
            <a:r>
              <a:rPr lang="pt-BR" sz="1400" dirty="0" smtClean="0"/>
              <a:t> no tratamento da Síndrome SUNCT.</a:t>
            </a:r>
            <a:r>
              <a:rPr lang="pt-BR" sz="1400" b="1" dirty="0" smtClean="0"/>
              <a:t> </a:t>
            </a:r>
            <a:r>
              <a:rPr lang="pt-BR" sz="1400" b="1" dirty="0" err="1" smtClean="0"/>
              <a:t>Arq</a:t>
            </a:r>
            <a:r>
              <a:rPr lang="pt-BR" sz="1400" b="1" dirty="0" smtClean="0"/>
              <a:t>. </a:t>
            </a:r>
            <a:r>
              <a:rPr lang="pt-BR" sz="1400" b="1" dirty="0" err="1" smtClean="0"/>
              <a:t>Neuro-Psiquiatr</a:t>
            </a:r>
            <a:r>
              <a:rPr lang="pt-BR" sz="1400" b="1" dirty="0" smtClean="0"/>
              <a:t>.</a:t>
            </a:r>
            <a:r>
              <a:rPr lang="pt-BR" sz="1400" dirty="0" smtClean="0"/>
              <a:t>,  São Paulo ,  v. 65, n. 2b, </a:t>
            </a:r>
            <a:r>
              <a:rPr lang="pt-BR" sz="1400" dirty="0" err="1" smtClean="0"/>
              <a:t>June</a:t>
            </a:r>
            <a:r>
              <a:rPr lang="pt-BR" sz="1400" dirty="0" smtClean="0"/>
              <a:t>  2007 .   </a:t>
            </a:r>
            <a:r>
              <a:rPr lang="pt-BR" sz="1400" dirty="0" err="1" smtClean="0"/>
              <a:t>Available</a:t>
            </a:r>
            <a:r>
              <a:rPr lang="pt-BR" sz="1400" dirty="0" smtClean="0"/>
              <a:t> </a:t>
            </a:r>
            <a:r>
              <a:rPr lang="pt-BR" sz="1400" dirty="0" err="1" smtClean="0"/>
              <a:t>from</a:t>
            </a:r>
            <a:r>
              <a:rPr lang="pt-BR" sz="1400" dirty="0" smtClean="0"/>
              <a:t> &lt;http://www.scielo.br/scielo.</a:t>
            </a:r>
            <a:r>
              <a:rPr lang="pt-BR" sz="1400" dirty="0" err="1" smtClean="0"/>
              <a:t>php</a:t>
            </a:r>
            <a:r>
              <a:rPr lang="pt-BR" sz="1400" dirty="0" smtClean="0"/>
              <a:t>?script=</a:t>
            </a:r>
            <a:r>
              <a:rPr lang="pt-BR" sz="1400" dirty="0" err="1" smtClean="0"/>
              <a:t>sci_arttext&amp;pid</a:t>
            </a:r>
            <a:r>
              <a:rPr lang="pt-BR" sz="1400" dirty="0" smtClean="0"/>
              <a:t>=S0004-282X2007000300027&amp;</a:t>
            </a:r>
            <a:r>
              <a:rPr lang="pt-BR" sz="1400" dirty="0" err="1" smtClean="0"/>
              <a:t>lng</a:t>
            </a:r>
            <a:r>
              <a:rPr lang="pt-BR" sz="1400" dirty="0" smtClean="0"/>
              <a:t>=</a:t>
            </a:r>
            <a:r>
              <a:rPr lang="pt-BR" sz="1400" dirty="0" err="1" smtClean="0"/>
              <a:t>en&amp;nrm</a:t>
            </a:r>
            <a:r>
              <a:rPr lang="pt-BR" sz="1400" dirty="0" smtClean="0"/>
              <a:t>=</a:t>
            </a:r>
            <a:r>
              <a:rPr lang="pt-BR" sz="1400" dirty="0" err="1" smtClean="0"/>
              <a:t>iso</a:t>
            </a:r>
            <a:r>
              <a:rPr lang="pt-BR" sz="1400" dirty="0" smtClean="0"/>
              <a:t>&gt;. </a:t>
            </a:r>
            <a:r>
              <a:rPr lang="pt-BR" sz="1400" dirty="0" err="1" smtClean="0"/>
              <a:t>access</a:t>
            </a:r>
            <a:r>
              <a:rPr lang="pt-BR" sz="1400" dirty="0" smtClean="0"/>
              <a:t> </a:t>
            </a:r>
            <a:r>
              <a:rPr lang="pt-BR" sz="1400" dirty="0" err="1" smtClean="0"/>
              <a:t>on</a:t>
            </a:r>
            <a:r>
              <a:rPr lang="pt-BR" sz="1400" dirty="0" smtClean="0"/>
              <a:t>  15  </a:t>
            </a:r>
            <a:r>
              <a:rPr lang="pt-BR" sz="1400" dirty="0" err="1" smtClean="0"/>
              <a:t>Oct</a:t>
            </a:r>
            <a:r>
              <a:rPr lang="pt-BR" sz="1400" dirty="0" smtClean="0"/>
              <a:t>.  2014.  </a:t>
            </a:r>
            <a:r>
              <a:rPr lang="pt-BR" sz="1400" dirty="0" smtClean="0">
                <a:hlinkClick r:id="rId2"/>
              </a:rPr>
              <a:t>http://dx.doi.org/10.1590/S0004-282X2007000300027</a:t>
            </a:r>
            <a:endParaRPr lang="pt-BR" sz="1400" dirty="0" smtClean="0"/>
          </a:p>
          <a:p>
            <a:pPr>
              <a:buFont typeface="Arial" pitchFamily="34" charset="0"/>
              <a:buChar char="•"/>
            </a:pPr>
            <a:r>
              <a:rPr lang="pt-BR" sz="1400" dirty="0" smtClean="0"/>
              <a:t>Sociedade Brasileira de Medicina da Família e Comunidade, Associação Brasileira de Medicina, </a:t>
            </a:r>
          </a:p>
          <a:p>
            <a:pPr>
              <a:buNone/>
            </a:pPr>
            <a:r>
              <a:rPr lang="pt-BR" sz="1400" dirty="0" smtClean="0"/>
              <a:t>      Física e Reabilitação Academia Brasileira de Neurologia. </a:t>
            </a:r>
            <a:r>
              <a:rPr lang="pt-BR" sz="1400" dirty="0" err="1" smtClean="0"/>
              <a:t>Cefaleias</a:t>
            </a:r>
            <a:r>
              <a:rPr lang="pt-BR" sz="1400" dirty="0" smtClean="0"/>
              <a:t> em Adultos na Atenção Primária</a:t>
            </a:r>
          </a:p>
          <a:p>
            <a:pPr>
              <a:buNone/>
            </a:pPr>
            <a:r>
              <a:rPr lang="pt-BR" sz="1400" dirty="0" smtClean="0"/>
              <a:t>      à Saúde: Diagnóstico e Tratamento. Projeto Diretrizes. 30 de junho de 2009, p.14.</a:t>
            </a:r>
          </a:p>
          <a:p>
            <a:pPr>
              <a:buFont typeface="Arial" pitchFamily="34" charset="0"/>
              <a:buChar char="•"/>
            </a:pPr>
            <a:r>
              <a:rPr lang="pt-BR" sz="1400" dirty="0" smtClean="0"/>
              <a:t>Classificação Internacional das </a:t>
            </a:r>
            <a:r>
              <a:rPr lang="pt-BR" sz="1400" dirty="0" err="1" smtClean="0"/>
              <a:t>Cefaleias</a:t>
            </a:r>
            <a:r>
              <a:rPr lang="pt-BR" sz="1400" dirty="0" smtClean="0"/>
              <a:t>. 3ed, 2014.</a:t>
            </a:r>
          </a:p>
          <a:p>
            <a:pPr>
              <a:buFont typeface="Arial" pitchFamily="34" charset="0"/>
              <a:buChar char="•"/>
            </a:pPr>
            <a:r>
              <a:rPr lang="pt-BR" sz="1400" dirty="0" smtClean="0"/>
              <a:t>ROWLAND, L. MERRITT: </a:t>
            </a:r>
            <a:r>
              <a:rPr lang="pt-BR" sz="1400" b="1" dirty="0" smtClean="0"/>
              <a:t>Tratado de Neurologia</a:t>
            </a:r>
            <a:r>
              <a:rPr lang="pt-BR" sz="1400" dirty="0" smtClean="0"/>
              <a:t>. 10. ed. Rio de Janeiro: Guanabara </a:t>
            </a:r>
            <a:r>
              <a:rPr lang="pt-BR" sz="1400" dirty="0" err="1" smtClean="0"/>
              <a:t>Koogan</a:t>
            </a:r>
            <a:r>
              <a:rPr lang="pt-BR" sz="1400" dirty="0" smtClean="0"/>
              <a:t>, 2002.</a:t>
            </a:r>
          </a:p>
          <a:p>
            <a:pPr>
              <a:buFont typeface="Arial" pitchFamily="34" charset="0"/>
              <a:buChar char="•"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      </a:t>
            </a:r>
            <a:endParaRPr lang="pt-BR" sz="1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uários\Valquiria\Pictures\grupo li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628654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60648"/>
            <a:ext cx="8373616" cy="6336704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1900" dirty="0" smtClean="0"/>
              <a:t>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Pode ser dividida em três fases:</a:t>
            </a: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Ocorre ativação de neurônio de primeira ordem (</a:t>
            </a:r>
            <a:r>
              <a:rPr lang="pt-BR" sz="1900" dirty="0" err="1" smtClean="0">
                <a:latin typeface="Arial" pitchFamily="34" charset="0"/>
                <a:cs typeface="Arial" pitchFamily="34" charset="0"/>
              </a:rPr>
              <a:t>trigêmino-vascular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) DA </a:t>
            </a: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sinapse com núcleo caudal do trigêmeo e inerva artérias </a:t>
            </a:r>
            <a:r>
              <a:rPr lang="pt-BR" sz="19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meníngeas</a:t>
            </a: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e meninges  existe uma resposta inflamatória local  liberação de mediadores inflamatórios  vasodilatação local  primeira crise de dor  distribuída pela primeira parte do nervo trigêmeo  dor de qualidade pulsátil</a:t>
            </a: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endParaRPr lang="pt-BR" sz="1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Caso o estímulo não for controlado  ativação do neurônio de segunda ordem (localizado entre o núcleo caudal do trigêmeo e o tálamo)  obs.: terminações nervosas parassimpáticas fazem sinapse com o núcleo caudal do trigêmeo, as quais podem ser a explicação para o </a:t>
            </a:r>
            <a:r>
              <a:rPr lang="pt-BR" sz="19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lacrimejamento</a:t>
            </a: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e </a:t>
            </a:r>
            <a:r>
              <a:rPr lang="pt-BR" sz="19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rinorreia</a:t>
            </a:r>
            <a:endParaRPr lang="pt-BR" sz="1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endParaRPr lang="pt-BR" sz="19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457200" indent="-457200" algn="just">
              <a:spcBef>
                <a:spcPct val="20000"/>
              </a:spcBef>
              <a:buFont typeface="+mj-lt"/>
              <a:buAutoNum type="arabicPeriod"/>
            </a:pP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Caso o estímulo ainda não seja cessado  ativação e sensibilização do centro do tronco encefálico </a:t>
            </a:r>
          </a:p>
          <a:p>
            <a:pPr marL="457200" indent="-457200" algn="just">
              <a:spcBef>
                <a:spcPct val="20000"/>
              </a:spcBef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</a:t>
            </a:r>
          </a:p>
          <a:p>
            <a:pPr marL="457200" indent="-457200" algn="just">
              <a:spcBef>
                <a:spcPct val="20000"/>
              </a:spcBef>
              <a:buNone/>
            </a:pP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-Vários trabalhos mostram aumento de aminoácidos neurotransmissores como </a:t>
            </a:r>
            <a:r>
              <a:rPr lang="pt-BR" sz="19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aspartato</a:t>
            </a:r>
            <a:r>
              <a:rPr lang="pt-BR" sz="19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e glicina no plasma ou no LCR </a:t>
            </a: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544616"/>
          </a:xfrm>
        </p:spPr>
        <p:txBody>
          <a:bodyPr/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Enxaqueca sem aura: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Perturbação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cefalálgica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recorrente manifestando-se em episódios com duração de 4 a 72 horas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São de localização unilateral, pulsátil, de intensidade moderada ou grave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Agravada por atividade física de rotina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Associada com náuseas e ou vômitos, fotofobia e fonofobia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História familiar positiva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Hipersensibilidade do couro cabeludo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Quadro clínico e diagnóstico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618978"/>
            <a:ext cx="8229600" cy="5881856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Critérios  diagnósticos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A. Pelo menos cinco episódios preenchendo os critérios de B a D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B. Episódios de cefaleia com duração de 4 a 72 horas (não tratada ou tratada sem sucesso)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C. duas das quatro características seguintes: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-localização unilateral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-pulsátil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-dor moderada ou grave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-agravamento por atividade física de rotina ou seu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evitamento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D. Durante a cefaleia, pelo menos, um dos seguintes: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-náuseas e ou vômitos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-fotofobia e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fonofobia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746643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Enxaqueca com aura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Episódios recorrentes, com minutos de duração, unilaterais e completamente reversíveis, de sintomas visuais (escotomas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fosfenas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), sensitivos (picadas ou formigamentos) ou outros atribuíveis ao sistema nervoso central (perturbação da fala, hemiplegia e hemiparesia) que, geralmente, se desenvolvem gradualmente e, em regra, são seguidos por cefaleias com características de enxaqueca e sintomas associados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Sintomas premonitórios podem começar horas ou um ou dois dias antes dos outros sintomas incluem várias combinações de fadiga, dificuldade de concentração, rigidez cervical, náuseas e visão turva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Critérios diagnósticos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A.Pelo menos dois episódios preenchem os critérios B e C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B.Um ou mais dos seguintes sintomas de aura: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-visual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-sensitivo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-fala e/ou linguagem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-motor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-tronco cerebral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retiniano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C. Pelo menos duas das quatro características seguintes: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-pelo menos um sintoma de aura alastra gradualmente em 5 ou mais minutos e/ou dois ou mais sintomas aparecem sucessivamente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-cada sintoma individual de aura dura 5 a 60 minutos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-pelo menos um sintoma de aura é unilateral</a:t>
            </a:r>
          </a:p>
          <a:p>
            <a:pPr marL="624078" indent="-51435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-a aura é acompanhada ,ou seguida em 60 minutos, por cefaleia</a:t>
            </a:r>
          </a:p>
          <a:p>
            <a:pPr marL="624078" indent="-514350">
              <a:buNone/>
            </a:pPr>
            <a:endParaRPr lang="pt-BR" sz="1800" b="1" dirty="0" smtClean="0"/>
          </a:p>
          <a:p>
            <a:pPr marL="624078" indent="-514350">
              <a:buNone/>
            </a:pPr>
            <a:endParaRPr lang="pt-BR" sz="1800" b="1" dirty="0" smtClean="0"/>
          </a:p>
          <a:p>
            <a:pPr marL="624078" indent="-514350">
              <a:buNone/>
            </a:pPr>
            <a:endParaRPr lang="pt-BR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Abortivo: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-Crises leves a moderadas podem ser manejadas com antieméticos, analgésicos e anti-inflamatórios não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esteroidais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-Crises moderadas a intensas podem ser manejadas com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triptanos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1504</TotalTime>
  <Words>2025</Words>
  <Application>Microsoft Office PowerPoint</Application>
  <PresentationFormat>Apresentação na tela (4:3)</PresentationFormat>
  <Paragraphs>206</Paragraphs>
  <Slides>33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Cefaleias Primárias</vt:lpstr>
      <vt:lpstr>Migrânea</vt:lpstr>
      <vt:lpstr>Fisiopatologia</vt:lpstr>
      <vt:lpstr>Apresentação do PowerPoint</vt:lpstr>
      <vt:lpstr>Quadro clínico e diagnóstico</vt:lpstr>
      <vt:lpstr>Apresentação do PowerPoint</vt:lpstr>
      <vt:lpstr>Apresentação do PowerPoint</vt:lpstr>
      <vt:lpstr>Apresentação do PowerPoint</vt:lpstr>
      <vt:lpstr>Tratamento</vt:lpstr>
      <vt:lpstr>Apresentação do PowerPoint</vt:lpstr>
      <vt:lpstr>Cefaleia Tensional</vt:lpstr>
      <vt:lpstr>Quadro clínico e diagnóstico</vt:lpstr>
      <vt:lpstr>Apresentação do PowerPoint</vt:lpstr>
      <vt:lpstr>Apresentação do PowerPoint</vt:lpstr>
      <vt:lpstr>Tratamento </vt:lpstr>
      <vt:lpstr>Cefaleias Trigêmino-autonômicas</vt:lpstr>
      <vt:lpstr>Cefaleia em salvas</vt:lpstr>
      <vt:lpstr>Fisiopatologia</vt:lpstr>
      <vt:lpstr>Descrição</vt:lpstr>
      <vt:lpstr>Critério diagnóstico</vt:lpstr>
      <vt:lpstr>Tratamento</vt:lpstr>
      <vt:lpstr>Hemicrania Paroxistica   </vt:lpstr>
      <vt:lpstr>Fisiopatologia</vt:lpstr>
      <vt:lpstr>Descrição  </vt:lpstr>
      <vt:lpstr>Critério Diagnóstico</vt:lpstr>
      <vt:lpstr>Tratamento</vt:lpstr>
      <vt:lpstr>Cefaleia de curta duração, unilateral, neralgiforme</vt:lpstr>
      <vt:lpstr>Clínica</vt:lpstr>
      <vt:lpstr>Critérios Diagnóstico</vt:lpstr>
      <vt:lpstr>SUNCT (Cefaleia de curta duração, unilateral, neuralgiforme com hiperemia conjuntival e lacrimejamento)</vt:lpstr>
      <vt:lpstr>TRATAMENTO</vt:lpstr>
      <vt:lpstr>Bibliografia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Millás</dc:creator>
  <cp:lastModifiedBy>MARCHIOLI MARCHIOLI</cp:lastModifiedBy>
  <cp:revision>59</cp:revision>
  <dcterms:created xsi:type="dcterms:W3CDTF">2014-10-09T21:51:19Z</dcterms:created>
  <dcterms:modified xsi:type="dcterms:W3CDTF">2017-04-18T18:17:03Z</dcterms:modified>
</cp:coreProperties>
</file>