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7" r:id="rId2"/>
    <p:sldId id="294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90" r:id="rId20"/>
    <p:sldId id="277" r:id="rId21"/>
    <p:sldId id="278" r:id="rId22"/>
    <p:sldId id="279" r:id="rId23"/>
    <p:sldId id="280" r:id="rId24"/>
    <p:sldId id="285" r:id="rId25"/>
    <p:sldId id="284" r:id="rId26"/>
    <p:sldId id="281" r:id="rId27"/>
    <p:sldId id="282" r:id="rId28"/>
    <p:sldId id="283" r:id="rId29"/>
    <p:sldId id="292" r:id="rId30"/>
    <p:sldId id="286" r:id="rId31"/>
    <p:sldId id="287" r:id="rId32"/>
    <p:sldId id="288" r:id="rId33"/>
    <p:sldId id="289" r:id="rId34"/>
    <p:sldId id="293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5257B40-4584-41C2-A045-95862835B58D}" type="datetimeFigureOut">
              <a:rPr lang="pt-BR" smtClean="0"/>
              <a:t>16/01/2015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887F6-16AA-4E25-9AF9-7B5527234D30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Cefaléias</a:t>
            </a:r>
            <a:r>
              <a:rPr lang="en-US" dirty="0" smtClean="0"/>
              <a:t> </a:t>
            </a:r>
            <a:r>
              <a:rPr lang="en-US" dirty="0" err="1" smtClean="0"/>
              <a:t>Primárias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852936"/>
            <a:ext cx="5328592" cy="31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DO TIPO TENSIONAL</a:t>
            </a:r>
            <a:endParaRPr lang="pt-BR" dirty="0"/>
          </a:p>
        </p:txBody>
      </p:sp>
      <p:pic>
        <p:nvPicPr>
          <p:cNvPr id="12290" name="Picture 2" descr="https://encrypted-tbn1.gstatic.com/images?q=tbn:ANd9GcR6gNrxnKrX_Kt4ISezbz3LZCE-3jIwvS8Hl7qVAt5Nou_7yY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392488" cy="3398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83671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ASPECTOS GERAIS</a:t>
            </a:r>
          </a:p>
          <a:p>
            <a:pPr algn="ctr"/>
            <a:endParaRPr lang="pt-BR" sz="2600" dirty="0" smtClean="0"/>
          </a:p>
          <a:p>
            <a:pPr algn="ctr"/>
            <a:endParaRPr lang="pt-BR" sz="2600" dirty="0"/>
          </a:p>
          <a:p>
            <a:pPr>
              <a:buFontTx/>
              <a:buChar char="-"/>
            </a:pPr>
            <a:r>
              <a:rPr lang="pt-BR" sz="2600" dirty="0" smtClean="0"/>
              <a:t>A mais comum entre as cefaleias primárias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 smtClean="0"/>
              <a:t> prevalência de 30-78%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 smtClean="0"/>
              <a:t> mais comum em mulheres que em homens (1,2:1)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/>
              <a:t> </a:t>
            </a:r>
            <a:r>
              <a:rPr lang="pt-BR" sz="2600" dirty="0" smtClean="0"/>
              <a:t>início: mais comum 2ª década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 smtClean="0"/>
              <a:t> influência genética?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60648"/>
            <a:ext cx="784887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FISIOPATOLOGIA</a:t>
            </a:r>
          </a:p>
          <a:p>
            <a:pPr algn="ctr"/>
            <a:endParaRPr lang="pt-BR" sz="2600" dirty="0"/>
          </a:p>
          <a:p>
            <a:pPr>
              <a:buFontTx/>
              <a:buChar char="-"/>
            </a:pPr>
            <a:r>
              <a:rPr lang="pt-BR" sz="2600" dirty="0"/>
              <a:t> </a:t>
            </a:r>
            <a:r>
              <a:rPr lang="pt-BR" sz="2600" dirty="0" smtClean="0"/>
              <a:t>ainda pouco compreendida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 smtClean="0"/>
              <a:t> esquema proposto: </a:t>
            </a:r>
          </a:p>
          <a:p>
            <a:pPr>
              <a:buFontTx/>
              <a:buChar char="-"/>
            </a:pPr>
            <a:endParaRPr lang="pt-BR" sz="2600" dirty="0"/>
          </a:p>
          <a:p>
            <a:r>
              <a:rPr lang="pt-BR" sz="2600" dirty="0"/>
              <a:t>	</a:t>
            </a:r>
            <a:r>
              <a:rPr lang="pt-BR" sz="2600" dirty="0" smtClean="0"/>
              <a:t>1) impulsos </a:t>
            </a:r>
            <a:r>
              <a:rPr lang="pt-BR" sz="2600" dirty="0" err="1" smtClean="0"/>
              <a:t>nociceptivos</a:t>
            </a:r>
            <a:r>
              <a:rPr lang="pt-BR" sz="2600" dirty="0" smtClean="0"/>
              <a:t> nos neurônios do tronco 	cerebral a partir de estruturas vasculares</a:t>
            </a:r>
          </a:p>
          <a:p>
            <a:r>
              <a:rPr lang="pt-BR" sz="2600" dirty="0"/>
              <a:t>	</a:t>
            </a:r>
            <a:r>
              <a:rPr lang="pt-BR" sz="2600" dirty="0" smtClean="0"/>
              <a:t>2) fontes </a:t>
            </a:r>
            <a:r>
              <a:rPr lang="pt-BR" sz="2600" dirty="0" err="1" smtClean="0"/>
              <a:t>miofasciais</a:t>
            </a:r>
            <a:r>
              <a:rPr lang="pt-BR" sz="2600" dirty="0" smtClean="0"/>
              <a:t> e musculares</a:t>
            </a:r>
          </a:p>
          <a:p>
            <a:r>
              <a:rPr lang="pt-BR" sz="2600" dirty="0"/>
              <a:t>	</a:t>
            </a:r>
            <a:r>
              <a:rPr lang="pt-BR" sz="2600" dirty="0" smtClean="0"/>
              <a:t>3) modulação supramedular descendente</a:t>
            </a:r>
          </a:p>
          <a:p>
            <a:endParaRPr lang="pt-BR" sz="2600" dirty="0"/>
          </a:p>
          <a:p>
            <a:endParaRPr lang="pt-BR" sz="2600" dirty="0" smtClean="0"/>
          </a:p>
          <a:p>
            <a:r>
              <a:rPr lang="pt-BR" sz="2600" dirty="0" smtClean="0"/>
              <a:t>Obs.: importância deles varia para cada paciente e entre 	os ataques no mesmo paciente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99592" y="332656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QUADRO CLÍNICO</a:t>
            </a:r>
          </a:p>
          <a:p>
            <a:pPr algn="ctr"/>
            <a:endParaRPr lang="pt-BR" sz="3000" dirty="0"/>
          </a:p>
          <a:p>
            <a:pPr algn="ctr"/>
            <a:endParaRPr lang="pt-BR" sz="3000" dirty="0" smtClean="0"/>
          </a:p>
          <a:p>
            <a:pPr algn="ctr"/>
            <a:endParaRPr lang="pt-BR" sz="3000" dirty="0"/>
          </a:p>
          <a:p>
            <a:pPr algn="ctr"/>
            <a:endParaRPr lang="pt-BR" sz="3000" dirty="0" smtClean="0"/>
          </a:p>
          <a:p>
            <a:pPr algn="ctr"/>
            <a:endParaRPr lang="pt-BR" sz="3000" dirty="0"/>
          </a:p>
          <a:p>
            <a:pPr algn="ctr"/>
            <a:endParaRPr lang="pt-BR" sz="3000" dirty="0" smtClean="0"/>
          </a:p>
          <a:p>
            <a:pPr algn="ctr"/>
            <a:endParaRPr lang="pt-BR" sz="3000" dirty="0"/>
          </a:p>
          <a:p>
            <a:pPr algn="ctr"/>
            <a:endParaRPr lang="pt-BR" sz="3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917912"/>
            <a:ext cx="763284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DOR:</a:t>
            </a:r>
          </a:p>
          <a:p>
            <a:r>
              <a:rPr lang="pt-BR" sz="2000" dirty="0" smtClean="0"/>
              <a:t>Tipo: “em peso”, “pressão”, “constrição”</a:t>
            </a:r>
          </a:p>
          <a:p>
            <a:endParaRPr lang="pt-BR" sz="2000" dirty="0" smtClean="0"/>
          </a:p>
          <a:p>
            <a:r>
              <a:rPr lang="pt-BR" sz="2000" dirty="0" smtClean="0"/>
              <a:t>Localização: frontal, temporal ou </a:t>
            </a:r>
            <a:r>
              <a:rPr lang="pt-BR" sz="2000" dirty="0" err="1" smtClean="0"/>
              <a:t>frontotemporal</a:t>
            </a:r>
            <a:r>
              <a:rPr lang="pt-BR" sz="2000" dirty="0" smtClean="0"/>
              <a:t>; bilateralmente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Intensidade: fraca ou moderada</a:t>
            </a:r>
          </a:p>
          <a:p>
            <a:endParaRPr lang="pt-BR" sz="2000" dirty="0"/>
          </a:p>
          <a:p>
            <a:r>
              <a:rPr lang="pt-BR" sz="2000" dirty="0" smtClean="0"/>
              <a:t>Duração: de minutos a dias</a:t>
            </a:r>
          </a:p>
          <a:p>
            <a:endParaRPr lang="pt-BR" sz="2000" dirty="0" smtClean="0"/>
          </a:p>
          <a:p>
            <a:r>
              <a:rPr lang="pt-BR" sz="2000" dirty="0" smtClean="0"/>
              <a:t>Fatores desencadeantes: emocionais, tensão,...</a:t>
            </a:r>
          </a:p>
          <a:p>
            <a:endParaRPr lang="pt-BR" sz="2000" dirty="0" smtClean="0"/>
          </a:p>
          <a:p>
            <a:r>
              <a:rPr lang="pt-BR" sz="2000" dirty="0" smtClean="0"/>
              <a:t>Fatores de piora: NÃO piora com esforço, atividade física, movimentos da cabeça.</a:t>
            </a:r>
          </a:p>
          <a:p>
            <a:endParaRPr lang="pt-BR" sz="2000" dirty="0"/>
          </a:p>
          <a:p>
            <a:r>
              <a:rPr lang="pt-BR" sz="2000" dirty="0" smtClean="0"/>
              <a:t>Sintomas associados: fotofobia OU </a:t>
            </a:r>
            <a:r>
              <a:rPr lang="pt-BR" sz="2000" dirty="0" err="1" smtClean="0"/>
              <a:t>fonofobia</a:t>
            </a:r>
            <a:r>
              <a:rPr lang="pt-BR" sz="2000" dirty="0" smtClean="0"/>
              <a:t> associadas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	        não associada a náuseas e vômitos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	        espasmos dolorosos e </a:t>
            </a:r>
            <a:r>
              <a:rPr lang="pt-BR" sz="2000" dirty="0" err="1" smtClean="0"/>
              <a:t>dolorimento</a:t>
            </a:r>
            <a:endParaRPr lang="pt-BR" sz="2000" dirty="0" smtClean="0"/>
          </a:p>
          <a:p>
            <a:r>
              <a:rPr lang="pt-BR" sz="2000" dirty="0" smtClean="0"/>
              <a:t> 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 </a:t>
            </a:r>
          </a:p>
          <a:p>
            <a:r>
              <a:rPr lang="pt-BR" sz="2000" dirty="0" smtClean="0"/>
              <a:t> </a:t>
            </a:r>
          </a:p>
          <a:p>
            <a:endParaRPr lang="pt-BR" sz="2000" dirty="0" smtClean="0"/>
          </a:p>
          <a:p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0"/>
            <a:ext cx="8748464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 smtClean="0"/>
          </a:p>
          <a:p>
            <a:endParaRPr lang="pt-BR" sz="2200" dirty="0"/>
          </a:p>
          <a:p>
            <a:r>
              <a:rPr lang="pt-BR" sz="2200" b="1" dirty="0" smtClean="0"/>
              <a:t>DIAGNÓSTICO</a:t>
            </a:r>
            <a:r>
              <a:rPr lang="pt-BR" sz="2200" dirty="0" smtClean="0"/>
              <a:t> : </a:t>
            </a:r>
          </a:p>
          <a:p>
            <a:r>
              <a:rPr lang="pt-BR" sz="2200" dirty="0"/>
              <a:t> </a:t>
            </a:r>
            <a:r>
              <a:rPr lang="pt-BR" sz="2200" dirty="0" smtClean="0"/>
              <a:t>- essencialmente CLÍNICO</a:t>
            </a:r>
          </a:p>
          <a:p>
            <a:r>
              <a:rPr lang="pt-BR" sz="2200" dirty="0" smtClean="0"/>
              <a:t> - se exame neurológico normal , não necessita exames complementares laboratoriais e de imagem. </a:t>
            </a:r>
          </a:p>
          <a:p>
            <a:endParaRPr lang="pt-BR" sz="2200" dirty="0"/>
          </a:p>
          <a:p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r>
              <a:rPr lang="pt-BR" sz="2200" b="1" dirty="0" smtClean="0"/>
              <a:t>CLASSIFICAÇÃO:</a:t>
            </a:r>
            <a:r>
              <a:rPr lang="pt-BR" sz="2200" dirty="0" smtClean="0"/>
              <a:t>  </a:t>
            </a:r>
          </a:p>
          <a:p>
            <a:r>
              <a:rPr lang="pt-BR" sz="2200" dirty="0" smtClean="0"/>
              <a:t>- Tipo tensão episódica pouco frente</a:t>
            </a:r>
          </a:p>
          <a:p>
            <a:pPr>
              <a:buFontTx/>
              <a:buChar char="-"/>
            </a:pPr>
            <a:r>
              <a:rPr lang="pt-BR" sz="2200" dirty="0"/>
              <a:t> </a:t>
            </a:r>
            <a:r>
              <a:rPr lang="pt-BR" sz="2200" dirty="0" smtClean="0"/>
              <a:t>Tipo tensão episódica frequente </a:t>
            </a:r>
          </a:p>
          <a:p>
            <a:pPr>
              <a:buFontTx/>
              <a:buChar char="-"/>
            </a:pPr>
            <a:r>
              <a:rPr lang="pt-BR" sz="2200" dirty="0"/>
              <a:t> </a:t>
            </a:r>
            <a:r>
              <a:rPr lang="pt-BR" sz="2200" dirty="0" smtClean="0"/>
              <a:t>Tipo tensão crônica</a:t>
            </a:r>
          </a:p>
          <a:p>
            <a:pPr>
              <a:buFontTx/>
              <a:buChar char="-"/>
            </a:pPr>
            <a:r>
              <a:rPr lang="pt-BR" sz="2200" dirty="0"/>
              <a:t> </a:t>
            </a:r>
            <a:r>
              <a:rPr lang="pt-BR" sz="2200" dirty="0" smtClean="0"/>
              <a:t>Tipo tensão provável</a:t>
            </a:r>
          </a:p>
          <a:p>
            <a:endParaRPr lang="pt-BR" sz="2200" dirty="0"/>
          </a:p>
          <a:p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273" y="0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 smtClean="0"/>
              <a:t>1) Cefaleia tipo tensão </a:t>
            </a:r>
            <a:r>
              <a:rPr lang="pt-BR" b="1" dirty="0" smtClean="0">
                <a:solidFill>
                  <a:srgbClr val="FF0000"/>
                </a:solidFill>
              </a:rPr>
              <a:t>episódica pouco frequente</a:t>
            </a:r>
          </a:p>
          <a:p>
            <a:pPr marL="342900" indent="-342900">
              <a:buAutoNum type="alphaUcParenR"/>
            </a:pPr>
            <a:endParaRPr lang="pt-BR" dirty="0"/>
          </a:p>
          <a:p>
            <a:r>
              <a:rPr lang="pt-BR" b="1" i="1" dirty="0"/>
              <a:t>Critérios de diagnóstico:</a:t>
            </a:r>
          </a:p>
          <a:p>
            <a:endParaRPr lang="pt-BR" dirty="0" smtClean="0"/>
          </a:p>
          <a:p>
            <a:r>
              <a:rPr lang="pt-BR" dirty="0" smtClean="0"/>
              <a:t>A</a:t>
            </a:r>
            <a:r>
              <a:rPr lang="pt-BR" dirty="0"/>
              <a:t>. </a:t>
            </a:r>
            <a:r>
              <a:rPr lang="pt-BR" dirty="0" smtClean="0"/>
              <a:t>	Pelo </a:t>
            </a:r>
            <a:r>
              <a:rPr lang="pt-BR" dirty="0"/>
              <a:t>menos 10 episódios de cefaleias ocorrendo em &lt; </a:t>
            </a:r>
            <a:r>
              <a:rPr lang="pt-BR" dirty="0" smtClean="0"/>
              <a:t>1 dia </a:t>
            </a:r>
            <a:r>
              <a:rPr lang="pt-BR" dirty="0"/>
              <a:t>por mês em média (&lt; 12 </a:t>
            </a:r>
            <a:r>
              <a:rPr lang="pt-BR" dirty="0" smtClean="0"/>
              <a:t>	dias </a:t>
            </a:r>
            <a:r>
              <a:rPr lang="pt-BR" dirty="0"/>
              <a:t>por ano) e </a:t>
            </a:r>
            <a:r>
              <a:rPr lang="pt-BR" dirty="0" smtClean="0"/>
              <a:t>preenchendo 	os </a:t>
            </a:r>
            <a:r>
              <a:rPr lang="pt-BR" dirty="0"/>
              <a:t>critérios de B a </a:t>
            </a:r>
            <a:r>
              <a:rPr lang="pt-BR" dirty="0" smtClean="0"/>
              <a:t>D</a:t>
            </a:r>
          </a:p>
          <a:p>
            <a:endParaRPr lang="pt-BR" dirty="0"/>
          </a:p>
          <a:p>
            <a:r>
              <a:rPr lang="pt-BR" dirty="0"/>
              <a:t>B. </a:t>
            </a:r>
            <a:r>
              <a:rPr lang="pt-BR" dirty="0" smtClean="0"/>
              <a:t>	A </a:t>
            </a:r>
            <a:r>
              <a:rPr lang="pt-BR" dirty="0"/>
              <a:t>cefaleia dura desde 30 minutos a 7 </a:t>
            </a:r>
            <a:r>
              <a:rPr lang="pt-BR" dirty="0" smtClean="0"/>
              <a:t>dias</a:t>
            </a:r>
          </a:p>
          <a:p>
            <a:endParaRPr lang="pt-BR" dirty="0"/>
          </a:p>
          <a:p>
            <a:r>
              <a:rPr lang="pt-BR" dirty="0"/>
              <a:t>C. </a:t>
            </a:r>
            <a:r>
              <a:rPr lang="pt-BR" dirty="0" smtClean="0"/>
              <a:t>	A </a:t>
            </a:r>
            <a:r>
              <a:rPr lang="pt-BR" dirty="0"/>
              <a:t>cefaleia tem pelo menos duas das quatro seguintes</a:t>
            </a:r>
          </a:p>
          <a:p>
            <a:r>
              <a:rPr lang="pt-BR" dirty="0" smtClean="0"/>
              <a:t>	características</a:t>
            </a:r>
            <a:r>
              <a:rPr lang="pt-BR" dirty="0"/>
              <a:t>:</a:t>
            </a:r>
          </a:p>
          <a:p>
            <a:r>
              <a:rPr lang="pt-BR" dirty="0" smtClean="0"/>
              <a:t>		1</a:t>
            </a:r>
            <a:r>
              <a:rPr lang="pt-BR" dirty="0"/>
              <a:t>. localização bilateral</a:t>
            </a:r>
          </a:p>
          <a:p>
            <a:r>
              <a:rPr lang="pt-BR" dirty="0" smtClean="0"/>
              <a:t>		2</a:t>
            </a:r>
            <a:r>
              <a:rPr lang="pt-BR" dirty="0"/>
              <a:t>. em pressão ou aperto (não pulsátil)</a:t>
            </a:r>
          </a:p>
          <a:p>
            <a:r>
              <a:rPr lang="pt-BR" dirty="0" smtClean="0"/>
              <a:t>		3</a:t>
            </a:r>
            <a:r>
              <a:rPr lang="pt-BR" dirty="0"/>
              <a:t>. intensidade ligeira ou moderada</a:t>
            </a:r>
          </a:p>
          <a:p>
            <a:r>
              <a:rPr lang="pt-BR" dirty="0" smtClean="0"/>
              <a:t>		4</a:t>
            </a:r>
            <a:r>
              <a:rPr lang="pt-BR" dirty="0"/>
              <a:t>. não é agravada por atividade física de rotina como</a:t>
            </a:r>
          </a:p>
          <a:p>
            <a:r>
              <a:rPr lang="pt-BR" dirty="0" smtClean="0"/>
              <a:t>		caminhar </a:t>
            </a:r>
            <a:r>
              <a:rPr lang="pt-BR" dirty="0"/>
              <a:t>ou subir </a:t>
            </a:r>
            <a:r>
              <a:rPr lang="pt-BR" dirty="0" smtClean="0"/>
              <a:t>escadas</a:t>
            </a:r>
          </a:p>
          <a:p>
            <a:endParaRPr lang="pt-BR" dirty="0"/>
          </a:p>
          <a:p>
            <a:r>
              <a:rPr lang="pt-BR" dirty="0"/>
              <a:t>D. </a:t>
            </a:r>
            <a:r>
              <a:rPr lang="pt-BR" dirty="0" smtClean="0"/>
              <a:t>	Acompanha-se </a:t>
            </a:r>
            <a:r>
              <a:rPr lang="pt-BR" dirty="0"/>
              <a:t>dos seguintes aspetos:</a:t>
            </a:r>
          </a:p>
          <a:p>
            <a:r>
              <a:rPr lang="pt-BR" dirty="0" smtClean="0"/>
              <a:t>		1</a:t>
            </a:r>
            <a:r>
              <a:rPr lang="pt-BR" dirty="0"/>
              <a:t>. ausência de náuseas e/ou vómitos</a:t>
            </a:r>
          </a:p>
          <a:p>
            <a:r>
              <a:rPr lang="pt-BR" dirty="0" smtClean="0"/>
              <a:t>		2</a:t>
            </a:r>
            <a:r>
              <a:rPr lang="pt-BR" dirty="0"/>
              <a:t>. apenas um dos seguintes sintomas estão presentes:</a:t>
            </a:r>
          </a:p>
          <a:p>
            <a:r>
              <a:rPr lang="pt-BR" dirty="0" smtClean="0"/>
              <a:t>		fotofobia </a:t>
            </a:r>
            <a:r>
              <a:rPr lang="pt-BR" dirty="0"/>
              <a:t>ou </a:t>
            </a:r>
            <a:r>
              <a:rPr lang="pt-BR" dirty="0" smtClean="0"/>
              <a:t>fonofobia</a:t>
            </a:r>
          </a:p>
          <a:p>
            <a:endParaRPr lang="pt-BR" dirty="0"/>
          </a:p>
          <a:p>
            <a:r>
              <a:rPr lang="pt-BR" dirty="0"/>
              <a:t>E. </a:t>
            </a:r>
            <a:r>
              <a:rPr lang="pt-BR" dirty="0" smtClean="0"/>
              <a:t>	Não </a:t>
            </a:r>
            <a:r>
              <a:rPr lang="pt-BR" dirty="0"/>
              <a:t>melhor explicada por outro diagnóstico da </a:t>
            </a:r>
            <a:r>
              <a:rPr lang="pt-BR" dirty="0" smtClean="0"/>
              <a:t>ICHD-3 </a:t>
            </a:r>
            <a:r>
              <a:rPr lang="pt-BR" dirty="0"/>
              <a:t>beta.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676" y="26064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2) Cefaleia tipo tensão </a:t>
            </a:r>
            <a:r>
              <a:rPr lang="pt-BR" b="1" dirty="0" smtClean="0">
                <a:solidFill>
                  <a:srgbClr val="FF0000"/>
                </a:solidFill>
              </a:rPr>
              <a:t>episódica frequente </a:t>
            </a:r>
          </a:p>
          <a:p>
            <a:endParaRPr lang="pt-BR" b="1" i="1" dirty="0" smtClean="0"/>
          </a:p>
          <a:p>
            <a:r>
              <a:rPr lang="pt-BR" b="1" i="1" dirty="0" smtClean="0"/>
              <a:t>Critérios </a:t>
            </a:r>
            <a:r>
              <a:rPr lang="pt-BR" b="1" i="1" dirty="0"/>
              <a:t>de diagnóstico</a:t>
            </a:r>
            <a:r>
              <a:rPr lang="pt-BR" b="1" i="1" dirty="0" smtClean="0"/>
              <a:t>:</a:t>
            </a:r>
          </a:p>
          <a:p>
            <a:endParaRPr lang="pt-BR" b="1" i="1" dirty="0"/>
          </a:p>
          <a:p>
            <a:pPr marL="342900" indent="-342900">
              <a:buAutoNum type="alphaUcPeriod"/>
            </a:pPr>
            <a:r>
              <a:rPr lang="pt-BR" dirty="0" smtClean="0"/>
              <a:t>Pelo </a:t>
            </a:r>
            <a:r>
              <a:rPr lang="pt-BR" dirty="0"/>
              <a:t>menos 10 episódios de cefaleias que ocorrem </a:t>
            </a:r>
            <a:r>
              <a:rPr lang="pt-BR" dirty="0" smtClean="0"/>
              <a:t>em 1 </a:t>
            </a:r>
            <a:r>
              <a:rPr lang="pt-BR" dirty="0"/>
              <a:t>a 14 dias em média por mais de 3 meses (≥ 12 dias </a:t>
            </a:r>
            <a:r>
              <a:rPr lang="pt-BR" dirty="0" smtClean="0"/>
              <a:t>e &lt; </a:t>
            </a:r>
            <a:r>
              <a:rPr lang="pt-BR" dirty="0"/>
              <a:t>180 dias por ano) e preenchendo os critérios de B a </a:t>
            </a:r>
            <a:r>
              <a:rPr lang="pt-BR" dirty="0" smtClean="0"/>
              <a:t>D</a:t>
            </a:r>
          </a:p>
          <a:p>
            <a:pPr marL="342900" indent="-342900">
              <a:buAutoNum type="alphaUcPeriod"/>
            </a:pPr>
            <a:endParaRPr lang="pt-BR" dirty="0"/>
          </a:p>
          <a:p>
            <a:r>
              <a:rPr lang="pt-BR" dirty="0"/>
              <a:t>B. A cefaleia dura desde 30 minutos a 7 </a:t>
            </a:r>
            <a:r>
              <a:rPr lang="pt-BR" dirty="0" smtClean="0"/>
              <a:t>dias</a:t>
            </a:r>
          </a:p>
          <a:p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. A cefaleia tem pelo menos duas das seguintes </a:t>
            </a:r>
            <a:r>
              <a:rPr lang="pt-BR" dirty="0" smtClean="0"/>
              <a:t>quatro características</a:t>
            </a:r>
            <a:r>
              <a:rPr lang="pt-BR" dirty="0"/>
              <a:t>:</a:t>
            </a:r>
          </a:p>
          <a:p>
            <a:r>
              <a:rPr lang="pt-BR" dirty="0" smtClean="0"/>
              <a:t>	1</a:t>
            </a:r>
            <a:r>
              <a:rPr lang="pt-BR" dirty="0"/>
              <a:t>. localização bilateral</a:t>
            </a:r>
          </a:p>
          <a:p>
            <a:r>
              <a:rPr lang="pt-BR" dirty="0" smtClean="0"/>
              <a:t>	2</a:t>
            </a:r>
            <a:r>
              <a:rPr lang="pt-BR" dirty="0"/>
              <a:t>. em pressão ou aperto (não pulsátil)</a:t>
            </a:r>
          </a:p>
          <a:p>
            <a:r>
              <a:rPr lang="pt-BR" dirty="0" smtClean="0"/>
              <a:t>	3</a:t>
            </a:r>
            <a:r>
              <a:rPr lang="pt-BR" dirty="0"/>
              <a:t>. intensidade ligeira ou moderada</a:t>
            </a:r>
          </a:p>
          <a:p>
            <a:r>
              <a:rPr lang="pt-BR" dirty="0" smtClean="0"/>
              <a:t>	4</a:t>
            </a:r>
            <a:r>
              <a:rPr lang="pt-BR" dirty="0"/>
              <a:t>. não é agravada por atividade física de rotina como</a:t>
            </a:r>
          </a:p>
          <a:p>
            <a:r>
              <a:rPr lang="pt-BR" dirty="0" smtClean="0"/>
              <a:t>	caminhar </a:t>
            </a:r>
            <a:r>
              <a:rPr lang="pt-BR" dirty="0"/>
              <a:t>ou subir </a:t>
            </a:r>
            <a:r>
              <a:rPr lang="pt-BR" dirty="0" smtClean="0"/>
              <a:t>escadas</a:t>
            </a:r>
          </a:p>
          <a:p>
            <a:endParaRPr lang="pt-BR" dirty="0"/>
          </a:p>
          <a:p>
            <a:r>
              <a:rPr lang="pt-BR" dirty="0"/>
              <a:t>D. Ambos os seguintes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	1</a:t>
            </a:r>
            <a:r>
              <a:rPr lang="pt-BR" dirty="0"/>
              <a:t>. ausência de náuseas e/ou vómitos</a:t>
            </a:r>
          </a:p>
          <a:p>
            <a:r>
              <a:rPr lang="pt-BR" dirty="0" smtClean="0"/>
              <a:t>	2</a:t>
            </a:r>
            <a:r>
              <a:rPr lang="pt-BR" dirty="0"/>
              <a:t>. apenas um dos seguintes sintomas estão presentes</a:t>
            </a:r>
            <a:r>
              <a:rPr lang="pt-BR" dirty="0" smtClean="0"/>
              <a:t>: fotofobia </a:t>
            </a:r>
            <a:r>
              <a:rPr lang="pt-BR" dirty="0"/>
              <a:t>e </a:t>
            </a:r>
            <a:r>
              <a:rPr lang="pt-BR" dirty="0" smtClean="0"/>
              <a:t>fonofobia</a:t>
            </a:r>
          </a:p>
          <a:p>
            <a:endParaRPr lang="pt-BR" dirty="0"/>
          </a:p>
          <a:p>
            <a:r>
              <a:rPr lang="pt-BR" dirty="0"/>
              <a:t>E. Não melhor explicada por outro diagnóstico da </a:t>
            </a:r>
            <a:r>
              <a:rPr lang="pt-BR" dirty="0" smtClean="0"/>
              <a:t>ICHD-3 beta.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5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67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3) Cefaleia tipo </a:t>
            </a:r>
            <a:r>
              <a:rPr lang="pt-BR" b="1" dirty="0" smtClean="0">
                <a:solidFill>
                  <a:srgbClr val="FF0000"/>
                </a:solidFill>
              </a:rPr>
              <a:t>tensão crônica</a:t>
            </a:r>
          </a:p>
          <a:p>
            <a:endParaRPr lang="pt-BR" b="1" i="1" dirty="0" smtClean="0"/>
          </a:p>
          <a:p>
            <a:r>
              <a:rPr lang="pt-BR" b="1" i="1" dirty="0" smtClean="0"/>
              <a:t>Critérios </a:t>
            </a:r>
            <a:r>
              <a:rPr lang="pt-BR" b="1" i="1" dirty="0"/>
              <a:t>de diagnóstico</a:t>
            </a:r>
            <a:r>
              <a:rPr lang="pt-BR" b="1" i="1" dirty="0" smtClean="0"/>
              <a:t>:</a:t>
            </a:r>
          </a:p>
          <a:p>
            <a:endParaRPr lang="pt-BR" b="1" i="1" dirty="0"/>
          </a:p>
          <a:p>
            <a:pPr marL="342900" indent="-342900">
              <a:buAutoNum type="alphaUcPeriod"/>
            </a:pPr>
            <a:r>
              <a:rPr lang="pt-BR" dirty="0" smtClean="0"/>
              <a:t>A </a:t>
            </a:r>
            <a:r>
              <a:rPr lang="pt-BR" dirty="0"/>
              <a:t>cefaleia ocorre em ≥ 15 dias por mês em média, por &gt; </a:t>
            </a:r>
            <a:r>
              <a:rPr lang="pt-BR" dirty="0" smtClean="0"/>
              <a:t>3 meses </a:t>
            </a:r>
            <a:r>
              <a:rPr lang="pt-BR" dirty="0"/>
              <a:t>(≥180 dias por ano), preenche os critérios de B a </a:t>
            </a:r>
            <a:r>
              <a:rPr lang="pt-BR" dirty="0" smtClean="0"/>
              <a:t>D</a:t>
            </a:r>
          </a:p>
          <a:p>
            <a:pPr marL="342900" indent="-342900">
              <a:buAutoNum type="alphaUcPeriod"/>
            </a:pPr>
            <a:endParaRPr lang="pt-BR" dirty="0"/>
          </a:p>
          <a:p>
            <a:r>
              <a:rPr lang="pt-BR" dirty="0"/>
              <a:t>B. A cefaleia dura horas ou dias, pode ser </a:t>
            </a:r>
            <a:r>
              <a:rPr lang="pt-BR" dirty="0" smtClean="0"/>
              <a:t>contínua</a:t>
            </a:r>
          </a:p>
          <a:p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. A cefaleia tem pelo menos duas das seguintes </a:t>
            </a:r>
            <a:r>
              <a:rPr lang="pt-BR" dirty="0" smtClean="0"/>
              <a:t>quatro características</a:t>
            </a:r>
            <a:r>
              <a:rPr lang="pt-BR" dirty="0"/>
              <a:t>:</a:t>
            </a:r>
          </a:p>
          <a:p>
            <a:r>
              <a:rPr lang="pt-BR" dirty="0" smtClean="0"/>
              <a:t>	1. </a:t>
            </a:r>
            <a:r>
              <a:rPr lang="pt-BR" dirty="0"/>
              <a:t>localização bilateral</a:t>
            </a:r>
          </a:p>
          <a:p>
            <a:r>
              <a:rPr lang="pt-BR" dirty="0" smtClean="0"/>
              <a:t>	2. </a:t>
            </a:r>
            <a:r>
              <a:rPr lang="pt-BR" dirty="0"/>
              <a:t>pressão ou aperto (não pulsátil)</a:t>
            </a:r>
          </a:p>
          <a:p>
            <a:pPr lvl="1"/>
            <a:r>
              <a:rPr lang="pt-BR" dirty="0" smtClean="0"/>
              <a:t>	3</a:t>
            </a:r>
            <a:r>
              <a:rPr lang="pt-BR" dirty="0"/>
              <a:t>. intensidade ligeira ou moderada</a:t>
            </a:r>
          </a:p>
          <a:p>
            <a:r>
              <a:rPr lang="pt-BR" dirty="0" smtClean="0"/>
              <a:t>	4</a:t>
            </a:r>
            <a:r>
              <a:rPr lang="pt-BR" dirty="0"/>
              <a:t>. não é agravada por atividades físicas de rotina </a:t>
            </a:r>
            <a:r>
              <a:rPr lang="pt-BR" dirty="0" smtClean="0"/>
              <a:t>como  caminhar </a:t>
            </a:r>
            <a:r>
              <a:rPr lang="pt-BR" dirty="0"/>
              <a:t>ou subir </a:t>
            </a:r>
            <a:r>
              <a:rPr lang="pt-BR" dirty="0" smtClean="0"/>
              <a:t>escadas</a:t>
            </a:r>
          </a:p>
          <a:p>
            <a:endParaRPr lang="pt-BR" dirty="0"/>
          </a:p>
          <a:p>
            <a:r>
              <a:rPr lang="pt-BR" dirty="0"/>
              <a:t>D. Acompanha-se dos seguintes aspetos:</a:t>
            </a:r>
          </a:p>
          <a:p>
            <a:r>
              <a:rPr lang="pt-BR" dirty="0" smtClean="0"/>
              <a:t>	1</a:t>
            </a:r>
            <a:r>
              <a:rPr lang="pt-BR" dirty="0"/>
              <a:t>. apresenta só um dos seguintes sintomas: fotofobia</a:t>
            </a:r>
            <a:r>
              <a:rPr lang="pt-BR" dirty="0" smtClean="0"/>
              <a:t>, fonofobia ou náuseas </a:t>
            </a:r>
            <a:r>
              <a:rPr lang="pt-BR" dirty="0"/>
              <a:t>ligeiras</a:t>
            </a:r>
          </a:p>
          <a:p>
            <a:r>
              <a:rPr lang="pt-BR" dirty="0" smtClean="0"/>
              <a:t>	2</a:t>
            </a:r>
            <a:r>
              <a:rPr lang="pt-BR" dirty="0"/>
              <a:t>. ausência de vómitos e de náuseas moderadas ou </a:t>
            </a:r>
            <a:r>
              <a:rPr lang="pt-BR" dirty="0" smtClean="0"/>
              <a:t>graves</a:t>
            </a:r>
          </a:p>
          <a:p>
            <a:endParaRPr lang="pt-BR" dirty="0"/>
          </a:p>
          <a:p>
            <a:r>
              <a:rPr lang="pt-BR" dirty="0"/>
              <a:t>E. Não melhor explicada por outro diagnóstico da </a:t>
            </a:r>
            <a:r>
              <a:rPr lang="pt-BR" dirty="0" smtClean="0"/>
              <a:t>ICHD-3 beta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1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8864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4) Cefaleia </a:t>
            </a:r>
            <a:r>
              <a:rPr lang="pt-BR" b="1" dirty="0"/>
              <a:t>tipo tensão </a:t>
            </a:r>
            <a:r>
              <a:rPr lang="pt-BR" b="1" dirty="0">
                <a:solidFill>
                  <a:srgbClr val="FF0000"/>
                </a:solidFill>
              </a:rPr>
              <a:t>provável</a:t>
            </a:r>
          </a:p>
          <a:p>
            <a:endParaRPr lang="pt-BR" b="1" dirty="0" smtClean="0"/>
          </a:p>
          <a:p>
            <a:r>
              <a:rPr lang="pt-BR" b="1" dirty="0" smtClean="0"/>
              <a:t>4.1 </a:t>
            </a:r>
            <a:r>
              <a:rPr lang="pt-BR" b="1" dirty="0"/>
              <a:t>Cefaleia tipo tensão </a:t>
            </a:r>
            <a:r>
              <a:rPr lang="pt-BR" b="1" dirty="0">
                <a:solidFill>
                  <a:srgbClr val="FF0000"/>
                </a:solidFill>
              </a:rPr>
              <a:t>episódica </a:t>
            </a:r>
            <a:r>
              <a:rPr lang="pt-BR" b="1" dirty="0" smtClean="0">
                <a:solidFill>
                  <a:srgbClr val="FF0000"/>
                </a:solidFill>
              </a:rPr>
              <a:t>pouco frequente </a:t>
            </a:r>
            <a:r>
              <a:rPr lang="pt-BR" b="1" dirty="0">
                <a:solidFill>
                  <a:srgbClr val="FF0000"/>
                </a:solidFill>
              </a:rPr>
              <a:t>provável</a:t>
            </a:r>
          </a:p>
          <a:p>
            <a:r>
              <a:rPr lang="pt-BR" b="1" i="1" dirty="0" smtClean="0"/>
              <a:t>Critérios </a:t>
            </a:r>
            <a:r>
              <a:rPr lang="pt-BR" b="1" i="1" dirty="0"/>
              <a:t>de diagnóstico</a:t>
            </a:r>
            <a:r>
              <a:rPr lang="pt-BR" b="1" i="1" dirty="0" smtClean="0"/>
              <a:t>:</a:t>
            </a:r>
          </a:p>
          <a:p>
            <a:pPr marL="342900" indent="-342900">
              <a:buAutoNum type="alphaUcPeriod"/>
            </a:pPr>
            <a:r>
              <a:rPr lang="pt-BR" dirty="0" smtClean="0"/>
              <a:t>Um </a:t>
            </a:r>
            <a:r>
              <a:rPr lang="pt-BR" dirty="0"/>
              <a:t>ou mais episódios de cefaleias preenchendo </a:t>
            </a:r>
            <a:r>
              <a:rPr lang="pt-BR" dirty="0" smtClean="0"/>
              <a:t>todos os </a:t>
            </a:r>
            <a:r>
              <a:rPr lang="pt-BR" dirty="0"/>
              <a:t>critérios, exceto um, de A </a:t>
            </a:r>
            <a:r>
              <a:rPr lang="pt-BR" dirty="0" err="1"/>
              <a:t>a</a:t>
            </a:r>
            <a:r>
              <a:rPr lang="pt-BR" dirty="0"/>
              <a:t> D de 2.1 </a:t>
            </a:r>
            <a:r>
              <a:rPr lang="pt-BR" i="1" dirty="0"/>
              <a:t>Cefaleia tipo </a:t>
            </a:r>
            <a:r>
              <a:rPr lang="pt-BR" i="1" dirty="0" smtClean="0"/>
              <a:t>tensão episódica </a:t>
            </a:r>
            <a:r>
              <a:rPr lang="pt-BR" i="1" dirty="0"/>
              <a:t>pouco </a:t>
            </a:r>
            <a:r>
              <a:rPr lang="pt-BR" i="1" dirty="0" smtClean="0"/>
              <a:t>frequente</a:t>
            </a:r>
          </a:p>
          <a:p>
            <a:r>
              <a:rPr lang="pt-BR" dirty="0" smtClean="0"/>
              <a:t>B</a:t>
            </a:r>
            <a:r>
              <a:rPr lang="pt-BR" dirty="0"/>
              <a:t>. Não preenchendo os critérios da ICHD-3 para </a:t>
            </a:r>
            <a:r>
              <a:rPr lang="pt-BR" dirty="0" smtClean="0"/>
              <a:t>qualquer outro </a:t>
            </a:r>
            <a:r>
              <a:rPr lang="pt-BR" dirty="0"/>
              <a:t>tipo de cefaleia</a:t>
            </a:r>
          </a:p>
          <a:p>
            <a:r>
              <a:rPr lang="pt-BR" dirty="0"/>
              <a:t>C. Não melhor explicada por outro diagnóstico da </a:t>
            </a:r>
            <a:r>
              <a:rPr lang="pt-BR" dirty="0" smtClean="0"/>
              <a:t>ICHD-3 beta.</a:t>
            </a:r>
            <a:endParaRPr lang="pt-BR" dirty="0"/>
          </a:p>
          <a:p>
            <a:endParaRPr lang="pt-BR" dirty="0"/>
          </a:p>
          <a:p>
            <a:r>
              <a:rPr lang="pt-BR" b="1" dirty="0" smtClean="0"/>
              <a:t>4.2Cefaleia </a:t>
            </a:r>
            <a:r>
              <a:rPr lang="pt-BR" b="1" dirty="0"/>
              <a:t>tipo tensão </a:t>
            </a:r>
            <a:r>
              <a:rPr lang="pt-BR" b="1" dirty="0">
                <a:solidFill>
                  <a:srgbClr val="FF0000"/>
                </a:solidFill>
              </a:rPr>
              <a:t>episódica </a:t>
            </a:r>
            <a:r>
              <a:rPr lang="pt-BR" b="1" dirty="0" smtClean="0">
                <a:solidFill>
                  <a:srgbClr val="FF0000"/>
                </a:solidFill>
              </a:rPr>
              <a:t>frequente provável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i="1" dirty="0"/>
              <a:t>Critérios de diagnóstico:</a:t>
            </a:r>
          </a:p>
          <a:p>
            <a:r>
              <a:rPr lang="pt-BR" dirty="0"/>
              <a:t>A. Episódios de cefaleia preenchendo todos os critérios, </a:t>
            </a:r>
            <a:r>
              <a:rPr lang="pt-BR" dirty="0" smtClean="0"/>
              <a:t>de A </a:t>
            </a:r>
            <a:r>
              <a:rPr lang="pt-BR" dirty="0" err="1"/>
              <a:t>a</a:t>
            </a:r>
            <a:r>
              <a:rPr lang="pt-BR" dirty="0"/>
              <a:t> D, exceto um, de 2.2 </a:t>
            </a:r>
            <a:r>
              <a:rPr lang="pt-BR" i="1" dirty="0"/>
              <a:t>Cefaleia tipo tensão </a:t>
            </a:r>
            <a:r>
              <a:rPr lang="pt-BR" i="1" dirty="0" smtClean="0"/>
              <a:t>episódica frequente</a:t>
            </a:r>
            <a:endParaRPr lang="pt-BR" i="1" dirty="0"/>
          </a:p>
          <a:p>
            <a:r>
              <a:rPr lang="pt-BR" dirty="0"/>
              <a:t>B. Não preenchendo os critérios ICHD-3 para </a:t>
            </a:r>
            <a:r>
              <a:rPr lang="pt-BR" dirty="0" smtClean="0"/>
              <a:t>qualquer outro </a:t>
            </a:r>
            <a:r>
              <a:rPr lang="pt-BR" dirty="0"/>
              <a:t>tipo de cefaleia</a:t>
            </a:r>
          </a:p>
          <a:p>
            <a:r>
              <a:rPr lang="pt-BR" dirty="0"/>
              <a:t>C. Não melhor explicada por outro diagnóstico da </a:t>
            </a:r>
            <a:r>
              <a:rPr lang="pt-BR" dirty="0" smtClean="0"/>
              <a:t>ICHD-3 beta.</a:t>
            </a:r>
          </a:p>
          <a:p>
            <a:endParaRPr lang="pt-BR" dirty="0"/>
          </a:p>
          <a:p>
            <a:r>
              <a:rPr lang="pt-BR" b="1" dirty="0" smtClean="0"/>
              <a:t>4.3 </a:t>
            </a:r>
            <a:r>
              <a:rPr lang="pt-BR" b="1" dirty="0"/>
              <a:t>Cefaleia tipo tensão </a:t>
            </a:r>
            <a:r>
              <a:rPr lang="pt-BR" b="1" dirty="0" smtClean="0">
                <a:solidFill>
                  <a:srgbClr val="FF0000"/>
                </a:solidFill>
              </a:rPr>
              <a:t>crônica </a:t>
            </a:r>
            <a:r>
              <a:rPr lang="pt-BR" b="1" dirty="0">
                <a:solidFill>
                  <a:srgbClr val="FF0000"/>
                </a:solidFill>
              </a:rPr>
              <a:t>provável</a:t>
            </a:r>
          </a:p>
          <a:p>
            <a:r>
              <a:rPr lang="pt-BR" b="1" i="1" dirty="0"/>
              <a:t>Critérios de diagnóstico:</a:t>
            </a:r>
          </a:p>
          <a:p>
            <a:r>
              <a:rPr lang="pt-BR" dirty="0"/>
              <a:t>A. A cefaleia preenche todos os critérios, exceto um, </a:t>
            </a:r>
            <a:r>
              <a:rPr lang="pt-BR" dirty="0" smtClean="0"/>
              <a:t>de A-D </a:t>
            </a:r>
            <a:r>
              <a:rPr lang="pt-BR" dirty="0"/>
              <a:t>de 2.3 </a:t>
            </a:r>
            <a:r>
              <a:rPr lang="pt-BR" i="1" dirty="0"/>
              <a:t>Cefaleia do tipo tensão episódica </a:t>
            </a:r>
            <a:r>
              <a:rPr lang="pt-BR" i="1" dirty="0" smtClean="0"/>
              <a:t>crônica</a:t>
            </a:r>
            <a:endParaRPr lang="pt-BR" i="1" dirty="0"/>
          </a:p>
          <a:p>
            <a:r>
              <a:rPr lang="pt-BR" dirty="0"/>
              <a:t>B. Não preenchendo os critérios ICHD-3 para </a:t>
            </a:r>
            <a:r>
              <a:rPr lang="pt-BR" dirty="0" smtClean="0"/>
              <a:t>qualquer outro </a:t>
            </a:r>
            <a:r>
              <a:rPr lang="pt-BR" dirty="0"/>
              <a:t>tipo de cefaleia</a:t>
            </a:r>
          </a:p>
          <a:p>
            <a:r>
              <a:rPr lang="pt-BR" dirty="0"/>
              <a:t>C. Não melhor explicada por outro diagnóstico da </a:t>
            </a:r>
            <a:r>
              <a:rPr lang="pt-BR" dirty="0" smtClean="0"/>
              <a:t>ICHD-3 beta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4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2800" dirty="0"/>
              <a:t>Prevenção: eliminar possíveis fatores desencadeantes</a:t>
            </a:r>
          </a:p>
          <a:p>
            <a:endParaRPr lang="pt-BR" sz="2800" dirty="0"/>
          </a:p>
          <a:p>
            <a:r>
              <a:rPr lang="pt-BR" sz="2800" dirty="0"/>
              <a:t>Crises: </a:t>
            </a:r>
            <a:r>
              <a:rPr lang="pt-BR" sz="2800" dirty="0">
                <a:solidFill>
                  <a:srgbClr val="FF0000"/>
                </a:solidFill>
              </a:rPr>
              <a:t>analgésicos simples </a:t>
            </a:r>
          </a:p>
          <a:p>
            <a:r>
              <a:rPr lang="pt-BR" sz="2800" dirty="0">
                <a:solidFill>
                  <a:srgbClr val="FF0000"/>
                </a:solidFill>
              </a:rPr>
              <a:t>	</a:t>
            </a:r>
            <a:r>
              <a:rPr lang="pt-BR" sz="2800" dirty="0" err="1">
                <a:solidFill>
                  <a:srgbClr val="FF0000"/>
                </a:solidFill>
              </a:rPr>
              <a:t>AINEs</a:t>
            </a:r>
            <a:endParaRPr lang="pt-BR" sz="2800" dirty="0">
              <a:solidFill>
                <a:srgbClr val="FF0000"/>
              </a:solidFill>
            </a:endParaRPr>
          </a:p>
          <a:p>
            <a:r>
              <a:rPr lang="pt-BR" sz="2800" dirty="0"/>
              <a:t>	</a:t>
            </a:r>
          </a:p>
          <a:p>
            <a:r>
              <a:rPr lang="pt-BR" sz="2800" dirty="0"/>
              <a:t>Profilaxia: </a:t>
            </a:r>
            <a:r>
              <a:rPr lang="pt-BR" sz="2800" dirty="0">
                <a:solidFill>
                  <a:srgbClr val="FF0000"/>
                </a:solidFill>
              </a:rPr>
              <a:t>antidepressivos tricíclicos </a:t>
            </a:r>
            <a:r>
              <a:rPr lang="pt-BR" sz="2800" dirty="0"/>
              <a:t>(</a:t>
            </a:r>
            <a:r>
              <a:rPr lang="pt-BR" sz="2800" dirty="0" err="1"/>
              <a:t>amitriptilina</a:t>
            </a:r>
            <a:r>
              <a:rPr lang="pt-BR" sz="2800" dirty="0"/>
              <a:t>, </a:t>
            </a:r>
            <a:r>
              <a:rPr lang="pt-BR" sz="2800" dirty="0" err="1"/>
              <a:t>nortriptilina</a:t>
            </a:r>
            <a:r>
              <a:rPr lang="pt-BR" sz="2800" dirty="0"/>
              <a:t>...)</a:t>
            </a:r>
          </a:p>
          <a:p>
            <a:r>
              <a:rPr lang="pt-BR" sz="2800" dirty="0"/>
              <a:t>	      ISRS (p. ex.: </a:t>
            </a:r>
            <a:r>
              <a:rPr lang="pt-BR" sz="2800" dirty="0" err="1"/>
              <a:t>sertralina</a:t>
            </a:r>
            <a:r>
              <a:rPr lang="pt-BR" sz="2800" dirty="0"/>
              <a:t>, fluoxetina...)</a:t>
            </a:r>
          </a:p>
          <a:p>
            <a:r>
              <a:rPr lang="pt-BR" sz="2800" dirty="0"/>
              <a:t>	       relaxantes musculares</a:t>
            </a:r>
          </a:p>
          <a:p>
            <a:endParaRPr lang="pt-BR" sz="2800" dirty="0"/>
          </a:p>
          <a:p>
            <a:pPr algn="just"/>
            <a:r>
              <a:rPr lang="pt-BR" dirty="0"/>
              <a:t>Obs.: “Tratamentos não medicamentosos para as </a:t>
            </a:r>
            <a:r>
              <a:rPr lang="pt-BR" dirty="0" err="1"/>
              <a:t>cefaléias</a:t>
            </a:r>
            <a:r>
              <a:rPr lang="pt-BR" dirty="0"/>
              <a:t> do tipo tensional também são preconizados. Abordagens fisioterápicas manuais como as técnicas de </a:t>
            </a:r>
            <a:r>
              <a:rPr lang="pt-BR" b="1" dirty="0" err="1"/>
              <a:t>osteopatia</a:t>
            </a:r>
            <a:r>
              <a:rPr lang="pt-BR" b="1" dirty="0"/>
              <a:t>, instrução</a:t>
            </a:r>
          </a:p>
          <a:p>
            <a:pPr algn="just"/>
            <a:r>
              <a:rPr lang="pt-BR" b="1" dirty="0"/>
              <a:t>ergonômica, treinamento e correção postural, massagem e acupuntura</a:t>
            </a:r>
            <a:r>
              <a:rPr lang="pt-BR" dirty="0"/>
              <a:t> podem ser considerados como acessórias ao tratamento medicamentoso, visando alongar e relaxar os músculos do segmento cefálico e são úteis desde que indicadas por médico atualizado.” (</a:t>
            </a:r>
            <a:r>
              <a:rPr lang="pt-BR" i="1" dirty="0" err="1"/>
              <a:t>Krymchantowski</a:t>
            </a:r>
            <a:r>
              <a:rPr lang="pt-BR" i="1" dirty="0"/>
              <a:t>, 2003)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Marília </a:t>
            </a:r>
            <a:r>
              <a:rPr lang="en-US" dirty="0" err="1" smtClean="0"/>
              <a:t>Albanezi</a:t>
            </a:r>
            <a:r>
              <a:rPr lang="en-US" dirty="0" smtClean="0"/>
              <a:t> </a:t>
            </a:r>
            <a:r>
              <a:rPr lang="en-US" dirty="0" err="1" smtClean="0"/>
              <a:t>Bertolazzi</a:t>
            </a:r>
            <a:endParaRPr lang="en-US" dirty="0" smtClean="0"/>
          </a:p>
          <a:p>
            <a:r>
              <a:rPr lang="en-US" dirty="0" smtClean="0"/>
              <a:t>Lays De Cassia</a:t>
            </a:r>
          </a:p>
          <a:p>
            <a:r>
              <a:rPr lang="en-US" dirty="0" smtClean="0"/>
              <a:t>Paulo Henrique </a:t>
            </a:r>
            <a:r>
              <a:rPr lang="en-US" dirty="0" err="1" smtClean="0"/>
              <a:t>Viçoti</a:t>
            </a:r>
            <a:endParaRPr lang="en-US" dirty="0" smtClean="0"/>
          </a:p>
          <a:p>
            <a:r>
              <a:rPr lang="en-US" dirty="0" err="1" smtClean="0"/>
              <a:t>Tatiane</a:t>
            </a:r>
            <a:r>
              <a:rPr lang="en-US" dirty="0" smtClean="0"/>
              <a:t> Nishimura</a:t>
            </a:r>
          </a:p>
          <a:p>
            <a:r>
              <a:rPr lang="en-US" dirty="0" smtClean="0"/>
              <a:t>Yoichi Konno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37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Principal </a:t>
            </a:r>
            <a:r>
              <a:rPr lang="pt-BR" dirty="0" err="1"/>
              <a:t>representatnte</a:t>
            </a:r>
            <a:r>
              <a:rPr lang="pt-BR" dirty="0"/>
              <a:t> </a:t>
            </a:r>
            <a:r>
              <a:rPr lang="pt-BR" dirty="0" smtClean="0"/>
              <a:t>das </a:t>
            </a:r>
            <a:r>
              <a:rPr lang="pt-BR" dirty="0"/>
              <a:t>"cefaleias </a:t>
            </a:r>
            <a:r>
              <a:rPr lang="pt-BR" dirty="0" err="1"/>
              <a:t>trigêmino</a:t>
            </a:r>
            <a:r>
              <a:rPr lang="pt-BR" dirty="0"/>
              <a:t>-</a:t>
            </a:r>
            <a:r>
              <a:rPr lang="pt-BR" dirty="0" smtClean="0"/>
              <a:t>Autonômicas”</a:t>
            </a:r>
            <a:endParaRPr lang="pt-BR" dirty="0"/>
          </a:p>
          <a:p>
            <a:r>
              <a:rPr lang="pt-BR" dirty="0" smtClean="0"/>
              <a:t>Conhecida </a:t>
            </a:r>
            <a:r>
              <a:rPr lang="pt-BR" dirty="0"/>
              <a:t>como cefalalgia </a:t>
            </a:r>
            <a:r>
              <a:rPr lang="pt-BR" dirty="0" smtClean="0"/>
              <a:t>histamínica</a:t>
            </a:r>
            <a:r>
              <a:rPr lang="pt-BR" dirty="0"/>
              <a:t>, </a:t>
            </a:r>
            <a:r>
              <a:rPr lang="pt-BR" dirty="0" err="1"/>
              <a:t>C</a:t>
            </a:r>
            <a:r>
              <a:rPr lang="pt-BR" dirty="0" err="1" smtClean="0"/>
              <a:t>efaléia</a:t>
            </a:r>
            <a:r>
              <a:rPr lang="pt-BR" dirty="0" smtClean="0"/>
              <a:t> </a:t>
            </a:r>
            <a:r>
              <a:rPr lang="pt-BR" dirty="0"/>
              <a:t>H</a:t>
            </a:r>
            <a:r>
              <a:rPr lang="pt-BR" dirty="0" smtClean="0"/>
              <a:t>istamínica </a:t>
            </a:r>
            <a:r>
              <a:rPr lang="pt-BR" dirty="0"/>
              <a:t>de O</a:t>
            </a:r>
            <a:r>
              <a:rPr lang="pt-BR" dirty="0" smtClean="0"/>
              <a:t>rton </a:t>
            </a:r>
            <a:r>
              <a:rPr lang="pt-BR" dirty="0"/>
              <a:t>e S</a:t>
            </a:r>
            <a:r>
              <a:rPr lang="pt-BR" dirty="0" smtClean="0"/>
              <a:t>índrome </a:t>
            </a:r>
            <a:r>
              <a:rPr lang="pt-BR" dirty="0"/>
              <a:t>de </a:t>
            </a:r>
            <a:r>
              <a:rPr lang="pt-BR" dirty="0" err="1"/>
              <a:t>Raeder</a:t>
            </a:r>
            <a:endParaRPr lang="pt-BR" dirty="0"/>
          </a:p>
          <a:p>
            <a:r>
              <a:rPr lang="pt-BR" dirty="0" smtClean="0"/>
              <a:t>Caracterizada </a:t>
            </a:r>
            <a:r>
              <a:rPr lang="pt-BR" dirty="0"/>
              <a:t>por crises álgicas de:</a:t>
            </a:r>
          </a:p>
          <a:p>
            <a:pPr marL="0" indent="0">
              <a:buNone/>
            </a:pPr>
            <a:r>
              <a:rPr lang="pt-BR" dirty="0" smtClean="0"/>
              <a:t> - Curta </a:t>
            </a:r>
            <a:r>
              <a:rPr lang="pt-BR" dirty="0"/>
              <a:t>duração</a:t>
            </a:r>
          </a:p>
          <a:p>
            <a:pPr marL="0" indent="0">
              <a:buNone/>
            </a:pPr>
            <a:r>
              <a:rPr lang="pt-BR" dirty="0" smtClean="0"/>
              <a:t> - Unilaterais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- Muito </a:t>
            </a:r>
            <a:r>
              <a:rPr lang="pt-BR" dirty="0"/>
              <a:t>intensas </a:t>
            </a:r>
          </a:p>
          <a:p>
            <a:r>
              <a:rPr lang="pt-BR" dirty="0"/>
              <a:t>O termo "salvas" decorre da apresentação da </a:t>
            </a:r>
            <a:r>
              <a:rPr lang="pt-BR" dirty="0" smtClean="0"/>
              <a:t>patologia: crises </a:t>
            </a:r>
            <a:r>
              <a:rPr lang="pt-BR" dirty="0"/>
              <a:t>de curta duração quase diariamente, num intervalo de 1 a 3 meses, seguidas por um longo período </a:t>
            </a:r>
            <a:r>
              <a:rPr lang="pt-BR" dirty="0" smtClean="0"/>
              <a:t>assintomático</a:t>
            </a:r>
            <a:endParaRPr lang="pt-BR" dirty="0"/>
          </a:p>
          <a:p>
            <a:r>
              <a:rPr lang="pt-BR" dirty="0"/>
              <a:t>Dividida em </a:t>
            </a:r>
            <a:r>
              <a:rPr lang="pt-BR" dirty="0" smtClean="0"/>
              <a:t>episódica (85%) </a:t>
            </a:r>
            <a:r>
              <a:rPr lang="pt-BR" dirty="0"/>
              <a:t>e crônica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Prevalência</a:t>
            </a:r>
            <a:r>
              <a:rPr lang="pt-BR" dirty="0"/>
              <a:t>: 0,1% da população</a:t>
            </a:r>
          </a:p>
          <a:p>
            <a:r>
              <a:rPr lang="pt-BR" dirty="0" smtClean="0"/>
              <a:t>Década </a:t>
            </a:r>
            <a:r>
              <a:rPr lang="pt-BR" dirty="0"/>
              <a:t>de 60: </a:t>
            </a:r>
            <a:r>
              <a:rPr lang="pt-BR" dirty="0" smtClean="0"/>
              <a:t>6H:1M </a:t>
            </a:r>
          </a:p>
          <a:p>
            <a:r>
              <a:rPr lang="pt-BR" dirty="0" smtClean="0"/>
              <a:t>Hoje</a:t>
            </a:r>
            <a:r>
              <a:rPr lang="pt-BR" dirty="0"/>
              <a:t>: 2H:1M</a:t>
            </a:r>
          </a:p>
          <a:p>
            <a:r>
              <a:rPr lang="pt-BR" dirty="0" smtClean="0"/>
              <a:t>Paciente típico: </a:t>
            </a:r>
            <a:r>
              <a:rPr lang="pt-BR" dirty="0"/>
              <a:t>homem, </a:t>
            </a:r>
            <a:r>
              <a:rPr lang="pt-BR" dirty="0" smtClean="0"/>
              <a:t>30</a:t>
            </a:r>
            <a:r>
              <a:rPr lang="pt-BR" dirty="0"/>
              <a:t>-40 anos, comumente etilista ou </a:t>
            </a:r>
            <a:r>
              <a:rPr lang="pt-BR" dirty="0" smtClean="0"/>
              <a:t>tabagista com TCE prévio (ou não).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Fisiopatologia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Estudos sugerem que ha ativação da via histamínica, pois histamina IV aumenta a crise.</a:t>
            </a:r>
          </a:p>
          <a:p>
            <a:r>
              <a:rPr lang="pt-BR" dirty="0" smtClean="0"/>
              <a:t>Estudos </a:t>
            </a:r>
            <a:r>
              <a:rPr lang="pt-BR" dirty="0"/>
              <a:t>com PET sugerem que esta </a:t>
            </a:r>
            <a:r>
              <a:rPr lang="pt-BR" dirty="0" err="1" smtClean="0"/>
              <a:t>cefaléia</a:t>
            </a:r>
            <a:r>
              <a:rPr lang="pt-BR" dirty="0"/>
              <a:t>:</a:t>
            </a:r>
          </a:p>
          <a:p>
            <a:r>
              <a:rPr lang="pt-BR" dirty="0"/>
              <a:t>Envolve ativação das vias </a:t>
            </a:r>
            <a:r>
              <a:rPr lang="pt-BR" dirty="0" err="1"/>
              <a:t>nociceptivas</a:t>
            </a:r>
            <a:r>
              <a:rPr lang="pt-BR" dirty="0"/>
              <a:t> </a:t>
            </a:r>
            <a:r>
              <a:rPr lang="pt-BR" dirty="0" err="1"/>
              <a:t>trigeminovasculares</a:t>
            </a:r>
            <a:r>
              <a:rPr lang="pt-BR" dirty="0"/>
              <a:t> e concomitante ativação autonômica reflexa;</a:t>
            </a:r>
          </a:p>
          <a:p>
            <a:r>
              <a:rPr lang="pt-BR" dirty="0"/>
              <a:t>Pode se originar de distúrbios em neurônios hipotalâmicos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Dilatação vascular e secundária à descarga neuronal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Unilaterais</a:t>
            </a:r>
            <a:r>
              <a:rPr lang="pt-BR" dirty="0"/>
              <a:t>; </a:t>
            </a:r>
          </a:p>
          <a:p>
            <a:r>
              <a:rPr lang="pt-BR" dirty="0" smtClean="0"/>
              <a:t>De </a:t>
            </a:r>
            <a:r>
              <a:rPr lang="pt-BR" dirty="0"/>
              <a:t>grande intensidade (uma das dores mais fortes que se conhece);</a:t>
            </a:r>
          </a:p>
          <a:p>
            <a:r>
              <a:rPr lang="pt-BR" dirty="0" smtClean="0"/>
              <a:t>Dor </a:t>
            </a:r>
            <a:r>
              <a:rPr lang="pt-BR" dirty="0"/>
              <a:t>com característica de facada;</a:t>
            </a:r>
          </a:p>
          <a:p>
            <a:r>
              <a:rPr lang="pt-BR" dirty="0" smtClean="0"/>
              <a:t>Dor </a:t>
            </a:r>
            <a:r>
              <a:rPr lang="pt-BR" dirty="0"/>
              <a:t>de curta duração (15-180 minutos);</a:t>
            </a:r>
          </a:p>
          <a:p>
            <a:r>
              <a:rPr lang="pt-BR" dirty="0" smtClean="0"/>
              <a:t>Os </a:t>
            </a:r>
            <a:r>
              <a:rPr lang="pt-BR" dirty="0"/>
              <a:t>episódios podem se repetir quase diariamente durante até 10 semanas, </a:t>
            </a:r>
            <a:r>
              <a:rPr lang="pt-BR" dirty="0" smtClean="0"/>
              <a:t>geralmente </a:t>
            </a:r>
            <a:r>
              <a:rPr lang="pt-BR" dirty="0"/>
              <a:t>no mesmo horário e sendo seguidos de longo período assintomático (até 1 ano) e posterior retorno das crises;</a:t>
            </a:r>
          </a:p>
          <a:p>
            <a:r>
              <a:rPr lang="pt-BR" dirty="0" smtClean="0"/>
              <a:t>Durante </a:t>
            </a:r>
            <a:r>
              <a:rPr lang="pt-BR" dirty="0"/>
              <a:t>a "atividade de cefaleia": ocorre uma crise por dia ou a cada dois dias, há relatos de 8 crises/dia.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 descr="http://www.jointrehab.com/wp-content/uploads/2011/03/headac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6576299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0" descr="http://im1.shutterfly.com/procserv/47b3d609b3127cce9fbec048212800000015108AZM2bNk5bM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4319"/>
            <a:ext cx="25017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3" descr="http://4.bp.blogspot.com/-YBsQ0p2gBhM/UahFcwaPHxI/AAAAAAAAA4g/wbzjnFt302w/s1600/the_pain_of_cluster_headache_by_agnes_cecile-d4nh6n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8181"/>
            <a:ext cx="5076056" cy="33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4" descr="http://media-cache-ec0.pinimg.com/736x/c6/48/f7/c648f73ce91089d79d9458d99420c53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497"/>
            <a:ext cx="4355976" cy="38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0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Exame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Facies</a:t>
            </a:r>
            <a:r>
              <a:rPr lang="en-US" dirty="0" smtClean="0"/>
              <a:t> </a:t>
            </a:r>
            <a:r>
              <a:rPr lang="en-US" dirty="0" err="1" smtClean="0"/>
              <a:t>Leonina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Parassimpática</a:t>
            </a:r>
            <a:endParaRPr lang="en-US" dirty="0" smtClean="0"/>
          </a:p>
          <a:p>
            <a:r>
              <a:rPr lang="en-US" dirty="0" err="1" smtClean="0"/>
              <a:t>Paralisia</a:t>
            </a:r>
            <a:r>
              <a:rPr lang="en-US" dirty="0" smtClean="0"/>
              <a:t> ocular </a:t>
            </a:r>
            <a:r>
              <a:rPr lang="en-US" dirty="0" err="1" smtClean="0"/>
              <a:t>simpática</a:t>
            </a:r>
            <a:endParaRPr lang="en-US" dirty="0" smtClean="0"/>
          </a:p>
          <a:p>
            <a:r>
              <a:rPr lang="en-US" dirty="0" err="1" smtClean="0"/>
              <a:t>Bradicardia</a:t>
            </a:r>
            <a:endParaRPr lang="en-US" dirty="0" smtClean="0"/>
          </a:p>
          <a:p>
            <a:r>
              <a:rPr lang="en-US" dirty="0" smtClean="0"/>
              <a:t>Flushing</a:t>
            </a:r>
          </a:p>
          <a:p>
            <a:r>
              <a:rPr lang="en-US" dirty="0" err="1" smtClean="0"/>
              <a:t>Rigidez</a:t>
            </a:r>
            <a:r>
              <a:rPr lang="en-US" dirty="0" smtClean="0"/>
              <a:t> facial</a:t>
            </a:r>
          </a:p>
          <a:p>
            <a:r>
              <a:rPr lang="en-US" dirty="0" err="1" smtClean="0"/>
              <a:t>Rigidez</a:t>
            </a:r>
            <a:r>
              <a:rPr lang="en-US" dirty="0" smtClean="0"/>
              <a:t> </a:t>
            </a:r>
            <a:r>
              <a:rPr lang="en-US" dirty="0" err="1" smtClean="0"/>
              <a:t>carotídea</a:t>
            </a:r>
            <a:r>
              <a:rPr lang="en-US" dirty="0" smtClean="0"/>
              <a:t> </a:t>
            </a:r>
            <a:r>
              <a:rPr lang="en-US" dirty="0" err="1" smtClean="0"/>
              <a:t>ipsilateral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 </a:t>
            </a:r>
            <a:r>
              <a:rPr lang="en-US" dirty="0" err="1" smtClean="0"/>
              <a:t>crise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- O paciente encontra-se agitado;</a:t>
            </a:r>
          </a:p>
          <a:p>
            <a:r>
              <a:rPr lang="pt-BR" dirty="0"/>
              <a:t>-Geralmente anda de um lado para o outro (muito diferente do que ocorre na </a:t>
            </a:r>
            <a:r>
              <a:rPr lang="pt-BR" dirty="0" err="1"/>
              <a:t>migrânea</a:t>
            </a:r>
            <a:r>
              <a:rPr lang="pt-BR" dirty="0"/>
              <a:t>;</a:t>
            </a:r>
          </a:p>
          <a:p>
            <a:r>
              <a:rPr lang="pt-BR" dirty="0"/>
              <a:t>- Há pacientes que batem a cabeça na parede e ameaçam suicídio devido a dor;</a:t>
            </a:r>
          </a:p>
          <a:p>
            <a:r>
              <a:rPr lang="pt-BR" dirty="0"/>
              <a:t>- Se for a primeira crise: realizar TC com e sem contraste e, se normal, punção lombar para afastar para afastar outras hipóteses diagnósticas  (meningite/encefalite/hemorragia </a:t>
            </a:r>
            <a:r>
              <a:rPr lang="pt-BR" dirty="0" err="1"/>
              <a:t>subaracnóide</a:t>
            </a:r>
            <a:r>
              <a:rPr lang="pt-BR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u="sng" dirty="0"/>
              <a:t>ABORTIVO</a:t>
            </a:r>
          </a:p>
          <a:p>
            <a:r>
              <a:rPr lang="pt-BR" dirty="0" smtClean="0"/>
              <a:t> </a:t>
            </a:r>
            <a:r>
              <a:rPr lang="pt-BR" dirty="0"/>
              <a:t>Oxigênio (100%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sz="2400" dirty="0" smtClean="0"/>
              <a:t>10</a:t>
            </a:r>
            <a:r>
              <a:rPr lang="pt-BR" sz="2400" dirty="0"/>
              <a:t>-12 litros/min, durante 15 a 20 minutos, com o paciente sentado inclinado para frente;</a:t>
            </a:r>
          </a:p>
          <a:p>
            <a:r>
              <a:rPr lang="pt-BR" dirty="0"/>
              <a:t>- </a:t>
            </a:r>
            <a:r>
              <a:rPr lang="pt-BR" dirty="0" err="1"/>
              <a:t>T</a:t>
            </a:r>
            <a:r>
              <a:rPr lang="pt-BR" dirty="0" err="1" smtClean="0"/>
              <a:t>riptano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</a:t>
            </a:r>
            <a:r>
              <a:rPr lang="pt-BR" sz="2400" dirty="0" smtClean="0"/>
              <a:t>6mg</a:t>
            </a:r>
            <a:r>
              <a:rPr lang="pt-BR" sz="2400" dirty="0"/>
              <a:t>, subcutâneo, máximo de 3 injeções </a:t>
            </a:r>
            <a:r>
              <a:rPr lang="pt-BR" sz="2400" dirty="0" smtClean="0"/>
              <a:t>diárias</a:t>
            </a:r>
            <a:endParaRPr lang="pt-BR" sz="2400" dirty="0"/>
          </a:p>
          <a:p>
            <a:r>
              <a:rPr lang="pt-BR" dirty="0"/>
              <a:t>- Se refratária: </a:t>
            </a:r>
            <a:r>
              <a:rPr lang="pt-BR" dirty="0" err="1"/>
              <a:t>octreotide</a:t>
            </a:r>
            <a:r>
              <a:rPr lang="pt-BR" dirty="0"/>
              <a:t> IV e ergotamina VO, lidocaína </a:t>
            </a:r>
            <a:r>
              <a:rPr lang="pt-BR" dirty="0" err="1"/>
              <a:t>intranasal</a:t>
            </a:r>
            <a:r>
              <a:rPr lang="pt-B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Profilaxia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normAutofit/>
          </a:bodyPr>
          <a:lstStyle/>
          <a:p>
            <a:r>
              <a:rPr lang="pt-BR" dirty="0" err="1" smtClean="0"/>
              <a:t>Verapamil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sz="2200" dirty="0" smtClean="0"/>
              <a:t>  240</a:t>
            </a:r>
            <a:r>
              <a:rPr lang="pt-BR" sz="2200" dirty="0"/>
              <a:t>-960 mg/dia, dividida em 3 doses (droga de escolha na maioria dos casos</a:t>
            </a:r>
            <a:r>
              <a:rPr lang="pt-BR" sz="2200" dirty="0" smtClean="0"/>
              <a:t>)</a:t>
            </a:r>
            <a:endParaRPr lang="pt-BR" dirty="0" smtClean="0"/>
          </a:p>
          <a:p>
            <a:r>
              <a:rPr lang="pt-BR" dirty="0" smtClean="0"/>
              <a:t>Monitorar </a:t>
            </a:r>
            <a:r>
              <a:rPr lang="pt-BR" dirty="0"/>
              <a:t>ECG;</a:t>
            </a:r>
          </a:p>
          <a:p>
            <a:r>
              <a:rPr lang="pt-BR" dirty="0" err="1" smtClean="0"/>
              <a:t>Valproato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smtClean="0"/>
              <a:t>Sódio</a:t>
            </a:r>
            <a:endParaRPr lang="pt-BR" dirty="0"/>
          </a:p>
          <a:p>
            <a:pPr marL="0" indent="0">
              <a:buNone/>
            </a:pPr>
            <a:r>
              <a:rPr lang="pt-BR" sz="2200" dirty="0" smtClean="0"/>
              <a:t>  1</a:t>
            </a:r>
            <a:r>
              <a:rPr lang="pt-BR" sz="2200" dirty="0"/>
              <a:t>-2g/</a:t>
            </a:r>
            <a:r>
              <a:rPr lang="pt-BR" sz="2200" dirty="0" smtClean="0"/>
              <a:t>dia</a:t>
            </a:r>
            <a:endParaRPr lang="pt-BR" sz="2200" dirty="0"/>
          </a:p>
          <a:p>
            <a:r>
              <a:rPr lang="pt-BR" dirty="0" smtClean="0"/>
              <a:t>Prednisona</a:t>
            </a:r>
          </a:p>
          <a:p>
            <a:pPr marL="0" indent="0">
              <a:buNone/>
            </a:pPr>
            <a:r>
              <a:rPr lang="pt-BR" sz="2200" dirty="0" smtClean="0"/>
              <a:t>  Ciclo </a:t>
            </a:r>
            <a:r>
              <a:rPr lang="pt-BR" sz="2200" dirty="0"/>
              <a:t>de 10 dias, iniciando com 60mg/dia, é opção interessante para crises de curta duração num intervalo inferior a 2 meses.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Diferencial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Cefaléias</a:t>
            </a:r>
            <a:r>
              <a:rPr lang="en-US" dirty="0" smtClean="0"/>
              <a:t> </a:t>
            </a:r>
            <a:r>
              <a:rPr lang="en-US" dirty="0" err="1" smtClean="0"/>
              <a:t>Primárias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3086" t="7165" r="-11862" b="554"/>
          <a:stretch/>
        </p:blipFill>
        <p:spPr/>
      </p:pic>
    </p:spTree>
    <p:extLst>
      <p:ext uri="{BB962C8B-B14F-4D97-AF65-F5344CB8AC3E}">
        <p14:creationId xmlns:p14="http://schemas.microsoft.com/office/powerpoint/2010/main" val="8860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cefaléias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Explosivas</a:t>
            </a:r>
            <a:endParaRPr lang="en-US" dirty="0" smtClean="0"/>
          </a:p>
          <a:p>
            <a:r>
              <a:rPr lang="en-US" dirty="0" err="1" smtClean="0"/>
              <a:t>Agudas</a:t>
            </a:r>
            <a:endParaRPr lang="en-US" dirty="0" smtClean="0"/>
          </a:p>
          <a:p>
            <a:r>
              <a:rPr lang="en-US" dirty="0" err="1" smtClean="0"/>
              <a:t>Subagudas</a:t>
            </a:r>
            <a:endParaRPr lang="en-US" dirty="0" smtClean="0"/>
          </a:p>
          <a:p>
            <a:r>
              <a:rPr lang="en-US" dirty="0" err="1" smtClean="0"/>
              <a:t>Crônicas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Cefaléia</a:t>
            </a:r>
            <a:r>
              <a:rPr lang="en-US" dirty="0" smtClean="0"/>
              <a:t> </a:t>
            </a:r>
            <a:r>
              <a:rPr lang="en-US" dirty="0" err="1" smtClean="0"/>
              <a:t>Crônica</a:t>
            </a:r>
            <a:r>
              <a:rPr lang="en-US" dirty="0" smtClean="0"/>
              <a:t> </a:t>
            </a:r>
            <a:r>
              <a:rPr lang="en-US" dirty="0" err="1" smtClean="0"/>
              <a:t>Diária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30-40% dos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buscam</a:t>
            </a:r>
            <a:r>
              <a:rPr lang="en-US" dirty="0" smtClean="0"/>
              <a:t> </a:t>
            </a:r>
            <a:r>
              <a:rPr lang="en-US" dirty="0" err="1" smtClean="0"/>
              <a:t>atendimento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cefaléia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80% </a:t>
            </a:r>
            <a:r>
              <a:rPr lang="en-US" b="1" dirty="0" err="1" smtClean="0"/>
              <a:t>Enxaqueca</a:t>
            </a:r>
            <a:r>
              <a:rPr lang="en-US" b="1" dirty="0" smtClean="0"/>
              <a:t> </a:t>
            </a:r>
            <a:r>
              <a:rPr lang="en-US" b="1" dirty="0" err="1" smtClean="0"/>
              <a:t>Transformada</a:t>
            </a:r>
            <a:endParaRPr lang="en-US" b="1" dirty="0" smtClean="0"/>
          </a:p>
          <a:p>
            <a:pPr marL="0" indent="0">
              <a:buNone/>
            </a:pPr>
            <a:r>
              <a:rPr lang="en-US" sz="2400" dirty="0" err="1" smtClean="0"/>
              <a:t>Adquire</a:t>
            </a:r>
            <a:r>
              <a:rPr lang="en-US" sz="2400" dirty="0" smtClean="0"/>
              <a:t> </a:t>
            </a:r>
            <a:r>
              <a:rPr lang="en-US" sz="2400" dirty="0" err="1" smtClean="0"/>
              <a:t>característica</a:t>
            </a:r>
            <a:r>
              <a:rPr lang="en-US" sz="2400" dirty="0" smtClean="0"/>
              <a:t> de </a:t>
            </a:r>
            <a:r>
              <a:rPr lang="en-US" sz="2400" dirty="0" err="1" smtClean="0"/>
              <a:t>cefaléia</a:t>
            </a:r>
            <a:r>
              <a:rPr lang="en-US" sz="2400" dirty="0" smtClean="0"/>
              <a:t> tensional </a:t>
            </a:r>
            <a:r>
              <a:rPr lang="en-US" sz="2400" dirty="0" err="1" smtClean="0"/>
              <a:t>diária</a:t>
            </a:r>
            <a:endParaRPr lang="en-US" sz="2400" dirty="0" smtClean="0"/>
          </a:p>
          <a:p>
            <a:r>
              <a:rPr lang="en-US" b="1" dirty="0" smtClean="0"/>
              <a:t>20% </a:t>
            </a:r>
            <a:r>
              <a:rPr lang="en-US" b="1" dirty="0" err="1" smtClean="0"/>
              <a:t>Primários</a:t>
            </a:r>
            <a:endParaRPr lang="en-US" b="1" dirty="0" smtClean="0"/>
          </a:p>
          <a:p>
            <a:pPr marL="0" indent="0">
              <a:buNone/>
            </a:pPr>
            <a:r>
              <a:rPr lang="en-US" sz="2400" dirty="0" smtClean="0"/>
              <a:t>Crises </a:t>
            </a:r>
            <a:r>
              <a:rPr lang="en-US" sz="2400" dirty="0" err="1" smtClean="0"/>
              <a:t>crônicas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o </a:t>
            </a:r>
            <a:r>
              <a:rPr lang="en-US" sz="2400" dirty="0" err="1" smtClean="0"/>
              <a:t>início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26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Desencadeantes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abusivo</a:t>
            </a:r>
            <a:r>
              <a:rPr lang="en-US" dirty="0" smtClean="0"/>
              <a:t> de </a:t>
            </a:r>
            <a:r>
              <a:rPr lang="en-US" dirty="0" err="1" smtClean="0"/>
              <a:t>analgésicos</a:t>
            </a:r>
            <a:endParaRPr lang="en-US" dirty="0" smtClean="0"/>
          </a:p>
          <a:p>
            <a:r>
              <a:rPr lang="en-US" dirty="0" err="1" smtClean="0"/>
              <a:t>Aleterações</a:t>
            </a:r>
            <a:r>
              <a:rPr lang="en-US" dirty="0" smtClean="0"/>
              <a:t> </a:t>
            </a:r>
            <a:r>
              <a:rPr lang="en-US" dirty="0" err="1" smtClean="0"/>
              <a:t>psicoafetivas</a:t>
            </a:r>
            <a:endParaRPr lang="en-US" dirty="0" smtClean="0"/>
          </a:p>
          <a:p>
            <a:r>
              <a:rPr lang="en-US" dirty="0" err="1" smtClean="0"/>
              <a:t>Situações</a:t>
            </a:r>
            <a:r>
              <a:rPr lang="en-US" dirty="0" smtClean="0"/>
              <a:t> </a:t>
            </a:r>
            <a:r>
              <a:rPr lang="en-US" dirty="0" err="1" smtClean="0"/>
              <a:t>traumáticas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endParaRPr lang="en-US" dirty="0" smtClean="0"/>
          </a:p>
          <a:p>
            <a:r>
              <a:rPr lang="en-US" dirty="0" err="1" smtClean="0"/>
              <a:t>Reposição</a:t>
            </a:r>
            <a:r>
              <a:rPr lang="en-US" dirty="0" smtClean="0"/>
              <a:t> hormonal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mulheres</a:t>
            </a:r>
            <a:endParaRPr lang="en-US" dirty="0" smtClean="0"/>
          </a:p>
          <a:p>
            <a:r>
              <a:rPr lang="en-US" dirty="0" err="1" smtClean="0"/>
              <a:t>Ciclo</a:t>
            </a:r>
            <a:r>
              <a:rPr lang="en-US" dirty="0" smtClean="0"/>
              <a:t> Menstrual</a:t>
            </a:r>
          </a:p>
          <a:p>
            <a:r>
              <a:rPr lang="en-US" dirty="0" err="1" smtClean="0"/>
              <a:t>Estresse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Comorbidades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Apnéia</a:t>
            </a:r>
            <a:r>
              <a:rPr lang="en-US" dirty="0" smtClean="0"/>
              <a:t> do </a:t>
            </a:r>
            <a:r>
              <a:rPr lang="en-US" dirty="0" err="1" smtClean="0"/>
              <a:t>sono</a:t>
            </a:r>
            <a:endParaRPr lang="en-US" dirty="0" smtClean="0"/>
          </a:p>
          <a:p>
            <a:r>
              <a:rPr lang="en-US" dirty="0" err="1" smtClean="0"/>
              <a:t>Hipertensão</a:t>
            </a:r>
            <a:r>
              <a:rPr lang="en-US" dirty="0" smtClean="0"/>
              <a:t> </a:t>
            </a:r>
            <a:r>
              <a:rPr lang="en-US" dirty="0" err="1" smtClean="0"/>
              <a:t>intracraniana</a:t>
            </a:r>
            <a:r>
              <a:rPr lang="en-US" dirty="0" smtClean="0"/>
              <a:t> </a:t>
            </a:r>
            <a:r>
              <a:rPr lang="en-US" dirty="0" err="1" smtClean="0"/>
              <a:t>benigna</a:t>
            </a:r>
            <a:endParaRPr lang="en-US" dirty="0" smtClean="0"/>
          </a:p>
          <a:p>
            <a:r>
              <a:rPr lang="en-US" dirty="0" err="1" smtClean="0"/>
              <a:t>Alterações</a:t>
            </a:r>
            <a:r>
              <a:rPr lang="en-US" dirty="0" smtClean="0"/>
              <a:t> do humor</a:t>
            </a:r>
          </a:p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abusivo</a:t>
            </a:r>
            <a:r>
              <a:rPr lang="en-US" dirty="0" smtClean="0"/>
              <a:t> de </a:t>
            </a:r>
            <a:r>
              <a:rPr lang="en-US" dirty="0" err="1" smtClean="0"/>
              <a:t>drogas</a:t>
            </a:r>
            <a:r>
              <a:rPr lang="en-US" dirty="0" smtClean="0"/>
              <a:t> </a:t>
            </a:r>
            <a:r>
              <a:rPr lang="en-US" dirty="0" err="1" smtClean="0"/>
              <a:t>ilícitas</a:t>
            </a:r>
            <a:endParaRPr lang="en-US" dirty="0" smtClean="0"/>
          </a:p>
          <a:p>
            <a:r>
              <a:rPr lang="en-US" dirty="0" err="1" smtClean="0"/>
              <a:t>Tabagismo</a:t>
            </a:r>
            <a:endParaRPr lang="en-US" dirty="0" smtClean="0"/>
          </a:p>
          <a:p>
            <a:r>
              <a:rPr lang="en-US" dirty="0" err="1" smtClean="0"/>
              <a:t>Tendência</a:t>
            </a:r>
            <a:r>
              <a:rPr lang="en-US" dirty="0" smtClean="0"/>
              <a:t> </a:t>
            </a:r>
            <a:r>
              <a:rPr lang="en-US" dirty="0" err="1" smtClean="0"/>
              <a:t>suicída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Abstenção do uso de analgésicos </a:t>
            </a:r>
            <a:endParaRPr lang="pt-BR" dirty="0" smtClean="0"/>
          </a:p>
          <a:p>
            <a:pPr marL="0" indent="0">
              <a:buNone/>
            </a:pPr>
            <a:r>
              <a:rPr lang="pt-BR" sz="2000" dirty="0"/>
              <a:t>P</a:t>
            </a:r>
            <a:r>
              <a:rPr lang="pt-BR" sz="2000" dirty="0" smtClean="0"/>
              <a:t>ode </a:t>
            </a:r>
            <a:r>
              <a:rPr lang="pt-BR" sz="2000" dirty="0"/>
              <a:t>ocasionar </a:t>
            </a:r>
            <a:r>
              <a:rPr lang="pt-BR" sz="2000" dirty="0" smtClean="0"/>
              <a:t>cefaleia </a:t>
            </a:r>
            <a:r>
              <a:rPr lang="pt-BR" sz="2000" dirty="0"/>
              <a:t>de </a:t>
            </a:r>
            <a:r>
              <a:rPr lang="pt-BR" sz="2000" dirty="0" err="1" smtClean="0"/>
              <a:t>robote</a:t>
            </a:r>
            <a:endParaRPr lang="pt-BR" sz="2000" dirty="0" smtClean="0"/>
          </a:p>
          <a:p>
            <a:r>
              <a:rPr lang="pt-BR" dirty="0" err="1" smtClean="0"/>
              <a:t>AINEs</a:t>
            </a:r>
            <a:r>
              <a:rPr lang="pt-BR" dirty="0" smtClean="0"/>
              <a:t> </a:t>
            </a:r>
            <a:r>
              <a:rPr lang="pt-BR" dirty="0"/>
              <a:t>– </a:t>
            </a:r>
            <a:r>
              <a:rPr lang="pt-BR" dirty="0" err="1"/>
              <a:t>Naproxeno</a:t>
            </a:r>
            <a:r>
              <a:rPr lang="pt-BR" dirty="0"/>
              <a:t> e </a:t>
            </a:r>
            <a:r>
              <a:rPr lang="pt-BR" dirty="0" err="1"/>
              <a:t>Ibuprofeno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sz="2000" dirty="0"/>
              <a:t>D</a:t>
            </a:r>
            <a:r>
              <a:rPr lang="pt-BR" sz="2000" dirty="0" smtClean="0"/>
              <a:t>iariamente </a:t>
            </a:r>
            <a:r>
              <a:rPr lang="pt-BR" sz="2000" dirty="0"/>
              <a:t>por 2 </a:t>
            </a:r>
            <a:r>
              <a:rPr lang="pt-BR" sz="2000" dirty="0" smtClean="0"/>
              <a:t>semanas</a:t>
            </a:r>
          </a:p>
          <a:p>
            <a:r>
              <a:rPr lang="pt-BR" dirty="0" smtClean="0"/>
              <a:t>Drogas </a:t>
            </a:r>
            <a:r>
              <a:rPr lang="pt-BR" dirty="0"/>
              <a:t>profiláticas: </a:t>
            </a:r>
            <a:r>
              <a:rPr lang="pt-BR" sz="2400" dirty="0"/>
              <a:t>antidepressivos tricíclicos (</a:t>
            </a:r>
            <a:r>
              <a:rPr lang="pt-BR" sz="2400" dirty="0" err="1"/>
              <a:t>amitriptilina</a:t>
            </a:r>
            <a:r>
              <a:rPr lang="pt-BR" sz="2400" dirty="0" smtClean="0"/>
              <a:t>),  </a:t>
            </a:r>
            <a:r>
              <a:rPr lang="pt-BR" sz="2400" dirty="0"/>
              <a:t>betabloqueadores, </a:t>
            </a:r>
            <a:r>
              <a:rPr lang="pt-BR" sz="2400" dirty="0" err="1"/>
              <a:t>valproato</a:t>
            </a:r>
            <a:r>
              <a:rPr lang="pt-BR" sz="2400" dirty="0"/>
              <a:t> de sódio; </a:t>
            </a:r>
            <a:endParaRPr lang="pt-BR" sz="2400" dirty="0" smtClean="0"/>
          </a:p>
          <a:p>
            <a:r>
              <a:rPr lang="pt-BR" dirty="0" smtClean="0"/>
              <a:t>Tratamento </a:t>
            </a:r>
            <a:r>
              <a:rPr lang="pt-BR" dirty="0"/>
              <a:t>das </a:t>
            </a:r>
            <a:r>
              <a:rPr lang="pt-BR" dirty="0" err="1"/>
              <a:t>comorbidades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BRAUNWALD, </a:t>
            </a:r>
            <a:r>
              <a:rPr lang="pt-BR" dirty="0" err="1"/>
              <a:t>F</a:t>
            </a:r>
            <a:r>
              <a:rPr lang="pt-BR" dirty="0"/>
              <a:t>; KASPER, H; LONGO, J. </a:t>
            </a:r>
            <a:r>
              <a:rPr lang="pt-BR" b="1" dirty="0"/>
              <a:t>Harrison </a:t>
            </a:r>
            <a:r>
              <a:rPr lang="it-IT" b="1" dirty="0"/>
              <a:t>Medicina Interna</a:t>
            </a:r>
            <a:r>
              <a:rPr lang="it-IT" dirty="0"/>
              <a:t>: volume II. 17.ed. Mc </a:t>
            </a:r>
            <a:r>
              <a:rPr lang="it-IT" dirty="0" err="1"/>
              <a:t>Graw</a:t>
            </a:r>
            <a:r>
              <a:rPr lang="it-IT" dirty="0"/>
              <a:t> Hill, 2008.</a:t>
            </a:r>
          </a:p>
          <a:p>
            <a:pPr algn="just"/>
            <a:r>
              <a:rPr lang="pt-BR" dirty="0"/>
              <a:t>GOLDMAN L, AUSSIELO D. Cecil: </a:t>
            </a:r>
            <a:r>
              <a:rPr lang="pt-BR" b="1" dirty="0"/>
              <a:t>Tratado de Medicina Interna. </a:t>
            </a:r>
            <a:r>
              <a:rPr lang="pt-BR" dirty="0"/>
              <a:t>22ªEdição. Rio de </a:t>
            </a:r>
            <a:r>
              <a:rPr lang="pt-BR" dirty="0" err="1"/>
              <a:t>Janeiro:ELSEVIER</a:t>
            </a:r>
            <a:r>
              <a:rPr lang="pt-BR" dirty="0"/>
              <a:t>, 2005.</a:t>
            </a:r>
          </a:p>
          <a:p>
            <a:pPr algn="just"/>
            <a:r>
              <a:rPr lang="pt-BR" dirty="0"/>
              <a:t>KRYMCHANTOWSKY, A.V. </a:t>
            </a:r>
            <a:r>
              <a:rPr lang="pt-BR" dirty="0" err="1"/>
              <a:t>Cefaléias</a:t>
            </a:r>
            <a:r>
              <a:rPr lang="pt-BR" dirty="0"/>
              <a:t> do tipo tensional. </a:t>
            </a:r>
            <a:r>
              <a:rPr lang="pt-BR" b="1" dirty="0" err="1"/>
              <a:t>Migrâneas</a:t>
            </a:r>
            <a:r>
              <a:rPr lang="pt-BR" b="1" dirty="0"/>
              <a:t> </a:t>
            </a:r>
            <a:r>
              <a:rPr lang="pt-BR" b="1" dirty="0" err="1"/>
              <a:t>cefaléias</a:t>
            </a:r>
            <a:r>
              <a:rPr lang="pt-BR" dirty="0"/>
              <a:t>. v.6, n.4, p.129-135, out./nov./dez. 2003. </a:t>
            </a:r>
          </a:p>
          <a:p>
            <a:pPr algn="just"/>
            <a:r>
              <a:rPr lang="pt-BR" dirty="0"/>
              <a:t>NITRINI, Ricardo; </a:t>
            </a:r>
            <a:r>
              <a:rPr lang="pt-BR" b="1" dirty="0"/>
              <a:t>A neurologia que todo médico deve saber </a:t>
            </a:r>
            <a:r>
              <a:rPr lang="pt-BR" dirty="0"/>
              <a:t>- 2ª ed. São Paulo: Editora Atheneu, 2008;</a:t>
            </a:r>
          </a:p>
          <a:p>
            <a:pPr algn="just"/>
            <a:r>
              <a:rPr lang="en-US" dirty="0"/>
              <a:t>The International Classification of Headache Disorders: 3rd edition. </a:t>
            </a:r>
            <a:r>
              <a:rPr lang="en-US" b="1" dirty="0" err="1"/>
              <a:t>Cephalalgia</a:t>
            </a:r>
            <a:r>
              <a:rPr lang="en-US" b="1" dirty="0"/>
              <a:t> 2013</a:t>
            </a:r>
            <a:r>
              <a:rPr lang="en-US" dirty="0"/>
              <a:t>;</a:t>
            </a:r>
          </a:p>
          <a:p>
            <a:r>
              <a:rPr lang="pt-BR" dirty="0"/>
              <a:t>Sociedade Internacional de Cefaleia. Subcomitê de Classificação das Cefaleias. Classificação Internacional das Cefaleias. 2ª Ed. São Paulo: Alaúde; 2006.</a:t>
            </a:r>
          </a:p>
          <a:p>
            <a:r>
              <a:rPr lang="pt-BR" dirty="0"/>
              <a:t>STEADMANS. </a:t>
            </a:r>
            <a:r>
              <a:rPr lang="pt-BR" dirty="0" err="1"/>
              <a:t>Steadman</a:t>
            </a:r>
            <a:r>
              <a:rPr lang="pt-BR" dirty="0"/>
              <a:t> dicionário médico. 27 </a:t>
            </a:r>
            <a:r>
              <a:rPr lang="pt-BR" dirty="0" err="1"/>
              <a:t>a.ed</a:t>
            </a:r>
            <a:r>
              <a:rPr lang="pt-BR" dirty="0"/>
              <a:t>. Rio de Janeiro: Guanabara, Koogan; 2003. </a:t>
            </a:r>
            <a:r>
              <a:rPr lang="en-US" dirty="0"/>
              <a:t>Headache; p.701.</a:t>
            </a:r>
            <a:endParaRPr lang="pt-BR" dirty="0"/>
          </a:p>
          <a:p>
            <a:r>
              <a:rPr lang="en-US" dirty="0"/>
              <a:t>Lipton RB, Stewart WF, Diamond S, Diamond ML, Reed M. Prevalence and burden of migraine in the United States: data from the American Migraine Study II. Headache; 2001; 41(7): 646-57. </a:t>
            </a:r>
            <a:endParaRPr lang="pt-BR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Cefaléias</a:t>
            </a:r>
            <a:r>
              <a:rPr lang="en-US" dirty="0" smtClean="0"/>
              <a:t> </a:t>
            </a:r>
            <a:r>
              <a:rPr lang="en-US" dirty="0" err="1" smtClean="0"/>
              <a:t>Primárias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 smtClean="0"/>
              <a:t>Enxaqueca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r>
              <a:rPr lang="en-US" sz="3200" dirty="0" smtClean="0"/>
              <a:t>Tensional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Salvas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Crônica</a:t>
            </a:r>
            <a:r>
              <a:rPr lang="en-US" sz="3200" dirty="0" smtClean="0"/>
              <a:t> </a:t>
            </a:r>
            <a:r>
              <a:rPr lang="en-US" sz="3200" dirty="0" err="1" smtClean="0"/>
              <a:t>Diária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Enxaqueca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Transtorno</a:t>
            </a:r>
            <a:r>
              <a:rPr lang="en-US" dirty="0" smtClean="0"/>
              <a:t> neurovascular </a:t>
            </a:r>
            <a:r>
              <a:rPr lang="en-US" dirty="0" err="1" smtClean="0"/>
              <a:t>periódico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Dores</a:t>
            </a:r>
            <a:r>
              <a:rPr lang="en-US" dirty="0" smtClean="0"/>
              <a:t> </a:t>
            </a:r>
            <a:r>
              <a:rPr lang="en-US" dirty="0" err="1" smtClean="0"/>
              <a:t>hemicranianas</a:t>
            </a:r>
            <a:r>
              <a:rPr lang="en-US" dirty="0" smtClean="0"/>
              <a:t> </a:t>
            </a:r>
            <a:r>
              <a:rPr lang="en-US" dirty="0" err="1" smtClean="0"/>
              <a:t>paroxísticas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Acompanhada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 </a:t>
            </a:r>
            <a:r>
              <a:rPr lang="en-US" dirty="0" err="1" smtClean="0"/>
              <a:t>Náuseas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Vômitos</a:t>
            </a:r>
            <a:r>
              <a:rPr lang="en-US" dirty="0" smtClean="0"/>
              <a:t>, </a:t>
            </a:r>
            <a:r>
              <a:rPr lang="en-US" dirty="0" err="1" smtClean="0"/>
              <a:t>Foto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fonofobia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Alívio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escuridão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Duração</a:t>
            </a:r>
            <a:r>
              <a:rPr lang="en-US" dirty="0" smtClean="0"/>
              <a:t> &lt;72h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Frequência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Mulheres</a:t>
            </a:r>
            <a:r>
              <a:rPr lang="en-US" dirty="0" smtClean="0"/>
              <a:t> 3:1 </a:t>
            </a:r>
            <a:r>
              <a:rPr lang="en-US" dirty="0" err="1" smtClean="0"/>
              <a:t>Homens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Predisposição</a:t>
            </a:r>
            <a:r>
              <a:rPr lang="en-US" dirty="0" smtClean="0"/>
              <a:t> </a:t>
            </a:r>
            <a:r>
              <a:rPr lang="en-US" dirty="0" err="1" smtClean="0"/>
              <a:t>Hereditária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Grau</a:t>
            </a:r>
            <a:r>
              <a:rPr lang="en-US" dirty="0" smtClean="0"/>
              <a:t> de </a:t>
            </a:r>
            <a:r>
              <a:rPr lang="en-US" dirty="0" err="1" smtClean="0"/>
              <a:t>intensidade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3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Desencadeantes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Estresse</a:t>
            </a:r>
            <a:endParaRPr lang="en-US" dirty="0" smtClean="0"/>
          </a:p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prolongado</a:t>
            </a:r>
            <a:endParaRPr lang="en-US" dirty="0" smtClean="0"/>
          </a:p>
          <a:p>
            <a:r>
              <a:rPr lang="en-US" dirty="0" err="1" smtClean="0"/>
              <a:t>Jejum</a:t>
            </a:r>
            <a:endParaRPr lang="en-US" dirty="0" smtClean="0"/>
          </a:p>
          <a:p>
            <a:r>
              <a:rPr lang="en-US" dirty="0" smtClean="0"/>
              <a:t>Traumas </a:t>
            </a:r>
            <a:r>
              <a:rPr lang="en-US" dirty="0" err="1" smtClean="0"/>
              <a:t>crani</a:t>
            </a:r>
            <a:r>
              <a:rPr lang="en-US" dirty="0" err="1"/>
              <a:t>a</a:t>
            </a:r>
            <a:r>
              <a:rPr lang="en-US" dirty="0" err="1" smtClean="0"/>
              <a:t>nos</a:t>
            </a:r>
            <a:endParaRPr lang="en-US" dirty="0" smtClean="0"/>
          </a:p>
          <a:p>
            <a:r>
              <a:rPr lang="en-US" dirty="0" err="1" smtClean="0"/>
              <a:t>Alimentos</a:t>
            </a:r>
            <a:endParaRPr lang="en-US" dirty="0" smtClean="0"/>
          </a:p>
          <a:p>
            <a:r>
              <a:rPr lang="en-US" dirty="0" err="1" smtClean="0"/>
              <a:t>Ruídos</a:t>
            </a:r>
            <a:r>
              <a:rPr lang="en-US" dirty="0" smtClean="0"/>
              <a:t> altos</a:t>
            </a:r>
          </a:p>
          <a:p>
            <a:r>
              <a:rPr lang="en-US" dirty="0" err="1" smtClean="0"/>
              <a:t>Odores</a:t>
            </a:r>
            <a:r>
              <a:rPr lang="en-US" dirty="0" smtClean="0"/>
              <a:t> fortes</a:t>
            </a:r>
          </a:p>
          <a:p>
            <a:r>
              <a:rPr lang="en-US" dirty="0" err="1" smtClean="0"/>
              <a:t>Temperatura</a:t>
            </a:r>
            <a:endParaRPr lang="en-US" dirty="0" smtClean="0"/>
          </a:p>
          <a:p>
            <a:r>
              <a:rPr lang="en-US" dirty="0" err="1" smtClean="0"/>
              <a:t>Exercícios</a:t>
            </a:r>
            <a:r>
              <a:rPr lang="en-US" dirty="0" smtClean="0"/>
              <a:t> </a:t>
            </a:r>
            <a:r>
              <a:rPr lang="en-US" dirty="0" err="1" smtClean="0"/>
              <a:t>físicos</a:t>
            </a:r>
            <a:endParaRPr lang="en-US" dirty="0" smtClean="0"/>
          </a:p>
          <a:p>
            <a:r>
              <a:rPr lang="en-US" dirty="0" err="1" smtClean="0"/>
              <a:t>Pré</a:t>
            </a:r>
            <a:r>
              <a:rPr lang="en-US" dirty="0" smtClean="0"/>
              <a:t>-menstrual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Subtipos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Enxaqueca</a:t>
            </a:r>
            <a:r>
              <a:rPr lang="en-US" dirty="0" smtClean="0"/>
              <a:t> com aura (15%) </a:t>
            </a:r>
          </a:p>
          <a:p>
            <a:pPr marL="0" indent="0">
              <a:buNone/>
            </a:pP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</a:t>
            </a:r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visuais</a:t>
            </a:r>
            <a:r>
              <a:rPr lang="en-US" dirty="0" smtClean="0"/>
              <a:t> (no max 1h antes)</a:t>
            </a:r>
          </a:p>
          <a:p>
            <a:r>
              <a:rPr lang="en-US" dirty="0" err="1" smtClean="0"/>
              <a:t>Enxaqueca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aura (85%)</a:t>
            </a:r>
          </a:p>
          <a:p>
            <a:pPr marL="0" indent="0">
              <a:buNone/>
            </a:pP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precedentes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Atribuída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tensão</a:t>
            </a:r>
            <a:endParaRPr lang="en-US" dirty="0" smtClean="0"/>
          </a:p>
          <a:p>
            <a:r>
              <a:rPr lang="en-US" dirty="0" err="1" smtClean="0"/>
              <a:t>Exaqueca</a:t>
            </a:r>
            <a:r>
              <a:rPr lang="en-US" dirty="0" smtClean="0"/>
              <a:t> Basilar</a:t>
            </a:r>
          </a:p>
          <a:p>
            <a:pPr marL="0" indent="0">
              <a:buNone/>
            </a:pPr>
            <a:r>
              <a:rPr lang="en-US" dirty="0" err="1" smtClean="0"/>
              <a:t>Alterações</a:t>
            </a:r>
            <a:r>
              <a:rPr lang="en-US" dirty="0" smtClean="0"/>
              <a:t> TE</a:t>
            </a:r>
          </a:p>
          <a:p>
            <a:pPr marL="0" indent="0">
              <a:buNone/>
            </a:pPr>
            <a:r>
              <a:rPr lang="en-US" dirty="0" err="1" smtClean="0"/>
              <a:t>Vertigem</a:t>
            </a:r>
            <a:r>
              <a:rPr lang="en-US" dirty="0" smtClean="0"/>
              <a:t>, </a:t>
            </a:r>
            <a:r>
              <a:rPr lang="en-US" dirty="0" err="1" smtClean="0"/>
              <a:t>disartria</a:t>
            </a:r>
            <a:r>
              <a:rPr lang="en-US" dirty="0" smtClean="0"/>
              <a:t> e diplopia</a:t>
            </a:r>
          </a:p>
          <a:p>
            <a:r>
              <a:rPr lang="en-US" dirty="0" err="1" smtClean="0"/>
              <a:t>Carotidinia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Dor</a:t>
            </a:r>
            <a:r>
              <a:rPr lang="en-US" dirty="0"/>
              <a:t> </a:t>
            </a:r>
            <a:r>
              <a:rPr lang="en-US" dirty="0" err="1" smtClean="0"/>
              <a:t>mandíbula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pescoço</a:t>
            </a:r>
            <a:endParaRPr lang="en-US" dirty="0" smtClean="0"/>
          </a:p>
          <a:p>
            <a:r>
              <a:rPr lang="en-US" dirty="0" err="1" smtClean="0"/>
              <a:t>Hemiplégica</a:t>
            </a:r>
            <a:endParaRPr lang="en-US" dirty="0" smtClean="0"/>
          </a:p>
          <a:p>
            <a:r>
              <a:rPr lang="en-US" dirty="0" err="1" smtClean="0"/>
              <a:t>Oftalmoplégica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Dor</a:t>
            </a:r>
            <a:r>
              <a:rPr lang="en-US" dirty="0" smtClean="0"/>
              <a:t> </a:t>
            </a:r>
            <a:r>
              <a:rPr lang="en-US" dirty="0" err="1" smtClean="0"/>
              <a:t>periorbital</a:t>
            </a:r>
            <a:r>
              <a:rPr lang="en-US" dirty="0" smtClean="0"/>
              <a:t> e </a:t>
            </a:r>
            <a:r>
              <a:rPr lang="en-US" dirty="0" err="1" smtClean="0"/>
              <a:t>êmese</a:t>
            </a:r>
            <a:r>
              <a:rPr lang="en-US" dirty="0" smtClean="0"/>
              <a:t>; </a:t>
            </a:r>
            <a:r>
              <a:rPr lang="en-US" dirty="0" err="1" smtClean="0"/>
              <a:t>ptose</a:t>
            </a:r>
            <a:r>
              <a:rPr lang="en-US" dirty="0" smtClean="0"/>
              <a:t> lateral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Fisiopatologia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 smtClean="0"/>
              <a:t>Fatores</a:t>
            </a:r>
            <a:r>
              <a:rPr lang="en-US" sz="3200" dirty="0" smtClean="0"/>
              <a:t> </a:t>
            </a:r>
            <a:r>
              <a:rPr lang="en-US" sz="3200" dirty="0" err="1" smtClean="0"/>
              <a:t>genêticos</a:t>
            </a:r>
            <a:r>
              <a:rPr lang="en-US" sz="3200" dirty="0" smtClean="0"/>
              <a:t> + </a:t>
            </a:r>
            <a:r>
              <a:rPr lang="en-US" sz="3200" dirty="0" err="1" smtClean="0"/>
              <a:t>Fatores</a:t>
            </a:r>
            <a:r>
              <a:rPr lang="en-US" sz="3200" dirty="0" smtClean="0"/>
              <a:t> </a:t>
            </a:r>
            <a:r>
              <a:rPr lang="en-US" sz="3200" dirty="0" err="1" smtClean="0"/>
              <a:t>ambientais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err="1" smtClean="0"/>
              <a:t>Depressão</a:t>
            </a:r>
            <a:r>
              <a:rPr lang="en-US" sz="3200" dirty="0" smtClean="0"/>
              <a:t> </a:t>
            </a:r>
            <a:r>
              <a:rPr lang="en-US" sz="3200" dirty="0" err="1" smtClean="0"/>
              <a:t>alastrante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err="1" smtClean="0"/>
              <a:t>Mecanismos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Inflamação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Neurogênica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Vasodilatação</a:t>
            </a:r>
            <a:r>
              <a:rPr lang="en-US" sz="2400" dirty="0" smtClean="0"/>
              <a:t> das </a:t>
            </a:r>
            <a:r>
              <a:rPr lang="en-US" sz="2400" dirty="0" err="1" smtClean="0"/>
              <a:t>artérias</a:t>
            </a:r>
            <a:r>
              <a:rPr lang="en-US" sz="2400" dirty="0" smtClean="0"/>
              <a:t> </a:t>
            </a:r>
            <a:r>
              <a:rPr lang="en-US" sz="2400" dirty="0" err="1" smtClean="0"/>
              <a:t>meníngeas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Alteração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serotonérgico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Tratamento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Agudo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Triptano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Ergot*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AINEs</a:t>
            </a:r>
          </a:p>
          <a:p>
            <a:r>
              <a:rPr lang="en-US" b="1" dirty="0" err="1" smtClean="0"/>
              <a:t>Profilático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200" dirty="0" smtClean="0"/>
              <a:t>- </a:t>
            </a:r>
            <a:r>
              <a:rPr lang="en-US" sz="2200" dirty="0" err="1" smtClean="0"/>
              <a:t>Tricíclicos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- </a:t>
            </a:r>
            <a:r>
              <a:rPr lang="en-US" sz="2200" dirty="0" err="1" smtClean="0"/>
              <a:t>Inibidor</a:t>
            </a:r>
            <a:r>
              <a:rPr lang="en-US" sz="2200" dirty="0" smtClean="0"/>
              <a:t> </a:t>
            </a:r>
            <a:r>
              <a:rPr lang="en-US" sz="2200" dirty="0" err="1" smtClean="0"/>
              <a:t>recaptação</a:t>
            </a:r>
            <a:r>
              <a:rPr lang="en-US" sz="2200" dirty="0" smtClean="0"/>
              <a:t> </a:t>
            </a:r>
            <a:r>
              <a:rPr lang="en-US" sz="2200" dirty="0" err="1" smtClean="0"/>
              <a:t>serotoninca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- </a:t>
            </a:r>
            <a:r>
              <a:rPr lang="en-US" sz="2200" dirty="0" err="1" smtClean="0"/>
              <a:t>Anticonvulsivante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- Beta-</a:t>
            </a:r>
            <a:r>
              <a:rPr lang="en-US" sz="2200" dirty="0" err="1" smtClean="0"/>
              <a:t>bloq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- </a:t>
            </a:r>
            <a:r>
              <a:rPr lang="en-US" sz="2200" dirty="0" err="1" smtClean="0"/>
              <a:t>Antagonistas</a:t>
            </a:r>
            <a:r>
              <a:rPr lang="en-US" sz="2200" dirty="0" smtClean="0"/>
              <a:t> de </a:t>
            </a:r>
            <a:r>
              <a:rPr lang="en-US" sz="2200" dirty="0" err="1" smtClean="0"/>
              <a:t>Ca</a:t>
            </a:r>
            <a:r>
              <a:rPr lang="en-US" sz="2200" dirty="0" smtClean="0"/>
              <a:t>++ (</a:t>
            </a:r>
            <a:r>
              <a:rPr lang="en-US" sz="2200" dirty="0" err="1" smtClean="0"/>
              <a:t>enxaqueca</a:t>
            </a:r>
            <a:r>
              <a:rPr lang="en-US" sz="2200" dirty="0" smtClean="0"/>
              <a:t> basilar)</a:t>
            </a:r>
          </a:p>
        </p:txBody>
      </p:sp>
    </p:spTree>
    <p:extLst>
      <p:ext uri="{BB962C8B-B14F-4D97-AF65-F5344CB8AC3E}">
        <p14:creationId xmlns:p14="http://schemas.microsoft.com/office/powerpoint/2010/main" val="28844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1485</Words>
  <Application>Microsoft Office PowerPoint</Application>
  <PresentationFormat>Apresentação na tela (4:3)</PresentationFormat>
  <Paragraphs>337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Georgia</vt:lpstr>
      <vt:lpstr>Wingdings</vt:lpstr>
      <vt:lpstr>Wingdings 2</vt:lpstr>
      <vt:lpstr>Civic</vt:lpstr>
      <vt:lpstr>Cefaléias Primárias</vt:lpstr>
      <vt:lpstr>Grupo</vt:lpstr>
      <vt:lpstr>As cefaléias podem ser…</vt:lpstr>
      <vt:lpstr>Cefaléias Primárias</vt:lpstr>
      <vt:lpstr>Enxaqueca</vt:lpstr>
      <vt:lpstr>Fatores Desencadeantes:</vt:lpstr>
      <vt:lpstr>Subtipos:</vt:lpstr>
      <vt:lpstr>Fisiopatologia</vt:lpstr>
      <vt:lpstr>Tratamento</vt:lpstr>
      <vt:lpstr>CEFALEIA DO TIPO TENSIONAL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Tratamento</vt:lpstr>
      <vt:lpstr>Cluster</vt:lpstr>
      <vt:lpstr>Epidemiologia</vt:lpstr>
      <vt:lpstr>Fisiopatologia</vt:lpstr>
      <vt:lpstr>Quadro Clínico</vt:lpstr>
      <vt:lpstr>Apresentação do PowerPoint</vt:lpstr>
      <vt:lpstr>Exame Físico</vt:lpstr>
      <vt:lpstr>Na crise:</vt:lpstr>
      <vt:lpstr>Tratamento</vt:lpstr>
      <vt:lpstr>Profilaxia</vt:lpstr>
      <vt:lpstr>Diagnóstico Diferencial Cefaléias Primárias</vt:lpstr>
      <vt:lpstr>Cefaléia Crônica Diária</vt:lpstr>
      <vt:lpstr>Fatores Desencadeantes</vt:lpstr>
      <vt:lpstr>Comorbidades relacionadas</vt:lpstr>
      <vt:lpstr>Conduta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CEFALEIA DO TIPO TENSIONAL</dc:title>
  <dc:creator>Augusto</dc:creator>
  <cp:lastModifiedBy>Escritório</cp:lastModifiedBy>
  <cp:revision>44</cp:revision>
  <dcterms:created xsi:type="dcterms:W3CDTF">2014-09-17T03:57:54Z</dcterms:created>
  <dcterms:modified xsi:type="dcterms:W3CDTF">2015-01-16T02:28:45Z</dcterms:modified>
</cp:coreProperties>
</file>