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6"/>
  </p:notesMasterIdLst>
  <p:sldIdLst>
    <p:sldId id="35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311" r:id="rId24"/>
    <p:sldId id="312" r:id="rId25"/>
    <p:sldId id="279" r:id="rId26"/>
    <p:sldId id="280" r:id="rId27"/>
    <p:sldId id="281" r:id="rId28"/>
    <p:sldId id="282" r:id="rId29"/>
    <p:sldId id="313" r:id="rId30"/>
    <p:sldId id="314" r:id="rId31"/>
    <p:sldId id="315" r:id="rId32"/>
    <p:sldId id="316" r:id="rId33"/>
    <p:sldId id="317" r:id="rId34"/>
    <p:sldId id="318" r:id="rId35"/>
    <p:sldId id="319" r:id="rId36"/>
    <p:sldId id="320" r:id="rId37"/>
    <p:sldId id="321" r:id="rId38"/>
    <p:sldId id="322" r:id="rId39"/>
    <p:sldId id="323" r:id="rId40"/>
    <p:sldId id="324" r:id="rId41"/>
    <p:sldId id="325" r:id="rId42"/>
    <p:sldId id="326" r:id="rId43"/>
    <p:sldId id="327" r:id="rId44"/>
    <p:sldId id="328" r:id="rId45"/>
    <p:sldId id="329" r:id="rId46"/>
    <p:sldId id="331" r:id="rId47"/>
    <p:sldId id="332" r:id="rId48"/>
    <p:sldId id="333" r:id="rId49"/>
    <p:sldId id="334" r:id="rId50"/>
    <p:sldId id="335" r:id="rId51"/>
    <p:sldId id="336" r:id="rId52"/>
    <p:sldId id="337" r:id="rId53"/>
    <p:sldId id="338" r:id="rId54"/>
    <p:sldId id="339" r:id="rId55"/>
    <p:sldId id="340" r:id="rId56"/>
    <p:sldId id="341" r:id="rId57"/>
    <p:sldId id="342" r:id="rId58"/>
    <p:sldId id="343" r:id="rId59"/>
    <p:sldId id="344" r:id="rId60"/>
    <p:sldId id="345" r:id="rId61"/>
    <p:sldId id="346" r:id="rId62"/>
    <p:sldId id="347" r:id="rId63"/>
    <p:sldId id="348" r:id="rId64"/>
    <p:sldId id="349" r:id="rId65"/>
    <p:sldId id="350" r:id="rId66"/>
    <p:sldId id="351" r:id="rId67"/>
    <p:sldId id="352" r:id="rId68"/>
    <p:sldId id="283" r:id="rId69"/>
    <p:sldId id="285" r:id="rId70"/>
    <p:sldId id="286" r:id="rId71"/>
    <p:sldId id="287" r:id="rId72"/>
    <p:sldId id="288" r:id="rId73"/>
    <p:sldId id="289" r:id="rId74"/>
    <p:sldId id="290" r:id="rId75"/>
    <p:sldId id="291" r:id="rId76"/>
    <p:sldId id="292" r:id="rId77"/>
    <p:sldId id="293" r:id="rId78"/>
    <p:sldId id="294" r:id="rId79"/>
    <p:sldId id="295" r:id="rId80"/>
    <p:sldId id="296" r:id="rId81"/>
    <p:sldId id="297" r:id="rId82"/>
    <p:sldId id="298" r:id="rId83"/>
    <p:sldId id="299" r:id="rId84"/>
    <p:sldId id="300" r:id="rId85"/>
    <p:sldId id="301" r:id="rId86"/>
    <p:sldId id="302" r:id="rId87"/>
    <p:sldId id="303" r:id="rId88"/>
    <p:sldId id="304" r:id="rId89"/>
    <p:sldId id="305" r:id="rId90"/>
    <p:sldId id="306" r:id="rId91"/>
    <p:sldId id="307" r:id="rId92"/>
    <p:sldId id="308" r:id="rId93"/>
    <p:sldId id="309" r:id="rId94"/>
    <p:sldId id="310" r:id="rId9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89" autoAdjust="0"/>
    <p:restoredTop sz="94660"/>
  </p:normalViewPr>
  <p:slideViewPr>
    <p:cSldViewPr>
      <p:cViewPr varScale="1">
        <p:scale>
          <a:sx n="106" d="100"/>
          <a:sy n="106" d="100"/>
        </p:scale>
        <p:origin x="165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811CED-C08C-47FA-B91C-95C18E88D469}" type="datetimeFigureOut">
              <a:rPr lang="pt-BR" smtClean="0"/>
              <a:pPr/>
              <a:t>15/04/2017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33E01C-577D-4325-ADDF-012DC35E26A8}" type="slidenum">
              <a:rPr lang="pt-BR" smtClean="0"/>
              <a:pPr/>
              <a:t>‹nº›</a:t>
            </a:fld>
            <a:endParaRPr lang="pt-BR"/>
          </a:p>
        </p:txBody>
      </p:sp>
    </p:spTree>
    <p:extLst>
      <p:ext uri="{BB962C8B-B14F-4D97-AF65-F5344CB8AC3E}">
        <p14:creationId xmlns:p14="http://schemas.microsoft.com/office/powerpoint/2010/main" val="689729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96259"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96260"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38629B-2A17-4E84-93E2-0BB3A2DE5611}" type="slidenum">
              <a:rPr lang="pt-BR" smtClean="0"/>
              <a:pPr fontAlgn="base">
                <a:spcBef>
                  <a:spcPct val="0"/>
                </a:spcBef>
                <a:spcAft>
                  <a:spcPct val="0"/>
                </a:spcAft>
                <a:defRPr/>
              </a:pPr>
              <a:t>18</a:t>
            </a:fld>
            <a:endParaRPr lang="pt-BR" smtClean="0"/>
          </a:p>
        </p:txBody>
      </p:sp>
    </p:spTree>
    <p:extLst>
      <p:ext uri="{BB962C8B-B14F-4D97-AF65-F5344CB8AC3E}">
        <p14:creationId xmlns:p14="http://schemas.microsoft.com/office/powerpoint/2010/main" val="3805106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D0BF66F-1925-42FB-B7CB-B6DA3B3367C4}" type="slidenum">
              <a:rPr lang="pt-BR" smtClean="0"/>
              <a:pPr/>
              <a:t>33</a:t>
            </a:fld>
            <a:endParaRPr lang="pt-BR"/>
          </a:p>
        </p:txBody>
      </p:sp>
    </p:spTree>
    <p:extLst>
      <p:ext uri="{BB962C8B-B14F-4D97-AF65-F5344CB8AC3E}">
        <p14:creationId xmlns:p14="http://schemas.microsoft.com/office/powerpoint/2010/main" val="394504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33E01C-577D-4325-ADDF-012DC35E26A8}" type="slidenum">
              <a:rPr lang="pt-BR" smtClean="0"/>
              <a:pPr/>
              <a:t>66</a:t>
            </a:fld>
            <a:endParaRPr lang="pt-BR"/>
          </a:p>
        </p:txBody>
      </p:sp>
    </p:spTree>
    <p:extLst>
      <p:ext uri="{BB962C8B-B14F-4D97-AF65-F5344CB8AC3E}">
        <p14:creationId xmlns:p14="http://schemas.microsoft.com/office/powerpoint/2010/main" val="3028634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CB18CD7-4322-4045-90B3-93229D7DACCB}" type="datetimeFigureOut">
              <a:rPr lang="pt-BR" smtClean="0"/>
              <a:pPr/>
              <a:t>15/04/2017</a:t>
            </a:fld>
            <a:endParaRPr lang="pt-BR"/>
          </a:p>
        </p:txBody>
      </p:sp>
      <p:sp>
        <p:nvSpPr>
          <p:cNvPr id="17" name="Footer Placeholder 16"/>
          <p:cNvSpPr>
            <a:spLocks noGrp="1"/>
          </p:cNvSpPr>
          <p:nvPr>
            <p:ph type="ftr" sz="quarter" idx="11"/>
          </p:nvPr>
        </p:nvSpPr>
        <p:spPr>
          <a:xfrm>
            <a:off x="5410200" y="4205288"/>
            <a:ext cx="1295400" cy="457200"/>
          </a:xfrm>
        </p:spPr>
        <p:txBody>
          <a:bodyPr/>
          <a:lstStyle/>
          <a:p>
            <a:endParaRPr lang="pt-B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3DD0D1D-D778-46C0-90DD-9190D4C5FB79}"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B18CD7-4322-4045-90B3-93229D7DACCB}" type="datetimeFigureOut">
              <a:rPr lang="pt-BR" smtClean="0"/>
              <a:pPr/>
              <a:t>15/04/2017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3DD0D1D-D778-46C0-90DD-9190D4C5FB7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B18CD7-4322-4045-90B3-93229D7DACCB}" type="datetimeFigureOut">
              <a:rPr lang="pt-BR" smtClean="0"/>
              <a:pPr/>
              <a:t>15/04/2017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3DD0D1D-D778-46C0-90DD-9190D4C5FB7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B18CD7-4322-4045-90B3-93229D7DACCB}" type="datetimeFigureOut">
              <a:rPr lang="pt-BR" smtClean="0"/>
              <a:pPr/>
              <a:t>15/04/2017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3DD0D1D-D778-46C0-90DD-9190D4C5FB79}"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CB18CD7-4322-4045-90B3-93229D7DACCB}" type="datetimeFigureOut">
              <a:rPr lang="pt-BR" smtClean="0"/>
              <a:pPr/>
              <a:t>15/04/2017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3DD0D1D-D778-46C0-90DD-9190D4C5FB79}"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B18CD7-4322-4045-90B3-93229D7DACCB}" type="datetimeFigureOut">
              <a:rPr lang="pt-BR" smtClean="0"/>
              <a:pPr/>
              <a:t>15/04/2017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3DD0D1D-D778-46C0-90DD-9190D4C5FB79}"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CB18CD7-4322-4045-90B3-93229D7DACCB}" type="datetimeFigureOut">
              <a:rPr lang="pt-BR" smtClean="0"/>
              <a:pPr/>
              <a:t>15/04/2017</a:t>
            </a:fld>
            <a:endParaRPr lang="pt-BR"/>
          </a:p>
        </p:txBody>
      </p:sp>
      <p:sp>
        <p:nvSpPr>
          <p:cNvPr id="27" name="Slide Number Placeholder 26"/>
          <p:cNvSpPr>
            <a:spLocks noGrp="1"/>
          </p:cNvSpPr>
          <p:nvPr>
            <p:ph type="sldNum" sz="quarter" idx="11"/>
          </p:nvPr>
        </p:nvSpPr>
        <p:spPr/>
        <p:txBody>
          <a:bodyPr rtlCol="0"/>
          <a:lstStyle/>
          <a:p>
            <a:fld id="{B3DD0D1D-D778-46C0-90DD-9190D4C5FB79}" type="slidenum">
              <a:rPr lang="pt-BR" smtClean="0"/>
              <a:pPr/>
              <a:t>‹nº›</a:t>
            </a:fld>
            <a:endParaRPr lang="pt-BR"/>
          </a:p>
        </p:txBody>
      </p:sp>
      <p:sp>
        <p:nvSpPr>
          <p:cNvPr id="28" name="Footer Placeholder 27"/>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CB18CD7-4322-4045-90B3-93229D7DACCB}" type="datetimeFigureOut">
              <a:rPr lang="pt-BR" smtClean="0"/>
              <a:pPr/>
              <a:t>15/04/2017</a:t>
            </a:fld>
            <a:endParaRPr lang="pt-BR"/>
          </a:p>
        </p:txBody>
      </p:sp>
      <p:sp>
        <p:nvSpPr>
          <p:cNvPr id="4" name="Footer Placeholder 3"/>
          <p:cNvSpPr>
            <a:spLocks noGrp="1"/>
          </p:cNvSpPr>
          <p:nvPr>
            <p:ph type="ftr" sz="quarter" idx="11"/>
          </p:nvPr>
        </p:nvSpPr>
        <p:spPr>
          <a:xfrm>
            <a:off x="5257800" y="612648"/>
            <a:ext cx="1325880" cy="457200"/>
          </a:xfrm>
        </p:spPr>
        <p:txBody>
          <a:bodyPr/>
          <a:lstStyle/>
          <a:p>
            <a:endParaRPr lang="pt-BR"/>
          </a:p>
        </p:txBody>
      </p:sp>
      <p:sp>
        <p:nvSpPr>
          <p:cNvPr id="5" name="Slide Number Placeholder 4"/>
          <p:cNvSpPr>
            <a:spLocks noGrp="1"/>
          </p:cNvSpPr>
          <p:nvPr>
            <p:ph type="sldNum" sz="quarter" idx="12"/>
          </p:nvPr>
        </p:nvSpPr>
        <p:spPr>
          <a:xfrm>
            <a:off x="8174736" y="2272"/>
            <a:ext cx="762000" cy="365760"/>
          </a:xfrm>
        </p:spPr>
        <p:txBody>
          <a:bodyPr/>
          <a:lstStyle/>
          <a:p>
            <a:fld id="{B3DD0D1D-D778-46C0-90DD-9190D4C5FB79}"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18CD7-4322-4045-90B3-93229D7DACCB}" type="datetimeFigureOut">
              <a:rPr lang="pt-BR" smtClean="0"/>
              <a:pPr/>
              <a:t>15/04/2017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B3DD0D1D-D778-46C0-90DD-9190D4C5FB7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B18CD7-4322-4045-90B3-93229D7DACCB}" type="datetimeFigureOut">
              <a:rPr lang="pt-BR" smtClean="0"/>
              <a:pPr/>
              <a:t>15/04/2017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3DD0D1D-D778-46C0-90DD-9190D4C5FB79}"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CB18CD7-4322-4045-90B3-93229D7DACCB}" type="datetimeFigureOut">
              <a:rPr lang="pt-BR" smtClean="0"/>
              <a:pPr/>
              <a:t>15/04/2017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3DD0D1D-D778-46C0-90DD-9190D4C5FB79}"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CB18CD7-4322-4045-90B3-93229D7DACCB}" type="datetimeFigureOut">
              <a:rPr lang="pt-BR" smtClean="0"/>
              <a:pPr/>
              <a:t>15/04/2017</a:t>
            </a:fld>
            <a:endParaRPr lang="pt-B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t-B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3DD0D1D-D778-46C0-90DD-9190D4C5FB79}"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BR" dirty="0" smtClean="0"/>
              <a:t>CEFALEIAS PRIMÁRIAS E SECUNDÁRIAS </a:t>
            </a:r>
            <a:endParaRPr lang="en-US" dirty="0"/>
          </a:p>
        </p:txBody>
      </p:sp>
      <p:sp>
        <p:nvSpPr>
          <p:cNvPr id="3" name="Subtitle 2"/>
          <p:cNvSpPr>
            <a:spLocks noGrp="1"/>
          </p:cNvSpPr>
          <p:nvPr>
            <p:ph type="subTitle" idx="1"/>
          </p:nvPr>
        </p:nvSpPr>
        <p:spPr>
          <a:xfrm>
            <a:off x="457200" y="3899938"/>
            <a:ext cx="6491064" cy="2841430"/>
          </a:xfrm>
        </p:spPr>
        <p:txBody>
          <a:bodyPr>
            <a:normAutofit/>
          </a:bodyPr>
          <a:lstStyle/>
          <a:p>
            <a:r>
              <a:rPr lang="pt-BR" b="1" dirty="0" smtClean="0">
                <a:latin typeface="Calibri" pitchFamily="34" charset="0"/>
                <a:cs typeface="Calibri" pitchFamily="34" charset="0"/>
              </a:rPr>
              <a:t>Bruna M. Bonatti</a:t>
            </a:r>
          </a:p>
          <a:p>
            <a:r>
              <a:rPr lang="pt-BR" b="1" dirty="0" smtClean="0">
                <a:latin typeface="Calibri" pitchFamily="34" charset="0"/>
                <a:cs typeface="Calibri" pitchFamily="34" charset="0"/>
              </a:rPr>
              <a:t>Diego </a:t>
            </a:r>
            <a:r>
              <a:rPr lang="pt-BR" b="1" dirty="0">
                <a:latin typeface="Calibri" pitchFamily="34" charset="0"/>
                <a:cs typeface="Calibri" pitchFamily="34" charset="0"/>
              </a:rPr>
              <a:t>Elias da Silva Caldeira</a:t>
            </a:r>
          </a:p>
          <a:p>
            <a:r>
              <a:rPr lang="pt-BR" b="1" dirty="0">
                <a:latin typeface="Calibri" pitchFamily="34" charset="0"/>
              </a:rPr>
              <a:t>Giulia Parise Balbão </a:t>
            </a:r>
          </a:p>
          <a:p>
            <a:r>
              <a:rPr lang="pt-BR" b="1" dirty="0" smtClean="0">
                <a:latin typeface="Calibri" pitchFamily="34" charset="0"/>
                <a:cs typeface="Calibri" pitchFamily="34" charset="0"/>
              </a:rPr>
              <a:t>Gustavo </a:t>
            </a:r>
            <a:r>
              <a:rPr lang="pt-BR" b="1" dirty="0">
                <a:latin typeface="Calibri" pitchFamily="34" charset="0"/>
                <a:cs typeface="Calibri" pitchFamily="34" charset="0"/>
              </a:rPr>
              <a:t>A.A. </a:t>
            </a:r>
            <a:r>
              <a:rPr lang="pt-BR" b="1" dirty="0" smtClean="0">
                <a:latin typeface="Calibri" pitchFamily="34" charset="0"/>
                <a:cs typeface="Calibri" pitchFamily="34" charset="0"/>
              </a:rPr>
              <a:t>Shimada</a:t>
            </a:r>
          </a:p>
          <a:p>
            <a:r>
              <a:rPr lang="pt-BR" b="1" dirty="0" smtClean="0">
                <a:latin typeface="Calibri" pitchFamily="34" charset="0"/>
                <a:cs typeface="Calibri" pitchFamily="34" charset="0"/>
              </a:rPr>
              <a:t>Acadêmicos do </a:t>
            </a:r>
            <a:r>
              <a:rPr lang="en-US" b="1" dirty="0">
                <a:latin typeface="Calibri" pitchFamily="34" charset="0"/>
              </a:rPr>
              <a:t>4</a:t>
            </a:r>
            <a:r>
              <a:rPr lang="en-US" b="1" dirty="0" smtClean="0">
                <a:latin typeface="Calibri" pitchFamily="34" charset="0"/>
              </a:rPr>
              <a:t>⁰ </a:t>
            </a:r>
            <a:r>
              <a:rPr lang="en-US" b="1" dirty="0" err="1" smtClean="0">
                <a:latin typeface="Calibri" pitchFamily="34" charset="0"/>
              </a:rPr>
              <a:t>ano</a:t>
            </a:r>
            <a:r>
              <a:rPr lang="en-US" b="1" dirty="0" smtClean="0">
                <a:latin typeface="Calibri" pitchFamily="34" charset="0"/>
              </a:rPr>
              <a:t> de </a:t>
            </a:r>
            <a:r>
              <a:rPr lang="en-US" b="1" dirty="0" err="1" smtClean="0">
                <a:latin typeface="Calibri" pitchFamily="34" charset="0"/>
              </a:rPr>
              <a:t>Medicina</a:t>
            </a:r>
            <a:r>
              <a:rPr lang="en-US" b="1" dirty="0" smtClean="0">
                <a:latin typeface="Calibri" pitchFamily="34" charset="0"/>
              </a:rPr>
              <a:t>- </a:t>
            </a:r>
            <a:r>
              <a:rPr lang="en-US" b="1" dirty="0" err="1" smtClean="0">
                <a:latin typeface="Calibri" pitchFamily="34" charset="0"/>
              </a:rPr>
              <a:t>Famema</a:t>
            </a:r>
            <a:r>
              <a:rPr lang="en-US" b="1" dirty="0" smtClean="0">
                <a:latin typeface="Calibri" pitchFamily="34" charset="0"/>
              </a:rPr>
              <a:t> </a:t>
            </a:r>
          </a:p>
          <a:p>
            <a:r>
              <a:rPr lang="en-US" b="1" dirty="0" smtClean="0">
                <a:latin typeface="Calibri" pitchFamily="34" charset="0"/>
              </a:rPr>
              <a:t>Prof. Dr. Milton </a:t>
            </a:r>
            <a:r>
              <a:rPr lang="en-US" b="1" dirty="0" err="1" smtClean="0">
                <a:latin typeface="Calibri" pitchFamily="34" charset="0"/>
              </a:rPr>
              <a:t>Marchioli</a:t>
            </a:r>
            <a:r>
              <a:rPr lang="en-US" b="1" dirty="0" smtClean="0">
                <a:latin typeface="Calibri" pitchFamily="34" charset="0"/>
              </a:rPr>
              <a:t>- </a:t>
            </a:r>
            <a:r>
              <a:rPr lang="en-US" b="1" dirty="0" err="1" smtClean="0">
                <a:latin typeface="Calibri" pitchFamily="34" charset="0"/>
              </a:rPr>
              <a:t>Ambulatório</a:t>
            </a:r>
            <a:r>
              <a:rPr lang="en-US" b="1" dirty="0" smtClean="0">
                <a:latin typeface="Calibri" pitchFamily="34" charset="0"/>
              </a:rPr>
              <a:t> </a:t>
            </a:r>
            <a:r>
              <a:rPr lang="en-US" b="1" dirty="0" err="1" smtClean="0">
                <a:latin typeface="Calibri" pitchFamily="34" charset="0"/>
              </a:rPr>
              <a:t>Cefaleia</a:t>
            </a:r>
            <a:endParaRPr lang="en-US" b="1" dirty="0" smtClean="0">
              <a:latin typeface="Calibri" pitchFamily="34" charset="0"/>
            </a:endParaRPr>
          </a:p>
          <a:p>
            <a:endParaRPr lang="pt-BR" b="1" dirty="0">
              <a:latin typeface="Calibri" pitchFamily="34" charset="0"/>
              <a:cs typeface="Calibri" pitchFamily="34" charset="0"/>
            </a:endParaRPr>
          </a:p>
        </p:txBody>
      </p:sp>
    </p:spTree>
    <p:extLst>
      <p:ext uri="{BB962C8B-B14F-4D97-AF65-F5344CB8AC3E}">
        <p14:creationId xmlns:p14="http://schemas.microsoft.com/office/powerpoint/2010/main" val="3678539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a:xfrm>
            <a:off x="457200" y="333375"/>
            <a:ext cx="8229600" cy="1008063"/>
          </a:xfrm>
        </p:spPr>
        <p:txBody>
          <a:bodyPr/>
          <a:lstStyle/>
          <a:p>
            <a:pPr eaLnBrk="1" hangingPunct="1"/>
            <a:r>
              <a:rPr lang="pt-BR" smtClean="0"/>
              <a:t>História</a:t>
            </a:r>
          </a:p>
        </p:txBody>
      </p:sp>
      <p:sp>
        <p:nvSpPr>
          <p:cNvPr id="15363" name="Espaço Reservado para Conteúdo 2"/>
          <p:cNvSpPr>
            <a:spLocks noGrp="1"/>
          </p:cNvSpPr>
          <p:nvPr>
            <p:ph idx="1"/>
          </p:nvPr>
        </p:nvSpPr>
        <p:spPr>
          <a:xfrm>
            <a:off x="304800" y="1268413"/>
            <a:ext cx="8686800" cy="5589587"/>
          </a:xfrm>
        </p:spPr>
        <p:txBody>
          <a:bodyPr/>
          <a:lstStyle/>
          <a:p>
            <a:pPr marL="0" algn="just" eaLnBrk="1" hangingPunct="1">
              <a:buFont typeface="Wingdings 2" pitchFamily="18" charset="2"/>
              <a:buNone/>
            </a:pPr>
            <a:r>
              <a:rPr lang="pt-BR" sz="2000" dirty="0" smtClean="0"/>
              <a:t>	 Em 1944, o cientista brasileiro Aristides Leão, percebeu que a atividade elétrica, quando induzida, propagava-se pelo córtex em todas as direções, fenômeno que se tornou conhecido como </a:t>
            </a:r>
            <a:r>
              <a:rPr lang="pt-BR" sz="2000" b="1" dirty="0" smtClean="0">
                <a:solidFill>
                  <a:schemeClr val="accent1">
                    <a:lumMod val="50000"/>
                  </a:schemeClr>
                </a:solidFill>
              </a:rPr>
              <a:t>Depressão </a:t>
            </a:r>
            <a:r>
              <a:rPr lang="pt-BR" sz="2000" b="1" dirty="0" err="1" smtClean="0">
                <a:solidFill>
                  <a:schemeClr val="accent1">
                    <a:lumMod val="50000"/>
                  </a:schemeClr>
                </a:solidFill>
              </a:rPr>
              <a:t>Alastrante</a:t>
            </a:r>
            <a:r>
              <a:rPr lang="pt-BR" sz="2000" b="1" dirty="0" smtClean="0">
                <a:solidFill>
                  <a:schemeClr val="accent1">
                    <a:lumMod val="50000"/>
                  </a:schemeClr>
                </a:solidFill>
              </a:rPr>
              <a:t> (DA) </a:t>
            </a:r>
            <a:r>
              <a:rPr lang="pt-BR" sz="2000" dirty="0" smtClean="0"/>
              <a:t>de Leão. </a:t>
            </a:r>
          </a:p>
          <a:p>
            <a:pPr marL="0" algn="just" eaLnBrk="1" hangingPunct="1">
              <a:buFont typeface="Wingdings 2" pitchFamily="18" charset="2"/>
              <a:buNone/>
            </a:pPr>
            <a:r>
              <a:rPr lang="pt-BR" sz="2000" dirty="0" smtClean="0"/>
              <a:t>	</a:t>
            </a:r>
            <a:r>
              <a:rPr lang="pt-BR" sz="2000" dirty="0" err="1" smtClean="0"/>
              <a:t>Olesen</a:t>
            </a:r>
            <a:r>
              <a:rPr lang="pt-BR" sz="2000" dirty="0" smtClean="0"/>
              <a:t> </a:t>
            </a:r>
            <a:r>
              <a:rPr lang="pt-BR" sz="2000" dirty="0" err="1" smtClean="0"/>
              <a:t>et</a:t>
            </a:r>
            <a:r>
              <a:rPr lang="pt-BR" sz="2000" dirty="0" smtClean="0"/>
              <a:t> </a:t>
            </a:r>
            <a:r>
              <a:rPr lang="pt-BR" sz="2000" dirty="0" err="1" smtClean="0"/>
              <a:t>al</a:t>
            </a:r>
            <a:r>
              <a:rPr lang="pt-BR" sz="2000" dirty="0" smtClean="0"/>
              <a:t> (1981) mediu o fluxo sanguíneo cerebral durante crises </a:t>
            </a:r>
            <a:r>
              <a:rPr lang="pt-BR" sz="2000" dirty="0" err="1" smtClean="0"/>
              <a:t>enxaquecosas</a:t>
            </a:r>
            <a:r>
              <a:rPr lang="pt-BR" sz="2000" dirty="0" smtClean="0"/>
              <a:t>, encontrando uma redução do fluxo (</a:t>
            </a:r>
            <a:r>
              <a:rPr lang="pt-BR" sz="2000" dirty="0" err="1" smtClean="0"/>
              <a:t>hipoperfusão</a:t>
            </a:r>
            <a:r>
              <a:rPr lang="pt-BR" sz="2000" dirty="0" smtClean="0"/>
              <a:t>) durante a aura, porém sem respeitar os limites do território vascular.  </a:t>
            </a:r>
          </a:p>
          <a:p>
            <a:pPr marL="0" algn="just" eaLnBrk="1" hangingPunct="1">
              <a:buFont typeface="Wingdings 2" pitchFamily="18" charset="2"/>
              <a:buNone/>
            </a:pPr>
            <a:r>
              <a:rPr lang="pt-BR" sz="2000" dirty="0" smtClean="0"/>
              <a:t>	Esse fenômeno ficou conhecido como </a:t>
            </a:r>
            <a:r>
              <a:rPr lang="pt-BR" sz="2000" b="1" i="1" dirty="0" err="1" smtClean="0">
                <a:solidFill>
                  <a:schemeClr val="accent1">
                    <a:lumMod val="50000"/>
                  </a:schemeClr>
                </a:solidFill>
              </a:rPr>
              <a:t>spreading</a:t>
            </a:r>
            <a:r>
              <a:rPr lang="pt-BR" sz="2000" b="1" i="1" dirty="0" smtClean="0">
                <a:solidFill>
                  <a:schemeClr val="accent1">
                    <a:lumMod val="50000"/>
                  </a:schemeClr>
                </a:solidFill>
              </a:rPr>
              <a:t> </a:t>
            </a:r>
            <a:r>
              <a:rPr lang="pt-BR" sz="2000" b="1" i="1" dirty="0" err="1" smtClean="0">
                <a:solidFill>
                  <a:schemeClr val="accent1">
                    <a:lumMod val="50000"/>
                  </a:schemeClr>
                </a:solidFill>
              </a:rPr>
              <a:t>hypoperfusion</a:t>
            </a:r>
            <a:r>
              <a:rPr lang="pt-BR" sz="2000" b="1" i="1" dirty="0" smtClean="0">
                <a:solidFill>
                  <a:schemeClr val="accent1">
                    <a:lumMod val="50000"/>
                  </a:schemeClr>
                </a:solidFill>
              </a:rPr>
              <a:t> (SH).</a:t>
            </a:r>
            <a:endParaRPr lang="pt-BR" sz="2000" b="1" dirty="0" smtClean="0">
              <a:solidFill>
                <a:schemeClr val="accent1">
                  <a:lumMod val="50000"/>
                </a:schemeClr>
              </a:solidFill>
            </a:endParaRPr>
          </a:p>
          <a:p>
            <a:pPr marL="0" algn="just" eaLnBrk="1" hangingPunct="1">
              <a:buFont typeface="Wingdings 2" pitchFamily="18" charset="2"/>
              <a:buNone/>
            </a:pPr>
            <a:r>
              <a:rPr lang="pt-BR" sz="2000" dirty="0" smtClean="0"/>
              <a:t>	Notou-se que a velocidade de propagação da SH é semelhante à velocidade do DA. Admite-se, atualmente, que a </a:t>
            </a:r>
            <a:r>
              <a:rPr lang="pt-BR" sz="2000" u="sng" dirty="0" smtClean="0"/>
              <a:t>SH represente a repercussão hemodinâmica da passagem da DA.</a:t>
            </a:r>
          </a:p>
          <a:p>
            <a:pPr marL="0" eaLnBrk="1" hangingPunct="1">
              <a:buFont typeface="Wingdings 2" pitchFamily="18" charset="2"/>
              <a:buNone/>
            </a:pPr>
            <a:r>
              <a:rPr lang="pt-BR" sz="2000" dirty="0" smtClean="0"/>
              <a:t>	A DA é a explicação mais razoável para explicar a aura </a:t>
            </a:r>
            <a:r>
              <a:rPr lang="pt-BR" sz="2000" dirty="0" err="1" smtClean="0"/>
              <a:t>enxaquecosa</a:t>
            </a:r>
            <a:r>
              <a:rPr lang="pt-BR" sz="2000" dirty="0" smtClean="0"/>
              <a:t> e tem sido envolvida na fisiopatologia da </a:t>
            </a:r>
            <a:r>
              <a:rPr lang="pt-BR" sz="2000" dirty="0" err="1" smtClean="0"/>
              <a:t>migrânea</a:t>
            </a:r>
            <a:r>
              <a:rPr lang="pt-BR" sz="2000" dirty="0" smtClean="0"/>
              <a:t> (tanto com aura, quanto sem aura), embora necessite de mais evidências.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p:cNvSpPr>
            <a:spLocks noGrp="1"/>
          </p:cNvSpPr>
          <p:nvPr>
            <p:ph type="title"/>
          </p:nvPr>
        </p:nvSpPr>
        <p:spPr>
          <a:xfrm>
            <a:off x="457200" y="333375"/>
            <a:ext cx="8229600" cy="863600"/>
          </a:xfrm>
        </p:spPr>
        <p:txBody>
          <a:bodyPr/>
          <a:lstStyle/>
          <a:p>
            <a:pPr eaLnBrk="1" hangingPunct="1"/>
            <a:r>
              <a:rPr lang="pt-BR" dirty="0" smtClean="0"/>
              <a:t>Atualmente : teoria vascular?!</a:t>
            </a:r>
          </a:p>
        </p:txBody>
      </p:sp>
      <p:sp>
        <p:nvSpPr>
          <p:cNvPr id="3" name="Espaço Reservado para Conteúdo 2"/>
          <p:cNvSpPr>
            <a:spLocks noGrp="1"/>
          </p:cNvSpPr>
          <p:nvPr>
            <p:ph idx="1"/>
          </p:nvPr>
        </p:nvSpPr>
        <p:spPr>
          <a:xfrm>
            <a:off x="152400" y="1125538"/>
            <a:ext cx="8991600" cy="5616575"/>
          </a:xfrm>
        </p:spPr>
        <p:txBody>
          <a:bodyPr>
            <a:normAutofit fontScale="70000" lnSpcReduction="20000"/>
          </a:bodyPr>
          <a:lstStyle/>
          <a:p>
            <a:pPr marL="0" indent="-274320" algn="just" eaLnBrk="1" hangingPunct="1">
              <a:spcAft>
                <a:spcPts val="0"/>
              </a:spcAft>
              <a:buClr>
                <a:schemeClr val="accent3"/>
              </a:buClr>
              <a:buFont typeface="Wingdings 2"/>
              <a:buNone/>
              <a:defRPr/>
            </a:pPr>
            <a:r>
              <a:rPr lang="en-US" dirty="0" smtClean="0"/>
              <a:t>	</a:t>
            </a:r>
          </a:p>
          <a:p>
            <a:pPr marL="0" indent="-274320" algn="just" eaLnBrk="1" fontAlgn="auto" hangingPunct="1">
              <a:spcAft>
                <a:spcPts val="0"/>
              </a:spcAft>
              <a:buClr>
                <a:schemeClr val="accent3"/>
              </a:buClr>
              <a:buFont typeface="Wingdings 2"/>
              <a:buNone/>
              <a:defRPr/>
            </a:pPr>
            <a:r>
              <a:rPr lang="pt-BR" dirty="0" smtClean="0"/>
              <a:t>	Apesar de haver alterações vasculares durante uma crise de enxaqueca, existem diversas razões para </a:t>
            </a:r>
            <a:r>
              <a:rPr lang="pt-BR" b="1" dirty="0" smtClean="0">
                <a:solidFill>
                  <a:srgbClr val="FF0000"/>
                </a:solidFill>
              </a:rPr>
              <a:t>não</a:t>
            </a:r>
            <a:r>
              <a:rPr lang="pt-BR" dirty="0" smtClean="0"/>
              <a:t> se acreditar em uma desordem vascular. </a:t>
            </a:r>
          </a:p>
          <a:p>
            <a:pPr marL="0" indent="-274320" algn="just" eaLnBrk="1" fontAlgn="auto" hangingPunct="1">
              <a:spcAft>
                <a:spcPts val="0"/>
              </a:spcAft>
              <a:buClr>
                <a:schemeClr val="accent3"/>
              </a:buClr>
              <a:buFont typeface="Wingdings 2"/>
              <a:buNone/>
              <a:defRPr/>
            </a:pPr>
            <a:r>
              <a:rPr lang="pt-BR" dirty="0" smtClean="0"/>
              <a:t>	Expõe-se algumas a seguir (Andrew Charles, </a:t>
            </a:r>
            <a:r>
              <a:rPr lang="en-US" dirty="0" smtClean="0"/>
              <a:t>2012) </a:t>
            </a:r>
            <a:r>
              <a:rPr lang="pt-BR" dirty="0" smtClean="0"/>
              <a:t>:</a:t>
            </a:r>
          </a:p>
          <a:p>
            <a:pPr marL="57150" indent="-571500" algn="just" eaLnBrk="1" fontAlgn="auto" hangingPunct="1">
              <a:spcAft>
                <a:spcPts val="0"/>
              </a:spcAft>
              <a:buClr>
                <a:srgbClr val="FF0000"/>
              </a:buClr>
              <a:buSzPct val="75000"/>
              <a:buFont typeface="Wingdings" pitchFamily="2" charset="2"/>
              <a:buChar char="Ø"/>
              <a:defRPr/>
            </a:pPr>
            <a:r>
              <a:rPr lang="pt-BR" dirty="0" err="1" smtClean="0"/>
              <a:t>Hipoperfusão</a:t>
            </a:r>
            <a:r>
              <a:rPr lang="pt-BR" dirty="0" smtClean="0"/>
              <a:t> </a:t>
            </a:r>
            <a:r>
              <a:rPr lang="pt-BR" dirty="0" smtClean="0">
                <a:solidFill>
                  <a:srgbClr val="FF0000"/>
                </a:solidFill>
              </a:rPr>
              <a:t>não</a:t>
            </a:r>
            <a:r>
              <a:rPr lang="pt-BR" dirty="0" smtClean="0"/>
              <a:t> respeita os limites anatômicos vasculares;</a:t>
            </a:r>
          </a:p>
          <a:p>
            <a:pPr marL="297180" indent="-571500" algn="just" eaLnBrk="1" fontAlgn="auto" hangingPunct="1">
              <a:spcAft>
                <a:spcPts val="0"/>
              </a:spcAft>
              <a:buClr>
                <a:srgbClr val="FF0000"/>
              </a:buClr>
              <a:buSzPct val="75000"/>
              <a:buFont typeface="Wingdings" pitchFamily="2" charset="2"/>
              <a:buChar char="Ø"/>
              <a:defRPr/>
            </a:pPr>
            <a:r>
              <a:rPr lang="pt-BR" dirty="0" smtClean="0"/>
              <a:t>O ataque de enxaqueca pode incluir tanto hipo e                        hiperperfusão, logo as mudanças de fluxo de sangue  nas artérias cerebrais </a:t>
            </a:r>
            <a:r>
              <a:rPr lang="pt-BR" dirty="0" smtClean="0">
                <a:solidFill>
                  <a:srgbClr val="FF0000"/>
                </a:solidFill>
              </a:rPr>
              <a:t>não</a:t>
            </a:r>
            <a:r>
              <a:rPr lang="pt-BR" dirty="0" smtClean="0"/>
              <a:t> necessariamente geram dor;</a:t>
            </a:r>
          </a:p>
          <a:p>
            <a:pPr marL="57150" indent="-571500" algn="just" eaLnBrk="1" fontAlgn="auto" hangingPunct="1">
              <a:spcAft>
                <a:spcPts val="0"/>
              </a:spcAft>
              <a:buClr>
                <a:srgbClr val="FF0000"/>
              </a:buClr>
              <a:buSzPct val="75000"/>
              <a:buFont typeface="Wingdings" pitchFamily="2" charset="2"/>
              <a:buChar char="Ø"/>
              <a:defRPr/>
            </a:pPr>
            <a:r>
              <a:rPr lang="pt-BR" dirty="0" smtClean="0"/>
              <a:t>O Peptídeo Intestinal Vasoativo (PIV) é um dilatador potente dos vasos cerebrais, mas </a:t>
            </a:r>
            <a:r>
              <a:rPr lang="pt-BR" dirty="0" smtClean="0">
                <a:solidFill>
                  <a:srgbClr val="FF0000"/>
                </a:solidFill>
              </a:rPr>
              <a:t>não</a:t>
            </a:r>
            <a:r>
              <a:rPr lang="pt-BR" dirty="0" smtClean="0"/>
              <a:t> causa cefaléia. Outros medicamentos como o </a:t>
            </a:r>
            <a:r>
              <a:rPr lang="pt-BR" dirty="0" err="1" smtClean="0"/>
              <a:t>sildenafil</a:t>
            </a:r>
            <a:r>
              <a:rPr lang="pt-BR" dirty="0" smtClean="0"/>
              <a:t> provoca enxaqueca, mas </a:t>
            </a:r>
            <a:r>
              <a:rPr lang="pt-BR" dirty="0" smtClean="0">
                <a:solidFill>
                  <a:srgbClr val="FF0000"/>
                </a:solidFill>
              </a:rPr>
              <a:t>não</a:t>
            </a:r>
            <a:r>
              <a:rPr lang="pt-BR" dirty="0" smtClean="0"/>
              <a:t> causa alterações na função vascular cerebral;</a:t>
            </a:r>
          </a:p>
          <a:p>
            <a:pPr marL="297180" indent="-571500" algn="just" eaLnBrk="1" fontAlgn="auto" hangingPunct="1">
              <a:spcAft>
                <a:spcPts val="0"/>
              </a:spcAft>
              <a:buClr>
                <a:srgbClr val="FF0000"/>
              </a:buClr>
              <a:buSzPct val="75000"/>
              <a:buFont typeface="Wingdings" pitchFamily="2" charset="2"/>
              <a:buChar char="Ø"/>
              <a:defRPr/>
            </a:pPr>
            <a:r>
              <a:rPr lang="pt-BR" dirty="0" smtClean="0"/>
              <a:t>A taxa de pulsação da dor da enxaqueca é mais lenta do que a taxa de pulso, o que sugere que a pulsação da dor </a:t>
            </a:r>
            <a:r>
              <a:rPr lang="pt-BR" dirty="0" smtClean="0">
                <a:solidFill>
                  <a:srgbClr val="FF0000"/>
                </a:solidFill>
              </a:rPr>
              <a:t>não</a:t>
            </a:r>
            <a:r>
              <a:rPr lang="pt-BR" dirty="0" smtClean="0"/>
              <a:t> é por percepção do pulso arterial;</a:t>
            </a:r>
          </a:p>
          <a:p>
            <a:pPr marL="297180" indent="-571500" algn="just" eaLnBrk="1" fontAlgn="auto" hangingPunct="1">
              <a:spcAft>
                <a:spcPts val="0"/>
              </a:spcAft>
              <a:buClr>
                <a:srgbClr val="FF0000"/>
              </a:buClr>
              <a:buSzPct val="75000"/>
              <a:buFont typeface="Wingdings" pitchFamily="2" charset="2"/>
              <a:buChar char="Ø"/>
              <a:defRPr/>
            </a:pPr>
            <a:r>
              <a:rPr lang="pt-BR" dirty="0" smtClean="0"/>
              <a:t>Diversos sintomas </a:t>
            </a:r>
            <a:r>
              <a:rPr lang="pt-BR" dirty="0" err="1" smtClean="0"/>
              <a:t>prodrômicos</a:t>
            </a:r>
            <a:r>
              <a:rPr lang="pt-BR" dirty="0" smtClean="0"/>
              <a:t> (bocejos, alteração de humor, dor de garganta e poliúria) podem ocorrer várias horas antes do início da dor de cabeça; sintomas de auras ocorrem até 45 minutos antes da dor. Esses dados indicam alterações na fisiologia química do cérebro, </a:t>
            </a:r>
            <a:r>
              <a:rPr lang="pt-BR" dirty="0" smtClean="0">
                <a:solidFill>
                  <a:srgbClr val="FF0000"/>
                </a:solidFill>
              </a:rPr>
              <a:t>não</a:t>
            </a:r>
            <a:r>
              <a:rPr lang="pt-BR" dirty="0" smtClean="0"/>
              <a:t> havendo explicação razoável com base em um mecanismo primário vascular.</a:t>
            </a:r>
          </a:p>
          <a:p>
            <a:pPr marL="274320" indent="-274320" eaLnBrk="1" fontAlgn="auto" hangingPunct="1">
              <a:spcAft>
                <a:spcPts val="0"/>
              </a:spcAft>
              <a:buClr>
                <a:schemeClr val="accent3"/>
              </a:buClr>
              <a:buFont typeface="Wingdings 2"/>
              <a:buChar char=""/>
              <a:defRPr/>
            </a:pPr>
            <a:endParaRPr lang="pt-BR"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200" b="1" dirty="0" smtClean="0"/>
              <a:t>Mecanismos fisiopatológicos na enxaqueca</a:t>
            </a:r>
            <a:r>
              <a:rPr lang="pt-BR" b="1" dirty="0" smtClean="0"/>
              <a:t/>
            </a:r>
            <a:br>
              <a:rPr lang="pt-BR" b="1" dirty="0" smtClean="0"/>
            </a:br>
            <a:endParaRPr lang="pt-BR" dirty="0"/>
          </a:p>
        </p:txBody>
      </p:sp>
      <p:sp>
        <p:nvSpPr>
          <p:cNvPr id="3" name="Espaço Reservado para Conteúdo 2"/>
          <p:cNvSpPr>
            <a:spLocks noGrp="1"/>
          </p:cNvSpPr>
          <p:nvPr>
            <p:ph idx="1"/>
          </p:nvPr>
        </p:nvSpPr>
        <p:spPr/>
        <p:txBody>
          <a:bodyPr>
            <a:normAutofit/>
          </a:bodyPr>
          <a:lstStyle/>
          <a:p>
            <a:pPr>
              <a:buNone/>
            </a:pPr>
            <a:r>
              <a:rPr lang="pt-BR" dirty="0" smtClean="0"/>
              <a:t>• Depressão </a:t>
            </a:r>
            <a:r>
              <a:rPr lang="pt-BR" dirty="0" err="1" smtClean="0"/>
              <a:t>Alastrante</a:t>
            </a:r>
            <a:endParaRPr lang="pt-BR" dirty="0" smtClean="0"/>
          </a:p>
          <a:p>
            <a:pPr>
              <a:buNone/>
            </a:pPr>
            <a:r>
              <a:rPr lang="pt-BR" dirty="0" smtClean="0"/>
              <a:t>• Ativação do Sistema </a:t>
            </a:r>
            <a:r>
              <a:rPr lang="pt-BR" dirty="0" err="1" smtClean="0"/>
              <a:t>Trigeminovascular</a:t>
            </a:r>
            <a:endParaRPr lang="pt-BR" dirty="0" smtClean="0"/>
          </a:p>
          <a:p>
            <a:pPr>
              <a:buNone/>
            </a:pPr>
            <a:r>
              <a:rPr lang="pt-BR" dirty="0" smtClean="0"/>
              <a:t>• Inflamação Neurogênica</a:t>
            </a:r>
          </a:p>
          <a:p>
            <a:pPr>
              <a:buNone/>
            </a:pPr>
            <a:r>
              <a:rPr lang="pt-BR" dirty="0" smtClean="0"/>
              <a:t>• </a:t>
            </a:r>
            <a:r>
              <a:rPr lang="pt-BR" dirty="0" err="1" smtClean="0"/>
              <a:t>Vasodilatação</a:t>
            </a:r>
            <a:r>
              <a:rPr lang="pt-BR" dirty="0" smtClean="0"/>
              <a:t> indicada por</a:t>
            </a:r>
          </a:p>
          <a:p>
            <a:pPr>
              <a:buNone/>
            </a:pPr>
            <a:r>
              <a:rPr lang="pt-BR" dirty="0" smtClean="0"/>
              <a:t>	- óxido nítrico</a:t>
            </a:r>
          </a:p>
          <a:p>
            <a:pPr>
              <a:buNone/>
            </a:pPr>
            <a:r>
              <a:rPr lang="pt-BR" dirty="0" smtClean="0"/>
              <a:t>	- </a:t>
            </a:r>
            <a:r>
              <a:rPr lang="pt-BR" dirty="0" err="1" smtClean="0"/>
              <a:t>serotonina</a:t>
            </a:r>
            <a:endParaRPr lang="pt-BR" dirty="0" smtClean="0"/>
          </a:p>
          <a:p>
            <a:pPr>
              <a:buNone/>
            </a:pPr>
            <a:r>
              <a:rPr lang="pt-BR" dirty="0" smtClean="0"/>
              <a:t>• Distúrbios do metabolismo energético</a:t>
            </a:r>
          </a:p>
          <a:p>
            <a:pPr>
              <a:buNone/>
            </a:pPr>
            <a:r>
              <a:rPr lang="pt-BR" dirty="0" smtClean="0"/>
              <a:t>• Predisposição genética</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332656"/>
            <a:ext cx="8291513" cy="782637"/>
          </a:xfrm>
        </p:spPr>
        <p:txBody>
          <a:bodyPr>
            <a:normAutofit/>
          </a:bodyPr>
          <a:lstStyle/>
          <a:p>
            <a:pPr eaLnBrk="1" fontAlgn="auto" hangingPunct="1">
              <a:spcAft>
                <a:spcPts val="0"/>
              </a:spcAft>
              <a:defRPr/>
            </a:pPr>
            <a:r>
              <a:rPr lang="pt-BR" dirty="0" smtClean="0"/>
              <a:t>Fisiopatologia da </a:t>
            </a:r>
            <a:r>
              <a:rPr lang="pt-BR" dirty="0" err="1" smtClean="0"/>
              <a:t>Migrânea</a:t>
            </a:r>
            <a:endParaRPr lang="pt-BR" dirty="0"/>
          </a:p>
        </p:txBody>
      </p:sp>
      <p:sp>
        <p:nvSpPr>
          <p:cNvPr id="3" name="Espaço Reservado para Conteúdo 2"/>
          <p:cNvSpPr>
            <a:spLocks noGrp="1"/>
          </p:cNvSpPr>
          <p:nvPr>
            <p:ph idx="1"/>
          </p:nvPr>
        </p:nvSpPr>
        <p:spPr>
          <a:xfrm>
            <a:off x="179388" y="1052513"/>
            <a:ext cx="8812212" cy="5472112"/>
          </a:xfrm>
        </p:spPr>
        <p:txBody>
          <a:bodyPr>
            <a:normAutofit fontScale="55000" lnSpcReduction="20000"/>
          </a:bodyPr>
          <a:lstStyle/>
          <a:p>
            <a:pPr marL="0" indent="-274320" algn="just" eaLnBrk="1" fontAlgn="auto" hangingPunct="1">
              <a:spcAft>
                <a:spcPts val="0"/>
              </a:spcAft>
              <a:buClr>
                <a:schemeClr val="accent3"/>
              </a:buClr>
              <a:buFont typeface="Wingdings 2"/>
              <a:buNone/>
              <a:defRPr/>
            </a:pPr>
            <a:r>
              <a:rPr lang="pt-BR" sz="3400" dirty="0" smtClean="0"/>
              <a:t>	Há evidências de que o processo se desenvolva da seguinte forma: há </a:t>
            </a:r>
            <a:r>
              <a:rPr lang="pt-BR" sz="3400" u="sng" dirty="0" smtClean="0"/>
              <a:t>alteração genética </a:t>
            </a:r>
            <a:r>
              <a:rPr lang="pt-BR" sz="3400" dirty="0" smtClean="0"/>
              <a:t>de canais de cálcio cerebrais, que leva a um estado de hiperexcitabilidade do encéfalo (aumento de </a:t>
            </a:r>
            <a:r>
              <a:rPr lang="pt-BR" sz="3400" dirty="0" err="1" smtClean="0"/>
              <a:t>aspartato</a:t>
            </a:r>
            <a:r>
              <a:rPr lang="pt-BR" sz="3400" dirty="0" smtClean="0"/>
              <a:t> e </a:t>
            </a:r>
            <a:r>
              <a:rPr lang="pt-BR" sz="3400" dirty="0" err="1" smtClean="0"/>
              <a:t>glutamato</a:t>
            </a:r>
            <a:r>
              <a:rPr lang="pt-BR" sz="3400" dirty="0" smtClean="0"/>
              <a:t>; diminuição do íon magnésio; e alteração de canais de cálcio dependentes de voltagem) tornando o </a:t>
            </a:r>
            <a:r>
              <a:rPr lang="pt-BR" sz="3400" u="sng" dirty="0" smtClean="0"/>
              <a:t>Sistema Nervoso Central mais susceptível </a:t>
            </a:r>
            <a:r>
              <a:rPr lang="pt-BR" sz="3400" dirty="0" smtClean="0"/>
              <a:t>a estímulos externos e internos (gatilhos).</a:t>
            </a:r>
          </a:p>
          <a:p>
            <a:pPr marL="0" indent="-274320" algn="just" eaLnBrk="1" fontAlgn="auto" hangingPunct="1">
              <a:spcAft>
                <a:spcPts val="0"/>
              </a:spcAft>
              <a:buClr>
                <a:schemeClr val="accent3"/>
              </a:buClr>
              <a:buFont typeface="Wingdings 2"/>
              <a:buNone/>
              <a:defRPr/>
            </a:pPr>
            <a:r>
              <a:rPr lang="pt-BR" sz="3400" dirty="0" smtClean="0"/>
              <a:t>	Tais gatilhos desencadeiam a </a:t>
            </a:r>
            <a:r>
              <a:rPr lang="pt-BR" sz="3400" u="sng" dirty="0" smtClean="0"/>
              <a:t>depressão </a:t>
            </a:r>
            <a:r>
              <a:rPr lang="pt-BR" sz="3400" u="sng" dirty="0" err="1" smtClean="0"/>
              <a:t>alastrante</a:t>
            </a:r>
            <a:r>
              <a:rPr lang="pt-BR" sz="3400" u="sng" dirty="0" smtClean="0"/>
              <a:t> </a:t>
            </a:r>
            <a:r>
              <a:rPr lang="pt-BR" sz="3400" dirty="0" smtClean="0"/>
              <a:t>de Leão (gerando a aura, que muitas vezes pode ser subclínica). Esta, por sua vez, leva a </a:t>
            </a:r>
            <a:r>
              <a:rPr lang="pt-BR" sz="3400" u="sng" dirty="0" smtClean="0"/>
              <a:t>despolarização de terminações </a:t>
            </a:r>
            <a:r>
              <a:rPr lang="pt-BR" sz="3400" u="sng" dirty="0" err="1" smtClean="0"/>
              <a:t>trigêmino-vasculares</a:t>
            </a:r>
            <a:r>
              <a:rPr lang="pt-BR" sz="3400" u="sng" dirty="0" smtClean="0"/>
              <a:t>. </a:t>
            </a:r>
          </a:p>
          <a:p>
            <a:pPr marL="0" indent="-274320" algn="just" eaLnBrk="1" fontAlgn="auto" hangingPunct="1">
              <a:spcAft>
                <a:spcPts val="0"/>
              </a:spcAft>
              <a:buClr>
                <a:schemeClr val="accent3"/>
              </a:buClr>
              <a:buFont typeface="Wingdings 2"/>
              <a:buNone/>
              <a:defRPr/>
            </a:pPr>
            <a:r>
              <a:rPr lang="pt-BR" sz="3400" dirty="0" smtClean="0"/>
              <a:t>	As terminações </a:t>
            </a:r>
            <a:r>
              <a:rPr lang="pt-BR" sz="3400" dirty="0" err="1" smtClean="0"/>
              <a:t>trigêmino-vasculares</a:t>
            </a:r>
            <a:r>
              <a:rPr lang="pt-BR" sz="3400" dirty="0" smtClean="0"/>
              <a:t> são constituídas de:</a:t>
            </a:r>
          </a:p>
          <a:p>
            <a:pPr marL="0" indent="-274320" algn="just" eaLnBrk="1" fontAlgn="auto" hangingPunct="1">
              <a:spcAft>
                <a:spcPts val="0"/>
              </a:spcAft>
              <a:buClr>
                <a:schemeClr val="accent3"/>
              </a:buClr>
              <a:buFont typeface="Wingdings 2"/>
              <a:buChar char=""/>
              <a:defRPr/>
            </a:pPr>
            <a:r>
              <a:rPr lang="pt-BR" sz="3400" dirty="0" smtClean="0"/>
              <a:t>Fibras </a:t>
            </a:r>
            <a:r>
              <a:rPr lang="pt-BR" sz="3400" dirty="0" err="1" smtClean="0"/>
              <a:t>amielínicas</a:t>
            </a:r>
            <a:r>
              <a:rPr lang="pt-BR" sz="3400" dirty="0" smtClean="0"/>
              <a:t> do tipo C (oriundas do gânglio de </a:t>
            </a:r>
            <a:r>
              <a:rPr lang="pt-BR" sz="3400" dirty="0" err="1" smtClean="0"/>
              <a:t>Gasser</a:t>
            </a:r>
            <a:r>
              <a:rPr lang="pt-BR" sz="3400" dirty="0" smtClean="0"/>
              <a:t>) que contem </a:t>
            </a:r>
            <a:r>
              <a:rPr lang="pt-BR" sz="3400" dirty="0" smtClean="0">
                <a:solidFill>
                  <a:srgbClr val="FF0000"/>
                </a:solidFill>
              </a:rPr>
              <a:t>vasodilatadores</a:t>
            </a:r>
            <a:r>
              <a:rPr lang="pt-BR" sz="3400" dirty="0" smtClean="0"/>
              <a:t> (substância P, peptídeo relacionado ao gene da calcitonina- CGRP); </a:t>
            </a:r>
          </a:p>
          <a:p>
            <a:pPr marL="0" indent="-274320" algn="just" eaLnBrk="1" fontAlgn="auto" hangingPunct="1">
              <a:spcAft>
                <a:spcPts val="0"/>
              </a:spcAft>
              <a:buClr>
                <a:schemeClr val="accent3"/>
              </a:buClr>
              <a:buFont typeface="Wingdings 2"/>
              <a:buChar char=""/>
              <a:defRPr/>
            </a:pPr>
            <a:r>
              <a:rPr lang="pt-BR" sz="3400" dirty="0" smtClean="0"/>
              <a:t>Fibras simpáticas (oriundas do gânglio cervical superior), contendo neurotransmissores </a:t>
            </a:r>
            <a:r>
              <a:rPr lang="pt-BR" sz="3400" dirty="0" smtClean="0">
                <a:solidFill>
                  <a:srgbClr val="FF0000"/>
                </a:solidFill>
              </a:rPr>
              <a:t>vasoconstritores </a:t>
            </a:r>
            <a:r>
              <a:rPr lang="pt-BR" sz="3400" dirty="0" smtClean="0"/>
              <a:t>( Noradrenalina; Neuropeptídeo Y );  </a:t>
            </a:r>
          </a:p>
          <a:p>
            <a:pPr marL="0" indent="-274320" algn="just" eaLnBrk="1" fontAlgn="auto" hangingPunct="1">
              <a:spcAft>
                <a:spcPts val="0"/>
              </a:spcAft>
              <a:buClr>
                <a:schemeClr val="accent3"/>
              </a:buClr>
              <a:buFont typeface="Wingdings 2"/>
              <a:buChar char=""/>
              <a:defRPr/>
            </a:pPr>
            <a:r>
              <a:rPr lang="pt-BR" sz="3400" dirty="0" smtClean="0"/>
              <a:t>Fibras parassimpáticas (oriundas do gânglio </a:t>
            </a:r>
            <a:r>
              <a:rPr lang="pt-BR" sz="3400" dirty="0" err="1" smtClean="0"/>
              <a:t>esfeno-palatino</a:t>
            </a:r>
            <a:r>
              <a:rPr lang="pt-BR" sz="3400" dirty="0" smtClean="0"/>
              <a:t>), contendo </a:t>
            </a:r>
            <a:r>
              <a:rPr lang="pt-BR" sz="3400" dirty="0" err="1" smtClean="0">
                <a:solidFill>
                  <a:srgbClr val="FF0000"/>
                </a:solidFill>
              </a:rPr>
              <a:t>vasodiladores</a:t>
            </a:r>
            <a:r>
              <a:rPr lang="pt-BR" sz="3400" dirty="0" smtClean="0"/>
              <a:t> (acetilcolina e peptídeo intestinal vasoativo).</a:t>
            </a:r>
          </a:p>
          <a:p>
            <a:pPr marL="0" indent="-274320" algn="just" eaLnBrk="1" fontAlgn="auto" hangingPunct="1">
              <a:spcAft>
                <a:spcPts val="0"/>
              </a:spcAft>
              <a:buClr>
                <a:schemeClr val="accent3"/>
              </a:buClr>
              <a:buFont typeface="Wingdings 2"/>
              <a:buNone/>
              <a:defRPr/>
            </a:pPr>
            <a:r>
              <a:rPr lang="pt-BR" sz="3400" i="1" dirty="0" smtClean="0"/>
              <a:t>	</a:t>
            </a:r>
            <a:r>
              <a:rPr lang="pt-BR" sz="3400" dirty="0" smtClean="0"/>
              <a:t>Tais neurotransmissores desencadearão uma </a:t>
            </a:r>
            <a:r>
              <a:rPr lang="pt-BR" sz="3400" u="sng" dirty="0" smtClean="0"/>
              <a:t>inflamação neurogênica </a:t>
            </a:r>
            <a:r>
              <a:rPr lang="pt-BR" sz="3400" dirty="0" smtClean="0"/>
              <a:t>estéril perivascular que </a:t>
            </a:r>
            <a:r>
              <a:rPr lang="pt-BR" sz="3400" b="1" dirty="0" smtClean="0"/>
              <a:t>sensibilizará as terminações </a:t>
            </a:r>
            <a:r>
              <a:rPr lang="pt-BR" sz="3400" b="1" dirty="0" err="1" smtClean="0"/>
              <a:t>nociceptivas</a:t>
            </a:r>
            <a:r>
              <a:rPr lang="pt-BR" sz="3400" dirty="0" smtClean="0"/>
              <a:t>. Significa transmissão de impulsos dolorosos pelo trigêmeo.</a:t>
            </a:r>
          </a:p>
          <a:p>
            <a:pPr marL="0" indent="-274320" algn="just" eaLnBrk="1" fontAlgn="auto" hangingPunct="1">
              <a:spcAft>
                <a:spcPts val="0"/>
              </a:spcAft>
              <a:buClr>
                <a:schemeClr val="accent3"/>
              </a:buClr>
              <a:buFont typeface="Wingdings 2"/>
              <a:buNone/>
              <a:defRPr/>
            </a:pPr>
            <a:r>
              <a:rPr lang="pt-BR" sz="3400" dirty="0" smtClean="0"/>
              <a:t>	Observação: as náuseas e vômitos ocorrem pela excitação do núcleo do trato solitário (tronco) pelo reflexo </a:t>
            </a:r>
            <a:r>
              <a:rPr lang="pt-BR" sz="3400" dirty="0" err="1" smtClean="0"/>
              <a:t>trigêmino</a:t>
            </a:r>
            <a:r>
              <a:rPr lang="pt-BR" sz="3400" dirty="0" smtClean="0"/>
              <a:t>- autonômico</a:t>
            </a:r>
          </a:p>
          <a:p>
            <a:pPr marL="0" indent="-274320" eaLnBrk="1" fontAlgn="auto" hangingPunct="1">
              <a:spcAft>
                <a:spcPts val="0"/>
              </a:spcAft>
              <a:buClr>
                <a:schemeClr val="accent3"/>
              </a:buClr>
              <a:buFont typeface="Wingdings 2"/>
              <a:buChar char=""/>
              <a:defRPr/>
            </a:pP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Imagem 4" descr="D.jpg"/>
          <p:cNvPicPr>
            <a:picLocks noGrp="1" noChangeAspect="1"/>
          </p:cNvPicPr>
          <p:nvPr>
            <p:ph idx="1"/>
          </p:nvPr>
        </p:nvPicPr>
        <p:blipFill>
          <a:blip r:embed="rId2" cstate="print"/>
          <a:srcRect/>
          <a:stretch>
            <a:fillRect/>
          </a:stretch>
        </p:blipFill>
        <p:spPr>
          <a:xfrm>
            <a:off x="142844" y="214290"/>
            <a:ext cx="8643966" cy="6482975"/>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title"/>
          </p:nvPr>
        </p:nvSpPr>
        <p:spPr>
          <a:xfrm>
            <a:off x="457200" y="404813"/>
            <a:ext cx="8229600" cy="1143000"/>
          </a:xfrm>
        </p:spPr>
        <p:txBody>
          <a:bodyPr/>
          <a:lstStyle/>
          <a:p>
            <a:pPr eaLnBrk="1" hangingPunct="1"/>
            <a:r>
              <a:rPr lang="pt-BR" dirty="0" smtClean="0"/>
              <a:t>outras teorias</a:t>
            </a:r>
          </a:p>
        </p:txBody>
      </p:sp>
      <p:sp>
        <p:nvSpPr>
          <p:cNvPr id="19459" name="Espaço Reservado para Conteúdo 2"/>
          <p:cNvSpPr>
            <a:spLocks noGrp="1"/>
          </p:cNvSpPr>
          <p:nvPr>
            <p:ph idx="1"/>
          </p:nvPr>
        </p:nvSpPr>
        <p:spPr>
          <a:xfrm>
            <a:off x="304800" y="1554163"/>
            <a:ext cx="8443913" cy="4754562"/>
          </a:xfrm>
        </p:spPr>
        <p:txBody>
          <a:bodyPr>
            <a:normAutofit/>
          </a:bodyPr>
          <a:lstStyle/>
          <a:p>
            <a:pPr marL="0" lvl="2" algn="just" eaLnBrk="1" hangingPunct="1">
              <a:buFont typeface="Wingdings 2" pitchFamily="18" charset="2"/>
              <a:buNone/>
            </a:pPr>
            <a:r>
              <a:rPr lang="pt-BR" sz="2800" b="1" dirty="0" smtClean="0">
                <a:solidFill>
                  <a:schemeClr val="accent1">
                    <a:lumMod val="75000"/>
                  </a:schemeClr>
                </a:solidFill>
              </a:rPr>
              <a:t>	Serotoninérgica:</a:t>
            </a:r>
          </a:p>
          <a:p>
            <a:pPr marL="0" lvl="2" algn="just" eaLnBrk="1" hangingPunct="1">
              <a:buFont typeface="Wingdings 2" pitchFamily="18" charset="2"/>
              <a:buNone/>
            </a:pPr>
            <a:r>
              <a:rPr lang="pt-BR" dirty="0" smtClean="0"/>
              <a:t>	A </a:t>
            </a:r>
            <a:r>
              <a:rPr lang="pt-BR" dirty="0" err="1" smtClean="0"/>
              <a:t>serotonina</a:t>
            </a:r>
            <a:r>
              <a:rPr lang="pt-BR" dirty="0" smtClean="0"/>
              <a:t> é um neurotransmissor importante na modulação da dor. Há evidência de que a </a:t>
            </a:r>
            <a:r>
              <a:rPr lang="pt-BR" dirty="0" err="1" smtClean="0"/>
              <a:t>serotonina</a:t>
            </a:r>
            <a:r>
              <a:rPr lang="pt-BR" dirty="0" smtClean="0"/>
              <a:t> está ligada a fisiopatologia da </a:t>
            </a:r>
            <a:r>
              <a:rPr lang="pt-BR" dirty="0" err="1" smtClean="0"/>
              <a:t>migrânea</a:t>
            </a:r>
            <a:r>
              <a:rPr lang="pt-BR" dirty="0" smtClean="0"/>
              <a:t> (aumento de excreção urinária de 5-HT;eficiência de muitos medicamentos </a:t>
            </a:r>
            <a:r>
              <a:rPr lang="pt-BR" dirty="0" err="1" smtClean="0"/>
              <a:t>agonistas</a:t>
            </a:r>
            <a:r>
              <a:rPr lang="pt-BR" dirty="0" smtClean="0"/>
              <a:t> ou antagonistas de 5-HT).</a:t>
            </a:r>
          </a:p>
          <a:p>
            <a:pPr marL="0" lvl="2" algn="just" eaLnBrk="1" hangingPunct="1">
              <a:buFont typeface="Wingdings 2" pitchFamily="18" charset="2"/>
              <a:buNone/>
            </a:pPr>
            <a:r>
              <a:rPr lang="pt-BR" dirty="0" smtClean="0"/>
              <a:t>	Em teoria, o pico inicial no nível de </a:t>
            </a:r>
            <a:r>
              <a:rPr lang="pt-BR" dirty="0" err="1" smtClean="0"/>
              <a:t>serotonina</a:t>
            </a:r>
            <a:r>
              <a:rPr lang="pt-BR" dirty="0" smtClean="0"/>
              <a:t> (5-HT) plasmática levaria a </a:t>
            </a:r>
            <a:r>
              <a:rPr lang="pt-BR" dirty="0" smtClean="0">
                <a:sym typeface="Wingdings" pitchFamily="2" charset="2"/>
              </a:rPr>
              <a:t> </a:t>
            </a:r>
            <a:r>
              <a:rPr lang="pt-BR" i="1" dirty="0" err="1" smtClean="0">
                <a:solidFill>
                  <a:schemeClr val="accent1">
                    <a:lumMod val="75000"/>
                  </a:schemeClr>
                </a:solidFill>
                <a:sym typeface="Wingdings" pitchFamily="2" charset="2"/>
              </a:rPr>
              <a:t>vasoconstrição</a:t>
            </a:r>
            <a:r>
              <a:rPr lang="pt-BR" dirty="0" smtClean="0">
                <a:sym typeface="Wingdings" pitchFamily="2" charset="2"/>
              </a:rPr>
              <a:t> que determinaria uma </a:t>
            </a:r>
            <a:r>
              <a:rPr lang="pt-BR" dirty="0" err="1" smtClean="0">
                <a:sym typeface="Wingdings" pitchFamily="2" charset="2"/>
              </a:rPr>
              <a:t>hipoperfusão</a:t>
            </a:r>
            <a:r>
              <a:rPr lang="pt-BR" dirty="0" smtClean="0">
                <a:sym typeface="Wingdings" pitchFamily="2" charset="2"/>
              </a:rPr>
              <a:t>. </a:t>
            </a:r>
          </a:p>
          <a:p>
            <a:pPr marL="0" lvl="2" algn="just" eaLnBrk="1" hangingPunct="1">
              <a:buFont typeface="Wingdings 2" pitchFamily="18" charset="2"/>
              <a:buNone/>
            </a:pPr>
            <a:r>
              <a:rPr lang="pt-BR" dirty="0" smtClean="0">
                <a:sym typeface="Wingdings" pitchFamily="2" charset="2"/>
              </a:rPr>
              <a:t>	A queda </a:t>
            </a:r>
            <a:r>
              <a:rPr lang="pt-BR" dirty="0" err="1" smtClean="0"/>
              <a:t>subsequente</a:t>
            </a:r>
            <a:r>
              <a:rPr lang="pt-BR" dirty="0" smtClean="0"/>
              <a:t> no nível de </a:t>
            </a:r>
            <a:r>
              <a:rPr lang="pt-BR" dirty="0" err="1" smtClean="0"/>
              <a:t>serotonina</a:t>
            </a:r>
            <a:r>
              <a:rPr lang="pt-BR" dirty="0" smtClean="0"/>
              <a:t> plasmática </a:t>
            </a:r>
            <a:r>
              <a:rPr lang="pt-BR" dirty="0" smtClean="0">
                <a:sym typeface="Wingdings" pitchFamily="2" charset="2"/>
              </a:rPr>
              <a:t>levaria a </a:t>
            </a:r>
            <a:r>
              <a:rPr lang="pt-BR" i="1" dirty="0" err="1" smtClean="0">
                <a:solidFill>
                  <a:schemeClr val="accent1">
                    <a:lumMod val="75000"/>
                  </a:schemeClr>
                </a:solidFill>
                <a:sym typeface="Wingdings" pitchFamily="2" charset="2"/>
              </a:rPr>
              <a:t>vasodilatação</a:t>
            </a:r>
            <a:r>
              <a:rPr lang="pt-BR" dirty="0" smtClean="0">
                <a:sym typeface="Wingdings" pitchFamily="2" charset="2"/>
              </a:rPr>
              <a:t>, que por sua vez, a </a:t>
            </a:r>
            <a:r>
              <a:rPr lang="pt-BR" dirty="0" err="1" smtClean="0">
                <a:sym typeface="Wingdings" pitchFamily="2" charset="2"/>
              </a:rPr>
              <a:t>hiperperfusão</a:t>
            </a:r>
            <a:r>
              <a:rPr lang="pt-BR" dirty="0" smtClean="0">
                <a:sym typeface="Wingdings" pitchFamily="2" charset="2"/>
              </a:rPr>
              <a:t>, e esta, causa dor.</a:t>
            </a:r>
          </a:p>
          <a:p>
            <a:pPr eaLnBrk="1" hangingPunct="1"/>
            <a:endParaRPr lang="pt-B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p:cNvSpPr>
            <a:spLocks noGrp="1"/>
          </p:cNvSpPr>
          <p:nvPr>
            <p:ph type="title"/>
          </p:nvPr>
        </p:nvSpPr>
        <p:spPr/>
        <p:txBody>
          <a:bodyPr/>
          <a:lstStyle/>
          <a:p>
            <a:pPr eaLnBrk="1" hangingPunct="1"/>
            <a:r>
              <a:rPr lang="pt-BR" dirty="0" smtClean="0"/>
              <a:t>Diagnóstico:</a:t>
            </a:r>
          </a:p>
        </p:txBody>
      </p:sp>
      <p:sp>
        <p:nvSpPr>
          <p:cNvPr id="3" name="Espaço Reservado para Conteúdo 2"/>
          <p:cNvSpPr>
            <a:spLocks noGrp="1"/>
          </p:cNvSpPr>
          <p:nvPr>
            <p:ph idx="1"/>
          </p:nvPr>
        </p:nvSpPr>
        <p:spPr>
          <a:xfrm>
            <a:off x="304800" y="2205038"/>
            <a:ext cx="8515350" cy="2087562"/>
          </a:xfrm>
        </p:spPr>
        <p:txBody>
          <a:bodyPr>
            <a:normAutofit/>
          </a:bodyPr>
          <a:lstStyle/>
          <a:p>
            <a:pPr marL="0" indent="-274320" algn="just" eaLnBrk="1" fontAlgn="auto" hangingPunct="1">
              <a:spcAft>
                <a:spcPts val="0"/>
              </a:spcAft>
              <a:buClr>
                <a:schemeClr val="accent3"/>
              </a:buClr>
              <a:buFont typeface="Wingdings 2"/>
              <a:buNone/>
              <a:defRPr/>
            </a:pPr>
            <a:r>
              <a:rPr lang="pt-BR" sz="4400" dirty="0" smtClean="0"/>
              <a:t>1- Diferenciar cefaléias primárias das secundárias.</a:t>
            </a:r>
            <a:endParaRPr lang="pt-BR"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332656"/>
            <a:ext cx="8229600" cy="1227138"/>
          </a:xfrm>
        </p:spPr>
        <p:txBody>
          <a:bodyPr>
            <a:normAutofit fontScale="90000"/>
          </a:bodyPr>
          <a:lstStyle/>
          <a:p>
            <a:pPr eaLnBrk="1" fontAlgn="auto" hangingPunct="1">
              <a:spcAft>
                <a:spcPts val="0"/>
              </a:spcAft>
              <a:defRPr/>
            </a:pPr>
            <a:r>
              <a:rPr lang="pt-BR" dirty="0" smtClean="0"/>
              <a:t>Como identificar uma </a:t>
            </a:r>
            <a:r>
              <a:rPr lang="pt-BR" dirty="0" err="1" smtClean="0"/>
              <a:t>cefalÉia</a:t>
            </a:r>
            <a:r>
              <a:rPr lang="pt-BR" dirty="0" smtClean="0"/>
              <a:t> primária?</a:t>
            </a:r>
            <a:endParaRPr lang="pt-BR" dirty="0"/>
          </a:p>
        </p:txBody>
      </p:sp>
      <p:sp>
        <p:nvSpPr>
          <p:cNvPr id="3" name="Espaço Reservado para Conteúdo 2"/>
          <p:cNvSpPr>
            <a:spLocks noGrp="1"/>
          </p:cNvSpPr>
          <p:nvPr>
            <p:ph idx="1"/>
          </p:nvPr>
        </p:nvSpPr>
        <p:spPr>
          <a:xfrm>
            <a:off x="323850" y="1557338"/>
            <a:ext cx="8569325" cy="5256212"/>
          </a:xfrm>
        </p:spPr>
        <p:txBody>
          <a:bodyPr>
            <a:normAutofit/>
          </a:bodyPr>
          <a:lstStyle/>
          <a:p>
            <a:pPr marL="0" indent="-274320" algn="just" eaLnBrk="1" fontAlgn="auto" hangingPunct="1">
              <a:lnSpc>
                <a:spcPct val="90000"/>
              </a:lnSpc>
              <a:spcAft>
                <a:spcPts val="0"/>
              </a:spcAft>
              <a:buClr>
                <a:schemeClr val="accent3"/>
              </a:buClr>
              <a:buFont typeface="Wingdings 2"/>
              <a:buNone/>
              <a:defRPr/>
            </a:pPr>
            <a:r>
              <a:rPr lang="pt-BR" sz="2000" dirty="0" smtClean="0"/>
              <a:t>	A identificação se faz pela exclusão de outros tipos de </a:t>
            </a:r>
            <a:r>
              <a:rPr lang="pt-BR" sz="2000" dirty="0" err="1" smtClean="0"/>
              <a:t>cefaléia</a:t>
            </a:r>
            <a:r>
              <a:rPr lang="pt-BR" sz="2000" dirty="0" smtClean="0"/>
              <a:t>. Para tanto, questiona-se os seguintes sinais de alerta:</a:t>
            </a:r>
          </a:p>
          <a:p>
            <a:pPr marL="0" indent="-274320" algn="just" eaLnBrk="1" fontAlgn="auto" hangingPunct="1">
              <a:lnSpc>
                <a:spcPct val="90000"/>
              </a:lnSpc>
              <a:spcAft>
                <a:spcPts val="0"/>
              </a:spcAft>
              <a:buClr>
                <a:schemeClr val="accent3"/>
              </a:buClr>
              <a:buFont typeface="Wingdings 2"/>
              <a:buNone/>
              <a:defRPr/>
            </a:pPr>
            <a:endParaRPr lang="pt-BR" sz="2000" dirty="0" smtClean="0"/>
          </a:p>
          <a:p>
            <a:pPr marL="0" indent="-274320" eaLnBrk="1" fontAlgn="auto" hangingPunct="1">
              <a:lnSpc>
                <a:spcPct val="90000"/>
              </a:lnSpc>
              <a:spcAft>
                <a:spcPts val="0"/>
              </a:spcAft>
              <a:buClr>
                <a:schemeClr val="accent3"/>
              </a:buClr>
              <a:buFont typeface="Wingdings" pitchFamily="2" charset="2"/>
              <a:buChar char="ü"/>
              <a:defRPr/>
            </a:pPr>
            <a:r>
              <a:rPr lang="pt-BR" sz="1800" dirty="0" smtClean="0">
                <a:sym typeface="Wingdings" pitchFamily="2" charset="2"/>
              </a:rPr>
              <a:t>Piora ou primeira </a:t>
            </a:r>
            <a:r>
              <a:rPr lang="pt-BR" sz="1800" dirty="0" err="1" smtClean="0">
                <a:sym typeface="Wingdings" pitchFamily="2" charset="2"/>
              </a:rPr>
              <a:t>cefaléia</a:t>
            </a:r>
            <a:endParaRPr lang="pt-BR" sz="1800" dirty="0" smtClean="0">
              <a:sym typeface="Wingdings" pitchFamily="2" charset="2"/>
            </a:endParaRPr>
          </a:p>
          <a:p>
            <a:pPr marL="0" indent="-274320" eaLnBrk="1" fontAlgn="auto" hangingPunct="1">
              <a:lnSpc>
                <a:spcPct val="90000"/>
              </a:lnSpc>
              <a:spcAft>
                <a:spcPts val="0"/>
              </a:spcAft>
              <a:buClr>
                <a:schemeClr val="accent3"/>
              </a:buClr>
              <a:buFont typeface="Wingdings" pitchFamily="2" charset="2"/>
              <a:buChar char="ü"/>
              <a:defRPr/>
            </a:pPr>
            <a:r>
              <a:rPr lang="pt-BR" sz="1800" dirty="0" smtClean="0">
                <a:sym typeface="Wingdings" pitchFamily="2" charset="2"/>
              </a:rPr>
              <a:t>Início Súbito</a:t>
            </a:r>
          </a:p>
          <a:p>
            <a:pPr marL="0" indent="-274320" algn="just" eaLnBrk="1" fontAlgn="auto" hangingPunct="1">
              <a:lnSpc>
                <a:spcPct val="90000"/>
              </a:lnSpc>
              <a:spcAft>
                <a:spcPts val="0"/>
              </a:spcAft>
              <a:buClr>
                <a:schemeClr val="accent3"/>
              </a:buClr>
              <a:buFont typeface="Wingdings" pitchFamily="2" charset="2"/>
              <a:buChar char="ü"/>
              <a:defRPr/>
            </a:pPr>
            <a:r>
              <a:rPr lang="pt-BR" sz="1800" dirty="0" smtClean="0">
                <a:sym typeface="Wingdings" pitchFamily="2" charset="2"/>
              </a:rPr>
              <a:t>Início após os 50 anos</a:t>
            </a:r>
          </a:p>
          <a:p>
            <a:pPr marL="0" indent="-274320" algn="just" eaLnBrk="1" fontAlgn="auto" hangingPunct="1">
              <a:lnSpc>
                <a:spcPct val="90000"/>
              </a:lnSpc>
              <a:spcAft>
                <a:spcPts val="0"/>
              </a:spcAft>
              <a:buClr>
                <a:schemeClr val="accent3"/>
              </a:buClr>
              <a:buFont typeface="Wingdings" pitchFamily="2" charset="2"/>
              <a:buChar char="ü"/>
              <a:defRPr/>
            </a:pPr>
            <a:r>
              <a:rPr lang="pt-BR" sz="1800" dirty="0" smtClean="0">
                <a:sym typeface="Wingdings" pitchFamily="2" charset="2"/>
              </a:rPr>
              <a:t>Mudança do padrão de dor acompanhada de convulsão</a:t>
            </a:r>
          </a:p>
          <a:p>
            <a:pPr marL="0" indent="-274320" algn="just" eaLnBrk="1" fontAlgn="auto" hangingPunct="1">
              <a:lnSpc>
                <a:spcPct val="90000"/>
              </a:lnSpc>
              <a:spcAft>
                <a:spcPts val="0"/>
              </a:spcAft>
              <a:buClr>
                <a:schemeClr val="accent3"/>
              </a:buClr>
              <a:buFont typeface="Wingdings" pitchFamily="2" charset="2"/>
              <a:buChar char="ü"/>
              <a:defRPr/>
            </a:pPr>
            <a:r>
              <a:rPr lang="pt-BR" sz="1800" dirty="0" smtClean="0">
                <a:sym typeface="Wingdings" pitchFamily="2" charset="2"/>
              </a:rPr>
              <a:t>Paciente com neoplasia</a:t>
            </a:r>
          </a:p>
          <a:p>
            <a:pPr marL="0" indent="-274320" algn="just" eaLnBrk="1" fontAlgn="auto" hangingPunct="1">
              <a:lnSpc>
                <a:spcPct val="90000"/>
              </a:lnSpc>
              <a:spcAft>
                <a:spcPts val="0"/>
              </a:spcAft>
              <a:buClr>
                <a:schemeClr val="accent3"/>
              </a:buClr>
              <a:buFont typeface="Wingdings" pitchFamily="2" charset="2"/>
              <a:buChar char="ü"/>
              <a:defRPr/>
            </a:pPr>
            <a:r>
              <a:rPr lang="pt-BR" sz="1800" dirty="0" smtClean="0">
                <a:sym typeface="Wingdings" pitchFamily="2" charset="2"/>
              </a:rPr>
              <a:t>Paciente com HIV</a:t>
            </a:r>
          </a:p>
          <a:p>
            <a:pPr marL="0" indent="-274320" algn="just" eaLnBrk="1" fontAlgn="auto" hangingPunct="1">
              <a:lnSpc>
                <a:spcPct val="90000"/>
              </a:lnSpc>
              <a:spcAft>
                <a:spcPts val="0"/>
              </a:spcAft>
              <a:buClr>
                <a:schemeClr val="accent3"/>
              </a:buClr>
              <a:buFont typeface="Wingdings" pitchFamily="2" charset="2"/>
              <a:buChar char="ü"/>
              <a:defRPr/>
            </a:pPr>
            <a:r>
              <a:rPr lang="pt-BR" sz="1800" dirty="0" smtClean="0"/>
              <a:t>Febre; rigidez na nuca; </a:t>
            </a:r>
            <a:r>
              <a:rPr lang="pt-BR" sz="1800" dirty="0" err="1" smtClean="0"/>
              <a:t>rash</a:t>
            </a:r>
            <a:r>
              <a:rPr lang="pt-BR" sz="1800" dirty="0" smtClean="0"/>
              <a:t> cutâneo</a:t>
            </a:r>
          </a:p>
          <a:p>
            <a:pPr marL="0" indent="-274320" algn="just" eaLnBrk="1" fontAlgn="auto" hangingPunct="1">
              <a:lnSpc>
                <a:spcPct val="90000"/>
              </a:lnSpc>
              <a:spcAft>
                <a:spcPts val="0"/>
              </a:spcAft>
              <a:buClr>
                <a:schemeClr val="accent3"/>
              </a:buClr>
              <a:buFont typeface="Wingdings" pitchFamily="2" charset="2"/>
              <a:buChar char="ü"/>
              <a:defRPr/>
            </a:pPr>
            <a:r>
              <a:rPr lang="pt-BR" sz="1800" dirty="0" smtClean="0">
                <a:sym typeface="Wingdings" pitchFamily="2" charset="2"/>
              </a:rPr>
              <a:t>Edema de papila</a:t>
            </a:r>
          </a:p>
          <a:p>
            <a:pPr marL="0" indent="-274320" algn="just" eaLnBrk="1" fontAlgn="auto" hangingPunct="1">
              <a:lnSpc>
                <a:spcPct val="90000"/>
              </a:lnSpc>
              <a:spcAft>
                <a:spcPts val="0"/>
              </a:spcAft>
              <a:buClr>
                <a:schemeClr val="accent3"/>
              </a:buClr>
              <a:buFont typeface="Wingdings" pitchFamily="2" charset="2"/>
              <a:buChar char="ü"/>
              <a:defRPr/>
            </a:pPr>
            <a:r>
              <a:rPr lang="pt-BR" sz="1800" dirty="0" smtClean="0">
                <a:sym typeface="Wingdings" pitchFamily="2" charset="2"/>
              </a:rPr>
              <a:t>Associação de</a:t>
            </a:r>
            <a:r>
              <a:rPr lang="pt-BR" sz="1800" dirty="0" smtClean="0"/>
              <a:t> distúrbio psiquiátrico, epilepsia, traumatismo e transtorno odontológico</a:t>
            </a:r>
          </a:p>
          <a:p>
            <a:pPr marL="0" indent="-274320" algn="just" eaLnBrk="1" fontAlgn="auto" hangingPunct="1">
              <a:lnSpc>
                <a:spcPct val="90000"/>
              </a:lnSpc>
              <a:spcAft>
                <a:spcPts val="0"/>
              </a:spcAft>
              <a:buClr>
                <a:schemeClr val="accent3"/>
              </a:buClr>
              <a:buFont typeface="Wingdings" pitchFamily="2" charset="2"/>
              <a:buChar char="ü"/>
              <a:defRPr/>
            </a:pPr>
            <a:r>
              <a:rPr lang="pt-BR" sz="1800" dirty="0" smtClean="0">
                <a:sym typeface="Wingdings" pitchFamily="2" charset="2"/>
              </a:rPr>
              <a:t>Anormalidade do exame neurológico</a:t>
            </a:r>
          </a:p>
          <a:p>
            <a:pPr marL="0" indent="-274320" algn="just" eaLnBrk="1" fontAlgn="auto" hangingPunct="1">
              <a:lnSpc>
                <a:spcPct val="90000"/>
              </a:lnSpc>
              <a:spcAft>
                <a:spcPts val="0"/>
              </a:spcAft>
              <a:buClr>
                <a:schemeClr val="accent3"/>
              </a:buClr>
              <a:buFont typeface="Wingdings" pitchFamily="2" charset="2"/>
              <a:buChar char="ü"/>
              <a:defRPr/>
            </a:pPr>
            <a:r>
              <a:rPr lang="pt-BR" sz="1800" dirty="0" smtClean="0"/>
              <a:t>Evolução progressiva (se tornando pior ao longo de dias ou semanas)</a:t>
            </a:r>
          </a:p>
          <a:p>
            <a:pPr marL="0" indent="-274320" algn="just" eaLnBrk="1" fontAlgn="auto" hangingPunct="1">
              <a:lnSpc>
                <a:spcPct val="90000"/>
              </a:lnSpc>
              <a:spcAft>
                <a:spcPts val="0"/>
              </a:spcAft>
              <a:buClr>
                <a:schemeClr val="accent3"/>
              </a:buClr>
              <a:buFont typeface="Wingdings" pitchFamily="2" charset="2"/>
              <a:buChar char="ü"/>
              <a:defRPr/>
            </a:pPr>
            <a:r>
              <a:rPr lang="pt-BR" sz="1800" dirty="0" smtClean="0">
                <a:sym typeface="Wingdings" pitchFamily="2" charset="2"/>
              </a:rPr>
              <a:t>Pico hipertensivo</a:t>
            </a:r>
            <a:endParaRPr lang="pt-BR" sz="1800" dirty="0" smtClean="0"/>
          </a:p>
          <a:p>
            <a:pPr marL="0" indent="-274320" algn="just" eaLnBrk="1" fontAlgn="auto" hangingPunct="1">
              <a:lnSpc>
                <a:spcPct val="90000"/>
              </a:lnSpc>
              <a:spcAft>
                <a:spcPts val="0"/>
              </a:spcAft>
              <a:buClr>
                <a:schemeClr val="accent3"/>
              </a:buClr>
              <a:buFont typeface="Wingdings" pitchFamily="2" charset="2"/>
              <a:buChar char="ü"/>
              <a:defRPr/>
            </a:pPr>
            <a:r>
              <a:rPr lang="pt-BR" sz="1800" dirty="0" smtClean="0"/>
              <a:t>Localização restrita (sobre o olho)</a:t>
            </a:r>
            <a:endParaRPr lang="pt-BR" sz="1800" dirty="0" smtClean="0">
              <a:sym typeface="Wingdings" pitchFamily="2" charset="2"/>
            </a:endParaRPr>
          </a:p>
          <a:p>
            <a:pPr marL="274320" indent="-274320" eaLnBrk="1" fontAlgn="auto" hangingPunct="1">
              <a:lnSpc>
                <a:spcPct val="90000"/>
              </a:lnSpc>
              <a:spcAft>
                <a:spcPts val="0"/>
              </a:spcAft>
              <a:buClr>
                <a:schemeClr val="accent3"/>
              </a:buClr>
              <a:buFont typeface="Wingdings 2"/>
              <a:buNone/>
              <a:defRPr/>
            </a:pPr>
            <a:endParaRPr lang="pt-BR" sz="1600" dirty="0" smtClean="0"/>
          </a:p>
          <a:p>
            <a:pPr marL="274320" indent="-274320" eaLnBrk="1" fontAlgn="auto" hangingPunct="1">
              <a:lnSpc>
                <a:spcPct val="90000"/>
              </a:lnSpc>
              <a:spcAft>
                <a:spcPts val="0"/>
              </a:spcAft>
              <a:buClr>
                <a:schemeClr val="accent3"/>
              </a:buClr>
              <a:buFont typeface="Wingdings 2"/>
              <a:buNone/>
              <a:defRPr/>
            </a:pPr>
            <a:endParaRPr lang="pt-BR" sz="1600" dirty="0" smtClean="0">
              <a:sym typeface="Wingdings" pitchFamily="2" charset="2"/>
            </a:endParaRPr>
          </a:p>
          <a:p>
            <a:pPr marL="274320" indent="-274320" eaLnBrk="1" fontAlgn="auto" hangingPunct="1">
              <a:spcAft>
                <a:spcPts val="0"/>
              </a:spcAft>
              <a:buClr>
                <a:schemeClr val="accent3"/>
              </a:buClr>
              <a:buFont typeface="Wingdings 2"/>
              <a:buNone/>
              <a:defRPr/>
            </a:pPr>
            <a:endParaRPr lang="pt-BR" sz="11200" dirty="0" smtClean="0"/>
          </a:p>
          <a:p>
            <a:pPr marL="274320" indent="-274320" eaLnBrk="1" fontAlgn="auto" hangingPunct="1">
              <a:spcAft>
                <a:spcPts val="0"/>
              </a:spcAft>
              <a:buClr>
                <a:schemeClr val="accent3"/>
              </a:buClr>
              <a:buFont typeface="Wingdings 2"/>
              <a:buChar char=""/>
              <a:defRPr/>
            </a:pPr>
            <a:endParaRPr lang="pt-BR" sz="11200" dirty="0" smtClean="0"/>
          </a:p>
          <a:p>
            <a:pPr marL="274320" indent="-274320" eaLnBrk="1" fontAlgn="auto" hangingPunct="1">
              <a:spcAft>
                <a:spcPts val="0"/>
              </a:spcAft>
              <a:buClr>
                <a:schemeClr val="accent3"/>
              </a:buClr>
              <a:buFont typeface="Wingdings 2"/>
              <a:buNone/>
              <a:defRPr/>
            </a:pPr>
            <a:endParaRPr lang="pt-BR" sz="11200" dirty="0" smtClean="0"/>
          </a:p>
          <a:p>
            <a:pPr marL="274320" indent="-274320" eaLnBrk="1" fontAlgn="auto" hangingPunct="1">
              <a:lnSpc>
                <a:spcPct val="90000"/>
              </a:lnSpc>
              <a:spcAft>
                <a:spcPts val="0"/>
              </a:spcAft>
              <a:buClr>
                <a:schemeClr val="accent3"/>
              </a:buClr>
              <a:buFont typeface="Wingdings 2"/>
              <a:buChar char=""/>
              <a:defRPr/>
            </a:pPr>
            <a:endParaRPr lang="pt-BR" dirty="0" smtClean="0">
              <a:sym typeface="Wingdings" pitchFamily="2" charset="2"/>
            </a:endParaRPr>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3375"/>
            <a:ext cx="8686800" cy="838200"/>
          </a:xfrm>
        </p:spPr>
        <p:txBody>
          <a:bodyPr>
            <a:normAutofit fontScale="90000"/>
          </a:bodyPr>
          <a:lstStyle/>
          <a:p>
            <a:pPr eaLnBrk="1" fontAlgn="auto" hangingPunct="1">
              <a:spcAft>
                <a:spcPts val="0"/>
              </a:spcAft>
              <a:defRPr/>
            </a:pPr>
            <a:r>
              <a:rPr lang="pt-BR" dirty="0" smtClean="0"/>
              <a:t>Possível Significado dos sinais de alerta</a:t>
            </a:r>
            <a:endParaRPr lang="pt-BR" dirty="0"/>
          </a:p>
        </p:txBody>
      </p:sp>
      <p:sp>
        <p:nvSpPr>
          <p:cNvPr id="3" name="Espaço Reservado para Conteúdo 2"/>
          <p:cNvSpPr>
            <a:spLocks noGrp="1"/>
          </p:cNvSpPr>
          <p:nvPr>
            <p:ph idx="1"/>
          </p:nvPr>
        </p:nvSpPr>
        <p:spPr>
          <a:xfrm>
            <a:off x="250825" y="1125538"/>
            <a:ext cx="8893175" cy="6264275"/>
          </a:xfrm>
        </p:spPr>
        <p:txBody>
          <a:bodyPr>
            <a:normAutofit fontScale="25000" lnSpcReduction="20000"/>
          </a:bodyPr>
          <a:lstStyle/>
          <a:p>
            <a:pPr marL="274320" indent="-274320" algn="just" eaLnBrk="1" fontAlgn="auto" hangingPunct="1">
              <a:spcAft>
                <a:spcPts val="0"/>
              </a:spcAft>
              <a:buClr>
                <a:schemeClr val="accent3"/>
              </a:buClr>
              <a:buFont typeface="Wingdings 2"/>
              <a:buChar char=""/>
              <a:defRPr/>
            </a:pPr>
            <a:r>
              <a:rPr lang="pt-BR" sz="7200" dirty="0" smtClean="0"/>
              <a:t>Piora ou a primeira </a:t>
            </a:r>
            <a:r>
              <a:rPr lang="pt-BR" sz="7200" dirty="0" err="1" smtClean="0"/>
              <a:t>cefaléia</a:t>
            </a:r>
            <a:r>
              <a:rPr lang="pt-BR" sz="7200" dirty="0" smtClean="0"/>
              <a:t>  intensa: pensa-se em hemorragia </a:t>
            </a:r>
            <a:r>
              <a:rPr lang="pt-BR" sz="7200" dirty="0" err="1" smtClean="0"/>
              <a:t>subaracnóidea</a:t>
            </a:r>
            <a:r>
              <a:rPr lang="pt-BR" sz="7200" dirty="0" smtClean="0"/>
              <a:t> ou meningite.</a:t>
            </a:r>
          </a:p>
          <a:p>
            <a:pPr marL="274320" indent="-274320" algn="just" eaLnBrk="1" fontAlgn="auto" hangingPunct="1">
              <a:spcAft>
                <a:spcPts val="0"/>
              </a:spcAft>
              <a:buClr>
                <a:schemeClr val="accent3"/>
              </a:buClr>
              <a:buFont typeface="Wingdings 2"/>
              <a:buChar char=""/>
              <a:defRPr/>
            </a:pPr>
            <a:r>
              <a:rPr lang="pt-BR" sz="7200" dirty="0" smtClean="0">
                <a:sym typeface="Wingdings" pitchFamily="2" charset="2"/>
              </a:rPr>
              <a:t>Houve mudança no padrão de dor ou vem acompanhada de convulsões: processos expansivos.</a:t>
            </a:r>
            <a:endParaRPr lang="pt-BR" sz="7200" dirty="0" smtClean="0"/>
          </a:p>
          <a:p>
            <a:pPr marL="274320" indent="-274320" algn="just" eaLnBrk="1" fontAlgn="auto" hangingPunct="1">
              <a:spcAft>
                <a:spcPts val="0"/>
              </a:spcAft>
              <a:buClr>
                <a:schemeClr val="accent3"/>
              </a:buClr>
              <a:buFont typeface="Wingdings 2"/>
              <a:buChar char=""/>
              <a:defRPr/>
            </a:pPr>
            <a:r>
              <a:rPr lang="pt-BR" sz="7200" dirty="0" err="1" smtClean="0"/>
              <a:t>Cefaléia</a:t>
            </a:r>
            <a:r>
              <a:rPr lang="pt-BR" sz="7200" dirty="0" smtClean="0"/>
              <a:t> subaguda e progressiva, que foi se tornando pior ao longo de dias ou semanas: lembrar de tumor cerebral, hematoma </a:t>
            </a:r>
            <a:r>
              <a:rPr lang="pt-BR" sz="7200" dirty="0" err="1" smtClean="0"/>
              <a:t>subdural</a:t>
            </a:r>
            <a:r>
              <a:rPr lang="pt-BR" sz="7200" dirty="0" smtClean="0"/>
              <a:t>, </a:t>
            </a:r>
            <a:r>
              <a:rPr lang="pt-BR" sz="7200" dirty="0" err="1" smtClean="0"/>
              <a:t>cefaléia</a:t>
            </a:r>
            <a:r>
              <a:rPr lang="pt-BR" sz="7200" dirty="0" smtClean="0"/>
              <a:t> por uso de analgésicos.</a:t>
            </a:r>
          </a:p>
          <a:p>
            <a:pPr marL="274320" indent="-274320" algn="just" eaLnBrk="1" fontAlgn="auto" hangingPunct="1">
              <a:spcAft>
                <a:spcPts val="0"/>
              </a:spcAft>
              <a:buClr>
                <a:schemeClr val="accent3"/>
              </a:buClr>
              <a:buFont typeface="Wingdings 2"/>
              <a:buChar char=""/>
              <a:defRPr/>
            </a:pPr>
            <a:r>
              <a:rPr lang="pt-BR" sz="7200" dirty="0" err="1" smtClean="0"/>
              <a:t>Cefaléia</a:t>
            </a:r>
            <a:r>
              <a:rPr lang="pt-BR" sz="7200" dirty="0" smtClean="0"/>
              <a:t> de inicio súbito: cogita-se hemorragia </a:t>
            </a:r>
            <a:r>
              <a:rPr lang="pt-BR" sz="7200" dirty="0" err="1" smtClean="0"/>
              <a:t>subaracnoideia</a:t>
            </a:r>
            <a:r>
              <a:rPr lang="pt-BR" sz="7200" dirty="0" smtClean="0"/>
              <a:t>, apoplexia pituitária, sangramento intratumoral,  malformação arteriovenosa  (MAV), tumor cerebral  (principalmente na fossa posterior).</a:t>
            </a:r>
          </a:p>
          <a:p>
            <a:pPr marL="274320" indent="-274320" algn="just" eaLnBrk="1" fontAlgn="auto" hangingPunct="1">
              <a:spcAft>
                <a:spcPts val="0"/>
              </a:spcAft>
              <a:buClr>
                <a:schemeClr val="accent3"/>
              </a:buClr>
              <a:buFont typeface="Wingdings 2"/>
              <a:buChar char=""/>
              <a:defRPr/>
            </a:pPr>
            <a:r>
              <a:rPr lang="pt-BR" sz="7200" dirty="0" err="1" smtClean="0"/>
              <a:t>Cefaléia</a:t>
            </a:r>
            <a:r>
              <a:rPr lang="pt-BR" sz="7200" dirty="0" smtClean="0"/>
              <a:t> nova em paciente com neoplasia ou com HIV: pode significar metástase, abscesso cerebral e meningite.</a:t>
            </a:r>
          </a:p>
          <a:p>
            <a:pPr marL="274320" indent="-274320" algn="just" eaLnBrk="1" fontAlgn="auto" hangingPunct="1">
              <a:spcAft>
                <a:spcPts val="0"/>
              </a:spcAft>
              <a:buClr>
                <a:schemeClr val="accent3"/>
              </a:buClr>
              <a:buFont typeface="Wingdings 2"/>
              <a:buChar char=""/>
              <a:defRPr/>
            </a:pPr>
            <a:r>
              <a:rPr lang="pt-BR" sz="7200" dirty="0" err="1" smtClean="0"/>
              <a:t>Cefaléia</a:t>
            </a:r>
            <a:r>
              <a:rPr lang="pt-BR" sz="7200" dirty="0" smtClean="0"/>
              <a:t> de início após dos 50 anos de idade: cogita-se </a:t>
            </a:r>
            <a:r>
              <a:rPr lang="pt-BR" sz="7200" dirty="0" err="1" smtClean="0"/>
              <a:t>arterite</a:t>
            </a:r>
            <a:r>
              <a:rPr lang="pt-BR" sz="7200" dirty="0" smtClean="0"/>
              <a:t> temporal ou tumor cerebral.</a:t>
            </a:r>
          </a:p>
          <a:p>
            <a:pPr marL="274320" indent="-274320" algn="just" eaLnBrk="1" fontAlgn="auto" hangingPunct="1">
              <a:spcAft>
                <a:spcPts val="0"/>
              </a:spcAft>
              <a:buClr>
                <a:schemeClr val="accent3"/>
              </a:buClr>
              <a:buFont typeface="Wingdings 2"/>
              <a:buChar char=""/>
              <a:defRPr/>
            </a:pPr>
            <a:r>
              <a:rPr lang="pt-BR" sz="7200" dirty="0" err="1" smtClean="0"/>
              <a:t>Cefaléia</a:t>
            </a:r>
            <a:r>
              <a:rPr lang="pt-BR" sz="7200" dirty="0" smtClean="0"/>
              <a:t> com doença sistêmica (febre, rigidez na nuca e </a:t>
            </a:r>
            <a:r>
              <a:rPr lang="pt-BR" sz="7200" dirty="0" err="1" smtClean="0"/>
              <a:t>rash</a:t>
            </a:r>
            <a:r>
              <a:rPr lang="pt-BR" sz="7200" dirty="0" smtClean="0"/>
              <a:t> cutâneo): pensar em meningite, encefalite, doença de </a:t>
            </a:r>
            <a:r>
              <a:rPr lang="pt-BR" sz="7200" dirty="0" err="1" smtClean="0"/>
              <a:t>Lyme</a:t>
            </a:r>
            <a:r>
              <a:rPr lang="pt-BR" sz="7200" dirty="0" smtClean="0"/>
              <a:t>, infecção sistêmica, </a:t>
            </a:r>
            <a:r>
              <a:rPr lang="pt-BR" sz="7200" dirty="0" err="1" smtClean="0"/>
              <a:t>colagenoses</a:t>
            </a:r>
            <a:r>
              <a:rPr lang="pt-BR" sz="7200" dirty="0" smtClean="0"/>
              <a:t>, doença vascular.</a:t>
            </a:r>
          </a:p>
          <a:p>
            <a:pPr marL="274320" indent="-274320" algn="just" eaLnBrk="1" fontAlgn="auto" hangingPunct="1">
              <a:spcAft>
                <a:spcPts val="0"/>
              </a:spcAft>
              <a:buClr>
                <a:schemeClr val="accent3"/>
              </a:buClr>
              <a:buFont typeface="Wingdings 2"/>
              <a:buChar char=""/>
              <a:defRPr/>
            </a:pPr>
            <a:r>
              <a:rPr lang="pt-BR" sz="7200" dirty="0" smtClean="0"/>
              <a:t>Sintomas e sinais neurológicos (exceto aura): tumor, MAV, AVE, Doenças do Colágeno, inclusive síndrome do anticorpo </a:t>
            </a:r>
            <a:r>
              <a:rPr lang="pt-BR" sz="7200" dirty="0" err="1" smtClean="0"/>
              <a:t>antifosfolipídico</a:t>
            </a:r>
            <a:r>
              <a:rPr lang="pt-BR" sz="7200" dirty="0" smtClean="0"/>
              <a:t>.</a:t>
            </a:r>
          </a:p>
          <a:p>
            <a:pPr marL="274320" indent="-274320" algn="just" eaLnBrk="1" fontAlgn="auto" hangingPunct="1">
              <a:spcAft>
                <a:spcPts val="0"/>
              </a:spcAft>
              <a:buClr>
                <a:schemeClr val="accent3"/>
              </a:buClr>
              <a:buFont typeface="Wingdings 2"/>
              <a:buChar char=""/>
              <a:defRPr/>
            </a:pPr>
            <a:r>
              <a:rPr lang="pt-BR" sz="7200" dirty="0" smtClean="0"/>
              <a:t>Edema de papila: pensar em tumor, pseudotumor e meningite.</a:t>
            </a:r>
          </a:p>
          <a:p>
            <a:pPr marL="274320" indent="-274320" algn="just" eaLnBrk="1" fontAlgn="auto" hangingPunct="1">
              <a:spcAft>
                <a:spcPts val="0"/>
              </a:spcAft>
              <a:buClr>
                <a:schemeClr val="accent3"/>
              </a:buClr>
              <a:buFont typeface="Wingdings 2"/>
              <a:buChar char=""/>
              <a:defRPr/>
            </a:pPr>
            <a:r>
              <a:rPr lang="pt-BR" sz="7200" dirty="0" err="1" smtClean="0"/>
              <a:t>Cefaléia</a:t>
            </a:r>
            <a:r>
              <a:rPr lang="pt-BR" sz="7200" dirty="0" smtClean="0"/>
              <a:t> desencadeada por esforço físico, tosse ou atividade sexual: sangramento intracraniano.</a:t>
            </a:r>
          </a:p>
          <a:p>
            <a:pPr marL="274320" indent="-274320" algn="just" eaLnBrk="1" fontAlgn="auto" hangingPunct="1">
              <a:spcAft>
                <a:spcPts val="0"/>
              </a:spcAft>
              <a:buClr>
                <a:schemeClr val="accent3"/>
              </a:buClr>
              <a:buFont typeface="Wingdings 2"/>
              <a:buChar char=""/>
              <a:defRPr/>
            </a:pPr>
            <a:r>
              <a:rPr lang="pt-BR" sz="7200" dirty="0" smtClean="0"/>
              <a:t>Localização restrita (sobre o olho): cogita-se </a:t>
            </a:r>
            <a:r>
              <a:rPr lang="pt-BR" sz="7200" dirty="0" smtClean="0">
                <a:sym typeface="Wingdings" pitchFamily="2" charset="2"/>
              </a:rPr>
              <a:t>sinusite.</a:t>
            </a:r>
          </a:p>
          <a:p>
            <a:pPr marL="274320" indent="-274320" eaLnBrk="1" fontAlgn="auto" hangingPunct="1">
              <a:spcAft>
                <a:spcPts val="0"/>
              </a:spcAft>
              <a:buClr>
                <a:schemeClr val="accent3"/>
              </a:buClr>
              <a:buFont typeface="Wingdings 2"/>
              <a:buNone/>
              <a:defRPr/>
            </a:pPr>
            <a:endParaRPr lang="pt-BR" sz="6400" dirty="0" smtClean="0"/>
          </a:p>
          <a:p>
            <a:pPr marL="274320" indent="-274320" eaLnBrk="1" fontAlgn="auto" hangingPunct="1">
              <a:spcAft>
                <a:spcPts val="0"/>
              </a:spcAft>
              <a:buClr>
                <a:schemeClr val="accent3"/>
              </a:buClr>
              <a:buFont typeface="Wingdings 2"/>
              <a:buNone/>
              <a:defRPr/>
            </a:pPr>
            <a:endParaRPr lang="pt-BR" sz="6400" dirty="0" smtClean="0"/>
          </a:p>
          <a:p>
            <a:pPr marL="274320" indent="-274320" eaLnBrk="1" fontAlgn="auto" hangingPunct="1">
              <a:spcAft>
                <a:spcPts val="0"/>
              </a:spcAft>
              <a:buClr>
                <a:schemeClr val="accent3"/>
              </a:buClr>
              <a:buFont typeface="Wingdings 2"/>
              <a:buNone/>
              <a:defRPr/>
            </a:pPr>
            <a:endParaRPr lang="pt-BR" sz="9600" dirty="0" smtClean="0">
              <a:sym typeface="Wingdings" pitchFamily="2" charset="2"/>
            </a:endParaRPr>
          </a:p>
          <a:p>
            <a:pPr marL="274320" indent="-274320" eaLnBrk="1" fontAlgn="auto" hangingPunct="1">
              <a:spcAft>
                <a:spcPts val="0"/>
              </a:spcAft>
              <a:buClr>
                <a:schemeClr val="accent3"/>
              </a:buClr>
              <a:buFont typeface="Wingdings 2"/>
              <a:buNone/>
              <a:defRPr/>
            </a:pPr>
            <a:endParaRPr lang="pt-BR" sz="9600" dirty="0" smtClean="0">
              <a:sym typeface="Wingdings" pitchFamily="2" charset="2"/>
            </a:endParaRPr>
          </a:p>
          <a:p>
            <a:pPr marL="274320" indent="-274320" eaLnBrk="1" fontAlgn="auto" hangingPunct="1">
              <a:spcAft>
                <a:spcPts val="0"/>
              </a:spcAft>
              <a:buClr>
                <a:schemeClr val="accent3"/>
              </a:buClr>
              <a:buFont typeface="Wingdings 2"/>
              <a:buNone/>
              <a:defRPr/>
            </a:pPr>
            <a:endParaRPr lang="pt-BR" dirty="0" smtClean="0"/>
          </a:p>
          <a:p>
            <a:pPr marL="274320" indent="-274320" eaLnBrk="1" fontAlgn="auto" hangingPunct="1">
              <a:spcAft>
                <a:spcPts val="0"/>
              </a:spcAft>
              <a:buClr>
                <a:schemeClr val="accent3"/>
              </a:buClr>
              <a:buFont typeface="Wingdings 2"/>
              <a:buNone/>
              <a:defRPr/>
            </a:pPr>
            <a:endParaRPr lang="pt-BR" dirty="0" smtClean="0"/>
          </a:p>
          <a:p>
            <a:pPr marL="274320" indent="-274320" eaLnBrk="1" fontAlgn="auto" hangingPunct="1">
              <a:spcAft>
                <a:spcPts val="0"/>
              </a:spcAft>
              <a:buClr>
                <a:schemeClr val="accent3"/>
              </a:buClr>
              <a:buFont typeface="Wingdings 2"/>
              <a:buNone/>
              <a:defRPr/>
            </a:pPr>
            <a:endParaRPr lang="pt-BR" dirty="0" smtClean="0"/>
          </a:p>
          <a:p>
            <a:pPr marL="274320" indent="-274320" eaLnBrk="1" fontAlgn="auto" hangingPunct="1">
              <a:spcAft>
                <a:spcPts val="0"/>
              </a:spcAft>
              <a:buClr>
                <a:schemeClr val="accent3"/>
              </a:buClr>
              <a:buFont typeface="Wingdings 2"/>
              <a:buChar char=""/>
              <a:defRPr/>
            </a:pPr>
            <a:endParaRPr lang="pt-BR" dirty="0" smtClean="0"/>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ítulo 1"/>
          <p:cNvSpPr>
            <a:spLocks noGrp="1"/>
          </p:cNvSpPr>
          <p:nvPr>
            <p:ph type="title"/>
          </p:nvPr>
        </p:nvSpPr>
        <p:spPr/>
        <p:txBody>
          <a:bodyPr/>
          <a:lstStyle/>
          <a:p>
            <a:pPr eaLnBrk="1" hangingPunct="1"/>
            <a:r>
              <a:rPr lang="pt-BR" smtClean="0"/>
              <a:t>Prevalência</a:t>
            </a:r>
          </a:p>
        </p:txBody>
      </p:sp>
      <p:sp>
        <p:nvSpPr>
          <p:cNvPr id="3" name="Espaço Reservado para Conteúdo 2"/>
          <p:cNvSpPr>
            <a:spLocks noGrp="1"/>
          </p:cNvSpPr>
          <p:nvPr>
            <p:ph idx="1"/>
          </p:nvPr>
        </p:nvSpPr>
        <p:spPr/>
        <p:txBody>
          <a:bodyPr>
            <a:normAutofit/>
          </a:bodyPr>
          <a:lstStyle/>
          <a:p>
            <a:pPr marL="0" indent="-274320" eaLnBrk="1" fontAlgn="auto" hangingPunct="1">
              <a:spcAft>
                <a:spcPts val="0"/>
              </a:spcAft>
              <a:buClr>
                <a:schemeClr val="accent3"/>
              </a:buClr>
              <a:buFont typeface="Wingdings 2"/>
              <a:buChar char=""/>
              <a:defRPr/>
            </a:pPr>
            <a:r>
              <a:rPr lang="pt-BR" dirty="0" smtClean="0"/>
              <a:t>Tensional : Cerca de 70 % das </a:t>
            </a:r>
            <a:r>
              <a:rPr lang="pt-BR" dirty="0" err="1" smtClean="0"/>
              <a:t>cefaléias</a:t>
            </a:r>
            <a:endParaRPr lang="pt-BR" dirty="0" smtClean="0"/>
          </a:p>
          <a:p>
            <a:pPr marL="0" indent="-274320" eaLnBrk="1" fontAlgn="auto" hangingPunct="1">
              <a:spcAft>
                <a:spcPts val="0"/>
              </a:spcAft>
              <a:buClr>
                <a:schemeClr val="accent3"/>
              </a:buClr>
              <a:buFont typeface="Wingdings 2"/>
              <a:buChar char=""/>
              <a:defRPr/>
            </a:pPr>
            <a:r>
              <a:rPr lang="pt-BR" dirty="0" err="1" smtClean="0">
                <a:solidFill>
                  <a:schemeClr val="accent1">
                    <a:lumMod val="75000"/>
                  </a:schemeClr>
                </a:solidFill>
              </a:rPr>
              <a:t>Migrânea</a:t>
            </a:r>
            <a:r>
              <a:rPr lang="pt-BR" dirty="0" smtClean="0">
                <a:solidFill>
                  <a:schemeClr val="accent1">
                    <a:lumMod val="75000"/>
                  </a:schemeClr>
                </a:solidFill>
              </a:rPr>
              <a:t>: cerca de 15% das </a:t>
            </a:r>
            <a:r>
              <a:rPr lang="pt-BR" dirty="0" err="1" smtClean="0">
                <a:solidFill>
                  <a:schemeClr val="accent1">
                    <a:lumMod val="75000"/>
                  </a:schemeClr>
                </a:solidFill>
              </a:rPr>
              <a:t>cefaléias</a:t>
            </a:r>
            <a:endParaRPr lang="pt-BR" dirty="0" smtClean="0">
              <a:solidFill>
                <a:schemeClr val="accent1">
                  <a:lumMod val="75000"/>
                </a:schemeClr>
              </a:solidFill>
            </a:endParaRPr>
          </a:p>
          <a:p>
            <a:pPr marL="0" indent="-274320" eaLnBrk="1" fontAlgn="auto" hangingPunct="1">
              <a:spcAft>
                <a:spcPts val="0"/>
              </a:spcAft>
              <a:buClr>
                <a:schemeClr val="accent3"/>
              </a:buClr>
              <a:buFont typeface="Wingdings 2"/>
              <a:buChar char=""/>
              <a:defRPr/>
            </a:pPr>
            <a:r>
              <a:rPr lang="pt-BR" dirty="0" smtClean="0"/>
              <a:t>Em Salvas: cerca de 1 % das </a:t>
            </a:r>
            <a:r>
              <a:rPr lang="pt-BR" dirty="0" err="1" smtClean="0"/>
              <a:t>cefaléias</a:t>
            </a:r>
            <a:endParaRPr lang="pt-BR" dirty="0" smtClean="0"/>
          </a:p>
          <a:p>
            <a:pPr marL="0" indent="-274320" eaLnBrk="1" fontAlgn="auto" hangingPunct="1">
              <a:spcAft>
                <a:spcPts val="0"/>
              </a:spcAft>
              <a:buClr>
                <a:schemeClr val="accent3"/>
              </a:buClr>
              <a:buFont typeface="Wingdings 2"/>
              <a:buChar char=""/>
              <a:defRPr/>
            </a:pPr>
            <a:endParaRPr lang="pt-BR" dirty="0" smtClean="0"/>
          </a:p>
          <a:p>
            <a:pPr marL="0" indent="-274320" eaLnBrk="1" fontAlgn="auto" hangingPunct="1">
              <a:spcAft>
                <a:spcPts val="0"/>
              </a:spcAft>
              <a:buClr>
                <a:schemeClr val="accent3"/>
              </a:buClr>
              <a:buFont typeface="Wingdings 2"/>
              <a:buNone/>
              <a:defRPr/>
            </a:pPr>
            <a:r>
              <a:rPr lang="pt-BR" dirty="0" smtClean="0"/>
              <a:t>	Os diagnósticos mais prevalentes em clínicas de dor e ambulatórios de </a:t>
            </a:r>
            <a:r>
              <a:rPr lang="pt-BR" dirty="0" err="1" smtClean="0"/>
              <a:t>cefaléia</a:t>
            </a:r>
            <a:r>
              <a:rPr lang="pt-BR" dirty="0" smtClean="0"/>
              <a:t> são:</a:t>
            </a:r>
          </a:p>
          <a:p>
            <a:pPr marL="0" indent="-274320" eaLnBrk="1" fontAlgn="auto" hangingPunct="1">
              <a:spcAft>
                <a:spcPts val="0"/>
              </a:spcAft>
              <a:buClr>
                <a:schemeClr val="accent3"/>
              </a:buClr>
              <a:buFont typeface="Wingdings 2"/>
              <a:buChar char=""/>
              <a:defRPr/>
            </a:pPr>
            <a:r>
              <a:rPr lang="pt-BR" dirty="0" err="1" smtClean="0">
                <a:solidFill>
                  <a:schemeClr val="accent1">
                    <a:lumMod val="75000"/>
                  </a:schemeClr>
                </a:solidFill>
              </a:rPr>
              <a:t>Migrânea</a:t>
            </a:r>
            <a:r>
              <a:rPr lang="pt-BR" dirty="0" smtClean="0">
                <a:solidFill>
                  <a:schemeClr val="accent1">
                    <a:lumMod val="75000"/>
                  </a:schemeClr>
                </a:solidFill>
              </a:rPr>
              <a:t>: cerca de 38%</a:t>
            </a:r>
          </a:p>
          <a:p>
            <a:pPr marL="0" indent="-274320" eaLnBrk="1" fontAlgn="auto" hangingPunct="1">
              <a:spcAft>
                <a:spcPts val="0"/>
              </a:spcAft>
              <a:buClr>
                <a:schemeClr val="accent3"/>
              </a:buClr>
              <a:buFont typeface="Wingdings 2"/>
              <a:buChar char=""/>
              <a:defRPr/>
            </a:pPr>
            <a:r>
              <a:rPr lang="pt-BR" dirty="0" smtClean="0"/>
              <a:t>Tensional: cerca de 22%</a:t>
            </a:r>
          </a:p>
          <a:p>
            <a:pPr marL="0" indent="-274320" eaLnBrk="1" fontAlgn="auto" hangingPunct="1">
              <a:spcAft>
                <a:spcPts val="0"/>
              </a:spcAft>
              <a:buClr>
                <a:schemeClr val="accent3"/>
              </a:buClr>
              <a:buFont typeface="Wingdings 2"/>
              <a:buChar char=""/>
              <a:defRPr/>
            </a:pPr>
            <a:r>
              <a:rPr lang="pt-BR" dirty="0" smtClean="0"/>
              <a:t>Em Salvas: cerca de 2%</a:t>
            </a:r>
          </a:p>
          <a:p>
            <a:pPr marL="274320" indent="-274320" eaLnBrk="1" fontAlgn="auto" hangingPunct="1">
              <a:spcAft>
                <a:spcPts val="0"/>
              </a:spcAft>
              <a:buClr>
                <a:schemeClr val="accent3"/>
              </a:buClr>
              <a:buFont typeface="Wingdings 2"/>
              <a:buNone/>
              <a:defRPr/>
            </a:pPr>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1700808"/>
            <a:ext cx="10607024" cy="1656184"/>
          </a:xfrm>
        </p:spPr>
        <p:txBody>
          <a:bodyPr/>
          <a:lstStyle/>
          <a:p>
            <a:pPr algn="ctr" eaLnBrk="1" fontAlgn="auto" hangingPunct="1">
              <a:spcAft>
                <a:spcPts val="0"/>
              </a:spcAft>
              <a:defRPr/>
            </a:pPr>
            <a:r>
              <a:rPr lang="pt-BR" dirty="0" smtClean="0">
                <a:solidFill>
                  <a:schemeClr val="bg1">
                    <a:lumMod val="85000"/>
                  </a:schemeClr>
                </a:solidFill>
              </a:rPr>
              <a:t>CEFALEIAS PRIMÁRIAS:</a:t>
            </a:r>
            <a:br>
              <a:rPr lang="pt-BR" dirty="0" smtClean="0">
                <a:solidFill>
                  <a:schemeClr val="bg1">
                    <a:lumMod val="85000"/>
                  </a:schemeClr>
                </a:solidFill>
              </a:rPr>
            </a:br>
            <a:r>
              <a:rPr lang="pt-BR" dirty="0" smtClean="0">
                <a:solidFill>
                  <a:schemeClr val="bg1">
                    <a:lumMod val="85000"/>
                  </a:schemeClr>
                </a:solidFill>
              </a:rPr>
              <a:t>Enxaqueca</a:t>
            </a:r>
            <a:endParaRPr lang="pt-BR" dirty="0">
              <a:solidFill>
                <a:schemeClr val="bg1">
                  <a:lumMod val="85000"/>
                </a:schemeClr>
              </a:solidFill>
            </a:endParaRPr>
          </a:p>
        </p:txBody>
      </p:sp>
      <p:sp>
        <p:nvSpPr>
          <p:cNvPr id="5123" name="Subtítulo 2"/>
          <p:cNvSpPr>
            <a:spLocks noGrp="1"/>
          </p:cNvSpPr>
          <p:nvPr>
            <p:ph type="subTitle" idx="1"/>
          </p:nvPr>
        </p:nvSpPr>
        <p:spPr>
          <a:xfrm>
            <a:off x="3995738" y="5445125"/>
            <a:ext cx="4843462" cy="1130300"/>
          </a:xfrm>
        </p:spPr>
        <p:txBody>
          <a:bodyPr/>
          <a:lstStyle/>
          <a:p>
            <a:pPr marR="0" eaLnBrk="1" hangingPunct="1">
              <a:lnSpc>
                <a:spcPct val="80000"/>
              </a:lnSpc>
            </a:pPr>
            <a:endParaRPr lang="pt-BR" sz="700" dirty="0" smtClean="0"/>
          </a:p>
          <a:p>
            <a:pPr marR="0" eaLnBrk="1" hangingPunct="1">
              <a:lnSpc>
                <a:spcPct val="80000"/>
              </a:lnSpc>
            </a:pPr>
            <a:r>
              <a:rPr lang="pt-BR" sz="1400" b="1" dirty="0" smtClean="0">
                <a:latin typeface="Calibri" pitchFamily="34" charset="0"/>
                <a:cs typeface="Calibri" pitchFamily="34" charset="0"/>
              </a:rPr>
              <a:t>Diego Elias da Silva Caldeira</a:t>
            </a:r>
          </a:p>
        </p:txBody>
      </p:sp>
      <p:pic>
        <p:nvPicPr>
          <p:cNvPr id="63490" name="Picture 2" descr="http://3.bp.blogspot.com/-vLkoxHU8nHw/T3BVTTSI5hI/AAAAAAAABFI/0NuoVNyjdA4/s1600/enxaqueca.JPG"/>
          <p:cNvPicPr>
            <a:picLocks noChangeAspect="1" noChangeArrowheads="1"/>
          </p:cNvPicPr>
          <p:nvPr/>
        </p:nvPicPr>
        <p:blipFill>
          <a:blip r:embed="rId2" cstate="print"/>
          <a:srcRect/>
          <a:stretch>
            <a:fillRect/>
          </a:stretch>
        </p:blipFill>
        <p:spPr bwMode="auto">
          <a:xfrm>
            <a:off x="285720" y="357166"/>
            <a:ext cx="2552700" cy="3514726"/>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ítulo 1"/>
          <p:cNvSpPr>
            <a:spLocks noGrp="1"/>
          </p:cNvSpPr>
          <p:nvPr>
            <p:ph type="title"/>
          </p:nvPr>
        </p:nvSpPr>
        <p:spPr/>
        <p:txBody>
          <a:bodyPr/>
          <a:lstStyle/>
          <a:p>
            <a:pPr eaLnBrk="1" hangingPunct="1"/>
            <a:r>
              <a:rPr lang="pt-BR" smtClean="0"/>
              <a:t>Migrânea</a:t>
            </a:r>
          </a:p>
        </p:txBody>
      </p:sp>
      <p:pic>
        <p:nvPicPr>
          <p:cNvPr id="31747" name="Picture 2" descr="http://mdemulher.abril.com.br/blogs/karlinha/files/2011/11/dor-cabeca-alimentacao-300x199.jpg"/>
          <p:cNvPicPr>
            <a:picLocks noGrp="1" noChangeAspect="1" noChangeArrowheads="1"/>
          </p:cNvPicPr>
          <p:nvPr>
            <p:ph idx="1"/>
          </p:nvPr>
        </p:nvPicPr>
        <p:blipFill>
          <a:blip r:embed="rId2" cstate="print"/>
          <a:stretch>
            <a:fillRect/>
          </a:stretch>
        </p:blipFill>
        <p:spPr>
          <a:xfrm>
            <a:off x="3143250" y="3463925"/>
            <a:ext cx="2857500" cy="1895475"/>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ítulo 1"/>
          <p:cNvSpPr>
            <a:spLocks noGrp="1"/>
          </p:cNvSpPr>
          <p:nvPr>
            <p:ph type="title"/>
          </p:nvPr>
        </p:nvSpPr>
        <p:spPr>
          <a:xfrm>
            <a:off x="539750" y="0"/>
            <a:ext cx="8229600" cy="1143000"/>
          </a:xfrm>
        </p:spPr>
        <p:txBody>
          <a:bodyPr/>
          <a:lstStyle/>
          <a:p>
            <a:pPr eaLnBrk="1" hangingPunct="1"/>
            <a:r>
              <a:rPr lang="pt-BR" smtClean="0"/>
              <a:t>Característica de Migrânea</a:t>
            </a:r>
          </a:p>
        </p:txBody>
      </p:sp>
      <p:sp>
        <p:nvSpPr>
          <p:cNvPr id="3" name="Espaço Reservado para Conteúdo 2"/>
          <p:cNvSpPr>
            <a:spLocks noGrp="1"/>
          </p:cNvSpPr>
          <p:nvPr>
            <p:ph idx="1"/>
          </p:nvPr>
        </p:nvSpPr>
        <p:spPr>
          <a:xfrm>
            <a:off x="0" y="1196975"/>
            <a:ext cx="9144000" cy="5876925"/>
          </a:xfrm>
        </p:spPr>
        <p:txBody>
          <a:bodyPr>
            <a:normAutofit fontScale="32500" lnSpcReduction="20000"/>
          </a:bodyPr>
          <a:lstStyle/>
          <a:p>
            <a:pPr marL="0" indent="-274320" algn="just" eaLnBrk="1" fontAlgn="auto" hangingPunct="1">
              <a:spcBef>
                <a:spcPts val="600"/>
              </a:spcBef>
              <a:spcAft>
                <a:spcPts val="0"/>
              </a:spcAft>
              <a:buClr>
                <a:schemeClr val="accent3"/>
              </a:buClr>
              <a:buFont typeface="Wingdings 2"/>
              <a:buNone/>
              <a:defRPr/>
            </a:pPr>
            <a:r>
              <a:rPr lang="pt-BR" sz="5200" dirty="0" smtClean="0">
                <a:cs typeface="Arial" pitchFamily="34" charset="0"/>
              </a:rPr>
              <a:t>	Maior prevalência na faixa de 20 a 55 anos, acometendo  principalmente mulheres na proporção 3: 1.</a:t>
            </a:r>
          </a:p>
          <a:p>
            <a:pPr marL="0" indent="-274320" algn="just" eaLnBrk="1" fontAlgn="auto" hangingPunct="1">
              <a:spcBef>
                <a:spcPts val="600"/>
              </a:spcBef>
              <a:spcAft>
                <a:spcPts val="0"/>
              </a:spcAft>
              <a:buClr>
                <a:schemeClr val="accent3"/>
              </a:buClr>
              <a:buFont typeface="Wingdings 2"/>
              <a:buNone/>
              <a:defRPr/>
            </a:pPr>
            <a:r>
              <a:rPr lang="pt-BR" sz="5200" dirty="0" smtClean="0">
                <a:cs typeface="Arial" pitchFamily="34" charset="0"/>
              </a:rPr>
              <a:t>	Observação: </a:t>
            </a:r>
            <a:r>
              <a:rPr lang="pt-BR" sz="5200" dirty="0" smtClean="0"/>
              <a:t>No período </a:t>
            </a:r>
            <a:r>
              <a:rPr lang="pt-BR" sz="5200" dirty="0" err="1" smtClean="0"/>
              <a:t>pré-pubertário</a:t>
            </a:r>
            <a:r>
              <a:rPr lang="pt-BR" sz="5200" dirty="0" smtClean="0"/>
              <a:t> há ligeira predominância nos meninos, após esse período, há predominância no sexo feminino (Carneiro, 2005).</a:t>
            </a:r>
            <a:endParaRPr lang="pt-BR" sz="5200" dirty="0" smtClean="0">
              <a:cs typeface="Arial" pitchFamily="34" charset="0"/>
            </a:endParaRPr>
          </a:p>
          <a:p>
            <a:pPr marL="0" indent="-274320" algn="just" eaLnBrk="1" fontAlgn="auto" hangingPunct="1">
              <a:spcBef>
                <a:spcPts val="600"/>
              </a:spcBef>
              <a:spcAft>
                <a:spcPts val="0"/>
              </a:spcAft>
              <a:buClr>
                <a:schemeClr val="accent3"/>
              </a:buClr>
              <a:buFont typeface="Wingdings 2"/>
              <a:buNone/>
              <a:defRPr/>
            </a:pPr>
            <a:r>
              <a:rPr lang="pt-BR" sz="5200" dirty="0" smtClean="0">
                <a:cs typeface="Arial" pitchFamily="34" charset="0"/>
              </a:rPr>
              <a:t>	Geralmente é uma dor forte ou moderada, começando com uma qualidade indefinida e tornando-se pulsátil (latejante). Predomina em região temporal, frontal e occipital, podendo ser unilateral (2/3 casos)  ou bilateral.</a:t>
            </a:r>
          </a:p>
          <a:p>
            <a:pPr marL="0" indent="-274320" algn="just" eaLnBrk="1" fontAlgn="auto" hangingPunct="1">
              <a:spcBef>
                <a:spcPts val="600"/>
              </a:spcBef>
              <a:spcAft>
                <a:spcPts val="0"/>
              </a:spcAft>
              <a:buClr>
                <a:schemeClr val="accent3"/>
              </a:buClr>
              <a:buFont typeface="Wingdings 2"/>
              <a:buNone/>
              <a:defRPr/>
            </a:pPr>
            <a:r>
              <a:rPr lang="pt-BR" sz="5200" dirty="0" smtClean="0">
                <a:cs typeface="Arial" pitchFamily="34" charset="0"/>
              </a:rPr>
              <a:t>	A duração da dor varia de 4 a 72 horas</a:t>
            </a:r>
          </a:p>
          <a:p>
            <a:pPr marL="0" indent="-274320" algn="just" eaLnBrk="1" fontAlgn="auto" hangingPunct="1">
              <a:spcBef>
                <a:spcPts val="600"/>
              </a:spcBef>
              <a:spcAft>
                <a:spcPts val="0"/>
              </a:spcAft>
              <a:buClr>
                <a:schemeClr val="accent3"/>
              </a:buClr>
              <a:buFont typeface="Wingdings 2"/>
              <a:buNone/>
              <a:defRPr/>
            </a:pPr>
            <a:r>
              <a:rPr lang="pt-BR" sz="5200" dirty="0" smtClean="0">
                <a:cs typeface="Arial" pitchFamily="34" charset="0"/>
              </a:rPr>
              <a:t>	Pode ser acompanhada de náuseas e vômitos (geralmente com melhora da dor, depois do vômito),  foto e </a:t>
            </a:r>
            <a:r>
              <a:rPr lang="pt-BR" sz="5200" dirty="0" err="1" smtClean="0">
                <a:cs typeface="Arial" pitchFamily="34" charset="0"/>
              </a:rPr>
              <a:t>fonofobia</a:t>
            </a:r>
            <a:r>
              <a:rPr lang="pt-BR" sz="5200" dirty="0" smtClean="0">
                <a:cs typeface="Arial" pitchFamily="34" charset="0"/>
              </a:rPr>
              <a:t>. Pode aparecer sinais de aura (luzes tremulantes, </a:t>
            </a:r>
            <a:r>
              <a:rPr lang="pt-BR" sz="5200" dirty="0" err="1" smtClean="0">
                <a:cs typeface="Arial" pitchFamily="34" charset="0"/>
              </a:rPr>
              <a:t>fosfenas</a:t>
            </a:r>
            <a:r>
              <a:rPr lang="pt-BR" sz="5200" dirty="0" smtClean="0">
                <a:cs typeface="Arial" pitchFamily="34" charset="0"/>
              </a:rPr>
              <a:t>,  </a:t>
            </a:r>
            <a:r>
              <a:rPr lang="pt-BR" sz="5200" dirty="0" err="1" smtClean="0">
                <a:cs typeface="Arial" pitchFamily="34" charset="0"/>
              </a:rPr>
              <a:t>escotomas</a:t>
            </a:r>
            <a:r>
              <a:rPr lang="pt-BR" sz="5200" dirty="0" smtClean="0">
                <a:cs typeface="Arial" pitchFamily="34" charset="0"/>
              </a:rPr>
              <a:t>, dormência e formigamento), mas é mais comum não ocorrer aura (80%).</a:t>
            </a:r>
          </a:p>
          <a:p>
            <a:pPr marL="0" indent="-274320" algn="just" eaLnBrk="1" fontAlgn="auto" hangingPunct="1">
              <a:spcBef>
                <a:spcPts val="600"/>
              </a:spcBef>
              <a:spcAft>
                <a:spcPts val="0"/>
              </a:spcAft>
              <a:buClr>
                <a:schemeClr val="accent3"/>
              </a:buClr>
              <a:buFont typeface="Wingdings 2"/>
              <a:buNone/>
              <a:defRPr/>
            </a:pPr>
            <a:r>
              <a:rPr lang="pt-BR" sz="5200" dirty="0" smtClean="0">
                <a:cs typeface="Arial" pitchFamily="34" charset="0"/>
              </a:rPr>
              <a:t>	Situações desencadeantes: problemas emocionais (ansiedade ou depressão); problemas do sono (excesso ou privação de sono); bebidas alcoólicas (principalmente vinho tinto), outros alimentos  (chocolate, certos tipos de queijo, comida chinesa), jejum prolongado (estado hipoglicêmico), certos odores, estímulos luminosos intensos e influências hormonais (ciclo menstrual e anticoncepcionais).</a:t>
            </a:r>
          </a:p>
          <a:p>
            <a:pPr marL="0" indent="-274320" algn="just" eaLnBrk="1" fontAlgn="auto" hangingPunct="1">
              <a:spcBef>
                <a:spcPts val="600"/>
              </a:spcBef>
              <a:spcAft>
                <a:spcPts val="0"/>
              </a:spcAft>
              <a:buClr>
                <a:schemeClr val="accent3"/>
              </a:buClr>
              <a:buFont typeface="Wingdings 2"/>
              <a:buNone/>
              <a:defRPr/>
            </a:pPr>
            <a:r>
              <a:rPr lang="pt-BR" sz="5200" dirty="0" smtClean="0">
                <a:cs typeface="Arial" pitchFamily="34" charset="0"/>
              </a:rPr>
              <a:t>	Melhora com pressão sobre o escalpe, ambiente tranquilo (escuro e silencioso), medicamentos. </a:t>
            </a:r>
          </a:p>
          <a:p>
            <a:pPr marL="0" indent="-274320" algn="just" eaLnBrk="1" fontAlgn="auto" hangingPunct="1">
              <a:spcBef>
                <a:spcPts val="600"/>
              </a:spcBef>
              <a:spcAft>
                <a:spcPts val="0"/>
              </a:spcAft>
              <a:buClr>
                <a:schemeClr val="accent3"/>
              </a:buClr>
              <a:buFont typeface="Wingdings 2"/>
              <a:buNone/>
              <a:defRPr/>
            </a:pPr>
            <a:r>
              <a:rPr lang="pt-BR" sz="5200" dirty="0" smtClean="0">
                <a:cs typeface="Arial" pitchFamily="34" charset="0"/>
              </a:rPr>
              <a:t>	Piora com esforço físico (deambular, tossir, espirrar, defecar, atividade sexual).</a:t>
            </a:r>
            <a:r>
              <a:rPr lang="pt-BR" sz="5200" dirty="0" smtClean="0"/>
              <a:t> </a:t>
            </a:r>
          </a:p>
          <a:p>
            <a:pPr marL="0" indent="-274320" algn="just" eaLnBrk="1" fontAlgn="auto" hangingPunct="1">
              <a:spcBef>
                <a:spcPts val="600"/>
              </a:spcBef>
              <a:spcAft>
                <a:spcPts val="0"/>
              </a:spcAft>
              <a:buClr>
                <a:schemeClr val="accent3"/>
              </a:buClr>
              <a:buFont typeface="Wingdings 2"/>
              <a:buNone/>
              <a:defRPr/>
            </a:pPr>
            <a:r>
              <a:rPr lang="pt-BR" sz="5200" dirty="0" smtClean="0"/>
              <a:t>	O caráter genético da enxaqueca é notável, portanto o histórico familiar positivo é quase um pré-requisito para o diagnóstico. (O risco de enxaqueca com aura entre os familiares de primeiro grau é 1,9 maior que o da população em geral. Na enxaqueca sem aura, o risco é 3,8 vezes  maior). </a:t>
            </a:r>
          </a:p>
          <a:p>
            <a:pPr marL="0" indent="-274320" algn="just" eaLnBrk="1" fontAlgn="auto" hangingPunct="1">
              <a:spcBef>
                <a:spcPts val="600"/>
              </a:spcBef>
              <a:spcAft>
                <a:spcPts val="0"/>
              </a:spcAft>
              <a:buClr>
                <a:schemeClr val="accent3"/>
              </a:buClr>
              <a:buFont typeface="Wingdings 2"/>
              <a:buNone/>
              <a:defRPr/>
            </a:pPr>
            <a:endParaRPr lang="pt-BR" dirty="0" smtClean="0">
              <a:latin typeface="Arial" pitchFamily="34" charset="0"/>
              <a:cs typeface="Arial" pitchFamily="34" charset="0"/>
            </a:endParaRPr>
          </a:p>
          <a:p>
            <a:pPr marL="274320" indent="-274320" eaLnBrk="1" fontAlgn="auto" hangingPunct="1">
              <a:spcAft>
                <a:spcPts val="0"/>
              </a:spcAft>
              <a:buClr>
                <a:schemeClr val="accent3"/>
              </a:buClr>
              <a:buFont typeface="Wingdings 2"/>
              <a:buNone/>
              <a:defRPr/>
            </a:pPr>
            <a:endParaRPr lang="pt-BR" dirty="0" smtClean="0"/>
          </a:p>
          <a:p>
            <a:pPr marL="274320" indent="-274320" eaLnBrk="1" fontAlgn="auto" hangingPunct="1">
              <a:spcAft>
                <a:spcPts val="0"/>
              </a:spcAft>
              <a:buClr>
                <a:schemeClr val="accent3"/>
              </a:buClr>
              <a:buFont typeface="Wingdings 2"/>
              <a:buNone/>
              <a:defRPr/>
            </a:pPr>
            <a:endParaRPr lang="pt-BR" dirty="0" smtClean="0"/>
          </a:p>
          <a:p>
            <a:pPr marL="274320" indent="-274320" eaLnBrk="1" fontAlgn="auto" hangingPunct="1">
              <a:spcAft>
                <a:spcPts val="0"/>
              </a:spcAft>
              <a:buClr>
                <a:schemeClr val="accent3"/>
              </a:buClr>
              <a:buFont typeface="Wingdings 2"/>
              <a:buChar char=""/>
              <a:defRPr/>
            </a:pPr>
            <a:endParaRPr lang="pt-BR" dirty="0" smtClean="0"/>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1"/>
          <p:cNvSpPr>
            <a:spLocks noGrp="1"/>
          </p:cNvSpPr>
          <p:nvPr>
            <p:ph type="title"/>
          </p:nvPr>
        </p:nvSpPr>
        <p:spPr/>
        <p:txBody>
          <a:bodyPr/>
          <a:lstStyle/>
          <a:p>
            <a:pPr eaLnBrk="1" hangingPunct="1"/>
            <a:r>
              <a:rPr lang="pt-BR" smtClean="0"/>
              <a:t>Fases da Migrânea</a:t>
            </a:r>
          </a:p>
        </p:txBody>
      </p:sp>
      <p:sp>
        <p:nvSpPr>
          <p:cNvPr id="3" name="Espaço Reservado para Conteúdo 2"/>
          <p:cNvSpPr>
            <a:spLocks noGrp="1"/>
          </p:cNvSpPr>
          <p:nvPr>
            <p:ph idx="1"/>
          </p:nvPr>
        </p:nvSpPr>
        <p:spPr/>
        <p:txBody>
          <a:bodyPr>
            <a:normAutofit fontScale="92500" lnSpcReduction="20000"/>
          </a:bodyPr>
          <a:lstStyle/>
          <a:p>
            <a:pPr marL="0" indent="-274320" algn="just" eaLnBrk="1" fontAlgn="auto" hangingPunct="1">
              <a:spcAft>
                <a:spcPts val="0"/>
              </a:spcAft>
              <a:buClr>
                <a:schemeClr val="accent3"/>
              </a:buClr>
              <a:buFont typeface="Wingdings 2"/>
              <a:buNone/>
              <a:defRPr/>
            </a:pPr>
            <a:r>
              <a:rPr lang="pt-BR" dirty="0" smtClean="0"/>
              <a:t>	</a:t>
            </a:r>
            <a:r>
              <a:rPr lang="pt-BR" dirty="0" err="1" smtClean="0"/>
              <a:t>Migrânea</a:t>
            </a:r>
            <a:r>
              <a:rPr lang="pt-BR" dirty="0" smtClean="0"/>
              <a:t> geralmente é associada a um quadro de crise (aura e fase álgica), no entanto, ela pode ser caracterizada de forma mais abrangente, possuindo várias fases:</a:t>
            </a:r>
          </a:p>
          <a:p>
            <a:pPr marL="274320" indent="-274320" algn="just" eaLnBrk="1" fontAlgn="auto" hangingPunct="1">
              <a:spcAft>
                <a:spcPts val="0"/>
              </a:spcAft>
              <a:buClr>
                <a:schemeClr val="accent3"/>
              </a:buClr>
              <a:buFont typeface="Wingdings 2"/>
              <a:buChar char=""/>
              <a:defRPr/>
            </a:pPr>
            <a:r>
              <a:rPr lang="pt-BR" dirty="0" err="1" smtClean="0"/>
              <a:t>Pródromo</a:t>
            </a:r>
            <a:r>
              <a:rPr lang="pt-BR" dirty="0" smtClean="0"/>
              <a:t>:  irritação, sono agitado, avidez por doces, mal-estar; dura até </a:t>
            </a:r>
            <a:r>
              <a:rPr lang="pt-BR" dirty="0" smtClean="0">
                <a:solidFill>
                  <a:srgbClr val="FF0000"/>
                </a:solidFill>
              </a:rPr>
              <a:t>24</a:t>
            </a:r>
            <a:r>
              <a:rPr lang="pt-BR" dirty="0" smtClean="0"/>
              <a:t> horas.</a:t>
            </a:r>
          </a:p>
          <a:p>
            <a:pPr marL="274320" indent="-274320" algn="just" eaLnBrk="1" fontAlgn="auto" hangingPunct="1">
              <a:spcAft>
                <a:spcPts val="0"/>
              </a:spcAft>
              <a:buClr>
                <a:schemeClr val="accent3"/>
              </a:buClr>
              <a:buFont typeface="Wingdings 2"/>
              <a:buChar char=""/>
              <a:defRPr/>
            </a:pPr>
            <a:r>
              <a:rPr lang="pt-BR" dirty="0" smtClean="0"/>
              <a:t>Aura: escurecimento de visão, </a:t>
            </a:r>
            <a:r>
              <a:rPr lang="pt-BR" dirty="0" err="1" smtClean="0"/>
              <a:t>fosfenas</a:t>
            </a:r>
            <a:r>
              <a:rPr lang="pt-BR" dirty="0" smtClean="0"/>
              <a:t>, </a:t>
            </a:r>
            <a:r>
              <a:rPr lang="pt-BR" dirty="0" err="1" smtClean="0"/>
              <a:t>escotomas</a:t>
            </a:r>
            <a:r>
              <a:rPr lang="pt-BR" dirty="0" smtClean="0"/>
              <a:t> e </a:t>
            </a:r>
            <a:r>
              <a:rPr lang="pt-BR" dirty="0" err="1" smtClean="0"/>
              <a:t>parestesia</a:t>
            </a:r>
            <a:r>
              <a:rPr lang="pt-BR" dirty="0" smtClean="0"/>
              <a:t>, meia hora antes.</a:t>
            </a:r>
          </a:p>
          <a:p>
            <a:pPr marL="274320" indent="-274320" algn="just" eaLnBrk="1" fontAlgn="auto" hangingPunct="1">
              <a:spcAft>
                <a:spcPts val="0"/>
              </a:spcAft>
              <a:buClr>
                <a:schemeClr val="accent3"/>
              </a:buClr>
              <a:buFont typeface="Wingdings 2"/>
              <a:buChar char=""/>
              <a:defRPr/>
            </a:pPr>
            <a:r>
              <a:rPr lang="pt-BR" dirty="0" smtClean="0"/>
              <a:t>Fase álgica (dor latejante) e manifestações associadas: foto e </a:t>
            </a:r>
            <a:r>
              <a:rPr lang="pt-BR" dirty="0" err="1" smtClean="0"/>
              <a:t>fonofobia</a:t>
            </a:r>
            <a:r>
              <a:rPr lang="pt-BR" dirty="0" smtClean="0"/>
              <a:t>, náuseas e vômitos</a:t>
            </a:r>
          </a:p>
          <a:p>
            <a:pPr marL="274320" indent="-274320" algn="just" eaLnBrk="1" fontAlgn="auto" hangingPunct="1">
              <a:spcAft>
                <a:spcPts val="0"/>
              </a:spcAft>
              <a:buClr>
                <a:schemeClr val="accent3"/>
              </a:buClr>
              <a:buFont typeface="Wingdings 2"/>
              <a:buChar char=""/>
              <a:defRPr/>
            </a:pPr>
            <a:r>
              <a:rPr lang="pt-BR" dirty="0" err="1" smtClean="0"/>
              <a:t>Pósdromo</a:t>
            </a:r>
            <a:r>
              <a:rPr lang="pt-BR" dirty="0" smtClean="0"/>
              <a:t>: fase de recuperação, é comum sentir astenia.</a:t>
            </a:r>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332656"/>
            <a:ext cx="8229600" cy="1066800"/>
          </a:xfrm>
        </p:spPr>
        <p:txBody>
          <a:bodyPr/>
          <a:lstStyle/>
          <a:p>
            <a:r>
              <a:rPr lang="pt-BR" dirty="0" smtClean="0"/>
              <a:t>Tipos de </a:t>
            </a:r>
            <a:r>
              <a:rPr lang="pt-BR" dirty="0" err="1" smtClean="0"/>
              <a:t>migrânea</a:t>
            </a:r>
            <a:r>
              <a:rPr lang="pt-BR" dirty="0" smtClean="0"/>
              <a:t>:</a:t>
            </a:r>
            <a:endParaRPr lang="pt-BR" dirty="0"/>
          </a:p>
        </p:txBody>
      </p:sp>
      <p:sp>
        <p:nvSpPr>
          <p:cNvPr id="3" name="Espaço Reservado para Conteúdo 2"/>
          <p:cNvSpPr>
            <a:spLocks noGrp="1"/>
          </p:cNvSpPr>
          <p:nvPr>
            <p:ph idx="1"/>
          </p:nvPr>
        </p:nvSpPr>
        <p:spPr>
          <a:xfrm>
            <a:off x="214282" y="1268760"/>
            <a:ext cx="8777318" cy="5303512"/>
          </a:xfrm>
        </p:spPr>
        <p:txBody>
          <a:bodyPr>
            <a:normAutofit fontScale="32500" lnSpcReduction="20000"/>
          </a:bodyPr>
          <a:lstStyle/>
          <a:p>
            <a:pPr>
              <a:buFont typeface="Wingdings" pitchFamily="2" charset="2"/>
              <a:buChar char="Ø"/>
            </a:pPr>
            <a:r>
              <a:rPr lang="pt-BR" sz="4900" u="sng" dirty="0" smtClean="0"/>
              <a:t>1.1 </a:t>
            </a:r>
            <a:r>
              <a:rPr lang="pt-BR" sz="4900" u="sng" dirty="0" err="1" smtClean="0"/>
              <a:t>Migrânea</a:t>
            </a:r>
            <a:r>
              <a:rPr lang="pt-BR" sz="4900" u="sng" dirty="0" smtClean="0"/>
              <a:t> sem aura</a:t>
            </a:r>
          </a:p>
          <a:p>
            <a:pPr>
              <a:buFont typeface="Wingdings" pitchFamily="2" charset="2"/>
              <a:buChar char="Ø"/>
            </a:pPr>
            <a:endParaRPr lang="pt-BR" u="sng" dirty="0" smtClean="0"/>
          </a:p>
          <a:p>
            <a:pPr>
              <a:buFont typeface="Wingdings" pitchFamily="2" charset="2"/>
              <a:buChar char="Ø"/>
            </a:pPr>
            <a:r>
              <a:rPr lang="pt-BR" sz="4900" u="sng" dirty="0" smtClean="0"/>
              <a:t>1.2 </a:t>
            </a:r>
            <a:r>
              <a:rPr lang="pt-BR" sz="4900" u="sng" dirty="0" err="1" smtClean="0"/>
              <a:t>Migrânea</a:t>
            </a:r>
            <a:r>
              <a:rPr lang="pt-BR" sz="4900" u="sng" dirty="0" smtClean="0"/>
              <a:t> com aura</a:t>
            </a:r>
          </a:p>
          <a:p>
            <a:pPr lvl="1">
              <a:buFont typeface="Wingdings" pitchFamily="2" charset="2"/>
              <a:buChar char="Ø"/>
            </a:pPr>
            <a:r>
              <a:rPr lang="pt-BR" sz="3700" dirty="0" smtClean="0"/>
              <a:t>1.2.1 Aura típica com cefaléia </a:t>
            </a:r>
            <a:r>
              <a:rPr lang="pt-BR" sz="3700" dirty="0" err="1" smtClean="0"/>
              <a:t>migranosa</a:t>
            </a:r>
            <a:endParaRPr lang="pt-BR" sz="3700" dirty="0" smtClean="0"/>
          </a:p>
          <a:p>
            <a:pPr lvl="1">
              <a:buFont typeface="Wingdings" pitchFamily="2" charset="2"/>
              <a:buChar char="Ø"/>
            </a:pPr>
            <a:r>
              <a:rPr lang="pt-BR" sz="3700" dirty="0" smtClean="0"/>
              <a:t>1.2.2 Aura típica com cefaléia </a:t>
            </a:r>
            <a:r>
              <a:rPr lang="pt-BR" sz="3700" dirty="0" err="1" smtClean="0"/>
              <a:t>não-migranosa</a:t>
            </a:r>
            <a:endParaRPr lang="pt-BR" sz="3700" dirty="0" smtClean="0"/>
          </a:p>
          <a:p>
            <a:pPr lvl="1">
              <a:buFont typeface="Wingdings" pitchFamily="2" charset="2"/>
              <a:buChar char="Ø"/>
            </a:pPr>
            <a:r>
              <a:rPr lang="pt-BR" sz="3700" dirty="0" smtClean="0"/>
              <a:t>1.2.3 Aura típica sem cefaléia</a:t>
            </a:r>
          </a:p>
          <a:p>
            <a:pPr lvl="1">
              <a:buFont typeface="Wingdings" pitchFamily="2" charset="2"/>
              <a:buChar char="Ø"/>
            </a:pPr>
            <a:r>
              <a:rPr lang="pt-BR" sz="3700" dirty="0" smtClean="0"/>
              <a:t>1.2.4 </a:t>
            </a:r>
            <a:r>
              <a:rPr lang="pt-BR" sz="3700" dirty="0" err="1" smtClean="0"/>
              <a:t>Migrânea</a:t>
            </a:r>
            <a:r>
              <a:rPr lang="pt-BR" sz="3700" dirty="0" smtClean="0"/>
              <a:t> hemiplégica familiar (MHF)</a:t>
            </a:r>
          </a:p>
          <a:p>
            <a:pPr lvl="1">
              <a:buFont typeface="Wingdings" pitchFamily="2" charset="2"/>
              <a:buChar char="Ø"/>
            </a:pPr>
            <a:r>
              <a:rPr lang="pt-BR" sz="3700" dirty="0" smtClean="0"/>
              <a:t>1.2.5 </a:t>
            </a:r>
            <a:r>
              <a:rPr lang="pt-BR" sz="3700" dirty="0" err="1" smtClean="0"/>
              <a:t>Migrânea</a:t>
            </a:r>
            <a:r>
              <a:rPr lang="pt-BR" sz="3700" dirty="0" smtClean="0"/>
              <a:t> hemiplégica esporádica</a:t>
            </a:r>
          </a:p>
          <a:p>
            <a:pPr lvl="1">
              <a:buFont typeface="Wingdings" pitchFamily="2" charset="2"/>
              <a:buChar char="Ø"/>
            </a:pPr>
            <a:r>
              <a:rPr lang="pt-BR" sz="3700" dirty="0" smtClean="0"/>
              <a:t>1.2.6 </a:t>
            </a:r>
            <a:r>
              <a:rPr lang="pt-BR" sz="3700" dirty="0" err="1" smtClean="0"/>
              <a:t>Migrânea</a:t>
            </a:r>
            <a:r>
              <a:rPr lang="pt-BR" sz="3700" dirty="0" smtClean="0"/>
              <a:t> do tipo basilar</a:t>
            </a:r>
          </a:p>
          <a:p>
            <a:pPr lvl="1">
              <a:buFont typeface="Wingdings" pitchFamily="2" charset="2"/>
              <a:buChar char="Ø"/>
            </a:pPr>
            <a:endParaRPr lang="pt-BR" dirty="0" smtClean="0"/>
          </a:p>
          <a:p>
            <a:pPr>
              <a:buFont typeface="Wingdings" pitchFamily="2" charset="2"/>
              <a:buChar char="Ø"/>
            </a:pPr>
            <a:r>
              <a:rPr lang="pt-BR" sz="4900" dirty="0" smtClean="0"/>
              <a:t>1.3 Síndromes periódicas da infância comumente precursoras de </a:t>
            </a:r>
            <a:r>
              <a:rPr lang="pt-BR" sz="4900" dirty="0" err="1" smtClean="0"/>
              <a:t>migrânea</a:t>
            </a:r>
            <a:endParaRPr lang="pt-BR" sz="4900" dirty="0" smtClean="0"/>
          </a:p>
          <a:p>
            <a:pPr lvl="1">
              <a:buFont typeface="Wingdings" pitchFamily="2" charset="2"/>
              <a:buChar char="Ø"/>
            </a:pPr>
            <a:r>
              <a:rPr lang="pt-BR" sz="3700" dirty="0" smtClean="0"/>
              <a:t>1.3.1 Vômitos cíclicos</a:t>
            </a:r>
          </a:p>
          <a:p>
            <a:pPr lvl="1">
              <a:buFont typeface="Wingdings" pitchFamily="2" charset="2"/>
              <a:buChar char="Ø"/>
            </a:pPr>
            <a:r>
              <a:rPr lang="pt-BR" sz="3700" dirty="0" smtClean="0"/>
              <a:t>1.3.2 </a:t>
            </a:r>
            <a:r>
              <a:rPr lang="pt-BR" sz="3700" dirty="0" err="1" smtClean="0"/>
              <a:t>Migrânea</a:t>
            </a:r>
            <a:r>
              <a:rPr lang="pt-BR" sz="3700" dirty="0" smtClean="0"/>
              <a:t> abdominal</a:t>
            </a:r>
          </a:p>
          <a:p>
            <a:pPr lvl="1">
              <a:buFont typeface="Wingdings" pitchFamily="2" charset="2"/>
              <a:buChar char="Ø"/>
            </a:pPr>
            <a:r>
              <a:rPr lang="pt-BR" sz="3700" dirty="0" smtClean="0"/>
              <a:t>1.3.3 Vertigem paroxística benigna da infância</a:t>
            </a:r>
          </a:p>
          <a:p>
            <a:pPr lvl="1">
              <a:buFont typeface="Wingdings" pitchFamily="2" charset="2"/>
              <a:buChar char="Ø"/>
            </a:pPr>
            <a:endParaRPr lang="pt-BR" dirty="0" smtClean="0"/>
          </a:p>
          <a:p>
            <a:pPr>
              <a:buFont typeface="Wingdings" pitchFamily="2" charset="2"/>
              <a:buChar char="Ø"/>
            </a:pPr>
            <a:r>
              <a:rPr lang="pt-BR" sz="4900" dirty="0" smtClean="0"/>
              <a:t>1.4 </a:t>
            </a:r>
            <a:r>
              <a:rPr lang="pt-BR" sz="4900" dirty="0" err="1" smtClean="0"/>
              <a:t>Migrânea</a:t>
            </a:r>
            <a:r>
              <a:rPr lang="pt-BR" sz="4900" dirty="0" smtClean="0"/>
              <a:t> </a:t>
            </a:r>
            <a:r>
              <a:rPr lang="pt-BR" sz="4900" dirty="0" err="1" smtClean="0"/>
              <a:t>retiniana</a:t>
            </a:r>
            <a:endParaRPr lang="pt-BR" sz="4900" dirty="0" smtClean="0"/>
          </a:p>
          <a:p>
            <a:pPr>
              <a:buFont typeface="Wingdings" pitchFamily="2" charset="2"/>
              <a:buChar char="Ø"/>
            </a:pPr>
            <a:endParaRPr lang="pt-BR" dirty="0" smtClean="0"/>
          </a:p>
          <a:p>
            <a:pPr>
              <a:buFont typeface="Wingdings" pitchFamily="2" charset="2"/>
              <a:buChar char="Ø"/>
            </a:pPr>
            <a:r>
              <a:rPr lang="pt-BR" sz="4900" dirty="0" smtClean="0"/>
              <a:t>1.5 Complicações da </a:t>
            </a:r>
            <a:r>
              <a:rPr lang="pt-BR" sz="4900" dirty="0" err="1" smtClean="0"/>
              <a:t>migrânea</a:t>
            </a:r>
            <a:endParaRPr lang="pt-BR" sz="4900" dirty="0" smtClean="0"/>
          </a:p>
          <a:p>
            <a:pPr lvl="1">
              <a:buFont typeface="Wingdings" pitchFamily="2" charset="2"/>
              <a:buChar char="Ø"/>
            </a:pPr>
            <a:r>
              <a:rPr lang="pt-BR" sz="3700" dirty="0" smtClean="0"/>
              <a:t>1.5.1 </a:t>
            </a:r>
            <a:r>
              <a:rPr lang="pt-BR" sz="3700" dirty="0" err="1" smtClean="0"/>
              <a:t>Migrânea</a:t>
            </a:r>
            <a:r>
              <a:rPr lang="pt-BR" sz="3700" dirty="0" smtClean="0"/>
              <a:t> crônica</a:t>
            </a:r>
          </a:p>
          <a:p>
            <a:pPr lvl="1">
              <a:buFont typeface="Wingdings" pitchFamily="2" charset="2"/>
              <a:buChar char="Ø"/>
            </a:pPr>
            <a:r>
              <a:rPr lang="pt-BR" sz="3700" dirty="0" smtClean="0"/>
              <a:t>1.5.2 Estado </a:t>
            </a:r>
            <a:r>
              <a:rPr lang="pt-BR" sz="3700" dirty="0" err="1" smtClean="0"/>
              <a:t>migranoso</a:t>
            </a:r>
            <a:endParaRPr lang="pt-BR" sz="3700" dirty="0" smtClean="0"/>
          </a:p>
          <a:p>
            <a:pPr lvl="1">
              <a:buFont typeface="Wingdings" pitchFamily="2" charset="2"/>
              <a:buChar char="Ø"/>
            </a:pPr>
            <a:r>
              <a:rPr lang="pt-BR" sz="3700" dirty="0" smtClean="0"/>
              <a:t>1.5.3 Aura persistente sem infarto</a:t>
            </a:r>
          </a:p>
          <a:p>
            <a:pPr lvl="1">
              <a:buFont typeface="Wingdings" pitchFamily="2" charset="2"/>
              <a:buChar char="Ø"/>
            </a:pPr>
            <a:r>
              <a:rPr lang="pt-BR" sz="3700" dirty="0" smtClean="0"/>
              <a:t>1.5.4 Infarto </a:t>
            </a:r>
            <a:r>
              <a:rPr lang="pt-BR" sz="3700" dirty="0" err="1" smtClean="0"/>
              <a:t>migranoso</a:t>
            </a:r>
            <a:endParaRPr lang="pt-BR" sz="3700" dirty="0" smtClean="0"/>
          </a:p>
          <a:p>
            <a:pPr lvl="1">
              <a:buFont typeface="Wingdings" pitchFamily="2" charset="2"/>
              <a:buChar char="Ø"/>
            </a:pPr>
            <a:r>
              <a:rPr lang="pt-BR" sz="3700" dirty="0" smtClean="0"/>
              <a:t>1.5.5 Crise epiléptica desencadeada por </a:t>
            </a:r>
            <a:r>
              <a:rPr lang="pt-BR" sz="3700" dirty="0" err="1" smtClean="0"/>
              <a:t>migrânea</a:t>
            </a:r>
            <a:endParaRPr lang="pt-BR" sz="3700" dirty="0" smtClean="0"/>
          </a:p>
          <a:p>
            <a:pPr lvl="1">
              <a:buFont typeface="Wingdings" pitchFamily="2" charset="2"/>
              <a:buChar char="Ø"/>
            </a:pPr>
            <a:endParaRPr lang="pt-BR" dirty="0" smtClean="0"/>
          </a:p>
          <a:p>
            <a:pPr>
              <a:buFont typeface="Wingdings" pitchFamily="2" charset="2"/>
              <a:buChar char="Ø"/>
            </a:pPr>
            <a:r>
              <a:rPr lang="pt-BR" sz="4900" dirty="0" smtClean="0"/>
              <a:t>1.6 Provável </a:t>
            </a:r>
            <a:r>
              <a:rPr lang="pt-BR" sz="4900" dirty="0" err="1" smtClean="0"/>
              <a:t>migrânea</a:t>
            </a:r>
            <a:endParaRPr lang="pt-BR" sz="4900" dirty="0" smtClean="0"/>
          </a:p>
          <a:p>
            <a:pPr lvl="1">
              <a:buFont typeface="Wingdings" pitchFamily="2" charset="2"/>
              <a:buChar char="Ø"/>
            </a:pPr>
            <a:r>
              <a:rPr lang="pt-BR" sz="3700" dirty="0" smtClean="0"/>
              <a:t>1.6.1 Provável </a:t>
            </a:r>
            <a:r>
              <a:rPr lang="pt-BR" sz="3700" dirty="0" err="1" smtClean="0"/>
              <a:t>migrânea</a:t>
            </a:r>
            <a:r>
              <a:rPr lang="pt-BR" sz="3700" dirty="0" smtClean="0"/>
              <a:t> sem aura</a:t>
            </a:r>
          </a:p>
          <a:p>
            <a:pPr lvl="1">
              <a:buFont typeface="Wingdings" pitchFamily="2" charset="2"/>
              <a:buChar char="Ø"/>
            </a:pPr>
            <a:r>
              <a:rPr lang="pt-BR" sz="3700" dirty="0" smtClean="0"/>
              <a:t>1.6.2 Provável </a:t>
            </a:r>
            <a:r>
              <a:rPr lang="pt-BR" sz="3700" dirty="0" err="1" smtClean="0"/>
              <a:t>migrânea</a:t>
            </a:r>
            <a:r>
              <a:rPr lang="pt-BR" sz="3700" dirty="0" smtClean="0"/>
              <a:t> com aura</a:t>
            </a:r>
          </a:p>
          <a:p>
            <a:pPr lvl="1">
              <a:buFont typeface="Wingdings" pitchFamily="2" charset="2"/>
              <a:buChar char="Ø"/>
            </a:pPr>
            <a:r>
              <a:rPr lang="pt-BR" sz="3700" dirty="0" smtClean="0"/>
              <a:t>1.6.5 Provável </a:t>
            </a:r>
            <a:r>
              <a:rPr lang="pt-BR" sz="3700" dirty="0" err="1" smtClean="0"/>
              <a:t>migrânea</a:t>
            </a:r>
            <a:r>
              <a:rPr lang="pt-BR" sz="3700" dirty="0" smtClean="0"/>
              <a:t> crônica</a:t>
            </a:r>
            <a:endParaRPr lang="pt-BR" sz="37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destaques:</a:t>
            </a:r>
            <a:endParaRPr lang="pt-BR" dirty="0"/>
          </a:p>
        </p:txBody>
      </p:sp>
      <p:sp>
        <p:nvSpPr>
          <p:cNvPr id="3" name="Espaço Reservado para Conteúdo 2"/>
          <p:cNvSpPr>
            <a:spLocks noGrp="1"/>
          </p:cNvSpPr>
          <p:nvPr>
            <p:ph idx="1"/>
          </p:nvPr>
        </p:nvSpPr>
        <p:spPr/>
        <p:txBody>
          <a:bodyPr>
            <a:normAutofit fontScale="70000" lnSpcReduction="20000"/>
          </a:bodyPr>
          <a:lstStyle/>
          <a:p>
            <a:pPr>
              <a:buNone/>
            </a:pPr>
            <a:r>
              <a:rPr lang="pt-BR" dirty="0" smtClean="0"/>
              <a:t>A </a:t>
            </a:r>
            <a:r>
              <a:rPr lang="pt-BR" dirty="0" err="1" smtClean="0"/>
              <a:t>migrânea</a:t>
            </a:r>
            <a:r>
              <a:rPr lang="pt-BR" dirty="0" smtClean="0"/>
              <a:t> pode ser dividida em dois subtipos principais:</a:t>
            </a:r>
          </a:p>
          <a:p>
            <a:pPr>
              <a:buNone/>
            </a:pPr>
            <a:endParaRPr lang="pt-BR" dirty="0" smtClean="0"/>
          </a:p>
          <a:p>
            <a:pPr>
              <a:buNone/>
            </a:pPr>
            <a:r>
              <a:rPr lang="pt-BR" i="1" dirty="0" smtClean="0">
                <a:solidFill>
                  <a:srgbClr val="FF0000"/>
                </a:solidFill>
              </a:rPr>
              <a:t>Sem aura </a:t>
            </a:r>
            <a:r>
              <a:rPr lang="pt-BR" i="1" dirty="0" smtClean="0"/>
              <a:t>é uma síndrome clínica caracterizada por cefaléia com</a:t>
            </a:r>
          </a:p>
          <a:p>
            <a:r>
              <a:rPr lang="pt-BR" dirty="0" smtClean="0"/>
              <a:t>características específicas e sintomas associados. </a:t>
            </a:r>
            <a:r>
              <a:rPr lang="pt-BR" sz="1900" b="1" i="1" dirty="0" smtClean="0"/>
              <a:t>É o subtipo mais comum de </a:t>
            </a:r>
            <a:r>
              <a:rPr lang="pt-BR" sz="1900" b="1" i="1" dirty="0" err="1" smtClean="0"/>
              <a:t>migrânea</a:t>
            </a:r>
            <a:r>
              <a:rPr lang="pt-BR" sz="1900" b="1" i="1" dirty="0" smtClean="0"/>
              <a:t>. Tem uma </a:t>
            </a:r>
            <a:r>
              <a:rPr lang="pt-BR" sz="1900" b="1" dirty="0" smtClean="0"/>
              <a:t>freqüência de crises maior e geralmente é mais incapacitante do que a </a:t>
            </a:r>
            <a:r>
              <a:rPr lang="pt-BR" sz="1900" b="1" i="1" dirty="0" smtClean="0"/>
              <a:t>com aura.</a:t>
            </a:r>
            <a:endParaRPr lang="pt-BR" sz="1900" b="1" dirty="0" smtClean="0"/>
          </a:p>
          <a:p>
            <a:pPr>
              <a:buNone/>
            </a:pPr>
            <a:endParaRPr lang="pt-BR" dirty="0" smtClean="0"/>
          </a:p>
          <a:p>
            <a:pPr>
              <a:buNone/>
            </a:pPr>
            <a:r>
              <a:rPr lang="pt-BR" i="1" dirty="0" smtClean="0">
                <a:solidFill>
                  <a:srgbClr val="FF0000"/>
                </a:solidFill>
              </a:rPr>
              <a:t>Com aura </a:t>
            </a:r>
            <a:r>
              <a:rPr lang="pt-BR" dirty="0" smtClean="0"/>
              <a:t>é primariamente caracterizada pelos sintomas neurológicos focais que normalmente precedem ou, às vezes, acompanham a cefaléia. Alguns pacientes também experimentam uma fase premonitória, antecedendo em horas ou dias o aparecimento da cefaléia, e uma fase de resolução da cefaléia.</a:t>
            </a:r>
          </a:p>
          <a:p>
            <a:pPr>
              <a:buNone/>
            </a:pPr>
            <a:endParaRPr lang="pt-BR" dirty="0" smtClean="0"/>
          </a:p>
          <a:p>
            <a:pPr>
              <a:buNone/>
            </a:pPr>
            <a:r>
              <a:rPr lang="pt-BR" dirty="0" smtClean="0"/>
              <a:t>Os </a:t>
            </a:r>
            <a:r>
              <a:rPr lang="pt-BR" u="sng" dirty="0" smtClean="0"/>
              <a:t>sintomas premonitórios </a:t>
            </a:r>
            <a:r>
              <a:rPr lang="pt-BR" dirty="0" smtClean="0"/>
              <a:t>e de resolução incluem hiperatividade, </a:t>
            </a:r>
            <a:r>
              <a:rPr lang="pt-BR" dirty="0" err="1" smtClean="0"/>
              <a:t>hipoatividade</a:t>
            </a:r>
            <a:r>
              <a:rPr lang="pt-BR" dirty="0" smtClean="0"/>
              <a:t>,depressão, apetite específico para determinados alimentos, bocejos repetidos e outros sintomas inespecíficos</a:t>
            </a:r>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ítulo 1"/>
          <p:cNvSpPr>
            <a:spLocks noGrp="1"/>
          </p:cNvSpPr>
          <p:nvPr>
            <p:ph type="title"/>
          </p:nvPr>
        </p:nvSpPr>
        <p:spPr>
          <a:xfrm>
            <a:off x="457200" y="404813"/>
            <a:ext cx="8229600" cy="1143000"/>
          </a:xfrm>
        </p:spPr>
        <p:txBody>
          <a:bodyPr/>
          <a:lstStyle/>
          <a:p>
            <a:pPr eaLnBrk="1" hangingPunct="1"/>
            <a:r>
              <a:rPr lang="pt-BR" smtClean="0"/>
              <a:t>Tipos específicos de Migrânea</a:t>
            </a:r>
          </a:p>
        </p:txBody>
      </p:sp>
      <p:sp>
        <p:nvSpPr>
          <p:cNvPr id="3" name="Espaço Reservado para Conteúdo 2"/>
          <p:cNvSpPr>
            <a:spLocks noGrp="1"/>
          </p:cNvSpPr>
          <p:nvPr>
            <p:ph idx="1"/>
          </p:nvPr>
        </p:nvSpPr>
        <p:spPr>
          <a:xfrm>
            <a:off x="304800" y="1554163"/>
            <a:ext cx="8686800" cy="4683125"/>
          </a:xfrm>
        </p:spPr>
        <p:txBody>
          <a:bodyPr>
            <a:normAutofit fontScale="85000" lnSpcReduction="20000"/>
          </a:bodyPr>
          <a:lstStyle/>
          <a:p>
            <a:pPr marL="0" indent="-274320" algn="just" eaLnBrk="1" fontAlgn="auto" hangingPunct="1">
              <a:spcAft>
                <a:spcPts val="0"/>
              </a:spcAft>
              <a:buClr>
                <a:schemeClr val="accent3"/>
              </a:buClr>
              <a:buFont typeface="Wingdings 2"/>
              <a:buNone/>
              <a:defRPr/>
            </a:pPr>
            <a:r>
              <a:rPr lang="pt-BR" dirty="0" smtClean="0"/>
              <a:t>	São tipos muito raros, geralmente com maior relevância prática em trabalhos científicos.	</a:t>
            </a:r>
          </a:p>
          <a:p>
            <a:pPr marL="0" indent="-274320" algn="just" eaLnBrk="1" fontAlgn="auto" hangingPunct="1">
              <a:spcAft>
                <a:spcPts val="0"/>
              </a:spcAft>
              <a:buClr>
                <a:schemeClr val="accent3"/>
              </a:buClr>
              <a:buFont typeface="Wingdings" pitchFamily="2" charset="2"/>
              <a:buChar char="Ø"/>
              <a:defRPr/>
            </a:pPr>
            <a:r>
              <a:rPr lang="pt-BR" dirty="0" err="1" smtClean="0">
                <a:solidFill>
                  <a:schemeClr val="accent1">
                    <a:lumMod val="75000"/>
                  </a:schemeClr>
                </a:solidFill>
              </a:rPr>
              <a:t>Migrânea</a:t>
            </a:r>
            <a:r>
              <a:rPr lang="pt-BR" dirty="0" smtClean="0">
                <a:solidFill>
                  <a:schemeClr val="accent1">
                    <a:lumMod val="75000"/>
                  </a:schemeClr>
                </a:solidFill>
              </a:rPr>
              <a:t> hemiplégica: </a:t>
            </a:r>
            <a:r>
              <a:rPr lang="pt-BR" dirty="0" smtClean="0"/>
              <a:t>associada a hemiplegia/ou </a:t>
            </a:r>
            <a:r>
              <a:rPr lang="pt-BR" dirty="0" err="1" smtClean="0"/>
              <a:t>hemiparestesia</a:t>
            </a:r>
            <a:r>
              <a:rPr lang="pt-BR" dirty="0" smtClean="0"/>
              <a:t>. </a:t>
            </a:r>
          </a:p>
          <a:p>
            <a:pPr marL="0" indent="-274320" algn="just" eaLnBrk="1" fontAlgn="auto" hangingPunct="1">
              <a:spcAft>
                <a:spcPts val="0"/>
              </a:spcAft>
              <a:buClr>
                <a:schemeClr val="accent3"/>
              </a:buClr>
              <a:buFont typeface="Wingdings" pitchFamily="2" charset="2"/>
              <a:buChar char="Ø"/>
              <a:defRPr/>
            </a:pPr>
            <a:r>
              <a:rPr lang="pt-BR" dirty="0" smtClean="0">
                <a:solidFill>
                  <a:schemeClr val="accent1">
                    <a:lumMod val="75000"/>
                  </a:schemeClr>
                </a:solidFill>
              </a:rPr>
              <a:t>Tipo Basilar (ou de </a:t>
            </a:r>
            <a:r>
              <a:rPr lang="pt-BR" dirty="0" err="1" smtClean="0">
                <a:solidFill>
                  <a:schemeClr val="accent1">
                    <a:lumMod val="75000"/>
                  </a:schemeClr>
                </a:solidFill>
              </a:rPr>
              <a:t>Bickerstaff</a:t>
            </a:r>
            <a:r>
              <a:rPr lang="pt-BR" dirty="0" smtClean="0">
                <a:solidFill>
                  <a:schemeClr val="accent1">
                    <a:lumMod val="75000"/>
                  </a:schemeClr>
                </a:solidFill>
              </a:rPr>
              <a:t>): </a:t>
            </a:r>
            <a:r>
              <a:rPr lang="pt-BR" dirty="0" smtClean="0"/>
              <a:t>associada a vertigem, zumbido e diplopia. Quando grave, pode ocorrer </a:t>
            </a:r>
            <a:r>
              <a:rPr lang="pt-BR" dirty="0" err="1" smtClean="0"/>
              <a:t>amaurose</a:t>
            </a:r>
            <a:r>
              <a:rPr lang="pt-BR" dirty="0" smtClean="0"/>
              <a:t> bilateral, vertigem, </a:t>
            </a:r>
            <a:r>
              <a:rPr lang="pt-BR" dirty="0" err="1" smtClean="0"/>
              <a:t>ataxia</a:t>
            </a:r>
            <a:r>
              <a:rPr lang="pt-BR" dirty="0" smtClean="0"/>
              <a:t>, </a:t>
            </a:r>
            <a:r>
              <a:rPr lang="pt-BR" dirty="0" err="1" smtClean="0"/>
              <a:t>disartria</a:t>
            </a:r>
            <a:r>
              <a:rPr lang="pt-BR" dirty="0" smtClean="0"/>
              <a:t>,  zumbido, </a:t>
            </a:r>
            <a:r>
              <a:rPr lang="pt-BR" dirty="0" err="1" smtClean="0"/>
              <a:t>parestesia</a:t>
            </a:r>
            <a:r>
              <a:rPr lang="pt-BR" dirty="0" smtClean="0"/>
              <a:t> perioral (durando de 20 a 30 </a:t>
            </a:r>
            <a:r>
              <a:rPr lang="pt-BR" dirty="0" err="1" smtClean="0"/>
              <a:t>min</a:t>
            </a:r>
            <a:r>
              <a:rPr lang="pt-BR" dirty="0" smtClean="0"/>
              <a:t>) e a dor é predominantemente occipital.</a:t>
            </a:r>
          </a:p>
          <a:p>
            <a:pPr marL="0" indent="-274320" algn="just" eaLnBrk="1" fontAlgn="auto" hangingPunct="1">
              <a:spcAft>
                <a:spcPts val="0"/>
              </a:spcAft>
              <a:buClr>
                <a:schemeClr val="accent3"/>
              </a:buClr>
              <a:buFont typeface="Wingdings" pitchFamily="2" charset="2"/>
              <a:buChar char="Ø"/>
              <a:defRPr/>
            </a:pPr>
            <a:r>
              <a:rPr lang="pt-BR" dirty="0" err="1" smtClean="0">
                <a:solidFill>
                  <a:schemeClr val="accent1">
                    <a:lumMod val="75000"/>
                  </a:schemeClr>
                </a:solidFill>
              </a:rPr>
              <a:t>Olftalmoplégica</a:t>
            </a:r>
            <a:r>
              <a:rPr lang="pt-BR" dirty="0" smtClean="0">
                <a:solidFill>
                  <a:schemeClr val="accent1">
                    <a:lumMod val="75000"/>
                  </a:schemeClr>
                </a:solidFill>
              </a:rPr>
              <a:t>: </a:t>
            </a:r>
            <a:r>
              <a:rPr lang="pt-BR" dirty="0" smtClean="0"/>
              <a:t>dor unilateral associada a </a:t>
            </a:r>
            <a:r>
              <a:rPr lang="pt-BR" dirty="0" err="1" smtClean="0"/>
              <a:t>paresia</a:t>
            </a:r>
            <a:r>
              <a:rPr lang="pt-BR" dirty="0" smtClean="0"/>
              <a:t> do III par.</a:t>
            </a:r>
          </a:p>
          <a:p>
            <a:pPr marL="0" indent="-274320" algn="just" eaLnBrk="1" fontAlgn="auto" hangingPunct="1">
              <a:spcAft>
                <a:spcPts val="0"/>
              </a:spcAft>
              <a:buClr>
                <a:schemeClr val="accent3"/>
              </a:buClr>
              <a:buFont typeface="Wingdings" pitchFamily="2" charset="2"/>
              <a:buChar char="Ø"/>
              <a:defRPr/>
            </a:pPr>
            <a:r>
              <a:rPr lang="pt-BR" dirty="0" err="1" smtClean="0">
                <a:solidFill>
                  <a:schemeClr val="accent1">
                    <a:lumMod val="75000"/>
                  </a:schemeClr>
                </a:solidFill>
              </a:rPr>
              <a:t>Retiniana</a:t>
            </a:r>
            <a:r>
              <a:rPr lang="pt-BR" dirty="0" smtClean="0">
                <a:solidFill>
                  <a:schemeClr val="accent1">
                    <a:lumMod val="75000"/>
                  </a:schemeClr>
                </a:solidFill>
              </a:rPr>
              <a:t>: </a:t>
            </a:r>
            <a:r>
              <a:rPr lang="pt-BR" dirty="0" smtClean="0"/>
              <a:t>associada a isquemia do nervo óptico,  podendo levar a </a:t>
            </a:r>
            <a:r>
              <a:rPr lang="pt-BR" dirty="0" err="1" smtClean="0"/>
              <a:t>amaurose</a:t>
            </a:r>
            <a:r>
              <a:rPr lang="pt-BR" dirty="0" smtClean="0"/>
              <a:t> e perda de visão do lado acometido. Deve-se fazer o diagnóstico diferencial com </a:t>
            </a:r>
            <a:r>
              <a:rPr lang="pt-BR" dirty="0" err="1" smtClean="0"/>
              <a:t>arterite</a:t>
            </a:r>
            <a:r>
              <a:rPr lang="pt-BR" dirty="0" smtClean="0"/>
              <a:t> temporal. </a:t>
            </a:r>
          </a:p>
          <a:p>
            <a:pPr marL="274320" indent="-274320" eaLnBrk="1" fontAlgn="auto" hangingPunct="1">
              <a:spcAft>
                <a:spcPts val="0"/>
              </a:spcAft>
              <a:buClr>
                <a:schemeClr val="accent3"/>
              </a:buClr>
              <a:buFont typeface="Wingdings 2"/>
              <a:buNone/>
              <a:defRPr/>
            </a:pPr>
            <a:endParaRPr lang="pt-BR" dirty="0" smtClean="0"/>
          </a:p>
          <a:p>
            <a:pPr marL="274320" indent="-274320" eaLnBrk="1" fontAlgn="auto" hangingPunct="1">
              <a:spcAft>
                <a:spcPts val="0"/>
              </a:spcAft>
              <a:buClr>
                <a:schemeClr val="accent3"/>
              </a:buClr>
              <a:buFont typeface="Wingdings 2"/>
              <a:buNone/>
              <a:defRPr/>
            </a:pPr>
            <a:endParaRPr lang="pt-BR"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ítulo 1"/>
          <p:cNvSpPr>
            <a:spLocks noGrp="1"/>
          </p:cNvSpPr>
          <p:nvPr>
            <p:ph type="title"/>
          </p:nvPr>
        </p:nvSpPr>
        <p:spPr/>
        <p:txBody>
          <a:bodyPr/>
          <a:lstStyle/>
          <a:p>
            <a:pPr eaLnBrk="1" hangingPunct="1"/>
            <a:r>
              <a:rPr lang="pt-BR" smtClean="0"/>
              <a:t>Migrânea Crônica</a:t>
            </a:r>
          </a:p>
        </p:txBody>
      </p:sp>
      <p:sp>
        <p:nvSpPr>
          <p:cNvPr id="3" name="Espaço Reservado para Conteúdo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None/>
              <a:defRPr/>
            </a:pPr>
            <a:endParaRPr lang="pt-BR" dirty="0" smtClean="0"/>
          </a:p>
          <a:p>
            <a:pPr marL="0" indent="-274320" algn="just" eaLnBrk="1" fontAlgn="auto" hangingPunct="1">
              <a:spcAft>
                <a:spcPts val="0"/>
              </a:spcAft>
              <a:buClr>
                <a:schemeClr val="accent3"/>
              </a:buClr>
              <a:buFont typeface="Wingdings 2"/>
              <a:buNone/>
              <a:defRPr/>
            </a:pPr>
            <a:r>
              <a:rPr lang="pt-BR" dirty="0" smtClean="0"/>
              <a:t>	</a:t>
            </a:r>
            <a:r>
              <a:rPr lang="pt-BR" dirty="0" err="1" smtClean="0"/>
              <a:t>Migrânea</a:t>
            </a:r>
            <a:r>
              <a:rPr lang="pt-BR" dirty="0" smtClean="0"/>
              <a:t> crônica: ocorre por mais de 15 dias por mês, em média por mais de três meses.</a:t>
            </a:r>
          </a:p>
          <a:p>
            <a:pPr marL="0" indent="-274320" algn="just" eaLnBrk="1" fontAlgn="auto" hangingPunct="1">
              <a:spcAft>
                <a:spcPts val="0"/>
              </a:spcAft>
              <a:buClr>
                <a:schemeClr val="accent3"/>
              </a:buClr>
              <a:buFont typeface="Wingdings 2"/>
              <a:buNone/>
              <a:defRPr/>
            </a:pPr>
            <a:endParaRPr lang="pt-BR" dirty="0" smtClean="0"/>
          </a:p>
          <a:p>
            <a:pPr marL="0" indent="-274320" algn="just" eaLnBrk="1" fontAlgn="auto" hangingPunct="1">
              <a:spcAft>
                <a:spcPts val="0"/>
              </a:spcAft>
              <a:buClr>
                <a:schemeClr val="accent3"/>
              </a:buClr>
              <a:buFont typeface="Wingdings 2"/>
              <a:buNone/>
              <a:defRPr/>
            </a:pPr>
            <a:r>
              <a:rPr lang="pt-BR" dirty="0" smtClean="0"/>
              <a:t>	Uma observação: o diagnóstico de </a:t>
            </a:r>
            <a:r>
              <a:rPr lang="pt-BR" dirty="0" err="1" smtClean="0"/>
              <a:t>migrânea</a:t>
            </a:r>
            <a:r>
              <a:rPr lang="pt-BR" dirty="0" smtClean="0"/>
              <a:t> crônica necessita da inexistência de uso excessivo de medicação.</a:t>
            </a:r>
          </a:p>
          <a:p>
            <a:pPr marL="274320" indent="-274320" eaLnBrk="1" fontAlgn="auto" hangingPunct="1">
              <a:spcAft>
                <a:spcPts val="0"/>
              </a:spcAft>
              <a:buClr>
                <a:schemeClr val="accent3"/>
              </a:buClr>
              <a:buFont typeface="Wingdings 2"/>
              <a:buNone/>
              <a:defRPr/>
            </a:pPr>
            <a:endParaRPr lang="pt-B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620688"/>
            <a:ext cx="8229600" cy="1066800"/>
          </a:xfrm>
        </p:spPr>
        <p:txBody>
          <a:bodyPr>
            <a:normAutofit fontScale="90000"/>
          </a:bodyPr>
          <a:lstStyle/>
          <a:p>
            <a:pPr eaLnBrk="1" fontAlgn="auto" hangingPunct="1">
              <a:spcAft>
                <a:spcPts val="0"/>
              </a:spcAft>
              <a:defRPr/>
            </a:pPr>
            <a:r>
              <a:rPr lang="pt-BR" dirty="0" err="1" smtClean="0"/>
              <a:t>Anamnese</a:t>
            </a:r>
            <a:r>
              <a:rPr lang="pt-BR" dirty="0" smtClean="0"/>
              <a:t> – Modelo de história da doença atual (HMA)</a:t>
            </a:r>
            <a:endParaRPr lang="pt-BR" dirty="0"/>
          </a:p>
        </p:txBody>
      </p:sp>
      <p:sp>
        <p:nvSpPr>
          <p:cNvPr id="3" name="Espaço Reservado para Conteúdo 2"/>
          <p:cNvSpPr>
            <a:spLocks noGrp="1"/>
          </p:cNvSpPr>
          <p:nvPr>
            <p:ph idx="1"/>
          </p:nvPr>
        </p:nvSpPr>
        <p:spPr>
          <a:xfrm>
            <a:off x="304800" y="1844675"/>
            <a:ext cx="8686800" cy="4752975"/>
          </a:xfrm>
        </p:spPr>
        <p:txBody>
          <a:bodyPr>
            <a:normAutofit fontScale="70000" lnSpcReduction="20000"/>
          </a:bodyPr>
          <a:lstStyle/>
          <a:p>
            <a:pPr marL="274320" indent="-274320" algn="just" eaLnBrk="1" fontAlgn="auto" hangingPunct="1">
              <a:lnSpc>
                <a:spcPct val="150000"/>
              </a:lnSpc>
              <a:spcAft>
                <a:spcPts val="0"/>
              </a:spcAft>
              <a:buClr>
                <a:schemeClr val="accent3"/>
              </a:buClr>
              <a:buFont typeface="Wingdings 2"/>
              <a:buChar char=""/>
              <a:defRPr/>
            </a:pPr>
            <a:r>
              <a:rPr lang="pt-BR" dirty="0" smtClean="0"/>
              <a:t>Tipo de dor</a:t>
            </a:r>
          </a:p>
          <a:p>
            <a:pPr marL="274320" indent="-274320" algn="just" eaLnBrk="1" fontAlgn="auto" hangingPunct="1">
              <a:lnSpc>
                <a:spcPct val="150000"/>
              </a:lnSpc>
              <a:spcAft>
                <a:spcPts val="0"/>
              </a:spcAft>
              <a:buClr>
                <a:schemeClr val="accent3"/>
              </a:buClr>
              <a:buFont typeface="Wingdings 2"/>
              <a:buChar char=""/>
              <a:defRPr/>
            </a:pPr>
            <a:r>
              <a:rPr lang="pt-BR" dirty="0" smtClean="0"/>
              <a:t>Intensidade</a:t>
            </a:r>
          </a:p>
          <a:p>
            <a:pPr marL="274320" indent="-274320" algn="just" eaLnBrk="1" fontAlgn="auto" hangingPunct="1">
              <a:lnSpc>
                <a:spcPct val="150000"/>
              </a:lnSpc>
              <a:spcAft>
                <a:spcPts val="0"/>
              </a:spcAft>
              <a:buClr>
                <a:schemeClr val="accent3"/>
              </a:buClr>
              <a:buFont typeface="Wingdings 2"/>
              <a:buChar char=""/>
              <a:defRPr/>
            </a:pPr>
            <a:r>
              <a:rPr lang="pt-BR" dirty="0" smtClean="0"/>
              <a:t>Localização e irradiação</a:t>
            </a:r>
          </a:p>
          <a:p>
            <a:pPr marL="274320" indent="-274320" algn="just" eaLnBrk="1" fontAlgn="auto" hangingPunct="1">
              <a:lnSpc>
                <a:spcPct val="150000"/>
              </a:lnSpc>
              <a:spcAft>
                <a:spcPts val="0"/>
              </a:spcAft>
              <a:buClr>
                <a:schemeClr val="accent3"/>
              </a:buClr>
              <a:buFont typeface="Wingdings 2"/>
              <a:buChar char=""/>
              <a:defRPr/>
            </a:pPr>
            <a:r>
              <a:rPr lang="pt-BR" dirty="0" smtClean="0"/>
              <a:t>Modo de Início</a:t>
            </a:r>
          </a:p>
          <a:p>
            <a:pPr marL="274320" indent="-274320" algn="just" eaLnBrk="1" fontAlgn="auto" hangingPunct="1">
              <a:lnSpc>
                <a:spcPct val="150000"/>
              </a:lnSpc>
              <a:spcAft>
                <a:spcPts val="0"/>
              </a:spcAft>
              <a:buClr>
                <a:schemeClr val="accent3"/>
              </a:buClr>
              <a:buFont typeface="Wingdings 2"/>
              <a:buChar char=""/>
              <a:defRPr/>
            </a:pPr>
            <a:r>
              <a:rPr lang="pt-BR" dirty="0" smtClean="0"/>
              <a:t>Frequência</a:t>
            </a:r>
          </a:p>
          <a:p>
            <a:pPr marL="274320" indent="-274320" algn="just" eaLnBrk="1" fontAlgn="auto" hangingPunct="1">
              <a:lnSpc>
                <a:spcPct val="150000"/>
              </a:lnSpc>
              <a:spcAft>
                <a:spcPts val="0"/>
              </a:spcAft>
              <a:buClr>
                <a:schemeClr val="accent3"/>
              </a:buClr>
              <a:buFont typeface="Wingdings 2"/>
              <a:buChar char=""/>
              <a:defRPr/>
            </a:pPr>
            <a:r>
              <a:rPr lang="pt-BR" dirty="0" smtClean="0"/>
              <a:t>Acompanhada de quais sintomas</a:t>
            </a:r>
          </a:p>
          <a:p>
            <a:pPr marL="274320" indent="-274320" algn="just" eaLnBrk="1" fontAlgn="auto" hangingPunct="1">
              <a:lnSpc>
                <a:spcPct val="150000"/>
              </a:lnSpc>
              <a:spcAft>
                <a:spcPts val="0"/>
              </a:spcAft>
              <a:buClr>
                <a:schemeClr val="accent3"/>
              </a:buClr>
              <a:buFont typeface="Wingdings 2"/>
              <a:buChar char=""/>
              <a:defRPr/>
            </a:pPr>
            <a:r>
              <a:rPr lang="pt-BR" dirty="0" smtClean="0"/>
              <a:t>Situação de ocorrência</a:t>
            </a:r>
          </a:p>
          <a:p>
            <a:pPr marL="274320" indent="-274320" algn="just" eaLnBrk="1" fontAlgn="auto" hangingPunct="1">
              <a:lnSpc>
                <a:spcPct val="150000"/>
              </a:lnSpc>
              <a:spcAft>
                <a:spcPts val="0"/>
              </a:spcAft>
              <a:buClr>
                <a:schemeClr val="accent3"/>
              </a:buClr>
              <a:buFont typeface="Wingdings 2"/>
              <a:buChar char=""/>
              <a:defRPr/>
            </a:pPr>
            <a:r>
              <a:rPr lang="pt-BR" dirty="0" smtClean="0"/>
              <a:t>Situações que pioram a dor</a:t>
            </a:r>
          </a:p>
          <a:p>
            <a:pPr marL="274320" indent="-274320" algn="just" eaLnBrk="1" fontAlgn="auto" hangingPunct="1">
              <a:lnSpc>
                <a:spcPct val="150000"/>
              </a:lnSpc>
              <a:spcAft>
                <a:spcPts val="0"/>
              </a:spcAft>
              <a:buClr>
                <a:schemeClr val="accent3"/>
              </a:buClr>
              <a:buFont typeface="Wingdings 2"/>
              <a:buChar char=""/>
              <a:defRPr/>
            </a:pPr>
            <a:r>
              <a:rPr lang="pt-BR" dirty="0" smtClean="0"/>
              <a:t>Situações que melhoram a dor</a:t>
            </a:r>
          </a:p>
          <a:p>
            <a:pPr marL="274320" indent="-274320" algn="just" eaLnBrk="1" fontAlgn="auto" hangingPunct="1">
              <a:lnSpc>
                <a:spcPct val="150000"/>
              </a:lnSpc>
              <a:spcAft>
                <a:spcPts val="0"/>
              </a:spcAft>
              <a:buClr>
                <a:schemeClr val="accent3"/>
              </a:buClr>
              <a:buFont typeface="Wingdings 2"/>
              <a:buChar char=""/>
              <a:defRPr/>
            </a:pPr>
            <a:r>
              <a:rPr lang="pt-BR" dirty="0" smtClean="0"/>
              <a:t>Tratamento e seus resultados</a:t>
            </a:r>
          </a:p>
          <a:p>
            <a:pPr marL="274320" indent="-274320" eaLnBrk="1" fontAlgn="auto" hangingPunct="1">
              <a:spcAft>
                <a:spcPts val="0"/>
              </a:spcAft>
              <a:buClr>
                <a:schemeClr val="accent3"/>
              </a:buClr>
              <a:buFont typeface="Wingdings 2"/>
              <a:buNone/>
              <a:defRPr/>
            </a:pPr>
            <a:endParaRPr lang="pt-BR" dirty="0" smtClean="0"/>
          </a:p>
          <a:p>
            <a:pPr marL="274320" indent="-274320" eaLnBrk="1" fontAlgn="auto" hangingPunct="1">
              <a:spcAft>
                <a:spcPts val="0"/>
              </a:spcAft>
              <a:buClr>
                <a:schemeClr val="accent3"/>
              </a:buClr>
              <a:buFont typeface="Wingdings 2"/>
              <a:buNone/>
              <a:defRPr/>
            </a:pPr>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ítulo 1"/>
          <p:cNvSpPr>
            <a:spLocks noGrp="1"/>
          </p:cNvSpPr>
          <p:nvPr>
            <p:ph type="title"/>
          </p:nvPr>
        </p:nvSpPr>
        <p:spPr>
          <a:xfrm>
            <a:off x="457200" y="333375"/>
            <a:ext cx="8229600" cy="1008063"/>
          </a:xfrm>
        </p:spPr>
        <p:txBody>
          <a:bodyPr/>
          <a:lstStyle/>
          <a:p>
            <a:pPr eaLnBrk="1" hangingPunct="1"/>
            <a:r>
              <a:rPr lang="pt-BR" smtClean="0"/>
              <a:t>Exame físico</a:t>
            </a:r>
          </a:p>
        </p:txBody>
      </p:sp>
      <p:sp>
        <p:nvSpPr>
          <p:cNvPr id="3" name="Espaço Reservado para Conteúdo 2"/>
          <p:cNvSpPr>
            <a:spLocks noGrp="1"/>
          </p:cNvSpPr>
          <p:nvPr>
            <p:ph idx="1"/>
          </p:nvPr>
        </p:nvSpPr>
        <p:spPr>
          <a:xfrm>
            <a:off x="179388" y="1412875"/>
            <a:ext cx="8812212" cy="5445125"/>
          </a:xfrm>
        </p:spPr>
        <p:txBody>
          <a:bodyPr>
            <a:normAutofit fontScale="70000" lnSpcReduction="20000"/>
          </a:bodyPr>
          <a:lstStyle/>
          <a:p>
            <a:pPr marL="0" indent="-274320" algn="just" eaLnBrk="1" fontAlgn="auto" hangingPunct="1">
              <a:spcAft>
                <a:spcPts val="0"/>
              </a:spcAft>
              <a:buClr>
                <a:schemeClr val="accent3"/>
              </a:buClr>
              <a:buFont typeface="Wingdings 2"/>
              <a:buNone/>
              <a:defRPr/>
            </a:pPr>
            <a:r>
              <a:rPr lang="pt-BR" b="1" dirty="0" smtClean="0"/>
              <a:t>Sinais vitais</a:t>
            </a:r>
            <a:r>
              <a:rPr lang="pt-BR" dirty="0" smtClean="0"/>
              <a:t>. O pulso e a pressão são de especial importância pois são aspectos relevantes no tratamento. </a:t>
            </a:r>
          </a:p>
          <a:p>
            <a:pPr marL="0" indent="-274320" algn="just" eaLnBrk="1" fontAlgn="auto" hangingPunct="1">
              <a:spcAft>
                <a:spcPts val="0"/>
              </a:spcAft>
              <a:buClr>
                <a:schemeClr val="accent3"/>
              </a:buClr>
              <a:buFont typeface="Wingdings 2"/>
              <a:buNone/>
              <a:defRPr/>
            </a:pPr>
            <a:r>
              <a:rPr lang="pt-BR" b="1" dirty="0" smtClean="0"/>
              <a:t>Inspeção</a:t>
            </a:r>
            <a:r>
              <a:rPr lang="pt-BR" dirty="0" smtClean="0"/>
              <a:t>: da cabeça em relação ao tronco, da cavidade oral, presença de cicatrizes, de bolhas (por exemplo:de herpes zoster).</a:t>
            </a:r>
          </a:p>
          <a:p>
            <a:pPr marL="0" indent="-274320" algn="just" eaLnBrk="1" fontAlgn="auto" hangingPunct="1">
              <a:spcAft>
                <a:spcPts val="0"/>
              </a:spcAft>
              <a:buClr>
                <a:schemeClr val="accent3"/>
              </a:buClr>
              <a:buFont typeface="Wingdings 2"/>
              <a:buNone/>
              <a:defRPr/>
            </a:pPr>
            <a:r>
              <a:rPr lang="pt-BR" b="1" dirty="0" smtClean="0"/>
              <a:t>Palpação:</a:t>
            </a:r>
            <a:r>
              <a:rPr lang="pt-BR" dirty="0" smtClean="0"/>
              <a:t> do couro cabeludo, e das regiões: frontal, maxilar e mandibular (inclusive do músculo masseter); as saídas dos nervos periféricos (terminações dos nervos trigêmeos, nervo troclear, infraorbitais e </a:t>
            </a:r>
            <a:r>
              <a:rPr lang="pt-BR" dirty="0" err="1" smtClean="0"/>
              <a:t>mentonianos</a:t>
            </a:r>
            <a:r>
              <a:rPr lang="pt-BR" dirty="0" smtClean="0"/>
              <a:t>), cápsula da articulação </a:t>
            </a:r>
            <a:r>
              <a:rPr lang="pt-BR" dirty="0" err="1" smtClean="0"/>
              <a:t>temporo-mandibular</a:t>
            </a:r>
            <a:r>
              <a:rPr lang="pt-BR" dirty="0" smtClean="0"/>
              <a:t> (tanto de boca fechada quanto aberta), e a artéria temporal superficial. </a:t>
            </a:r>
          </a:p>
          <a:p>
            <a:pPr marL="0" indent="-274320" algn="just" eaLnBrk="1" fontAlgn="auto" hangingPunct="1">
              <a:spcAft>
                <a:spcPts val="0"/>
              </a:spcAft>
              <a:buClr>
                <a:schemeClr val="accent3"/>
              </a:buClr>
              <a:buFont typeface="Wingdings 2"/>
              <a:buNone/>
              <a:defRPr/>
            </a:pPr>
            <a:r>
              <a:rPr lang="pt-BR" b="1" dirty="0" smtClean="0"/>
              <a:t>Palpação e percussão dos seios da face</a:t>
            </a:r>
          </a:p>
          <a:p>
            <a:pPr marL="0" indent="-274320" algn="just" eaLnBrk="1" fontAlgn="auto" hangingPunct="1">
              <a:spcAft>
                <a:spcPts val="0"/>
              </a:spcAft>
              <a:buClr>
                <a:schemeClr val="accent3"/>
              </a:buClr>
              <a:buFont typeface="Wingdings 2"/>
              <a:buNone/>
              <a:defRPr/>
            </a:pPr>
            <a:r>
              <a:rPr lang="pt-BR" b="1" dirty="0" smtClean="0"/>
              <a:t>Pesquisa de contraturas musculares </a:t>
            </a:r>
            <a:r>
              <a:rPr lang="pt-BR" dirty="0" smtClean="0"/>
              <a:t>(inclusive os do músculo </a:t>
            </a:r>
            <a:r>
              <a:rPr lang="pt-BR" dirty="0" err="1" smtClean="0"/>
              <a:t>esternocleidomastóide</a:t>
            </a:r>
            <a:r>
              <a:rPr lang="pt-BR" dirty="0" smtClean="0"/>
              <a:t> e trapézio, e </a:t>
            </a:r>
            <a:r>
              <a:rPr lang="pt-BR" dirty="0" err="1" smtClean="0"/>
              <a:t>paravertebral</a:t>
            </a:r>
            <a:r>
              <a:rPr lang="pt-BR" dirty="0" smtClean="0"/>
              <a:t>).</a:t>
            </a:r>
          </a:p>
          <a:p>
            <a:pPr marL="0" indent="-274320" algn="just" eaLnBrk="1" fontAlgn="auto" hangingPunct="1">
              <a:spcAft>
                <a:spcPts val="0"/>
              </a:spcAft>
              <a:buClr>
                <a:schemeClr val="accent3"/>
              </a:buClr>
              <a:buFont typeface="Wingdings 2"/>
              <a:buNone/>
              <a:defRPr/>
            </a:pPr>
            <a:r>
              <a:rPr lang="pt-BR" b="1" dirty="0" smtClean="0"/>
              <a:t>Ausculta</a:t>
            </a:r>
            <a:r>
              <a:rPr lang="pt-BR" dirty="0" smtClean="0"/>
              <a:t>: artérias carótida, temporal ; e da capsula da articulação </a:t>
            </a:r>
            <a:r>
              <a:rPr lang="pt-BR" dirty="0" err="1" smtClean="0"/>
              <a:t>temporo-mandibular</a:t>
            </a:r>
            <a:r>
              <a:rPr lang="pt-BR" dirty="0" smtClean="0"/>
              <a:t> (procurando cliques conforme se fecha a boca).</a:t>
            </a:r>
          </a:p>
          <a:p>
            <a:pPr marL="0" indent="-274320" algn="just" eaLnBrk="1" fontAlgn="auto" hangingPunct="1">
              <a:spcAft>
                <a:spcPts val="0"/>
              </a:spcAft>
              <a:buClr>
                <a:schemeClr val="accent3"/>
              </a:buClr>
              <a:buFont typeface="Wingdings 2"/>
              <a:buNone/>
              <a:defRPr/>
            </a:pPr>
            <a:r>
              <a:rPr lang="pt-BR" b="1" dirty="0" smtClean="0"/>
              <a:t>Pares cranianos </a:t>
            </a:r>
            <a:endParaRPr lang="pt-BR" dirty="0" smtClean="0"/>
          </a:p>
          <a:p>
            <a:pPr marL="0" indent="-274320" algn="just" eaLnBrk="1" fontAlgn="auto" hangingPunct="1">
              <a:spcAft>
                <a:spcPts val="0"/>
              </a:spcAft>
              <a:buClr>
                <a:schemeClr val="accent3"/>
              </a:buClr>
              <a:buFont typeface="Wingdings 2"/>
              <a:buNone/>
              <a:defRPr/>
            </a:pPr>
            <a:r>
              <a:rPr lang="pt-BR" b="1" dirty="0" smtClean="0"/>
              <a:t>Motricidade e sensibilidade</a:t>
            </a:r>
          </a:p>
          <a:p>
            <a:pPr marL="0" indent="-274320" algn="just" eaLnBrk="1" fontAlgn="auto" hangingPunct="1">
              <a:spcAft>
                <a:spcPts val="0"/>
              </a:spcAft>
              <a:buClr>
                <a:schemeClr val="accent3"/>
              </a:buClr>
              <a:buFont typeface="Wingdings 2"/>
              <a:buNone/>
              <a:defRPr/>
            </a:pPr>
            <a:r>
              <a:rPr lang="pt-BR" b="1" dirty="0" smtClean="0"/>
              <a:t>Sinais </a:t>
            </a:r>
            <a:r>
              <a:rPr lang="pt-BR" b="1" dirty="0" err="1" smtClean="0"/>
              <a:t>Meníngeos</a:t>
            </a:r>
            <a:endParaRPr lang="pt-BR" b="1" dirty="0" smtClean="0"/>
          </a:p>
          <a:p>
            <a:pPr marL="0" indent="-274320" algn="just" eaLnBrk="1" fontAlgn="auto" hangingPunct="1">
              <a:spcAft>
                <a:spcPts val="0"/>
              </a:spcAft>
              <a:buClr>
                <a:schemeClr val="accent3"/>
              </a:buClr>
              <a:buFont typeface="Wingdings 2"/>
              <a:buNone/>
              <a:defRPr/>
            </a:pPr>
            <a:r>
              <a:rPr lang="pt-BR" b="1" dirty="0" smtClean="0"/>
              <a:t>Consciência e estado mental </a:t>
            </a:r>
          </a:p>
          <a:p>
            <a:pPr marL="0" indent="-274320" algn="just" eaLnBrk="1" fontAlgn="auto" hangingPunct="1">
              <a:spcAft>
                <a:spcPts val="0"/>
              </a:spcAft>
              <a:buClr>
                <a:schemeClr val="accent3"/>
              </a:buClr>
              <a:buFont typeface="Wingdings 2"/>
              <a:buNone/>
              <a:defRPr/>
            </a:pPr>
            <a:r>
              <a:rPr lang="pt-BR" b="1" dirty="0" err="1" smtClean="0"/>
              <a:t>Otoscopia</a:t>
            </a:r>
            <a:r>
              <a:rPr lang="pt-BR" b="1" dirty="0" smtClean="0"/>
              <a:t> e fundo de olho</a:t>
            </a:r>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520" y="2564904"/>
            <a:ext cx="8458200" cy="1150937"/>
          </a:xfrm>
        </p:spPr>
        <p:txBody>
          <a:bodyPr/>
          <a:lstStyle/>
          <a:p>
            <a:r>
              <a:rPr lang="pt-BR" dirty="0" err="1" smtClean="0"/>
              <a:t>Cefaléia</a:t>
            </a:r>
            <a:r>
              <a:rPr lang="pt-BR" dirty="0" smtClean="0"/>
              <a:t> do Tipo Tensional(CTT)</a:t>
            </a:r>
            <a:endParaRPr lang="pt-BR" dirty="0"/>
          </a:p>
        </p:txBody>
      </p:sp>
      <p:sp>
        <p:nvSpPr>
          <p:cNvPr id="3" name="Subtítulo 2"/>
          <p:cNvSpPr>
            <a:spLocks noGrp="1"/>
          </p:cNvSpPr>
          <p:nvPr>
            <p:ph type="subTitle" idx="1"/>
          </p:nvPr>
        </p:nvSpPr>
        <p:spPr/>
        <p:txBody>
          <a:bodyPr>
            <a:normAutofit/>
          </a:bodyPr>
          <a:lstStyle/>
          <a:p>
            <a:pPr>
              <a:lnSpc>
                <a:spcPct val="80000"/>
              </a:lnSpc>
            </a:pPr>
            <a:endParaRPr lang="pt-BR" b="1" dirty="0" smtClean="0">
              <a:latin typeface="Calibri" pitchFamily="34" charset="0"/>
              <a:cs typeface="Calibri" pitchFamily="34" charset="0"/>
            </a:endParaRPr>
          </a:p>
          <a:p>
            <a:pPr>
              <a:lnSpc>
                <a:spcPct val="80000"/>
              </a:lnSpc>
            </a:pPr>
            <a:r>
              <a:rPr lang="pt-BR" b="1" dirty="0" smtClean="0">
                <a:latin typeface="Calibri" pitchFamily="34" charset="0"/>
                <a:cs typeface="Calibri" pitchFamily="34" charset="0"/>
              </a:rPr>
              <a:t>Gustavo </a:t>
            </a:r>
            <a:r>
              <a:rPr lang="pt-BR" b="1" dirty="0" err="1" smtClean="0">
                <a:latin typeface="Calibri" pitchFamily="34" charset="0"/>
                <a:cs typeface="Calibri" pitchFamily="34" charset="0"/>
              </a:rPr>
              <a:t>A.A.</a:t>
            </a:r>
            <a:r>
              <a:rPr lang="pt-BR" b="1" dirty="0" smtClean="0">
                <a:latin typeface="Calibri" pitchFamily="34" charset="0"/>
                <a:cs typeface="Calibri" pitchFamily="34" charset="0"/>
              </a:rPr>
              <a:t> </a:t>
            </a:r>
            <a:r>
              <a:rPr lang="pt-BR" b="1" dirty="0" err="1" smtClean="0">
                <a:latin typeface="Calibri" pitchFamily="34" charset="0"/>
                <a:cs typeface="Calibri" pitchFamily="34" charset="0"/>
              </a:rPr>
              <a:t>Shimada</a:t>
            </a:r>
            <a:endParaRPr lang="pt-BR" b="1" dirty="0" smtClean="0">
              <a:latin typeface="Calibri" pitchFamily="34" charset="0"/>
              <a:cs typeface="Calibri" pitchFamily="34" charset="0"/>
            </a:endParaRPr>
          </a:p>
          <a:p>
            <a:endParaRPr lang="pt-BR" dirty="0"/>
          </a:p>
        </p:txBody>
      </p:sp>
    </p:spTree>
    <p:extLst>
      <p:ext uri="{BB962C8B-B14F-4D97-AF65-F5344CB8AC3E}">
        <p14:creationId xmlns:p14="http://schemas.microsoft.com/office/powerpoint/2010/main" val="1514029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1"/>
          <p:cNvSpPr>
            <a:spLocks noGrp="1"/>
          </p:cNvSpPr>
          <p:nvPr>
            <p:ph type="title"/>
          </p:nvPr>
        </p:nvSpPr>
        <p:spPr/>
        <p:txBody>
          <a:bodyPr/>
          <a:lstStyle/>
          <a:p>
            <a:pPr eaLnBrk="1" hangingPunct="1"/>
            <a:r>
              <a:rPr lang="pt-BR" dirty="0" err="1" smtClean="0"/>
              <a:t>Cefaleia</a:t>
            </a:r>
            <a:r>
              <a:rPr lang="pt-BR" dirty="0" smtClean="0"/>
              <a:t> : Definição</a:t>
            </a:r>
          </a:p>
        </p:txBody>
      </p:sp>
      <p:sp>
        <p:nvSpPr>
          <p:cNvPr id="6147" name="Espaço Reservado para Conteúdo 2"/>
          <p:cNvSpPr>
            <a:spLocks noGrp="1"/>
          </p:cNvSpPr>
          <p:nvPr>
            <p:ph idx="1"/>
          </p:nvPr>
        </p:nvSpPr>
        <p:spPr>
          <a:xfrm>
            <a:off x="304800" y="2216150"/>
            <a:ext cx="8588375" cy="4525963"/>
          </a:xfrm>
        </p:spPr>
        <p:txBody>
          <a:bodyPr/>
          <a:lstStyle/>
          <a:p>
            <a:pPr marL="0" algn="just" eaLnBrk="1" hangingPunct="1">
              <a:buFont typeface="Wingdings 2" pitchFamily="18" charset="2"/>
              <a:buNone/>
            </a:pPr>
            <a:r>
              <a:rPr lang="pt-BR" dirty="0" smtClean="0"/>
              <a:t>	</a:t>
            </a:r>
            <a:r>
              <a:rPr lang="pt-BR" sz="2800" dirty="0" smtClean="0"/>
              <a:t>Dor localizada desde os olhos até a implantação dos cabelos e/ou plano </a:t>
            </a:r>
            <a:r>
              <a:rPr lang="pt-BR" sz="2800" dirty="0" err="1" smtClean="0"/>
              <a:t>órbitomeatal</a:t>
            </a:r>
            <a:r>
              <a:rPr lang="pt-BR" sz="2800" dirty="0" smtClean="0"/>
              <a:t>.</a:t>
            </a:r>
          </a:p>
          <a:p>
            <a:pPr marL="0" algn="just" eaLnBrk="1" hangingPunct="1">
              <a:buFont typeface="Wingdings 2" pitchFamily="18" charset="2"/>
              <a:buNone/>
            </a:pPr>
            <a:endParaRPr lang="pt-BR" sz="2800" dirty="0" smtClean="0"/>
          </a:p>
          <a:p>
            <a:pPr marL="0" algn="just" eaLnBrk="1" hangingPunct="1">
              <a:buFont typeface="Wingdings 2" pitchFamily="18" charset="2"/>
              <a:buNone/>
            </a:pPr>
            <a:endParaRPr lang="pt-BR" sz="2400" dirty="0" smtClean="0"/>
          </a:p>
          <a:p>
            <a:pPr marL="0" algn="just" eaLnBrk="1" hangingPunct="1">
              <a:buFont typeface="Wingdings" pitchFamily="2" charset="2"/>
              <a:buChar char="ü"/>
            </a:pPr>
            <a:r>
              <a:rPr lang="pt-BR" sz="2400" dirty="0" smtClean="0"/>
              <a:t>	Observação: caso a dor seja abaixo dos olhos:  </a:t>
            </a:r>
            <a:r>
              <a:rPr lang="pt-BR" sz="2400" b="1" i="1" dirty="0" smtClean="0"/>
              <a:t>dor facial</a:t>
            </a:r>
            <a:r>
              <a:rPr lang="pt-BR" sz="2400" dirty="0" smtClean="0"/>
              <a:t>.</a:t>
            </a:r>
          </a:p>
          <a:p>
            <a:pPr marL="0" algn="just" eaLnBrk="1" hangingPunct="1">
              <a:buFont typeface="Wingdings" pitchFamily="2" charset="2"/>
              <a:buChar char="ü"/>
            </a:pPr>
            <a:r>
              <a:rPr lang="pt-BR" sz="2400" dirty="0" smtClean="0"/>
              <a:t>	Observação: caso a dor seja abaixo da abaixo da implantação dos cabelos: </a:t>
            </a:r>
            <a:r>
              <a:rPr lang="pt-BR" sz="2400" b="1" i="1" dirty="0" smtClean="0"/>
              <a:t>dor cervical</a:t>
            </a:r>
            <a:r>
              <a:rPr lang="pt-BR" sz="2400" dirty="0" smtClean="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idx="1"/>
          </p:nvPr>
        </p:nvSpPr>
        <p:spPr/>
        <p:txBody>
          <a:bodyPr/>
          <a:lstStyle/>
          <a:p>
            <a:r>
              <a:rPr lang="pt-BR" dirty="0" smtClean="0"/>
              <a:t>Tipo mais comum de cefaleia primária;</a:t>
            </a:r>
          </a:p>
          <a:p>
            <a:r>
              <a:rPr lang="pt-BR" dirty="0" smtClean="0"/>
              <a:t>É a que causa o maior impacto socioeconômico;</a:t>
            </a:r>
          </a:p>
          <a:p>
            <a:r>
              <a:rPr lang="pt-BR" dirty="0" smtClean="0"/>
              <a:t>Os mecanismos exatos causadores da cefaleia tensional não foram ainda elucidados</a:t>
            </a:r>
            <a:r>
              <a:rPr lang="pt-BR" dirty="0"/>
              <a:t> </a:t>
            </a:r>
            <a:r>
              <a:rPr lang="pt-BR" dirty="0" smtClean="0"/>
              <a:t>ou compreendidos;</a:t>
            </a:r>
            <a:endParaRPr lang="pt-BR" dirty="0"/>
          </a:p>
        </p:txBody>
      </p:sp>
    </p:spTree>
    <p:extLst>
      <p:ext uri="{BB962C8B-B14F-4D97-AF65-F5344CB8AC3E}">
        <p14:creationId xmlns:p14="http://schemas.microsoft.com/office/powerpoint/2010/main" val="1309508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85192" y="548680"/>
            <a:ext cx="8229600" cy="1080121"/>
          </a:xfrm>
        </p:spPr>
        <p:txBody>
          <a:bodyPr>
            <a:normAutofit fontScale="92500" lnSpcReduction="20000"/>
          </a:bodyPr>
          <a:lstStyle/>
          <a:p>
            <a:pPr marL="0" indent="0">
              <a:buNone/>
            </a:pPr>
            <a:r>
              <a:rPr lang="en-US" dirty="0" smtClean="0"/>
              <a:t> </a:t>
            </a:r>
            <a:r>
              <a:rPr lang="en-US" sz="2600" dirty="0" err="1" smtClean="0"/>
              <a:t>Classificação</a:t>
            </a:r>
            <a:r>
              <a:rPr lang="en-US" sz="2600" dirty="0" smtClean="0"/>
              <a:t> da CTT  </a:t>
            </a:r>
            <a:r>
              <a:rPr lang="en-US" sz="2600" dirty="0" err="1" smtClean="0"/>
              <a:t>segundo</a:t>
            </a:r>
            <a:r>
              <a:rPr lang="en-US" sz="2600" dirty="0" smtClean="0"/>
              <a:t>  The International Classification of Headache Disorders,</a:t>
            </a:r>
            <a:r>
              <a:rPr lang="de-DE" sz="2600" dirty="0" smtClean="0"/>
              <a:t> 2nd Edition – ICHD II</a:t>
            </a:r>
            <a:endParaRPr lang="en-US" sz="2600"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554623"/>
            <a:ext cx="7488832" cy="49546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00470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476672"/>
            <a:ext cx="8229600" cy="1066800"/>
          </a:xfrm>
        </p:spPr>
        <p:txBody>
          <a:bodyPr>
            <a:noAutofit/>
          </a:bodyPr>
          <a:lstStyle/>
          <a:p>
            <a:r>
              <a:rPr lang="pt-BR" sz="3600" dirty="0" smtClean="0"/>
              <a:t>Cefaleia do tipo tensional episódica infrequente</a:t>
            </a:r>
            <a:endParaRPr lang="pt-BR" sz="3600" dirty="0"/>
          </a:p>
        </p:txBody>
      </p:sp>
      <p:sp>
        <p:nvSpPr>
          <p:cNvPr id="3" name="Espaço Reservado para Conteúdo 2"/>
          <p:cNvSpPr>
            <a:spLocks noGrp="1"/>
          </p:cNvSpPr>
          <p:nvPr>
            <p:ph idx="1"/>
          </p:nvPr>
        </p:nvSpPr>
        <p:spPr>
          <a:xfrm>
            <a:off x="467544" y="1601028"/>
            <a:ext cx="8229600" cy="5256584"/>
          </a:xfrm>
        </p:spPr>
        <p:txBody>
          <a:bodyPr>
            <a:normAutofit fontScale="92500"/>
          </a:bodyPr>
          <a:lstStyle/>
          <a:p>
            <a:r>
              <a:rPr lang="pt-BR" sz="2200" dirty="0" smtClean="0"/>
              <a:t>Critérios diagnósticos:</a:t>
            </a:r>
          </a:p>
          <a:p>
            <a:pPr marL="0" indent="0">
              <a:buNone/>
            </a:pPr>
            <a:r>
              <a:rPr lang="pt-BR" sz="2200" dirty="0" smtClean="0"/>
              <a:t>A. Pelo menos 10 crises ocorrendo em &lt; 1 dia por mês em média (&lt; 12 dias</a:t>
            </a:r>
          </a:p>
          <a:p>
            <a:pPr marL="0" indent="0">
              <a:buNone/>
            </a:pPr>
            <a:r>
              <a:rPr lang="pt-BR" sz="2200" dirty="0" smtClean="0"/>
              <a:t>por ano) e preenchendo os critérios de B a D</a:t>
            </a:r>
          </a:p>
          <a:p>
            <a:pPr marL="0" indent="0">
              <a:buNone/>
            </a:pPr>
            <a:r>
              <a:rPr lang="pt-BR" sz="2200" dirty="0" smtClean="0"/>
              <a:t>B. Cefaleia durando de 30 minutos a 7 dias</a:t>
            </a:r>
          </a:p>
          <a:p>
            <a:pPr marL="0" indent="0">
              <a:buNone/>
            </a:pPr>
            <a:r>
              <a:rPr lang="pt-BR" sz="2200" dirty="0" smtClean="0"/>
              <a:t>C. A cefaleia tem pelo menos duas das seguintes características:</a:t>
            </a:r>
          </a:p>
          <a:p>
            <a:pPr marL="0" indent="0">
              <a:buNone/>
            </a:pPr>
            <a:r>
              <a:rPr lang="pt-BR" sz="2200" dirty="0" smtClean="0"/>
              <a:t>1. localização bilateral</a:t>
            </a:r>
          </a:p>
          <a:p>
            <a:pPr marL="0" indent="0">
              <a:buNone/>
            </a:pPr>
            <a:r>
              <a:rPr lang="pt-BR" sz="2200" dirty="0" smtClean="0"/>
              <a:t>2. caráter em pressão/aperto (não pulsátil)</a:t>
            </a:r>
          </a:p>
          <a:p>
            <a:pPr marL="0" indent="0">
              <a:buNone/>
            </a:pPr>
            <a:r>
              <a:rPr lang="pt-BR" sz="2200" dirty="0" smtClean="0"/>
              <a:t>3. intensidade fraca ou moderada</a:t>
            </a:r>
          </a:p>
          <a:p>
            <a:pPr marL="0" indent="0">
              <a:buNone/>
            </a:pPr>
            <a:r>
              <a:rPr lang="pt-BR" sz="2200" dirty="0" smtClean="0"/>
              <a:t>4. não é agravada por atividade física rotineira como caminhar ou subir</a:t>
            </a:r>
          </a:p>
          <a:p>
            <a:pPr marL="0" indent="0">
              <a:buNone/>
            </a:pPr>
            <a:r>
              <a:rPr lang="pt-BR" sz="2200" dirty="0" smtClean="0"/>
              <a:t>escadas</a:t>
            </a:r>
          </a:p>
          <a:p>
            <a:pPr marL="0" indent="0">
              <a:buNone/>
            </a:pPr>
            <a:r>
              <a:rPr lang="pt-BR" sz="2200" dirty="0" smtClean="0"/>
              <a:t>D. Ambos os seguintes:</a:t>
            </a:r>
          </a:p>
          <a:p>
            <a:pPr marL="0" indent="0">
              <a:buNone/>
            </a:pPr>
            <a:r>
              <a:rPr lang="pt-BR" sz="2200" dirty="0" smtClean="0"/>
              <a:t>1. ausência de náusea ou vômito (anorexia pode ocorrer)</a:t>
            </a:r>
          </a:p>
          <a:p>
            <a:pPr marL="0" indent="0">
              <a:buNone/>
            </a:pPr>
            <a:r>
              <a:rPr lang="pt-BR" sz="2200" dirty="0" smtClean="0"/>
              <a:t>2. fotofobia ou fonofobia (apenas uma delas pode estar presente)</a:t>
            </a:r>
          </a:p>
          <a:p>
            <a:pPr marL="0" indent="0">
              <a:buNone/>
            </a:pPr>
            <a:r>
              <a:rPr lang="pt-BR" sz="2200" dirty="0" smtClean="0"/>
              <a:t>E. Não atribuída a outro transtorno</a:t>
            </a:r>
            <a:r>
              <a:rPr lang="pt-BR" dirty="0" smtClean="0"/>
              <a:t>;</a:t>
            </a:r>
          </a:p>
        </p:txBody>
      </p:sp>
    </p:spTree>
    <p:extLst>
      <p:ext uri="{BB962C8B-B14F-4D97-AF65-F5344CB8AC3E}">
        <p14:creationId xmlns:p14="http://schemas.microsoft.com/office/powerpoint/2010/main" val="2154798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229600" cy="1138138"/>
          </a:xfrm>
        </p:spPr>
        <p:txBody>
          <a:bodyPr>
            <a:noAutofit/>
          </a:bodyPr>
          <a:lstStyle/>
          <a:p>
            <a:r>
              <a:rPr lang="pt-BR" sz="4000" dirty="0"/>
              <a:t>C</a:t>
            </a:r>
            <a:r>
              <a:rPr lang="pt-BR" sz="4000" dirty="0" smtClean="0"/>
              <a:t>omentários</a:t>
            </a:r>
            <a:endParaRPr lang="pt-BR" sz="4000" dirty="0"/>
          </a:p>
        </p:txBody>
      </p:sp>
      <p:sp>
        <p:nvSpPr>
          <p:cNvPr id="3" name="Espaço Reservado para Conteúdo 2"/>
          <p:cNvSpPr>
            <a:spLocks noGrp="1"/>
          </p:cNvSpPr>
          <p:nvPr>
            <p:ph idx="1"/>
          </p:nvPr>
        </p:nvSpPr>
        <p:spPr>
          <a:xfrm>
            <a:off x="457200" y="1124744"/>
            <a:ext cx="8229600" cy="5001419"/>
          </a:xfrm>
        </p:spPr>
        <p:txBody>
          <a:bodyPr/>
          <a:lstStyle/>
          <a:p>
            <a:pPr>
              <a:lnSpc>
                <a:spcPct val="200000"/>
              </a:lnSpc>
            </a:pPr>
            <a:endParaRPr lang="pt-BR" dirty="0" smtClean="0"/>
          </a:p>
          <a:p>
            <a:pPr>
              <a:lnSpc>
                <a:spcPct val="200000"/>
              </a:lnSpc>
            </a:pPr>
            <a:r>
              <a:rPr lang="pt-BR" dirty="0" smtClean="0"/>
              <a:t>Aumento da sensibilidade dolorosa pericraniana é um achado anormal bastante comum na CTT;</a:t>
            </a:r>
          </a:p>
          <a:p>
            <a:pPr>
              <a:lnSpc>
                <a:spcPct val="200000"/>
              </a:lnSpc>
            </a:pPr>
            <a:r>
              <a:rPr lang="pt-BR" dirty="0" smtClean="0"/>
              <a:t>O </a:t>
            </a:r>
            <a:r>
              <a:rPr lang="pt-BR" dirty="0" err="1" smtClean="0"/>
              <a:t>dolorimento</a:t>
            </a:r>
            <a:r>
              <a:rPr lang="pt-BR" dirty="0" smtClean="0"/>
              <a:t>  </a:t>
            </a:r>
            <a:r>
              <a:rPr lang="pt-BR" dirty="0" err="1" smtClean="0"/>
              <a:t>pericraniano</a:t>
            </a:r>
            <a:r>
              <a:rPr lang="pt-BR" dirty="0" smtClean="0"/>
              <a:t>  é facilmente pesquisado através da palpação manual;</a:t>
            </a:r>
          </a:p>
        </p:txBody>
      </p:sp>
    </p:spTree>
    <p:extLst>
      <p:ext uri="{BB962C8B-B14F-4D97-AF65-F5344CB8AC3E}">
        <p14:creationId xmlns:p14="http://schemas.microsoft.com/office/powerpoint/2010/main" val="22349222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548680"/>
            <a:ext cx="8229600" cy="1066800"/>
          </a:xfrm>
        </p:spPr>
        <p:txBody>
          <a:bodyPr>
            <a:normAutofit fontScale="90000"/>
          </a:bodyPr>
          <a:lstStyle/>
          <a:p>
            <a:r>
              <a:rPr lang="pt-BR" dirty="0" smtClean="0"/>
              <a:t>Cefaleia do tipo tensional episódica frequente</a:t>
            </a:r>
            <a:endParaRPr lang="pt-BR" dirty="0"/>
          </a:p>
        </p:txBody>
      </p:sp>
      <p:sp>
        <p:nvSpPr>
          <p:cNvPr id="3" name="Espaço Reservado para Conteúdo 2"/>
          <p:cNvSpPr>
            <a:spLocks noGrp="1"/>
          </p:cNvSpPr>
          <p:nvPr>
            <p:ph idx="1"/>
          </p:nvPr>
        </p:nvSpPr>
        <p:spPr>
          <a:xfrm>
            <a:off x="179512" y="1700808"/>
            <a:ext cx="8856984" cy="5157192"/>
          </a:xfrm>
        </p:spPr>
        <p:txBody>
          <a:bodyPr>
            <a:normAutofit fontScale="62500" lnSpcReduction="20000"/>
          </a:bodyPr>
          <a:lstStyle/>
          <a:p>
            <a:pPr>
              <a:lnSpc>
                <a:spcPct val="120000"/>
              </a:lnSpc>
            </a:pPr>
            <a:r>
              <a:rPr lang="pt-BR" dirty="0" smtClean="0"/>
              <a:t>Critérios diagnósticos</a:t>
            </a:r>
          </a:p>
          <a:p>
            <a:pPr marL="0" indent="0">
              <a:lnSpc>
                <a:spcPct val="120000"/>
              </a:lnSpc>
              <a:buNone/>
            </a:pPr>
            <a:r>
              <a:rPr lang="pt-BR" dirty="0" smtClean="0"/>
              <a:t>A. Pelo menos 10 crises que ocorrem em ≥ 1 dia, porém &lt; 15 dias por mês</a:t>
            </a:r>
          </a:p>
          <a:p>
            <a:pPr marL="0" indent="0">
              <a:lnSpc>
                <a:spcPct val="120000"/>
              </a:lnSpc>
              <a:buNone/>
            </a:pPr>
            <a:r>
              <a:rPr lang="pt-BR" dirty="0" smtClean="0"/>
              <a:t>durante pelo menos três meses (≥ 12 dias e &lt; 180 dias por ano)</a:t>
            </a:r>
          </a:p>
          <a:p>
            <a:pPr marL="0" indent="0">
              <a:lnSpc>
                <a:spcPct val="120000"/>
              </a:lnSpc>
              <a:buNone/>
            </a:pPr>
            <a:r>
              <a:rPr lang="pt-BR" dirty="0" smtClean="0"/>
              <a:t>preenchendo os critérios de B a D</a:t>
            </a:r>
          </a:p>
          <a:p>
            <a:pPr marL="0" indent="0">
              <a:lnSpc>
                <a:spcPct val="120000"/>
              </a:lnSpc>
              <a:buNone/>
            </a:pPr>
            <a:r>
              <a:rPr lang="pt-BR" dirty="0" smtClean="0"/>
              <a:t>B. Cefaleia durando de 30 minutos a sete dias</a:t>
            </a:r>
          </a:p>
          <a:p>
            <a:pPr marL="0" indent="0">
              <a:lnSpc>
                <a:spcPct val="120000"/>
              </a:lnSpc>
              <a:buNone/>
            </a:pPr>
            <a:r>
              <a:rPr lang="pt-BR" dirty="0" smtClean="0"/>
              <a:t>C. A cefaleia tem pelo menos duas das seguintes características:</a:t>
            </a:r>
          </a:p>
          <a:p>
            <a:pPr marL="0" indent="0">
              <a:lnSpc>
                <a:spcPct val="120000"/>
              </a:lnSpc>
              <a:buNone/>
            </a:pPr>
            <a:r>
              <a:rPr lang="pt-BR" dirty="0" smtClean="0"/>
              <a:t>1. localização bilateral</a:t>
            </a:r>
          </a:p>
          <a:p>
            <a:pPr marL="0" indent="0">
              <a:lnSpc>
                <a:spcPct val="120000"/>
              </a:lnSpc>
              <a:buNone/>
            </a:pPr>
            <a:r>
              <a:rPr lang="pt-BR" dirty="0" smtClean="0"/>
              <a:t>2. caráter em pressão/aperto (não pulsátil)</a:t>
            </a:r>
          </a:p>
          <a:p>
            <a:pPr marL="0" indent="0">
              <a:lnSpc>
                <a:spcPct val="120000"/>
              </a:lnSpc>
              <a:buNone/>
            </a:pPr>
            <a:r>
              <a:rPr lang="pt-BR" dirty="0" smtClean="0"/>
              <a:t>3. intensidade fraca ou moderada</a:t>
            </a:r>
          </a:p>
          <a:p>
            <a:pPr marL="0" indent="0">
              <a:lnSpc>
                <a:spcPct val="120000"/>
              </a:lnSpc>
              <a:buNone/>
            </a:pPr>
            <a:r>
              <a:rPr lang="pt-BR" dirty="0" smtClean="0"/>
              <a:t>4. não é agravada por atividade física rotineira como caminhar ou subir</a:t>
            </a:r>
          </a:p>
          <a:p>
            <a:pPr marL="0" indent="0">
              <a:lnSpc>
                <a:spcPct val="120000"/>
              </a:lnSpc>
              <a:buNone/>
            </a:pPr>
            <a:r>
              <a:rPr lang="pt-BR" dirty="0" smtClean="0"/>
              <a:t>escadas</a:t>
            </a:r>
          </a:p>
          <a:p>
            <a:pPr marL="0" indent="0">
              <a:lnSpc>
                <a:spcPct val="120000"/>
              </a:lnSpc>
              <a:buNone/>
            </a:pPr>
            <a:r>
              <a:rPr lang="pt-BR" dirty="0" smtClean="0"/>
              <a:t>D. Ambos os seguintes</a:t>
            </a:r>
          </a:p>
          <a:p>
            <a:pPr marL="0" indent="0">
              <a:lnSpc>
                <a:spcPct val="120000"/>
              </a:lnSpc>
              <a:buNone/>
            </a:pPr>
            <a:r>
              <a:rPr lang="pt-BR" dirty="0" smtClean="0"/>
              <a:t>1. ausência de náusea ou vômito (anorexia pode ocorrer)</a:t>
            </a:r>
          </a:p>
          <a:p>
            <a:pPr marL="0" indent="0">
              <a:lnSpc>
                <a:spcPct val="120000"/>
              </a:lnSpc>
              <a:buNone/>
            </a:pPr>
            <a:r>
              <a:rPr lang="pt-BR" dirty="0" smtClean="0"/>
              <a:t>2. fotofobia ou fonofobia (apenas uma delas pode estar presente).</a:t>
            </a:r>
          </a:p>
          <a:p>
            <a:pPr marL="0" indent="0">
              <a:lnSpc>
                <a:spcPct val="120000"/>
              </a:lnSpc>
              <a:buNone/>
            </a:pPr>
            <a:r>
              <a:rPr lang="pt-BR" dirty="0" smtClean="0"/>
              <a:t>E. Não atribuída a outro transtorno;</a:t>
            </a:r>
            <a:endParaRPr lang="pt-BR" dirty="0"/>
          </a:p>
        </p:txBody>
      </p:sp>
    </p:spTree>
    <p:extLst>
      <p:ext uri="{BB962C8B-B14F-4D97-AF65-F5344CB8AC3E}">
        <p14:creationId xmlns:p14="http://schemas.microsoft.com/office/powerpoint/2010/main" val="3241732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04664"/>
            <a:ext cx="8229600" cy="908720"/>
          </a:xfrm>
        </p:spPr>
        <p:txBody>
          <a:bodyPr/>
          <a:lstStyle/>
          <a:p>
            <a:r>
              <a:rPr lang="pt-BR" dirty="0" smtClean="0"/>
              <a:t>Cefaleia do tipo tensional crônica</a:t>
            </a:r>
            <a:endParaRPr lang="pt-BR" dirty="0"/>
          </a:p>
        </p:txBody>
      </p:sp>
      <p:sp>
        <p:nvSpPr>
          <p:cNvPr id="3" name="Espaço Reservado para Conteúdo 2"/>
          <p:cNvSpPr>
            <a:spLocks noGrp="1"/>
          </p:cNvSpPr>
          <p:nvPr>
            <p:ph idx="1"/>
          </p:nvPr>
        </p:nvSpPr>
        <p:spPr>
          <a:xfrm>
            <a:off x="179512" y="1340768"/>
            <a:ext cx="8784976" cy="5904656"/>
          </a:xfrm>
        </p:spPr>
        <p:txBody>
          <a:bodyPr>
            <a:normAutofit fontScale="77500" lnSpcReduction="20000"/>
          </a:bodyPr>
          <a:lstStyle/>
          <a:p>
            <a:r>
              <a:rPr lang="pt-BR" sz="4000" dirty="0" smtClean="0"/>
              <a:t>Critérios diagnósticos</a:t>
            </a:r>
            <a:r>
              <a:rPr lang="pt-BR" dirty="0" smtClean="0"/>
              <a:t>:</a:t>
            </a:r>
          </a:p>
          <a:p>
            <a:pPr marL="0" indent="0">
              <a:buNone/>
            </a:pPr>
            <a:r>
              <a:rPr lang="pt-BR" dirty="0" smtClean="0"/>
              <a:t>A. Cefaleia que ocorre em ≥ 15 dias por mês, em média, por &gt; três meses (≥ 180 dias por ano), e preenchendo os critérios de B a D;</a:t>
            </a:r>
          </a:p>
          <a:p>
            <a:pPr marL="0" indent="0">
              <a:buNone/>
            </a:pPr>
            <a:r>
              <a:rPr lang="pt-BR" dirty="0" smtClean="0"/>
              <a:t>B. A cefaleia dura horas ou pode ser contínua;</a:t>
            </a:r>
          </a:p>
          <a:p>
            <a:pPr marL="0" indent="0">
              <a:buNone/>
            </a:pPr>
            <a:r>
              <a:rPr lang="pt-BR" dirty="0" smtClean="0"/>
              <a:t>C. A cefaleia tem pelo menos duas das seguintes características:</a:t>
            </a:r>
          </a:p>
          <a:p>
            <a:pPr marL="0" indent="0">
              <a:buNone/>
            </a:pPr>
            <a:r>
              <a:rPr lang="pt-BR" dirty="0" smtClean="0"/>
              <a:t>1. localização bilateral,</a:t>
            </a:r>
          </a:p>
          <a:p>
            <a:pPr marL="0" indent="0">
              <a:buNone/>
            </a:pPr>
            <a:r>
              <a:rPr lang="pt-BR" dirty="0" smtClean="0"/>
              <a:t>2. caráter em pressão/aperto (não pulsátil),</a:t>
            </a:r>
          </a:p>
          <a:p>
            <a:pPr marL="0" indent="0">
              <a:buNone/>
            </a:pPr>
            <a:r>
              <a:rPr lang="pt-BR" dirty="0" smtClean="0"/>
              <a:t>3. intensidade fraca ou moderada,</a:t>
            </a:r>
          </a:p>
          <a:p>
            <a:pPr marL="0" indent="0">
              <a:buNone/>
            </a:pPr>
            <a:r>
              <a:rPr lang="pt-BR" dirty="0" smtClean="0"/>
              <a:t>4. não é agravada por atividade física rotineira como caminhar ou subir</a:t>
            </a:r>
          </a:p>
          <a:p>
            <a:pPr marL="0" indent="0">
              <a:buNone/>
            </a:pPr>
            <a:r>
              <a:rPr lang="pt-BR" dirty="0" smtClean="0"/>
              <a:t>Escadas.</a:t>
            </a:r>
          </a:p>
          <a:p>
            <a:pPr marL="0" indent="0">
              <a:buNone/>
            </a:pPr>
            <a:r>
              <a:rPr lang="pt-BR" dirty="0" smtClean="0"/>
              <a:t>D. Ambos os seguintes:</a:t>
            </a:r>
          </a:p>
          <a:p>
            <a:pPr marL="0" indent="0">
              <a:buNone/>
            </a:pPr>
            <a:r>
              <a:rPr lang="pt-BR" dirty="0" smtClean="0"/>
              <a:t>1. não mais do que um dos seguintes sintomas: fotofobia, fonofobia ou</a:t>
            </a:r>
          </a:p>
          <a:p>
            <a:pPr marL="0" indent="0">
              <a:buNone/>
            </a:pPr>
            <a:r>
              <a:rPr lang="pt-BR" dirty="0" smtClean="0"/>
              <a:t>náusea leve</a:t>
            </a:r>
          </a:p>
          <a:p>
            <a:pPr marL="0" indent="0">
              <a:buNone/>
            </a:pPr>
            <a:r>
              <a:rPr lang="pt-BR" dirty="0" smtClean="0"/>
              <a:t>2. nem náusea moderada ou intensa, nem vômitos</a:t>
            </a:r>
          </a:p>
          <a:p>
            <a:pPr marL="0" indent="0">
              <a:buNone/>
            </a:pPr>
            <a:r>
              <a:rPr lang="pt-BR" dirty="0" smtClean="0"/>
              <a:t>E. Não atribuída a outro transtorno;</a:t>
            </a:r>
            <a:endParaRPr lang="pt-BR" dirty="0"/>
          </a:p>
        </p:txBody>
      </p:sp>
    </p:spTree>
    <p:extLst>
      <p:ext uri="{BB962C8B-B14F-4D97-AF65-F5344CB8AC3E}">
        <p14:creationId xmlns:p14="http://schemas.microsoft.com/office/powerpoint/2010/main" val="20288782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BR" dirty="0" smtClean="0"/>
              <a:t>Demais cefaleias primárias</a:t>
            </a:r>
            <a:endParaRPr lang="en-US" dirty="0"/>
          </a:p>
        </p:txBody>
      </p:sp>
      <p:sp>
        <p:nvSpPr>
          <p:cNvPr id="3" name="Subtitle 2"/>
          <p:cNvSpPr>
            <a:spLocks noGrp="1"/>
          </p:cNvSpPr>
          <p:nvPr>
            <p:ph type="subTitle" idx="1"/>
          </p:nvPr>
        </p:nvSpPr>
        <p:spPr/>
        <p:txBody>
          <a:bodyPr/>
          <a:lstStyle/>
          <a:p>
            <a:r>
              <a:rPr lang="pt-BR" b="1" dirty="0"/>
              <a:t>Giulia Parise Balbão </a:t>
            </a:r>
          </a:p>
          <a:p>
            <a:endParaRPr lang="en-US" dirty="0"/>
          </a:p>
        </p:txBody>
      </p:sp>
    </p:spTree>
    <p:extLst>
      <p:ext uri="{BB962C8B-B14F-4D97-AF65-F5344CB8AC3E}">
        <p14:creationId xmlns:p14="http://schemas.microsoft.com/office/powerpoint/2010/main" val="1642755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32656"/>
            <a:ext cx="7886700" cy="1102891"/>
          </a:xfrm>
        </p:spPr>
        <p:txBody>
          <a:bodyPr>
            <a:normAutofit/>
          </a:bodyPr>
          <a:lstStyle/>
          <a:p>
            <a:r>
              <a:rPr lang="pt-BR" sz="4800" b="1" dirty="0" smtClean="0">
                <a:latin typeface="Adobe Gothic Std B" panose="020B0800000000000000" pitchFamily="34" charset="-128"/>
                <a:ea typeface="Adobe Gothic Std B" panose="020B0800000000000000" pitchFamily="34" charset="-128"/>
              </a:rPr>
              <a:t>Cefaleia em Salvas</a:t>
            </a:r>
            <a:endParaRPr lang="pt-BR" sz="4800" b="1" dirty="0">
              <a:latin typeface="Adobe Gothic Std B" panose="020B0800000000000000" pitchFamily="34" charset="-128"/>
              <a:ea typeface="Adobe Gothic Std B" panose="020B0800000000000000" pitchFamily="34" charset="-128"/>
            </a:endParaRPr>
          </a:p>
        </p:txBody>
      </p:sp>
      <p:sp useBgFill="1">
        <p:nvSpPr>
          <p:cNvPr id="3" name="Espaço Reservado para Conteúdo 2"/>
          <p:cNvSpPr>
            <a:spLocks noGrp="1"/>
          </p:cNvSpPr>
          <p:nvPr>
            <p:ph idx="1"/>
          </p:nvPr>
        </p:nvSpPr>
        <p:spPr>
          <a:xfrm>
            <a:off x="103518" y="1268760"/>
            <a:ext cx="9040483" cy="5373216"/>
          </a:xfrm>
        </p:spPr>
        <p:txBody>
          <a:bodyPr>
            <a:noAutofit/>
          </a:bodyPr>
          <a:lstStyle/>
          <a:p>
            <a:pPr marL="0" indent="0">
              <a:buNone/>
            </a:pPr>
            <a:r>
              <a:rPr lang="pt-BR" sz="2400" dirty="0" smtClean="0">
                <a:ea typeface="Adobe Gothic Std B" panose="020B0800000000000000" pitchFamily="34" charset="-128"/>
              </a:rPr>
              <a:t>Três vezes mais prevalente em homens, especialmente entre os tabagistas. </a:t>
            </a:r>
          </a:p>
          <a:p>
            <a:pPr marL="0" indent="0">
              <a:buNone/>
            </a:pPr>
            <a:endParaRPr lang="pt-BR" sz="2400" dirty="0" smtClean="0">
              <a:ea typeface="Adobe Gothic Std B" panose="020B0800000000000000" pitchFamily="34" charset="-128"/>
            </a:endParaRPr>
          </a:p>
          <a:p>
            <a:pPr marL="0" indent="0">
              <a:buNone/>
            </a:pPr>
            <a:r>
              <a:rPr lang="pt-BR" sz="2400" dirty="0" smtClean="0">
                <a:ea typeface="Adobe Gothic Std B" panose="020B0800000000000000" pitchFamily="34" charset="-128"/>
              </a:rPr>
              <a:t>Classe é 25 vezes menos prevalente que a </a:t>
            </a:r>
            <a:r>
              <a:rPr lang="pt-BR" sz="2400" dirty="0" err="1" smtClean="0">
                <a:ea typeface="Adobe Gothic Std B" panose="020B0800000000000000" pitchFamily="34" charset="-128"/>
              </a:rPr>
              <a:t>migrânea</a:t>
            </a:r>
            <a:r>
              <a:rPr lang="pt-BR" sz="2400" dirty="0" smtClean="0">
                <a:ea typeface="Adobe Gothic Std B" panose="020B0800000000000000" pitchFamily="34" charset="-128"/>
              </a:rPr>
              <a:t>.</a:t>
            </a:r>
            <a:endParaRPr lang="pt-BR" sz="2400" dirty="0">
              <a:ea typeface="Adobe Gothic Std B" panose="020B0800000000000000" pitchFamily="34" charset="-128"/>
            </a:endParaRPr>
          </a:p>
          <a:p>
            <a:pPr marL="0" indent="0">
              <a:buNone/>
            </a:pPr>
            <a:endParaRPr lang="pt-BR" sz="2400" dirty="0" smtClean="0">
              <a:ea typeface="Adobe Gothic Std B" panose="020B0800000000000000" pitchFamily="34" charset="-128"/>
            </a:endParaRPr>
          </a:p>
          <a:p>
            <a:pPr marL="0" indent="0">
              <a:buNone/>
            </a:pPr>
            <a:r>
              <a:rPr lang="pt-BR" sz="2400" dirty="0" smtClean="0">
                <a:ea typeface="Adobe Gothic Std B" panose="020B0800000000000000" pitchFamily="34" charset="-128"/>
              </a:rPr>
              <a:t>Idade de início do quadro entre 20 e 40 anos. </a:t>
            </a:r>
          </a:p>
          <a:p>
            <a:pPr marL="0" indent="0">
              <a:buNone/>
            </a:pPr>
            <a:endParaRPr lang="pt-BR" sz="2400" dirty="0" smtClean="0">
              <a:ea typeface="Adobe Gothic Std B" panose="020B0800000000000000" pitchFamily="34" charset="-128"/>
            </a:endParaRPr>
          </a:p>
          <a:p>
            <a:pPr marL="0" indent="0">
              <a:buNone/>
            </a:pPr>
            <a:r>
              <a:rPr lang="pt-BR" sz="2400" dirty="0" smtClean="0">
                <a:ea typeface="Adobe Gothic Std B" panose="020B0800000000000000" pitchFamily="34" charset="-128"/>
              </a:rPr>
              <a:t>Crises de dor intensa, sempre unilateral, em região orbitária, supraorbitária e/ou temporal. </a:t>
            </a:r>
          </a:p>
          <a:p>
            <a:pPr marL="0" indent="0">
              <a:buNone/>
            </a:pPr>
            <a:endParaRPr lang="pt-BR" sz="2400" dirty="0" smtClean="0">
              <a:ea typeface="Adobe Gothic Std B" panose="020B0800000000000000" pitchFamily="34" charset="-128"/>
            </a:endParaRPr>
          </a:p>
          <a:p>
            <a:pPr marL="0" indent="0">
              <a:buNone/>
            </a:pPr>
            <a:r>
              <a:rPr lang="pt-BR" sz="2400" dirty="0" smtClean="0">
                <a:ea typeface="Adobe Gothic Std B" panose="020B0800000000000000" pitchFamily="34" charset="-128"/>
              </a:rPr>
              <a:t>Quanto a frequência: Uma a cada dois dias ou até 8x/dia, com episódios de duração igual ou maior que 15 minutos, perdurando até 180 minutos.</a:t>
            </a:r>
          </a:p>
          <a:p>
            <a:pPr marL="0" indent="0">
              <a:buNone/>
            </a:pPr>
            <a:endParaRPr lang="pt-BR" sz="1600" dirty="0"/>
          </a:p>
        </p:txBody>
      </p:sp>
    </p:spTree>
    <p:extLst>
      <p:ext uri="{BB962C8B-B14F-4D97-AF65-F5344CB8AC3E}">
        <p14:creationId xmlns:p14="http://schemas.microsoft.com/office/powerpoint/2010/main" val="32892028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7886700" cy="1325563"/>
          </a:xfrm>
        </p:spPr>
        <p:txBody>
          <a:bodyPr/>
          <a:lstStyle/>
          <a:p>
            <a:r>
              <a:rPr lang="pt-BR" dirty="0" smtClean="0"/>
              <a:t/>
            </a:r>
            <a:br>
              <a:rPr lang="pt-BR" dirty="0" smtClean="0"/>
            </a:br>
            <a:r>
              <a:rPr lang="pt-BR" dirty="0" smtClean="0"/>
              <a:t>  </a:t>
            </a:r>
            <a:r>
              <a:rPr lang="pt-BR" b="1" dirty="0" smtClean="0"/>
              <a:t>Critérios de Diagnóstico </a:t>
            </a:r>
            <a:endParaRPr lang="pt-BR" b="1" dirty="0"/>
          </a:p>
        </p:txBody>
      </p:sp>
      <p:sp>
        <p:nvSpPr>
          <p:cNvPr id="3" name="Espaço Reservado para Conteúdo 2"/>
          <p:cNvSpPr>
            <a:spLocks noGrp="1"/>
          </p:cNvSpPr>
          <p:nvPr>
            <p:ph idx="1"/>
          </p:nvPr>
        </p:nvSpPr>
        <p:spPr>
          <a:xfrm>
            <a:off x="116457" y="1340752"/>
            <a:ext cx="8704053" cy="5771249"/>
          </a:xfrm>
        </p:spPr>
        <p:txBody>
          <a:bodyPr>
            <a:normAutofit fontScale="32500" lnSpcReduction="20000"/>
          </a:bodyPr>
          <a:lstStyle/>
          <a:p>
            <a:pPr marL="0" indent="0">
              <a:buNone/>
            </a:pPr>
            <a:endParaRPr lang="pt-BR" sz="6200" dirty="0" smtClean="0"/>
          </a:p>
          <a:p>
            <a:pPr marL="0" indent="0">
              <a:buNone/>
            </a:pPr>
            <a:r>
              <a:rPr lang="pt-BR" sz="6800" dirty="0" smtClean="0"/>
              <a:t>A. Ao menos </a:t>
            </a:r>
            <a:r>
              <a:rPr lang="pt-BR" sz="6800" u="sng" dirty="0" smtClean="0"/>
              <a:t>cinco crises preenchendo os critérios de B a D</a:t>
            </a:r>
            <a:r>
              <a:rPr lang="pt-BR" sz="6800" dirty="0" smtClean="0"/>
              <a:t>:</a:t>
            </a:r>
          </a:p>
          <a:p>
            <a:pPr marL="0" indent="0">
              <a:buNone/>
            </a:pPr>
            <a:r>
              <a:rPr lang="pt-BR" sz="6800" dirty="0" smtClean="0"/>
              <a:t>B. Dor severa ou muito severa, unilateral, orbitária/supra/temporal, com duração entre 15 e 180  minutos, sem intervenção;</a:t>
            </a:r>
          </a:p>
          <a:p>
            <a:pPr marL="0" indent="0">
              <a:buNone/>
            </a:pPr>
            <a:r>
              <a:rPr lang="pt-BR" sz="6800" dirty="0" smtClean="0"/>
              <a:t>C. Acompanhada de, pelo menos, um dos aspectos característicos sendo eles </a:t>
            </a:r>
            <a:r>
              <a:rPr lang="pt-BR" sz="6800" dirty="0" err="1" smtClean="0"/>
              <a:t>ipsilaterais</a:t>
            </a:r>
            <a:r>
              <a:rPr lang="pt-BR" sz="6800" dirty="0" smtClean="0"/>
              <a:t> à dor: </a:t>
            </a:r>
          </a:p>
          <a:p>
            <a:pPr marL="0" indent="0">
              <a:buNone/>
            </a:pPr>
            <a:r>
              <a:rPr lang="pt-BR" sz="6800" dirty="0" smtClean="0"/>
              <a:t>-hiperemia conjuntival</a:t>
            </a:r>
          </a:p>
          <a:p>
            <a:pPr marL="0" indent="0">
              <a:buNone/>
            </a:pPr>
            <a:r>
              <a:rPr lang="pt-BR" sz="6800" dirty="0" smtClean="0"/>
              <a:t>-lacrimejo </a:t>
            </a:r>
          </a:p>
          <a:p>
            <a:pPr marL="0" indent="0">
              <a:buNone/>
            </a:pPr>
            <a:r>
              <a:rPr lang="pt-BR" sz="6800" dirty="0" smtClean="0"/>
              <a:t>-congestão nasal </a:t>
            </a:r>
          </a:p>
          <a:p>
            <a:pPr marL="0" indent="0">
              <a:buNone/>
            </a:pPr>
            <a:r>
              <a:rPr lang="pt-BR" sz="6800" dirty="0" smtClean="0"/>
              <a:t>-rinorréia</a:t>
            </a:r>
          </a:p>
          <a:p>
            <a:pPr marL="0" indent="0">
              <a:buNone/>
            </a:pPr>
            <a:r>
              <a:rPr lang="pt-BR" sz="6800" dirty="0" smtClean="0"/>
              <a:t>-sudorese na região frontal e na face</a:t>
            </a:r>
          </a:p>
          <a:p>
            <a:pPr marL="0" indent="0">
              <a:buNone/>
            </a:pPr>
            <a:r>
              <a:rPr lang="pt-BR" sz="6800" dirty="0" smtClean="0"/>
              <a:t>-miose</a:t>
            </a:r>
          </a:p>
          <a:p>
            <a:pPr marL="0" indent="0">
              <a:buNone/>
            </a:pPr>
            <a:r>
              <a:rPr lang="pt-BR" sz="6800" dirty="0" smtClean="0"/>
              <a:t>-ptose</a:t>
            </a:r>
          </a:p>
          <a:p>
            <a:pPr marL="0" indent="0">
              <a:buNone/>
            </a:pPr>
            <a:r>
              <a:rPr lang="pt-BR" sz="6800" dirty="0" smtClean="0"/>
              <a:t>-edema palpebral </a:t>
            </a:r>
          </a:p>
          <a:p>
            <a:pPr marL="0" indent="0">
              <a:buNone/>
            </a:pPr>
            <a:r>
              <a:rPr lang="pt-BR" sz="6800" dirty="0" smtClean="0"/>
              <a:t>-inquietação/agitação</a:t>
            </a:r>
          </a:p>
          <a:p>
            <a:pPr marL="0" indent="0">
              <a:buNone/>
            </a:pPr>
            <a:endParaRPr lang="pt-BR" sz="6800" dirty="0" smtClean="0"/>
          </a:p>
          <a:p>
            <a:pPr marL="0" indent="0">
              <a:buNone/>
            </a:pPr>
            <a:r>
              <a:rPr lang="pt-BR" sz="6800" dirty="0" smtClean="0"/>
              <a:t>D. Frequência de 2 crises a cada 2 dias ou 8 episódios ao dia. </a:t>
            </a:r>
            <a:endParaRPr lang="pt-BR" sz="6800" dirty="0"/>
          </a:p>
        </p:txBody>
      </p:sp>
    </p:spTree>
    <p:extLst>
      <p:ext uri="{BB962C8B-B14F-4D97-AF65-F5344CB8AC3E}">
        <p14:creationId xmlns:p14="http://schemas.microsoft.com/office/powerpoint/2010/main" val="23992716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2435" y="767752"/>
            <a:ext cx="8308316" cy="5934972"/>
          </a:xfrm>
        </p:spPr>
        <p:txBody>
          <a:bodyPr>
            <a:normAutofit fontScale="92500" lnSpcReduction="10000"/>
          </a:bodyPr>
          <a:lstStyle/>
          <a:p>
            <a:pPr marL="0" indent="0">
              <a:buNone/>
            </a:pPr>
            <a:r>
              <a:rPr lang="pt-BR" sz="2600" dirty="0" smtClean="0"/>
              <a:t>A agudização do quadro e ocorrência de crise está intimamente relacionada à atividade hipotalâmica. Assim, as crises ocorrem em períodos de tempo regulares, mimetizando sazonalidade. </a:t>
            </a:r>
          </a:p>
          <a:p>
            <a:pPr marL="0" indent="0">
              <a:buNone/>
            </a:pPr>
            <a:endParaRPr lang="pt-BR" sz="2600" dirty="0" smtClean="0"/>
          </a:p>
          <a:p>
            <a:pPr marL="0" indent="0">
              <a:buNone/>
            </a:pPr>
            <a:endParaRPr lang="pt-BR" sz="2600" dirty="0" smtClean="0"/>
          </a:p>
          <a:p>
            <a:pPr marL="0" indent="0">
              <a:buNone/>
            </a:pPr>
            <a:r>
              <a:rPr lang="pt-BR" sz="2600" dirty="0" smtClean="0"/>
              <a:t>Caráter hereditário (herança autossômica dominante), em 5% dos casos. </a:t>
            </a:r>
          </a:p>
          <a:p>
            <a:pPr marL="0" indent="0">
              <a:buNone/>
            </a:pPr>
            <a:endParaRPr lang="pt-BR" sz="2600" dirty="0" smtClean="0"/>
          </a:p>
          <a:p>
            <a:pPr marL="0" indent="0">
              <a:buNone/>
            </a:pPr>
            <a:r>
              <a:rPr lang="pt-BR" sz="2600" dirty="0" smtClean="0"/>
              <a:t>10% dos doentes apresentam sintomas crônicos sem remissão, logo,  após o término das salvas (séries) críticas. </a:t>
            </a:r>
          </a:p>
          <a:p>
            <a:pPr marL="0" indent="0">
              <a:buNone/>
            </a:pPr>
            <a:endParaRPr lang="pt-BR" sz="2600" dirty="0" smtClean="0"/>
          </a:p>
          <a:p>
            <a:pPr marL="0" indent="0">
              <a:buNone/>
            </a:pPr>
            <a:r>
              <a:rPr lang="pt-BR" sz="2600" dirty="0" smtClean="0"/>
              <a:t>27%  dos pacientes apresentam um único período de crise. </a:t>
            </a:r>
          </a:p>
          <a:p>
            <a:pPr marL="0" indent="0">
              <a:buNone/>
            </a:pPr>
            <a:r>
              <a:rPr lang="pt-BR" sz="2600" dirty="0" smtClean="0"/>
              <a:t>No subtipo crônico podem ser causadas por álcool, histamina ou nitroglicerina.</a:t>
            </a:r>
          </a:p>
          <a:p>
            <a:pPr marL="0" indent="0">
              <a:buNone/>
            </a:pPr>
            <a:r>
              <a:rPr lang="pt-BR" sz="2600" dirty="0" smtClean="0"/>
              <a:t>Pode coexistir com nevralgia do trigêmeo. </a:t>
            </a:r>
          </a:p>
          <a:p>
            <a:pPr marL="0" indent="0">
              <a:buNone/>
            </a:pPr>
            <a:endParaRPr lang="pt-BR" dirty="0"/>
          </a:p>
        </p:txBody>
      </p:sp>
    </p:spTree>
    <p:extLst>
      <p:ext uri="{BB962C8B-B14F-4D97-AF65-F5344CB8AC3E}">
        <p14:creationId xmlns:p14="http://schemas.microsoft.com/office/powerpoint/2010/main" val="2736983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ítulo 1"/>
          <p:cNvSpPr>
            <a:spLocks noGrp="1"/>
          </p:cNvSpPr>
          <p:nvPr>
            <p:ph type="title"/>
          </p:nvPr>
        </p:nvSpPr>
        <p:spPr/>
        <p:txBody>
          <a:bodyPr/>
          <a:lstStyle/>
          <a:p>
            <a:pPr eaLnBrk="1" hangingPunct="1"/>
            <a:r>
              <a:rPr lang="pt-BR" smtClean="0"/>
              <a:t>Importância do tema</a:t>
            </a:r>
          </a:p>
        </p:txBody>
      </p:sp>
      <p:sp>
        <p:nvSpPr>
          <p:cNvPr id="3" name="Espaço Reservado para Conteúdo 2"/>
          <p:cNvSpPr>
            <a:spLocks noGrp="1"/>
          </p:cNvSpPr>
          <p:nvPr>
            <p:ph idx="1"/>
          </p:nvPr>
        </p:nvSpPr>
        <p:spPr>
          <a:xfrm>
            <a:off x="304800" y="1855788"/>
            <a:ext cx="8686800" cy="4525962"/>
          </a:xfrm>
        </p:spPr>
        <p:txBody>
          <a:bodyPr>
            <a:normAutofit/>
          </a:bodyPr>
          <a:lstStyle/>
          <a:p>
            <a:pPr marL="0" indent="-274320" algn="just" eaLnBrk="1" fontAlgn="auto" hangingPunct="1">
              <a:spcAft>
                <a:spcPts val="0"/>
              </a:spcAft>
              <a:buClr>
                <a:schemeClr val="accent3"/>
              </a:buClr>
              <a:buFont typeface="Wingdings 2"/>
              <a:buChar char=""/>
              <a:defRPr/>
            </a:pPr>
            <a:r>
              <a:rPr lang="pt-BR" dirty="0" smtClean="0">
                <a:solidFill>
                  <a:schemeClr val="accent1">
                    <a:lumMod val="75000"/>
                  </a:schemeClr>
                </a:solidFill>
              </a:rPr>
              <a:t>Alta prevalência: </a:t>
            </a:r>
            <a:r>
              <a:rPr lang="pt-BR" dirty="0" smtClean="0"/>
              <a:t>90% das pessoas apresentarão algum episódio de </a:t>
            </a:r>
            <a:r>
              <a:rPr lang="pt-BR" dirty="0" err="1" smtClean="0"/>
              <a:t>cefaleia</a:t>
            </a:r>
            <a:r>
              <a:rPr lang="pt-BR" dirty="0" smtClean="0"/>
              <a:t>;</a:t>
            </a:r>
          </a:p>
          <a:p>
            <a:pPr marL="0" indent="-274320" algn="just" eaLnBrk="1" fontAlgn="auto" hangingPunct="1">
              <a:spcAft>
                <a:spcPts val="0"/>
              </a:spcAft>
              <a:buClr>
                <a:schemeClr val="accent3"/>
              </a:buClr>
              <a:buNone/>
              <a:defRPr/>
            </a:pPr>
            <a:r>
              <a:rPr lang="pt-BR" dirty="0" smtClean="0"/>
              <a:t>2,5 mulheres/1,0 homem;</a:t>
            </a:r>
          </a:p>
          <a:p>
            <a:pPr marL="0" indent="-274320" algn="just" eaLnBrk="1" fontAlgn="auto" hangingPunct="1">
              <a:spcAft>
                <a:spcPts val="0"/>
              </a:spcAft>
              <a:buClr>
                <a:schemeClr val="accent3"/>
              </a:buClr>
              <a:buNone/>
              <a:defRPr/>
            </a:pPr>
            <a:r>
              <a:rPr lang="pt-BR" dirty="0" smtClean="0"/>
              <a:t>85% em brancos</a:t>
            </a:r>
          </a:p>
          <a:p>
            <a:pPr marL="0" indent="-274320" algn="just" eaLnBrk="1" fontAlgn="auto" hangingPunct="1">
              <a:spcAft>
                <a:spcPts val="0"/>
              </a:spcAft>
              <a:buClr>
                <a:schemeClr val="accent3"/>
              </a:buClr>
              <a:buFont typeface="Wingdings 2"/>
              <a:buChar char=""/>
              <a:defRPr/>
            </a:pPr>
            <a:r>
              <a:rPr lang="pt-BR" dirty="0" smtClean="0">
                <a:solidFill>
                  <a:schemeClr val="accent1">
                    <a:lumMod val="75000"/>
                  </a:schemeClr>
                </a:solidFill>
              </a:rPr>
              <a:t>Perda da qualidade de vida:</a:t>
            </a:r>
          </a:p>
          <a:p>
            <a:pPr marL="0" indent="-274320" algn="just" eaLnBrk="1" fontAlgn="auto" hangingPunct="1">
              <a:spcAft>
                <a:spcPts val="0"/>
              </a:spcAft>
              <a:buClr>
                <a:schemeClr val="accent3"/>
              </a:buClr>
              <a:buNone/>
              <a:defRPr/>
            </a:pPr>
            <a:r>
              <a:rPr lang="pt-BR" dirty="0" smtClean="0"/>
              <a:t>Faltas nas escolas e nas empresas – impacto social</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43978" y="574475"/>
            <a:ext cx="8571422" cy="6300458"/>
          </a:xfrm>
        </p:spPr>
        <p:txBody>
          <a:bodyPr>
            <a:normAutofit fontScale="92500" lnSpcReduction="20000"/>
          </a:bodyPr>
          <a:lstStyle/>
          <a:p>
            <a:pPr marL="0" indent="0">
              <a:buNone/>
            </a:pPr>
            <a:r>
              <a:rPr lang="pt-BR" sz="3200" b="1" dirty="0" smtClean="0"/>
              <a:t>Subtipo: Em salvas - episódica</a:t>
            </a:r>
          </a:p>
          <a:p>
            <a:pPr marL="0" indent="0">
              <a:buNone/>
            </a:pPr>
            <a:endParaRPr lang="pt-BR" dirty="0" smtClean="0"/>
          </a:p>
          <a:p>
            <a:pPr marL="0" indent="0">
              <a:buNone/>
            </a:pPr>
            <a:r>
              <a:rPr lang="pt-BR" dirty="0" smtClean="0"/>
              <a:t>Crises ocorrem em séries, por períodos que duram de sete dias a um ano, separadas por períodos assintomáticos superiores a um mês. </a:t>
            </a:r>
          </a:p>
          <a:p>
            <a:pPr marL="0" indent="0">
              <a:buNone/>
            </a:pPr>
            <a:endParaRPr lang="pt-BR" dirty="0" smtClean="0"/>
          </a:p>
          <a:p>
            <a:pPr marL="0" indent="0">
              <a:buNone/>
            </a:pPr>
            <a:r>
              <a:rPr lang="pt-BR" b="1" spc="300" dirty="0" smtClean="0"/>
              <a:t>Critérios de Diagnóstico:</a:t>
            </a:r>
          </a:p>
          <a:p>
            <a:pPr marL="0" indent="0">
              <a:buNone/>
            </a:pPr>
            <a:r>
              <a:rPr lang="pt-BR" b="1" dirty="0" smtClean="0"/>
              <a:t> </a:t>
            </a:r>
          </a:p>
          <a:p>
            <a:pPr marL="0" indent="0">
              <a:buNone/>
            </a:pPr>
            <a:r>
              <a:rPr lang="pt-BR" dirty="0" smtClean="0"/>
              <a:t>Obedecem, pois, aos mesmos critérios descritos.</a:t>
            </a:r>
          </a:p>
          <a:p>
            <a:pPr marL="0" indent="0">
              <a:buNone/>
            </a:pPr>
            <a:r>
              <a:rPr lang="pt-BR" dirty="0" smtClean="0"/>
              <a:t>Acrescenta-se, no entanto, diferente frequência/duração às crises:</a:t>
            </a:r>
          </a:p>
          <a:p>
            <a:pPr marL="0" indent="0">
              <a:buNone/>
            </a:pPr>
            <a:r>
              <a:rPr lang="pt-BR" dirty="0" smtClean="0"/>
              <a:t>ao menos dois períodos críticos de cefaleia em salvas durando de sete a 365 dias e </a:t>
            </a:r>
            <a:r>
              <a:rPr lang="pt-BR" u="sng" dirty="0" smtClean="0"/>
              <a:t>separados por períodos de remissão superiores ou iguais a um mês</a:t>
            </a:r>
            <a:r>
              <a:rPr lang="pt-BR" dirty="0" smtClean="0"/>
              <a:t>. </a:t>
            </a:r>
          </a:p>
          <a:p>
            <a:pPr marL="0" indent="0">
              <a:buNone/>
            </a:pPr>
            <a:endParaRPr lang="pt-BR" dirty="0" smtClean="0"/>
          </a:p>
          <a:p>
            <a:pPr marL="0" indent="0">
              <a:buNone/>
            </a:pPr>
            <a:r>
              <a:rPr lang="pt-BR" dirty="0" smtClean="0"/>
              <a:t>Os períodos de salva </a:t>
            </a:r>
            <a:r>
              <a:rPr lang="pt-BR" u="sng" dirty="0" smtClean="0"/>
              <a:t>geralmente</a:t>
            </a:r>
            <a:r>
              <a:rPr lang="pt-BR" dirty="0" smtClean="0"/>
              <a:t> duram de duas semanas a três meses. </a:t>
            </a:r>
          </a:p>
          <a:p>
            <a:pPr marL="0" indent="0">
              <a:buNone/>
            </a:pPr>
            <a:endParaRPr lang="pt-BR" dirty="0" smtClean="0"/>
          </a:p>
          <a:p>
            <a:pPr marL="0" indent="0">
              <a:buNone/>
            </a:pPr>
            <a:endParaRPr lang="pt-BR" dirty="0"/>
          </a:p>
        </p:txBody>
      </p:sp>
    </p:spTree>
    <p:extLst>
      <p:ext uri="{BB962C8B-B14F-4D97-AF65-F5344CB8AC3E}">
        <p14:creationId xmlns:p14="http://schemas.microsoft.com/office/powerpoint/2010/main" val="2014285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05159" y="627510"/>
            <a:ext cx="8838841" cy="6352217"/>
          </a:xfrm>
        </p:spPr>
        <p:txBody>
          <a:bodyPr>
            <a:normAutofit fontScale="92500"/>
          </a:bodyPr>
          <a:lstStyle/>
          <a:p>
            <a:pPr marL="0" indent="0">
              <a:buNone/>
            </a:pPr>
            <a:r>
              <a:rPr lang="pt-BR" sz="3600" b="1" dirty="0" smtClean="0"/>
              <a:t>Subtipo: Em salvas - crônica </a:t>
            </a:r>
          </a:p>
          <a:p>
            <a:pPr marL="0" indent="0">
              <a:lnSpc>
                <a:spcPct val="110000"/>
              </a:lnSpc>
              <a:buNone/>
            </a:pPr>
            <a:endParaRPr lang="pt-BR" sz="2400" dirty="0" smtClean="0"/>
          </a:p>
          <a:p>
            <a:pPr marL="0" indent="0">
              <a:lnSpc>
                <a:spcPct val="110000"/>
              </a:lnSpc>
              <a:buNone/>
            </a:pPr>
            <a:r>
              <a:rPr lang="pt-BR" sz="2400" dirty="0" smtClean="0"/>
              <a:t>Período de crises superior a um ano e remissões inferiores a um mês. </a:t>
            </a:r>
          </a:p>
          <a:p>
            <a:pPr marL="0" indent="0">
              <a:lnSpc>
                <a:spcPct val="110000"/>
              </a:lnSpc>
              <a:buNone/>
            </a:pPr>
            <a:r>
              <a:rPr lang="pt-BR" sz="2400" dirty="0" smtClean="0"/>
              <a:t>Os demais critérios de diagnóstico se repetem. </a:t>
            </a:r>
          </a:p>
          <a:p>
            <a:pPr marL="0" indent="0">
              <a:lnSpc>
                <a:spcPct val="110000"/>
              </a:lnSpc>
              <a:buNone/>
            </a:pPr>
            <a:r>
              <a:rPr lang="pt-BR" sz="2400" dirty="0" smtClean="0"/>
              <a:t>Alguns doentes podem passar de forma crônica para episódica, ou evoluir a partir do subtipo episódico.</a:t>
            </a:r>
          </a:p>
          <a:p>
            <a:pPr marL="0" indent="0">
              <a:lnSpc>
                <a:spcPct val="110000"/>
              </a:lnSpc>
              <a:buNone/>
            </a:pPr>
            <a:r>
              <a:rPr lang="pt-BR" sz="2400" b="1" dirty="0" smtClean="0"/>
              <a:t>TRATAMENTO : </a:t>
            </a:r>
          </a:p>
          <a:p>
            <a:pPr marL="0" indent="0">
              <a:lnSpc>
                <a:spcPct val="110000"/>
              </a:lnSpc>
              <a:buNone/>
            </a:pPr>
            <a:r>
              <a:rPr lang="pt-BR" sz="2400" dirty="0" smtClean="0"/>
              <a:t>Oxigenoterapia, Lítio (quando crônica), Melatonina preventiva;</a:t>
            </a:r>
          </a:p>
          <a:p>
            <a:pPr marL="0" indent="0">
              <a:lnSpc>
                <a:spcPct val="110000"/>
              </a:lnSpc>
              <a:buNone/>
            </a:pPr>
            <a:r>
              <a:rPr lang="pt-BR" sz="2400" dirty="0" smtClean="0"/>
              <a:t>Ergotamina (inclusive uso tópico da </a:t>
            </a:r>
            <a:r>
              <a:rPr lang="pt-BR" sz="2400" dirty="0" err="1" smtClean="0"/>
              <a:t>dihydroergotamina</a:t>
            </a:r>
            <a:r>
              <a:rPr lang="pt-BR" sz="2400" dirty="0" smtClean="0"/>
              <a:t> </a:t>
            </a:r>
            <a:r>
              <a:rPr lang="pt-BR" sz="2400" dirty="0" err="1" smtClean="0"/>
              <a:t>intranasal</a:t>
            </a:r>
            <a:r>
              <a:rPr lang="pt-BR" sz="2400" dirty="0" smtClean="0"/>
              <a:t>) </a:t>
            </a:r>
            <a:r>
              <a:rPr lang="pt-BR" sz="2400" u="sng" dirty="0" smtClean="0"/>
              <a:t>ou </a:t>
            </a:r>
            <a:r>
              <a:rPr lang="pt-BR" sz="2400" dirty="0" smtClean="0"/>
              <a:t>triptanos (Sumatriptan – também agonista, mas seletivo, dos receptores serotoninérgicos) para tratamento das crises. Não são combinados ;</a:t>
            </a:r>
          </a:p>
          <a:p>
            <a:pPr marL="0" indent="0">
              <a:lnSpc>
                <a:spcPct val="110000"/>
              </a:lnSpc>
              <a:buNone/>
            </a:pPr>
            <a:r>
              <a:rPr lang="pt-BR" sz="2400" dirty="0" smtClean="0"/>
              <a:t>Em crises frequentes: profilaxia com corticóides (Prednisona 40mg nos primeiros três dias), e bloqueadores de canal de cálcio (</a:t>
            </a:r>
            <a:r>
              <a:rPr lang="pt-BR" sz="2400" dirty="0" err="1"/>
              <a:t>V</a:t>
            </a:r>
            <a:r>
              <a:rPr lang="pt-BR" sz="2400" dirty="0" err="1" smtClean="0"/>
              <a:t>erapamil</a:t>
            </a:r>
            <a:r>
              <a:rPr lang="pt-BR" sz="2400" dirty="0" smtClean="0"/>
              <a:t> em doses de 240 a 320mg ao dia). </a:t>
            </a:r>
          </a:p>
          <a:p>
            <a:pPr marL="0" indent="0">
              <a:buNone/>
            </a:pPr>
            <a:endParaRPr lang="pt-BR" dirty="0"/>
          </a:p>
        </p:txBody>
      </p:sp>
    </p:spTree>
    <p:extLst>
      <p:ext uri="{BB962C8B-B14F-4D97-AF65-F5344CB8AC3E}">
        <p14:creationId xmlns:p14="http://schemas.microsoft.com/office/powerpoint/2010/main" val="20671280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7251" y="-362312"/>
            <a:ext cx="7886700" cy="1155941"/>
          </a:xfrm>
        </p:spPr>
        <p:txBody>
          <a:bodyPr>
            <a:normAutofit fontScale="90000"/>
          </a:bodyPr>
          <a:lstStyle/>
          <a:p>
            <a:r>
              <a:rPr lang="pt-BR" b="1" dirty="0" smtClean="0">
                <a:latin typeface="Adobe Gothic Std B" panose="020B0800000000000000" pitchFamily="34" charset="-128"/>
                <a:ea typeface="Adobe Gothic Std B" panose="020B0800000000000000" pitchFamily="34" charset="-128"/>
              </a:rPr>
              <a:t/>
            </a:r>
            <a:br>
              <a:rPr lang="pt-BR" b="1" dirty="0" smtClean="0">
                <a:latin typeface="Adobe Gothic Std B" panose="020B0800000000000000" pitchFamily="34" charset="-128"/>
                <a:ea typeface="Adobe Gothic Std B" panose="020B0800000000000000" pitchFamily="34" charset="-128"/>
              </a:rPr>
            </a:br>
            <a:r>
              <a:rPr lang="pt-BR" b="1" dirty="0">
                <a:latin typeface="Adobe Gothic Std B" panose="020B0800000000000000" pitchFamily="34" charset="-128"/>
                <a:ea typeface="Adobe Gothic Std B" panose="020B0800000000000000" pitchFamily="34" charset="-128"/>
              </a:rPr>
              <a:t/>
            </a:r>
            <a:br>
              <a:rPr lang="pt-BR" b="1" dirty="0">
                <a:latin typeface="Adobe Gothic Std B" panose="020B0800000000000000" pitchFamily="34" charset="-128"/>
                <a:ea typeface="Adobe Gothic Std B" panose="020B0800000000000000" pitchFamily="34" charset="-128"/>
              </a:rPr>
            </a:br>
            <a:r>
              <a:rPr lang="pt-BR" b="1" dirty="0" smtClean="0">
                <a:latin typeface="Adobe Gothic Std B" panose="020B0800000000000000" pitchFamily="34" charset="-128"/>
                <a:ea typeface="Adobe Gothic Std B" panose="020B0800000000000000" pitchFamily="34" charset="-128"/>
              </a:rPr>
              <a:t/>
            </a:r>
            <a:br>
              <a:rPr lang="pt-BR" b="1" dirty="0" smtClean="0">
                <a:latin typeface="Adobe Gothic Std B" panose="020B0800000000000000" pitchFamily="34" charset="-128"/>
                <a:ea typeface="Adobe Gothic Std B" panose="020B0800000000000000" pitchFamily="34" charset="-128"/>
              </a:rPr>
            </a:br>
            <a:r>
              <a:rPr lang="pt-BR" b="1" dirty="0">
                <a:latin typeface="Adobe Gothic Std B" panose="020B0800000000000000" pitchFamily="34" charset="-128"/>
                <a:ea typeface="Adobe Gothic Std B" panose="020B0800000000000000" pitchFamily="34" charset="-128"/>
              </a:rPr>
              <a:t/>
            </a:r>
            <a:br>
              <a:rPr lang="pt-BR" b="1" dirty="0">
                <a:latin typeface="Adobe Gothic Std B" panose="020B0800000000000000" pitchFamily="34" charset="-128"/>
                <a:ea typeface="Adobe Gothic Std B" panose="020B0800000000000000" pitchFamily="34" charset="-128"/>
              </a:rPr>
            </a:br>
            <a:r>
              <a:rPr lang="pt-BR" b="1" dirty="0" smtClean="0">
                <a:latin typeface="Adobe Gothic Std B" panose="020B0800000000000000" pitchFamily="34" charset="-128"/>
                <a:ea typeface="Adobe Gothic Std B" panose="020B0800000000000000" pitchFamily="34" charset="-128"/>
              </a:rPr>
              <a:t/>
            </a:r>
            <a:br>
              <a:rPr lang="pt-BR" b="1" dirty="0" smtClean="0">
                <a:latin typeface="Adobe Gothic Std B" panose="020B0800000000000000" pitchFamily="34" charset="-128"/>
                <a:ea typeface="Adobe Gothic Std B" panose="020B0800000000000000" pitchFamily="34" charset="-128"/>
              </a:rPr>
            </a:br>
            <a:r>
              <a:rPr lang="pt-BR" b="1" dirty="0" err="1" smtClean="0">
                <a:latin typeface="Adobe Gothic Std B" panose="020B0800000000000000" pitchFamily="34" charset="-128"/>
                <a:ea typeface="Adobe Gothic Std B" panose="020B0800000000000000" pitchFamily="34" charset="-128"/>
              </a:rPr>
              <a:t>Hemicrânia</a:t>
            </a:r>
            <a:r>
              <a:rPr lang="pt-BR" b="1" dirty="0" smtClean="0">
                <a:latin typeface="Adobe Gothic Std B" panose="020B0800000000000000" pitchFamily="34" charset="-128"/>
                <a:ea typeface="Adobe Gothic Std B" panose="020B0800000000000000" pitchFamily="34" charset="-128"/>
              </a:rPr>
              <a:t> Paroxística </a:t>
            </a:r>
            <a:r>
              <a:rPr lang="pt-BR" dirty="0" smtClean="0"/>
              <a:t/>
            </a:r>
            <a:br>
              <a:rPr lang="pt-BR" dirty="0" smtClean="0"/>
            </a:br>
            <a:endParaRPr lang="pt-BR" dirty="0"/>
          </a:p>
        </p:txBody>
      </p:sp>
      <p:sp>
        <p:nvSpPr>
          <p:cNvPr id="3" name="Espaço Reservado para Conteúdo 2"/>
          <p:cNvSpPr>
            <a:spLocks noGrp="1"/>
          </p:cNvSpPr>
          <p:nvPr>
            <p:ph idx="1"/>
          </p:nvPr>
        </p:nvSpPr>
        <p:spPr>
          <a:xfrm>
            <a:off x="245853" y="793630"/>
            <a:ext cx="8269497" cy="5503653"/>
          </a:xfrm>
        </p:spPr>
        <p:txBody>
          <a:bodyPr>
            <a:normAutofit fontScale="92500" lnSpcReduction="10000"/>
          </a:bodyPr>
          <a:lstStyle/>
          <a:p>
            <a:pPr marL="0" indent="0">
              <a:buNone/>
            </a:pPr>
            <a:endParaRPr lang="pt-BR" sz="2400" dirty="0" smtClean="0"/>
          </a:p>
          <a:p>
            <a:pPr marL="0" indent="0">
              <a:buNone/>
            </a:pPr>
            <a:endParaRPr lang="pt-BR" sz="2400" dirty="0"/>
          </a:p>
          <a:p>
            <a:pPr marL="0" indent="0">
              <a:buNone/>
            </a:pPr>
            <a:endParaRPr lang="pt-BR" sz="2400" dirty="0" smtClean="0"/>
          </a:p>
          <a:p>
            <a:pPr marL="0" indent="0">
              <a:buNone/>
            </a:pPr>
            <a:endParaRPr lang="pt-BR" sz="2400" dirty="0"/>
          </a:p>
          <a:p>
            <a:pPr marL="0" indent="0">
              <a:buNone/>
            </a:pPr>
            <a:r>
              <a:rPr lang="pt-BR" sz="3200" dirty="0" smtClean="0"/>
              <a:t>Crises de </a:t>
            </a:r>
            <a:r>
              <a:rPr lang="pt-BR" sz="3200" dirty="0" err="1" smtClean="0"/>
              <a:t>cefaléia</a:t>
            </a:r>
            <a:r>
              <a:rPr lang="pt-BR" sz="3200" dirty="0" smtClean="0"/>
              <a:t> com características álgicas, sintomas e sinais associados ao tipo em salvas, mas </a:t>
            </a:r>
            <a:r>
              <a:rPr lang="pt-BR" sz="3200" u="sng" dirty="0" smtClean="0"/>
              <a:t>mais frequentes e de duração mais curta</a:t>
            </a:r>
            <a:r>
              <a:rPr lang="pt-BR" sz="3200" dirty="0" smtClean="0"/>
              <a:t>. </a:t>
            </a:r>
          </a:p>
          <a:p>
            <a:pPr marL="0" indent="0">
              <a:buNone/>
            </a:pPr>
            <a:r>
              <a:rPr lang="pt-BR" sz="3200" dirty="0" smtClean="0"/>
              <a:t>Mais prevalente em mulheres, com boa resposta à Indometacina (dose superior a 150mg/dia, por via oral). </a:t>
            </a:r>
          </a:p>
          <a:p>
            <a:pPr marL="0" indent="0">
              <a:buNone/>
            </a:pPr>
            <a:r>
              <a:rPr lang="pt-BR" sz="3200" dirty="0" smtClean="0"/>
              <a:t>Início da doença na idade adulta. </a:t>
            </a:r>
          </a:p>
          <a:p>
            <a:pPr marL="0" indent="0">
              <a:buNone/>
            </a:pPr>
            <a:r>
              <a:rPr lang="pt-BR" sz="3200" dirty="0" smtClean="0"/>
              <a:t>Também pode coexistir com nevralgia do </a:t>
            </a:r>
            <a:r>
              <a:rPr lang="pt-BR" sz="3200" dirty="0" err="1" smtClean="0"/>
              <a:t>trigêmio</a:t>
            </a:r>
            <a:r>
              <a:rPr lang="pt-BR" sz="3200" dirty="0" smtClean="0"/>
              <a:t>. </a:t>
            </a:r>
          </a:p>
          <a:p>
            <a:pPr marL="0" indent="0">
              <a:buNone/>
            </a:pPr>
            <a:endParaRPr lang="pt-BR" sz="2400" dirty="0" smtClean="0"/>
          </a:p>
          <a:p>
            <a:pPr marL="0" indent="0">
              <a:buNone/>
            </a:pPr>
            <a:endParaRPr lang="pt-BR" sz="6400" dirty="0"/>
          </a:p>
          <a:p>
            <a:pPr marL="0" indent="0">
              <a:buNone/>
            </a:pPr>
            <a:endParaRPr lang="pt-BR" dirty="0"/>
          </a:p>
        </p:txBody>
      </p:sp>
    </p:spTree>
    <p:extLst>
      <p:ext uri="{BB962C8B-B14F-4D97-AF65-F5344CB8AC3E}">
        <p14:creationId xmlns:p14="http://schemas.microsoft.com/office/powerpoint/2010/main" val="12505537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19973" y="388188"/>
            <a:ext cx="8295377" cy="6469812"/>
          </a:xfrm>
        </p:spPr>
        <p:txBody>
          <a:bodyPr>
            <a:normAutofit fontScale="92500" lnSpcReduction="10000"/>
          </a:bodyPr>
          <a:lstStyle/>
          <a:p>
            <a:pPr marL="0" indent="0">
              <a:buNone/>
            </a:pPr>
            <a:r>
              <a:rPr lang="pt-BR" dirty="0" smtClean="0"/>
              <a:t>         </a:t>
            </a:r>
            <a:r>
              <a:rPr lang="pt-BR" sz="3000" b="1" spc="300" dirty="0" smtClean="0"/>
              <a:t>Critérios de Diagnóstico </a:t>
            </a:r>
            <a:endParaRPr lang="pt-BR" dirty="0" smtClean="0"/>
          </a:p>
          <a:p>
            <a:pPr marL="0" indent="0">
              <a:buNone/>
            </a:pPr>
            <a:endParaRPr lang="pt-BR" dirty="0" smtClean="0"/>
          </a:p>
          <a:p>
            <a:pPr marL="0" indent="0">
              <a:buNone/>
            </a:pPr>
            <a:r>
              <a:rPr lang="pt-BR" dirty="0" smtClean="0"/>
              <a:t>Ao menos 20 episódios/dia com duração de 2 a 30 minutos cada crise.  Dor unilateral, orbitária/supra/temporal.</a:t>
            </a:r>
          </a:p>
          <a:p>
            <a:pPr marL="0" indent="0">
              <a:buNone/>
            </a:pPr>
            <a:r>
              <a:rPr lang="pt-BR" dirty="0" smtClean="0"/>
              <a:t>A cefaleia acompanha-se de ao menos um dos achados que seguem,  sempre ipsilaterais, os quais vem a ser semelhantes às cefaleias em salvas: </a:t>
            </a:r>
            <a:endParaRPr lang="pt-BR" dirty="0"/>
          </a:p>
          <a:p>
            <a:pPr marL="0" indent="0">
              <a:buNone/>
            </a:pPr>
            <a:r>
              <a:rPr lang="pt-BR" dirty="0" smtClean="0"/>
              <a:t>-hiperemia conjuntival</a:t>
            </a:r>
          </a:p>
          <a:p>
            <a:pPr marL="0" indent="0">
              <a:buNone/>
            </a:pPr>
            <a:r>
              <a:rPr lang="pt-BR" dirty="0" smtClean="0"/>
              <a:t>-lacrimejo </a:t>
            </a:r>
          </a:p>
          <a:p>
            <a:pPr marL="0" indent="0">
              <a:buNone/>
            </a:pPr>
            <a:r>
              <a:rPr lang="pt-BR" dirty="0" smtClean="0"/>
              <a:t>-congestão nasal </a:t>
            </a:r>
          </a:p>
          <a:p>
            <a:pPr marL="0" indent="0">
              <a:buNone/>
            </a:pPr>
            <a:r>
              <a:rPr lang="pt-BR" dirty="0" smtClean="0"/>
              <a:t>-rinorréia</a:t>
            </a:r>
          </a:p>
          <a:p>
            <a:pPr marL="0" indent="0">
              <a:buNone/>
            </a:pPr>
            <a:r>
              <a:rPr lang="pt-BR" dirty="0" smtClean="0"/>
              <a:t>-sudorese na região frontal e na face</a:t>
            </a:r>
          </a:p>
          <a:p>
            <a:pPr marL="0" indent="0">
              <a:buNone/>
            </a:pPr>
            <a:r>
              <a:rPr lang="pt-BR" dirty="0" smtClean="0"/>
              <a:t>-miose</a:t>
            </a:r>
          </a:p>
          <a:p>
            <a:pPr marL="0" indent="0">
              <a:buNone/>
            </a:pPr>
            <a:r>
              <a:rPr lang="pt-BR" dirty="0" smtClean="0"/>
              <a:t>-ptose</a:t>
            </a:r>
          </a:p>
          <a:p>
            <a:pPr marL="0" indent="0">
              <a:buNone/>
            </a:pPr>
            <a:r>
              <a:rPr lang="pt-BR" dirty="0" smtClean="0"/>
              <a:t>-edema palpebral</a:t>
            </a:r>
          </a:p>
          <a:p>
            <a:pPr marL="0" indent="0">
              <a:buNone/>
            </a:pPr>
            <a:endParaRPr lang="pt-BR" dirty="0"/>
          </a:p>
        </p:txBody>
      </p:sp>
    </p:spTree>
    <p:extLst>
      <p:ext uri="{BB962C8B-B14F-4D97-AF65-F5344CB8AC3E}">
        <p14:creationId xmlns:p14="http://schemas.microsoft.com/office/powerpoint/2010/main" val="19499545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2336" y="527491"/>
            <a:ext cx="8734246" cy="6719976"/>
          </a:xfrm>
        </p:spPr>
        <p:txBody>
          <a:bodyPr>
            <a:normAutofit lnSpcReduction="10000"/>
          </a:bodyPr>
          <a:lstStyle/>
          <a:p>
            <a:pPr marL="0" indent="0">
              <a:buNone/>
            </a:pPr>
            <a:r>
              <a:rPr lang="pt-BR" sz="3000" u="sng" dirty="0"/>
              <a:t>Subtipo: </a:t>
            </a:r>
            <a:r>
              <a:rPr lang="pt-BR" sz="3000" u="sng" dirty="0" smtClean="0"/>
              <a:t>Hemicrania </a:t>
            </a:r>
            <a:r>
              <a:rPr lang="pt-BR" sz="3000" u="sng" dirty="0"/>
              <a:t>Paroxística </a:t>
            </a:r>
            <a:r>
              <a:rPr lang="pt-BR" sz="3000" u="sng" dirty="0" smtClean="0"/>
              <a:t>episódica</a:t>
            </a:r>
            <a:endParaRPr lang="pt-BR" sz="3000" u="sng" dirty="0"/>
          </a:p>
          <a:p>
            <a:pPr marL="0" indent="0">
              <a:buNone/>
            </a:pPr>
            <a:endParaRPr lang="pt-BR" dirty="0"/>
          </a:p>
          <a:p>
            <a:pPr marL="0" indent="0">
              <a:buNone/>
            </a:pPr>
            <a:r>
              <a:rPr lang="pt-BR" dirty="0" smtClean="0"/>
              <a:t>Tem os mesmos critérios de diagnóstico, acrescentando-se que ocorrem dois períodos de crises durando de 7 a 365 dias, com remissão sem dor superior a um mês. </a:t>
            </a:r>
          </a:p>
          <a:p>
            <a:pPr marL="0" indent="0">
              <a:buNone/>
            </a:pPr>
            <a:endParaRPr lang="pt-BR" dirty="0" smtClean="0"/>
          </a:p>
          <a:p>
            <a:pPr marL="0" indent="0">
              <a:buNone/>
            </a:pPr>
            <a:r>
              <a:rPr lang="pt-BR" sz="3000" u="sng" dirty="0" smtClean="0"/>
              <a:t>Subtipo: Hemicrania Paroxística crônica - CPH </a:t>
            </a:r>
          </a:p>
          <a:p>
            <a:pPr marL="0" indent="0">
              <a:buNone/>
            </a:pPr>
            <a:endParaRPr lang="pt-BR" u="sng" dirty="0" smtClean="0"/>
          </a:p>
          <a:p>
            <a:pPr marL="0" indent="0">
              <a:buNone/>
            </a:pPr>
            <a:r>
              <a:rPr lang="pt-BR" dirty="0" smtClean="0"/>
              <a:t>Analogamente, crises ocorrem por mais de um ano sem remissão ou </a:t>
            </a:r>
          </a:p>
          <a:p>
            <a:pPr marL="0" indent="0">
              <a:buNone/>
            </a:pPr>
            <a:r>
              <a:rPr lang="pt-BR" dirty="0" smtClean="0"/>
              <a:t>com remissões inferiores a um mês. </a:t>
            </a:r>
          </a:p>
          <a:p>
            <a:pPr marL="0" indent="0">
              <a:buNone/>
            </a:pPr>
            <a:endParaRPr lang="pt-BR" dirty="0"/>
          </a:p>
          <a:p>
            <a:pPr marL="0" indent="0">
              <a:buNone/>
            </a:pPr>
            <a:r>
              <a:rPr lang="pt-BR" dirty="0" smtClean="0"/>
              <a:t>Ambas com resposta satisfatória à Indometacina. </a:t>
            </a:r>
          </a:p>
          <a:p>
            <a:pPr marL="0" indent="0">
              <a:buNone/>
            </a:pPr>
            <a:r>
              <a:rPr lang="pt-BR" dirty="0" smtClean="0"/>
              <a:t> </a:t>
            </a:r>
          </a:p>
          <a:p>
            <a:pPr marL="0" indent="0">
              <a:buNone/>
            </a:pPr>
            <a:endParaRPr lang="pt-BR" dirty="0" smtClean="0"/>
          </a:p>
        </p:txBody>
      </p:sp>
    </p:spTree>
    <p:extLst>
      <p:ext uri="{BB962C8B-B14F-4D97-AF65-F5344CB8AC3E}">
        <p14:creationId xmlns:p14="http://schemas.microsoft.com/office/powerpoint/2010/main" val="29650110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692696"/>
            <a:ext cx="8747185" cy="1500907"/>
          </a:xfrm>
        </p:spPr>
        <p:txBody>
          <a:bodyPr>
            <a:normAutofit fontScale="90000"/>
          </a:bodyPr>
          <a:lstStyle/>
          <a:p>
            <a:pPr lvl="0">
              <a:spcBef>
                <a:spcPts val="1000"/>
              </a:spcBef>
            </a:pPr>
            <a:r>
              <a:rPr lang="pt-BR" sz="3600" b="1" dirty="0">
                <a:solidFill>
                  <a:prstClr val="black"/>
                </a:solidFill>
                <a:latin typeface="Adobe Gothic Std B" panose="020B0800000000000000" pitchFamily="34" charset="-128"/>
                <a:ea typeface="Adobe Gothic Std B" panose="020B0800000000000000" pitchFamily="34" charset="-128"/>
              </a:rPr>
              <a:t>Cefaleia de curta duração, unilateral, </a:t>
            </a:r>
            <a:r>
              <a:rPr lang="pt-BR" sz="3600" b="1" dirty="0" err="1" smtClean="0">
                <a:solidFill>
                  <a:prstClr val="black"/>
                </a:solidFill>
                <a:latin typeface="Adobe Gothic Std B" panose="020B0800000000000000" pitchFamily="34" charset="-128"/>
                <a:ea typeface="Adobe Gothic Std B" panose="020B0800000000000000" pitchFamily="34" charset="-128"/>
              </a:rPr>
              <a:t>neuralgiforme</a:t>
            </a:r>
            <a:r>
              <a:rPr lang="pt-BR" sz="3600" b="1" dirty="0" smtClean="0">
                <a:solidFill>
                  <a:prstClr val="black"/>
                </a:solidFill>
                <a:latin typeface="Adobe Gothic Std B" panose="020B0800000000000000" pitchFamily="34" charset="-128"/>
                <a:ea typeface="Adobe Gothic Std B" panose="020B0800000000000000" pitchFamily="34" charset="-128"/>
              </a:rPr>
              <a:t> com </a:t>
            </a:r>
            <a:r>
              <a:rPr lang="pt-BR" sz="3600" b="1" dirty="0">
                <a:solidFill>
                  <a:prstClr val="black"/>
                </a:solidFill>
                <a:latin typeface="Adobe Gothic Std B" panose="020B0800000000000000" pitchFamily="34" charset="-128"/>
                <a:ea typeface="Adobe Gothic Std B" panose="020B0800000000000000" pitchFamily="34" charset="-128"/>
              </a:rPr>
              <a:t>hiperemia </a:t>
            </a:r>
            <a:r>
              <a:rPr lang="pt-BR" sz="3600" b="1" dirty="0" smtClean="0">
                <a:solidFill>
                  <a:prstClr val="black"/>
                </a:solidFill>
                <a:latin typeface="Adobe Gothic Std B" panose="020B0800000000000000" pitchFamily="34" charset="-128"/>
                <a:ea typeface="Adobe Gothic Std B" panose="020B0800000000000000" pitchFamily="34" charset="-128"/>
              </a:rPr>
              <a:t>conjuntival </a:t>
            </a:r>
            <a:r>
              <a:rPr lang="pt-BR" sz="3600" b="1" dirty="0">
                <a:solidFill>
                  <a:prstClr val="black"/>
                </a:solidFill>
                <a:latin typeface="Adobe Gothic Std B" panose="020B0800000000000000" pitchFamily="34" charset="-128"/>
                <a:ea typeface="Adobe Gothic Std B" panose="020B0800000000000000" pitchFamily="34" charset="-128"/>
              </a:rPr>
              <a:t>e lacrimejo - SUNCT</a:t>
            </a:r>
            <a:r>
              <a:rPr lang="pt-BR" sz="2800" dirty="0">
                <a:solidFill>
                  <a:prstClr val="black"/>
                </a:solidFill>
                <a:latin typeface="Adobe Gothic Std B" panose="020B0800000000000000" pitchFamily="34" charset="-128"/>
                <a:ea typeface="Adobe Gothic Std B" panose="020B0800000000000000" pitchFamily="34" charset="-128"/>
              </a:rPr>
              <a:t/>
            </a:r>
            <a:br>
              <a:rPr lang="pt-BR" sz="2800" dirty="0">
                <a:solidFill>
                  <a:prstClr val="black"/>
                </a:solidFill>
                <a:latin typeface="Adobe Gothic Std B" panose="020B0800000000000000" pitchFamily="34" charset="-128"/>
                <a:ea typeface="Adobe Gothic Std B" panose="020B0800000000000000" pitchFamily="34" charset="-128"/>
              </a:rPr>
            </a:br>
            <a:endParaRPr lang="pt-BR" dirty="0">
              <a:latin typeface="Adobe Gothic Std B" panose="020B0800000000000000" pitchFamily="34" charset="-128"/>
              <a:ea typeface="Adobe Gothic Std B" panose="020B0800000000000000" pitchFamily="34" charset="-128"/>
            </a:endParaRPr>
          </a:p>
        </p:txBody>
      </p:sp>
      <p:sp>
        <p:nvSpPr>
          <p:cNvPr id="3" name="Espaço Reservado para Conteúdo 2"/>
          <p:cNvSpPr>
            <a:spLocks noGrp="1"/>
          </p:cNvSpPr>
          <p:nvPr>
            <p:ph idx="1"/>
          </p:nvPr>
        </p:nvSpPr>
        <p:spPr>
          <a:xfrm>
            <a:off x="323528" y="1980289"/>
            <a:ext cx="8481524" cy="4877711"/>
          </a:xfrm>
        </p:spPr>
        <p:txBody>
          <a:bodyPr>
            <a:normAutofit fontScale="92500" lnSpcReduction="10000"/>
          </a:bodyPr>
          <a:lstStyle/>
          <a:p>
            <a:pPr marL="0" indent="0">
              <a:buNone/>
            </a:pPr>
            <a:r>
              <a:rPr lang="pt-BR" sz="2000" i="1" dirty="0" smtClean="0"/>
              <a:t>(Short-</a:t>
            </a:r>
            <a:r>
              <a:rPr lang="pt-BR" sz="2000" i="1" dirty="0" err="1" smtClean="0"/>
              <a:t>lasting</a:t>
            </a:r>
            <a:r>
              <a:rPr lang="pt-BR" sz="2000" i="1" dirty="0" smtClean="0"/>
              <a:t> unilateral </a:t>
            </a:r>
            <a:r>
              <a:rPr lang="pt-BR" sz="2000" i="1" dirty="0" err="1"/>
              <a:t>n</a:t>
            </a:r>
            <a:r>
              <a:rPr lang="pt-BR" sz="2000" i="1" dirty="0" err="1" smtClean="0"/>
              <a:t>euralgiform</a:t>
            </a:r>
            <a:r>
              <a:rPr lang="pt-BR" sz="2000" i="1" dirty="0" smtClean="0"/>
              <a:t> </a:t>
            </a:r>
            <a:r>
              <a:rPr lang="pt-BR" sz="2000" i="1" dirty="0" err="1" smtClean="0"/>
              <a:t>headache</a:t>
            </a:r>
            <a:r>
              <a:rPr lang="pt-BR" sz="2000" i="1" dirty="0" smtClean="0"/>
              <a:t> </a:t>
            </a:r>
            <a:r>
              <a:rPr lang="pt-BR" sz="2000" i="1" dirty="0" err="1" smtClean="0"/>
              <a:t>with</a:t>
            </a:r>
            <a:r>
              <a:rPr lang="pt-BR" sz="2000" i="1" dirty="0" smtClean="0"/>
              <a:t> </a:t>
            </a:r>
            <a:r>
              <a:rPr lang="pt-BR" sz="2000" i="1" dirty="0" err="1"/>
              <a:t>c</a:t>
            </a:r>
            <a:r>
              <a:rPr lang="pt-BR" sz="2000" i="1" dirty="0" err="1" smtClean="0"/>
              <a:t>onjunctival</a:t>
            </a:r>
            <a:r>
              <a:rPr lang="pt-BR" sz="2000" i="1" dirty="0" smtClean="0"/>
              <a:t> </a:t>
            </a:r>
            <a:r>
              <a:rPr lang="pt-BR" sz="2000" i="1" dirty="0" err="1" smtClean="0"/>
              <a:t>injection</a:t>
            </a:r>
            <a:r>
              <a:rPr lang="pt-BR" sz="2000" i="1" dirty="0" smtClean="0"/>
              <a:t> </a:t>
            </a:r>
            <a:r>
              <a:rPr lang="pt-BR" sz="2000" i="1" dirty="0" err="1" smtClean="0"/>
              <a:t>and</a:t>
            </a:r>
            <a:r>
              <a:rPr lang="pt-BR" sz="2000" i="1" dirty="0" smtClean="0"/>
              <a:t> </a:t>
            </a:r>
            <a:r>
              <a:rPr lang="pt-BR" sz="2000" i="1" dirty="0" err="1"/>
              <a:t>t</a:t>
            </a:r>
            <a:r>
              <a:rPr lang="pt-BR" sz="2000" i="1" dirty="0" err="1" smtClean="0"/>
              <a:t>earing</a:t>
            </a:r>
            <a:r>
              <a:rPr lang="pt-BR" sz="2000" i="1" dirty="0" smtClean="0"/>
              <a:t>)</a:t>
            </a:r>
          </a:p>
          <a:p>
            <a:pPr marL="0" indent="0">
              <a:buNone/>
            </a:pPr>
            <a:endParaRPr lang="pt-BR" sz="2400" dirty="0" smtClean="0"/>
          </a:p>
          <a:p>
            <a:pPr marL="0" indent="0">
              <a:buNone/>
            </a:pPr>
            <a:r>
              <a:rPr lang="pt-BR" sz="2400" dirty="0" smtClean="0"/>
              <a:t>Para o diagnóstico: ao menos 20 crises com dor unilateral de curta duração, muito mais breves que as </a:t>
            </a:r>
            <a:r>
              <a:rPr lang="pt-BR" sz="2400" dirty="0" err="1" smtClean="0"/>
              <a:t>cefaléias</a:t>
            </a:r>
            <a:r>
              <a:rPr lang="pt-BR" sz="2400" dirty="0" smtClean="0"/>
              <a:t> descritas, em mesma posição, em pontada ou pulsátil, por 5 a 240 segundos. A dor é acompanhada por hiperemia conjuntival </a:t>
            </a:r>
            <a:r>
              <a:rPr lang="pt-BR" sz="2400" dirty="0" err="1" smtClean="0"/>
              <a:t>ipsilateral</a:t>
            </a:r>
            <a:r>
              <a:rPr lang="pt-BR" sz="2400" dirty="0" smtClean="0"/>
              <a:t> e lacrimejo. Frequência diária de 3 a 200. </a:t>
            </a:r>
          </a:p>
          <a:p>
            <a:pPr marL="0" indent="0">
              <a:buNone/>
            </a:pPr>
            <a:r>
              <a:rPr lang="pt-BR" sz="2400" dirty="0" smtClean="0"/>
              <a:t>Boa resposta à </a:t>
            </a:r>
            <a:r>
              <a:rPr lang="pt-BR" sz="2400" dirty="0" err="1" smtClean="0"/>
              <a:t>Gabapentina</a:t>
            </a:r>
            <a:r>
              <a:rPr lang="pt-BR" sz="2400" dirty="0" smtClean="0"/>
              <a:t> (anticonvulsivante, análogo de GABA).</a:t>
            </a:r>
          </a:p>
          <a:p>
            <a:pPr marL="0" indent="0">
              <a:buNone/>
            </a:pPr>
            <a:endParaRPr lang="pt-BR" sz="2400" dirty="0"/>
          </a:p>
          <a:p>
            <a:pPr marL="0" indent="0">
              <a:buNone/>
            </a:pPr>
            <a:endParaRPr lang="pt-BR" sz="2400" dirty="0" smtClean="0"/>
          </a:p>
          <a:p>
            <a:pPr marL="0" indent="0">
              <a:buNone/>
            </a:pPr>
            <a:r>
              <a:rPr lang="pt-BR" sz="2400" dirty="0" smtClean="0"/>
              <a:t>Os três grupos de cefaleias descritas são ditas de curta duração e autonômicas, ou seja, são caracterizadas pela relação entre </a:t>
            </a:r>
            <a:r>
              <a:rPr lang="pt-BR" sz="2400" dirty="0" err="1" smtClean="0"/>
              <a:t>aferência</a:t>
            </a:r>
            <a:r>
              <a:rPr lang="pt-BR" sz="2400" dirty="0" smtClean="0"/>
              <a:t> </a:t>
            </a:r>
            <a:r>
              <a:rPr lang="pt-BR" sz="2400" dirty="0" err="1" smtClean="0"/>
              <a:t>trigeminal</a:t>
            </a:r>
            <a:r>
              <a:rPr lang="pt-BR" sz="2400" dirty="0" smtClean="0"/>
              <a:t> (justificando a dor) e </a:t>
            </a:r>
            <a:r>
              <a:rPr lang="pt-BR" sz="2400" dirty="0" err="1" smtClean="0"/>
              <a:t>eferência</a:t>
            </a:r>
            <a:r>
              <a:rPr lang="pt-BR" sz="2400" dirty="0" smtClean="0"/>
              <a:t> parassimpática (justificando os fenômenos autonômicos). </a:t>
            </a:r>
          </a:p>
          <a:p>
            <a:pPr marL="0" indent="0">
              <a:buNone/>
            </a:pPr>
            <a:endParaRPr lang="pt-BR" sz="2400" dirty="0"/>
          </a:p>
          <a:p>
            <a:pPr marL="0" indent="0">
              <a:buNone/>
            </a:pPr>
            <a:endParaRPr lang="pt-BR" dirty="0"/>
          </a:p>
        </p:txBody>
      </p:sp>
    </p:spTree>
    <p:extLst>
      <p:ext uri="{BB962C8B-B14F-4D97-AF65-F5344CB8AC3E}">
        <p14:creationId xmlns:p14="http://schemas.microsoft.com/office/powerpoint/2010/main" val="20696560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4094" y="207034"/>
            <a:ext cx="8321256" cy="5969929"/>
          </a:xfrm>
        </p:spPr>
        <p:txBody>
          <a:bodyPr>
            <a:normAutofit fontScale="77500" lnSpcReduction="20000"/>
          </a:bodyPr>
          <a:lstStyle/>
          <a:p>
            <a:pPr marL="0" indent="0">
              <a:lnSpc>
                <a:spcPct val="120000"/>
              </a:lnSpc>
              <a:buNone/>
            </a:pPr>
            <a:endParaRPr lang="pt-BR" sz="3500" b="1" dirty="0" smtClean="0"/>
          </a:p>
          <a:p>
            <a:pPr marL="0" indent="0">
              <a:lnSpc>
                <a:spcPct val="120000"/>
              </a:lnSpc>
              <a:buNone/>
            </a:pPr>
            <a:r>
              <a:rPr lang="pt-BR" sz="3500" b="1" dirty="0" smtClean="0"/>
              <a:t>Cefaleia Primária Tipo Guinada </a:t>
            </a:r>
          </a:p>
          <a:p>
            <a:pPr marL="0" indent="0">
              <a:lnSpc>
                <a:spcPct val="120000"/>
              </a:lnSpc>
              <a:buNone/>
            </a:pPr>
            <a:r>
              <a:rPr lang="pt-BR" dirty="0" smtClean="0"/>
              <a:t>Em facada, localizada e de curta duração. Início espontâneo. Dor na cabeça ou na distribuição do primeiro ramo do nervo trigêmeo (órbita, têmpora ou região parietal). São rápidas ocorrências enquanto sensação de facada, mas podem ocorrer por algumas horas. Responde satisfatoriamente a indometacina.  </a:t>
            </a:r>
            <a:endParaRPr lang="pt-BR" dirty="0"/>
          </a:p>
          <a:p>
            <a:pPr marL="0" indent="0">
              <a:lnSpc>
                <a:spcPct val="120000"/>
              </a:lnSpc>
              <a:buNone/>
            </a:pPr>
            <a:endParaRPr lang="pt-BR" dirty="0" smtClean="0"/>
          </a:p>
          <a:p>
            <a:pPr marL="0" indent="0">
              <a:lnSpc>
                <a:spcPct val="120000"/>
              </a:lnSpc>
              <a:buNone/>
            </a:pPr>
            <a:r>
              <a:rPr lang="pt-BR" sz="3000" b="1" dirty="0" smtClean="0"/>
              <a:t>Cefaleia Primária da Tosse </a:t>
            </a:r>
          </a:p>
          <a:p>
            <a:pPr marL="0" indent="0">
              <a:lnSpc>
                <a:spcPct val="120000"/>
              </a:lnSpc>
              <a:buNone/>
            </a:pPr>
            <a:r>
              <a:rPr lang="pt-BR" dirty="0" smtClean="0"/>
              <a:t>É a cefaleia da manobra de </a:t>
            </a:r>
            <a:r>
              <a:rPr lang="pt-BR" dirty="0" err="1" smtClean="0"/>
              <a:t>Valsalva</a:t>
            </a:r>
            <a:r>
              <a:rPr lang="pt-BR" dirty="0" smtClean="0"/>
              <a:t>. Com início súbito podendo durar até 30 minutos. </a:t>
            </a:r>
          </a:p>
          <a:p>
            <a:pPr marL="0" indent="0">
              <a:lnSpc>
                <a:spcPct val="120000"/>
              </a:lnSpc>
              <a:buNone/>
            </a:pPr>
            <a:r>
              <a:rPr lang="pt-BR" dirty="0" smtClean="0"/>
              <a:t>Aneurismas e patologias carotídeas também podem ser causas. </a:t>
            </a:r>
          </a:p>
          <a:p>
            <a:pPr marL="0" indent="0">
              <a:lnSpc>
                <a:spcPct val="120000"/>
              </a:lnSpc>
              <a:buNone/>
            </a:pPr>
            <a:r>
              <a:rPr lang="pt-BR" dirty="0" smtClean="0"/>
              <a:t>Geralmente bilateral, afetando pacientes com mais de 40 anos. </a:t>
            </a:r>
          </a:p>
          <a:p>
            <a:pPr marL="0" indent="0">
              <a:lnSpc>
                <a:spcPct val="120000"/>
              </a:lnSpc>
              <a:buNone/>
            </a:pPr>
            <a:r>
              <a:rPr lang="pt-BR" dirty="0" smtClean="0"/>
              <a:t>Indometacina também é usada com sucesso nessa modalidade. </a:t>
            </a:r>
            <a:endParaRPr lang="pt-BR" dirty="0"/>
          </a:p>
        </p:txBody>
      </p:sp>
    </p:spTree>
    <p:extLst>
      <p:ext uri="{BB962C8B-B14F-4D97-AF65-F5344CB8AC3E}">
        <p14:creationId xmlns:p14="http://schemas.microsoft.com/office/powerpoint/2010/main" val="29646813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4094" y="224287"/>
            <a:ext cx="8630729" cy="6262777"/>
          </a:xfrm>
        </p:spPr>
        <p:txBody>
          <a:bodyPr>
            <a:normAutofit fontScale="92500"/>
          </a:bodyPr>
          <a:lstStyle/>
          <a:p>
            <a:pPr marL="0" indent="0">
              <a:buNone/>
            </a:pPr>
            <a:endParaRPr lang="pt-BR" dirty="0" smtClean="0"/>
          </a:p>
          <a:p>
            <a:pPr marL="0" indent="0">
              <a:buNone/>
            </a:pPr>
            <a:r>
              <a:rPr lang="pt-BR" b="1" dirty="0" smtClean="0"/>
              <a:t>Cefaleia Primária do Exercício </a:t>
            </a:r>
          </a:p>
          <a:p>
            <a:pPr marL="0" indent="0">
              <a:buNone/>
            </a:pPr>
            <a:r>
              <a:rPr lang="pt-BR" dirty="0" smtClean="0"/>
              <a:t>Duração de 5 minutos a 48 horas. Somente durante ou após o exercício físico.</a:t>
            </a:r>
          </a:p>
          <a:p>
            <a:pPr marL="0" indent="0">
              <a:buNone/>
            </a:pPr>
            <a:r>
              <a:rPr lang="pt-BR" dirty="0" smtClean="0"/>
              <a:t>Predominantemente em clima quente e altitudes elevadas. Pode ser prevenida com uso de tartarato de ergotamina (agonista serotonina; ação vasoconstritora) e indometacina (AINE).</a:t>
            </a:r>
          </a:p>
          <a:p>
            <a:pPr marL="0" indent="0">
              <a:buNone/>
            </a:pPr>
            <a:endParaRPr lang="pt-BR" dirty="0" smtClean="0"/>
          </a:p>
          <a:p>
            <a:pPr marL="0" indent="0">
              <a:buNone/>
            </a:pPr>
            <a:endParaRPr lang="pt-BR" dirty="0" smtClean="0"/>
          </a:p>
          <a:p>
            <a:pPr marL="0" indent="0">
              <a:buNone/>
            </a:pPr>
            <a:r>
              <a:rPr lang="pt-BR" b="1" dirty="0" smtClean="0"/>
              <a:t>Cefaleia Primária associada à atividade sexual</a:t>
            </a:r>
          </a:p>
          <a:p>
            <a:pPr marL="0" indent="0">
              <a:buNone/>
            </a:pPr>
            <a:r>
              <a:rPr lang="pt-BR" dirty="0" smtClean="0"/>
              <a:t>Na ausência de alterações intracranianas, essa cefaleia torna-se subitamente  intensa durante o orgasmo. </a:t>
            </a:r>
          </a:p>
          <a:p>
            <a:pPr marL="0" indent="0">
              <a:buNone/>
            </a:pPr>
            <a:r>
              <a:rPr lang="pt-BR" sz="2400" dirty="0"/>
              <a:t>Esta </a:t>
            </a:r>
            <a:r>
              <a:rPr lang="pt-BR" sz="2400" dirty="0" smtClean="0"/>
              <a:t>cefaleia </a:t>
            </a:r>
            <a:r>
              <a:rPr lang="pt-BR" sz="2400" dirty="0"/>
              <a:t>tem sido atribuída à contração muscular e </a:t>
            </a:r>
            <a:r>
              <a:rPr lang="pt-BR" sz="2400" dirty="0" smtClean="0"/>
              <a:t>ao </a:t>
            </a:r>
            <a:r>
              <a:rPr lang="pt-BR" sz="2400" dirty="0"/>
              <a:t>espasmo arterial cerebral.</a:t>
            </a:r>
            <a:r>
              <a:rPr lang="pt-BR" sz="2400" dirty="0" smtClean="0"/>
              <a:t>  </a:t>
            </a:r>
            <a:endParaRPr lang="pt-BR" sz="2400" dirty="0"/>
          </a:p>
        </p:txBody>
      </p:sp>
    </p:spTree>
    <p:extLst>
      <p:ext uri="{BB962C8B-B14F-4D97-AF65-F5344CB8AC3E}">
        <p14:creationId xmlns:p14="http://schemas.microsoft.com/office/powerpoint/2010/main" val="29049958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490348"/>
            <a:ext cx="8604849" cy="6400800"/>
          </a:xfrm>
        </p:spPr>
        <p:txBody>
          <a:bodyPr>
            <a:noAutofit/>
          </a:bodyPr>
          <a:lstStyle/>
          <a:p>
            <a:pPr marL="0" indent="0">
              <a:buNone/>
            </a:pPr>
            <a:r>
              <a:rPr lang="pt-BR" sz="1800" b="1" dirty="0" smtClean="0"/>
              <a:t>Cefaleia Hípnica </a:t>
            </a:r>
          </a:p>
          <a:p>
            <a:pPr marL="0" indent="0">
              <a:buNone/>
            </a:pPr>
            <a:r>
              <a:rPr lang="pt-BR" sz="1800" dirty="0" smtClean="0"/>
              <a:t>Episódios de dor surda que acordam o indivíduo. Somente durante o sono, mais que quinze vezes em um mês, e de duração superior a quinze minutos após despertar. Não há sintomas autonômicos mas pode ter náuseas ou fotofobia ou fonofobia. </a:t>
            </a:r>
            <a:endParaRPr lang="pt-BR" sz="1800" dirty="0"/>
          </a:p>
          <a:p>
            <a:pPr marL="0" indent="0">
              <a:buNone/>
            </a:pPr>
            <a:r>
              <a:rPr lang="pt-BR" sz="1800" b="1" dirty="0" smtClean="0"/>
              <a:t>Cefaleia Explosiva Primária </a:t>
            </a:r>
          </a:p>
          <a:p>
            <a:pPr marL="0" indent="0">
              <a:buNone/>
            </a:pPr>
            <a:r>
              <a:rPr lang="pt-BR" sz="1800" dirty="0" smtClean="0"/>
              <a:t>As da tosse, exercício e associada à atividade sexual, podem tem manifestação explosiva benigna. Simula a ruptura de um aneurisma cerebral por início abrupto, atingindo intensidade máxima em um minuto. Duração entre uma hora e dez dias. Pode recorrer na semana seguinte. Achados de imagem e LCR devem ser normais.</a:t>
            </a:r>
            <a:endParaRPr lang="pt-BR" sz="1800" dirty="0"/>
          </a:p>
          <a:p>
            <a:pPr marL="0" indent="0">
              <a:buNone/>
            </a:pPr>
            <a:r>
              <a:rPr lang="pt-BR" sz="1800" dirty="0" smtClean="0"/>
              <a:t>Normalmente, no entanto, está associada a perturbação vascular intracraniana grave.</a:t>
            </a:r>
          </a:p>
          <a:p>
            <a:pPr marL="0" indent="0">
              <a:buNone/>
            </a:pPr>
            <a:r>
              <a:rPr lang="pt-BR" sz="1800" b="1" dirty="0" err="1" smtClean="0"/>
              <a:t>Hemicrânia</a:t>
            </a:r>
            <a:r>
              <a:rPr lang="pt-BR" sz="1800" b="1" dirty="0" smtClean="0"/>
              <a:t> Contínua </a:t>
            </a:r>
          </a:p>
          <a:p>
            <a:pPr marL="0" indent="0">
              <a:buNone/>
            </a:pPr>
            <a:r>
              <a:rPr lang="pt-BR" sz="1800" dirty="0" smtClean="0"/>
              <a:t>Persistente, estritamente unilateral, que responde à Indometacina. Existe há mais que três meses e apresenta-se diariamente, sem intervalos sem dor, de intensidade moderada. Associada a hiperemia, rinorréia, ptose, e/ou congestão nasal.</a:t>
            </a:r>
            <a:endParaRPr lang="pt-BR" sz="1800" dirty="0"/>
          </a:p>
          <a:p>
            <a:pPr marL="0" indent="0">
              <a:buNone/>
            </a:pPr>
            <a:r>
              <a:rPr lang="pt-BR" sz="1800" b="1" dirty="0" smtClean="0"/>
              <a:t>Cefaleia persistente diária desde o início – NDPH</a:t>
            </a:r>
            <a:r>
              <a:rPr lang="pt-BR" sz="1400" b="1" dirty="0"/>
              <a:t> </a:t>
            </a:r>
          </a:p>
          <a:p>
            <a:pPr marL="0" indent="0">
              <a:buNone/>
            </a:pPr>
            <a:r>
              <a:rPr lang="pt-BR" sz="1800" dirty="0" smtClean="0"/>
              <a:t>Crônica sem remissão, ou por no máximo três dias. Dor bilateral tipo pressão ou aperto, e de intensidade ligeira ou moderada. Pode haver fotofobia, fonofobia, ou náuseas ligeiras.  Não é agravada por atividades físicas corriqueiras</a:t>
            </a:r>
            <a:r>
              <a:rPr lang="pt-BR" sz="1400" dirty="0" smtClean="0"/>
              <a:t>. </a:t>
            </a:r>
            <a:r>
              <a:rPr lang="pt-BR" sz="1800" dirty="0" smtClean="0"/>
              <a:t> </a:t>
            </a:r>
            <a:endParaRPr lang="pt-BR" sz="1800" dirty="0"/>
          </a:p>
        </p:txBody>
      </p:sp>
    </p:spTree>
    <p:extLst>
      <p:ext uri="{BB962C8B-B14F-4D97-AF65-F5344CB8AC3E}">
        <p14:creationId xmlns:p14="http://schemas.microsoft.com/office/powerpoint/2010/main" val="17260867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BR" dirty="0" smtClean="0"/>
              <a:t>CEFALEIAS SECUNDÁRIAS</a:t>
            </a:r>
            <a:endParaRPr lang="en-US" dirty="0"/>
          </a:p>
        </p:txBody>
      </p:sp>
      <p:sp>
        <p:nvSpPr>
          <p:cNvPr id="4" name="Subtitle 3"/>
          <p:cNvSpPr>
            <a:spLocks noGrp="1"/>
          </p:cNvSpPr>
          <p:nvPr>
            <p:ph type="subTitle" idx="1"/>
          </p:nvPr>
        </p:nvSpPr>
        <p:spPr/>
        <p:txBody>
          <a:bodyPr/>
          <a:lstStyle/>
          <a:p>
            <a:r>
              <a:rPr lang="pt-BR" dirty="0" smtClean="0"/>
              <a:t>Bruna Bonatti</a:t>
            </a:r>
          </a:p>
          <a:p>
            <a:endParaRPr lang="en-US" dirty="0"/>
          </a:p>
        </p:txBody>
      </p:sp>
    </p:spTree>
    <p:extLst>
      <p:ext uri="{BB962C8B-B14F-4D97-AF65-F5344CB8AC3E}">
        <p14:creationId xmlns:p14="http://schemas.microsoft.com/office/powerpoint/2010/main" val="2173909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eaLnBrk="1" fontAlgn="auto" hangingPunct="1">
              <a:spcAft>
                <a:spcPts val="0"/>
              </a:spcAft>
              <a:defRPr/>
            </a:pPr>
            <a:r>
              <a:rPr lang="pt-BR" dirty="0" smtClean="0"/>
              <a:t>Cefaleias Primárias x Secundárias</a:t>
            </a:r>
            <a:endParaRPr lang="pt-BR" dirty="0"/>
          </a:p>
        </p:txBody>
      </p:sp>
      <p:sp>
        <p:nvSpPr>
          <p:cNvPr id="9219" name="Espaço Reservado para Conteúdo 2"/>
          <p:cNvSpPr>
            <a:spLocks noGrp="1"/>
          </p:cNvSpPr>
          <p:nvPr>
            <p:ph idx="1"/>
          </p:nvPr>
        </p:nvSpPr>
        <p:spPr>
          <a:xfrm>
            <a:off x="457200" y="2224088"/>
            <a:ext cx="8229600" cy="2141537"/>
          </a:xfrm>
        </p:spPr>
        <p:txBody>
          <a:bodyPr>
            <a:normAutofit lnSpcReduction="10000"/>
          </a:bodyPr>
          <a:lstStyle/>
          <a:p>
            <a:pPr algn="just" eaLnBrk="1" hangingPunct="1"/>
            <a:r>
              <a:rPr lang="pt-BR" smtClean="0"/>
              <a:t>Primária: não há nenhuma outra doença associada.</a:t>
            </a:r>
          </a:p>
          <a:p>
            <a:pPr algn="just" eaLnBrk="1" hangingPunct="1">
              <a:buFont typeface="Wingdings 2" pitchFamily="18" charset="2"/>
              <a:buNone/>
            </a:pPr>
            <a:endParaRPr lang="pt-BR" smtClean="0"/>
          </a:p>
          <a:p>
            <a:pPr algn="just" eaLnBrk="1" hangingPunct="1"/>
            <a:r>
              <a:rPr lang="pt-BR" smtClean="0"/>
              <a:t>Secundária: é um sintoma de alguma doença subjacente.</a:t>
            </a:r>
          </a:p>
          <a:p>
            <a:pPr eaLnBrk="1" hangingPunct="1"/>
            <a:endParaRPr lang="pt-BR"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pPr algn="ctr"/>
            <a:r>
              <a:rPr lang="pt-BR" dirty="0" smtClean="0"/>
              <a:t>Definição</a:t>
            </a:r>
            <a:endParaRPr lang="en-US" dirty="0"/>
          </a:p>
        </p:txBody>
      </p:sp>
      <p:sp>
        <p:nvSpPr>
          <p:cNvPr id="3" name="Content Placeholder 2"/>
          <p:cNvSpPr>
            <a:spLocks noGrp="1"/>
          </p:cNvSpPr>
          <p:nvPr>
            <p:ph idx="1"/>
          </p:nvPr>
        </p:nvSpPr>
        <p:spPr/>
        <p:txBody>
          <a:bodyPr/>
          <a:lstStyle/>
          <a:p>
            <a:pPr>
              <a:lnSpc>
                <a:spcPct val="200000"/>
              </a:lnSpc>
              <a:buFont typeface="Arial" pitchFamily="34" charset="0"/>
              <a:buChar char="•"/>
            </a:pPr>
            <a:r>
              <a:rPr lang="pt-BR" dirty="0" smtClean="0"/>
              <a:t>Cefaleia que se apresenta pela primeira vez e </a:t>
            </a:r>
          </a:p>
          <a:p>
            <a:pPr marL="109728" indent="0">
              <a:lnSpc>
                <a:spcPct val="200000"/>
              </a:lnSpc>
              <a:buNone/>
            </a:pPr>
            <a:r>
              <a:rPr lang="pt-BR" dirty="0"/>
              <a:t>t</a:t>
            </a:r>
            <a:r>
              <a:rPr lang="pt-BR" dirty="0" smtClean="0"/>
              <a:t>emporalmente relacionada a uma causa  conhecida.</a:t>
            </a:r>
            <a:endParaRPr lang="en-US" dirty="0"/>
          </a:p>
        </p:txBody>
      </p:sp>
    </p:spTree>
    <p:extLst>
      <p:ext uri="{BB962C8B-B14F-4D97-AF65-F5344CB8AC3E}">
        <p14:creationId xmlns:p14="http://schemas.microsoft.com/office/powerpoint/2010/main" val="18524837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pPr algn="ctr"/>
            <a:r>
              <a:rPr lang="pt-BR" dirty="0" smtClean="0">
                <a:effectLst>
                  <a:outerShdw blurRad="38100" dist="38100" dir="2700000" algn="tl">
                    <a:srgbClr val="000000">
                      <a:alpha val="43137"/>
                    </a:srgbClr>
                  </a:outerShdw>
                </a:effectLst>
              </a:rPr>
              <a:t>Causas</a:t>
            </a:r>
            <a:r>
              <a:rPr lang="pt-BR" dirty="0" smtClean="0"/>
              <a:t> </a:t>
            </a:r>
            <a:endParaRPr lang="en-US" dirty="0"/>
          </a:p>
        </p:txBody>
      </p:sp>
      <p:sp>
        <p:nvSpPr>
          <p:cNvPr id="3" name="Content Placeholder 2"/>
          <p:cNvSpPr>
            <a:spLocks noGrp="1"/>
          </p:cNvSpPr>
          <p:nvPr>
            <p:ph idx="1"/>
          </p:nvPr>
        </p:nvSpPr>
        <p:spPr>
          <a:xfrm>
            <a:off x="457200" y="2133600"/>
            <a:ext cx="8229600" cy="4325112"/>
          </a:xfrm>
        </p:spPr>
        <p:txBody>
          <a:bodyPr>
            <a:normAutofit fontScale="70000" lnSpcReduction="20000"/>
          </a:bodyPr>
          <a:lstStyle/>
          <a:p>
            <a:pPr>
              <a:lnSpc>
                <a:spcPct val="200000"/>
              </a:lnSpc>
              <a:buFont typeface="Wingdings" pitchFamily="2" charset="2"/>
              <a:buChar char="q"/>
            </a:pPr>
            <a:r>
              <a:rPr lang="pt-BR" dirty="0" smtClean="0"/>
              <a:t>Infecções sistêmicas;</a:t>
            </a:r>
          </a:p>
          <a:p>
            <a:pPr>
              <a:lnSpc>
                <a:spcPct val="200000"/>
              </a:lnSpc>
              <a:buFont typeface="Wingdings" pitchFamily="2" charset="2"/>
              <a:buChar char="q"/>
            </a:pPr>
            <a:r>
              <a:rPr lang="pt-BR" dirty="0" smtClean="0"/>
              <a:t>Disfunções endócrinas;</a:t>
            </a:r>
          </a:p>
          <a:p>
            <a:pPr>
              <a:lnSpc>
                <a:spcPct val="200000"/>
              </a:lnSpc>
              <a:buFont typeface="Wingdings" pitchFamily="2" charset="2"/>
              <a:buChar char="q"/>
            </a:pPr>
            <a:r>
              <a:rPr lang="pt-BR" dirty="0" smtClean="0"/>
              <a:t>Intoxicações;</a:t>
            </a:r>
          </a:p>
          <a:p>
            <a:pPr>
              <a:lnSpc>
                <a:spcPct val="200000"/>
              </a:lnSpc>
              <a:buFont typeface="Wingdings" pitchFamily="2" charset="2"/>
              <a:buChar char="q"/>
            </a:pPr>
            <a:r>
              <a:rPr lang="pt-BR" dirty="0" smtClean="0"/>
              <a:t>Meningites;</a:t>
            </a:r>
          </a:p>
          <a:p>
            <a:pPr>
              <a:lnSpc>
                <a:spcPct val="200000"/>
              </a:lnSpc>
              <a:buFont typeface="Wingdings" pitchFamily="2" charset="2"/>
              <a:buChar char="q"/>
            </a:pPr>
            <a:r>
              <a:rPr lang="pt-BR" dirty="0" smtClean="0"/>
              <a:t>Encefalites;</a:t>
            </a:r>
          </a:p>
          <a:p>
            <a:pPr>
              <a:lnSpc>
                <a:spcPct val="200000"/>
              </a:lnSpc>
              <a:buFont typeface="Wingdings" pitchFamily="2" charset="2"/>
              <a:buChar char="q"/>
            </a:pPr>
            <a:r>
              <a:rPr lang="pt-BR" dirty="0" smtClean="0"/>
              <a:t>Hemorrarias cerebrais;</a:t>
            </a:r>
          </a:p>
          <a:p>
            <a:pPr>
              <a:lnSpc>
                <a:spcPct val="200000"/>
              </a:lnSpc>
              <a:buFont typeface="Wingdings" pitchFamily="2" charset="2"/>
              <a:buChar char="q"/>
            </a:pPr>
            <a:r>
              <a:rPr lang="pt-BR" dirty="0" smtClean="0"/>
              <a:t>Lesões expansivas.</a:t>
            </a:r>
          </a:p>
        </p:txBody>
      </p:sp>
    </p:spTree>
    <p:extLst>
      <p:ext uri="{BB962C8B-B14F-4D97-AF65-F5344CB8AC3E}">
        <p14:creationId xmlns:p14="http://schemas.microsoft.com/office/powerpoint/2010/main" val="5345906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BR" dirty="0" smtClean="0"/>
              <a:t>Classificação Internacional de Cefaleias (2004)</a:t>
            </a:r>
            <a:endParaRPr lang="en-US" dirty="0"/>
          </a:p>
        </p:txBody>
      </p:sp>
      <p:sp>
        <p:nvSpPr>
          <p:cNvPr id="3" name="Content Placeholder 2"/>
          <p:cNvSpPr>
            <a:spLocks noGrp="1"/>
          </p:cNvSpPr>
          <p:nvPr>
            <p:ph idx="1"/>
          </p:nvPr>
        </p:nvSpPr>
        <p:spPr/>
        <p:txBody>
          <a:bodyPr>
            <a:normAutofit fontScale="77500" lnSpcReduction="20000"/>
          </a:bodyPr>
          <a:lstStyle/>
          <a:p>
            <a:pPr>
              <a:lnSpc>
                <a:spcPct val="210000"/>
              </a:lnSpc>
            </a:pPr>
            <a:endParaRPr lang="pt-BR" dirty="0" smtClean="0"/>
          </a:p>
          <a:p>
            <a:pPr>
              <a:lnSpc>
                <a:spcPct val="210000"/>
              </a:lnSpc>
              <a:buFont typeface="Wingdings" pitchFamily="2" charset="2"/>
              <a:buChar char="§"/>
            </a:pPr>
            <a:r>
              <a:rPr lang="pt-BR" dirty="0" smtClean="0"/>
              <a:t>Cefaleia atribuída a traumatismo crânioencefálico ou cervical;</a:t>
            </a:r>
          </a:p>
          <a:p>
            <a:pPr>
              <a:lnSpc>
                <a:spcPct val="210000"/>
              </a:lnSpc>
              <a:buFont typeface="Wingdings" pitchFamily="2" charset="2"/>
              <a:buChar char="§"/>
            </a:pPr>
            <a:r>
              <a:rPr lang="pt-BR" dirty="0"/>
              <a:t>Cefaleia atribuída </a:t>
            </a:r>
            <a:r>
              <a:rPr lang="pt-BR" dirty="0" smtClean="0"/>
              <a:t>a doença vascular craniana ou cervical;</a:t>
            </a:r>
          </a:p>
          <a:p>
            <a:pPr>
              <a:lnSpc>
                <a:spcPct val="210000"/>
              </a:lnSpc>
              <a:buFont typeface="Wingdings" pitchFamily="2" charset="2"/>
              <a:buChar char="§"/>
            </a:pPr>
            <a:r>
              <a:rPr lang="pt-BR" dirty="0"/>
              <a:t>Cefaleia atribuída </a:t>
            </a:r>
            <a:r>
              <a:rPr lang="pt-BR" dirty="0" smtClean="0"/>
              <a:t>a doença intracraniana não vascular;</a:t>
            </a:r>
          </a:p>
          <a:p>
            <a:pPr>
              <a:lnSpc>
                <a:spcPct val="210000"/>
              </a:lnSpc>
              <a:buFont typeface="Wingdings" pitchFamily="2" charset="2"/>
              <a:buChar char="§"/>
            </a:pPr>
            <a:r>
              <a:rPr lang="pt-BR" dirty="0"/>
              <a:t>Cefaleia atribuída </a:t>
            </a:r>
            <a:r>
              <a:rPr lang="pt-BR" dirty="0" smtClean="0"/>
              <a:t>ao uso de substâncias ou à sua privação;</a:t>
            </a:r>
          </a:p>
        </p:txBody>
      </p:sp>
    </p:spTree>
    <p:extLst>
      <p:ext uri="{BB962C8B-B14F-4D97-AF65-F5344CB8AC3E}">
        <p14:creationId xmlns:p14="http://schemas.microsoft.com/office/powerpoint/2010/main" val="8460548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BR" dirty="0"/>
              <a:t>Classificação Internacional de Cefaleias (2004)</a:t>
            </a:r>
            <a:endParaRPr lang="en-US" dirty="0"/>
          </a:p>
        </p:txBody>
      </p:sp>
      <p:sp>
        <p:nvSpPr>
          <p:cNvPr id="3" name="Content Placeholder 2"/>
          <p:cNvSpPr>
            <a:spLocks noGrp="1"/>
          </p:cNvSpPr>
          <p:nvPr>
            <p:ph idx="1"/>
          </p:nvPr>
        </p:nvSpPr>
        <p:spPr>
          <a:xfrm>
            <a:off x="457200" y="1981200"/>
            <a:ext cx="8229600" cy="4325112"/>
          </a:xfrm>
        </p:spPr>
        <p:txBody>
          <a:bodyPr>
            <a:normAutofit fontScale="70000" lnSpcReduction="20000"/>
          </a:bodyPr>
          <a:lstStyle/>
          <a:p>
            <a:pPr>
              <a:lnSpc>
                <a:spcPct val="210000"/>
              </a:lnSpc>
            </a:pPr>
            <a:endParaRPr lang="pt-BR" dirty="0"/>
          </a:p>
          <a:p>
            <a:pPr>
              <a:lnSpc>
                <a:spcPct val="210000"/>
              </a:lnSpc>
              <a:buFont typeface="Wingdings" pitchFamily="2" charset="2"/>
              <a:buChar char="§"/>
            </a:pPr>
            <a:r>
              <a:rPr lang="pt-BR" dirty="0"/>
              <a:t>Cefaleia atribuída a infecção;</a:t>
            </a:r>
          </a:p>
          <a:p>
            <a:pPr>
              <a:lnSpc>
                <a:spcPct val="210000"/>
              </a:lnSpc>
              <a:buFont typeface="Wingdings" pitchFamily="2" charset="2"/>
              <a:buChar char="§"/>
            </a:pPr>
            <a:r>
              <a:rPr lang="pt-BR" dirty="0"/>
              <a:t>Cefaleia atribuída a perturbação da homeostase; </a:t>
            </a:r>
          </a:p>
          <a:p>
            <a:pPr>
              <a:lnSpc>
                <a:spcPct val="210000"/>
              </a:lnSpc>
              <a:buFont typeface="Wingdings" pitchFamily="2" charset="2"/>
              <a:buChar char="§"/>
            </a:pPr>
            <a:r>
              <a:rPr lang="pt-BR" dirty="0"/>
              <a:t>Cefaleia ou dor facial atribuída a perturbação do crânio, pescoço, olhos, ouvidos, nariz, seios paranasais, dentes, boca e outras estruturas faciais ou cranianas; </a:t>
            </a:r>
          </a:p>
          <a:p>
            <a:pPr>
              <a:lnSpc>
                <a:spcPct val="210000"/>
              </a:lnSpc>
              <a:buFont typeface="Wingdings" pitchFamily="2" charset="2"/>
              <a:buChar char="§"/>
            </a:pPr>
            <a:r>
              <a:rPr lang="pt-BR" dirty="0"/>
              <a:t>Cefaleia atribuída a perturbação psiquiátrica.</a:t>
            </a:r>
          </a:p>
          <a:p>
            <a:pPr>
              <a:buFont typeface="Wingdings" pitchFamily="2" charset="2"/>
              <a:buChar char="§"/>
            </a:pPr>
            <a:endParaRPr lang="en-US" dirty="0"/>
          </a:p>
        </p:txBody>
      </p:sp>
    </p:spTree>
    <p:extLst>
      <p:ext uri="{BB962C8B-B14F-4D97-AF65-F5344CB8AC3E}">
        <p14:creationId xmlns:p14="http://schemas.microsoft.com/office/powerpoint/2010/main" val="35939685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733800"/>
            <a:ext cx="8229600" cy="2362200"/>
          </a:xfrm>
        </p:spPr>
        <p:txBody>
          <a:bodyPr>
            <a:normAutofit fontScale="92500" lnSpcReduction="10000"/>
          </a:bodyPr>
          <a:lstStyle/>
          <a:p>
            <a:r>
              <a:rPr lang="pt-BR" dirty="0" smtClean="0"/>
              <a:t>Estudo retrospectivo (de janeiro de 1999 a maio de 2004);</a:t>
            </a:r>
          </a:p>
          <a:p>
            <a:endParaRPr lang="pt-BR" dirty="0" smtClean="0"/>
          </a:p>
          <a:p>
            <a:r>
              <a:rPr lang="pt-BR" dirty="0" smtClean="0"/>
              <a:t>3328 pacientes que foram acompanhados no Setor de Investigação e Tratamento das Cefaleias (EPM-Unifesp).</a:t>
            </a:r>
            <a:endParaRPr lang="en-US" dirty="0"/>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1" y="625520"/>
            <a:ext cx="7772400" cy="2426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059355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495800" y="1066800"/>
            <a:ext cx="4038600" cy="5334000"/>
          </a:xfrm>
        </p:spPr>
        <p:txBody>
          <a:bodyPr>
            <a:normAutofit fontScale="92500" lnSpcReduction="20000"/>
          </a:bodyPr>
          <a:lstStyle/>
          <a:p>
            <a:pPr>
              <a:lnSpc>
                <a:spcPct val="150000"/>
              </a:lnSpc>
            </a:pPr>
            <a:r>
              <a:rPr lang="pt-BR" dirty="0" smtClean="0"/>
              <a:t>11: Cefaleias atribuída a perturbação do crânio, pescoço</a:t>
            </a:r>
            <a:r>
              <a:rPr lang="pt-BR" dirty="0"/>
              <a:t>, olhos, ouvidos, nariz, seios paranasais, dentes, boca e outras estruturas faciais ou cranianas; </a:t>
            </a:r>
            <a:endParaRPr lang="pt-BR" dirty="0" smtClean="0"/>
          </a:p>
          <a:p>
            <a:pPr marL="109728" indent="0">
              <a:lnSpc>
                <a:spcPct val="150000"/>
              </a:lnSpc>
              <a:buNone/>
            </a:pPr>
            <a:endParaRPr lang="pt-BR" dirty="0" smtClean="0"/>
          </a:p>
          <a:p>
            <a:pPr>
              <a:lnSpc>
                <a:spcPct val="150000"/>
              </a:lnSpc>
            </a:pPr>
            <a:r>
              <a:rPr lang="pt-BR" dirty="0" smtClean="0"/>
              <a:t>10: Cefaleia atribuída a perturbação da homeostase;</a:t>
            </a:r>
          </a:p>
          <a:p>
            <a:pPr marL="109728" indent="0">
              <a:lnSpc>
                <a:spcPct val="150000"/>
              </a:lnSpc>
              <a:buNone/>
            </a:pPr>
            <a:endParaRPr lang="pt-BR" dirty="0" smtClean="0"/>
          </a:p>
          <a:p>
            <a:pPr>
              <a:lnSpc>
                <a:spcPct val="150000"/>
              </a:lnSpc>
            </a:pPr>
            <a:r>
              <a:rPr lang="pt-BR" dirty="0" smtClean="0"/>
              <a:t>5: Cefaleia atribuída a traumatismo cranioencefálico ou cervical.</a:t>
            </a:r>
            <a:endParaRPr lang="pt-BR" dirty="0"/>
          </a:p>
          <a:p>
            <a:pPr marL="109728" indent="0">
              <a:buNone/>
            </a:pPr>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762000"/>
            <a:ext cx="3609975" cy="578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76619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BR" dirty="0" smtClean="0"/>
              <a:t>Quando suspeitar de uma cefaleia secundária?</a:t>
            </a:r>
            <a:endParaRPr lang="en-US" dirty="0"/>
          </a:p>
        </p:txBody>
      </p:sp>
      <p:sp>
        <p:nvSpPr>
          <p:cNvPr id="3" name="Content Placeholder 2"/>
          <p:cNvSpPr>
            <a:spLocks noGrp="1"/>
          </p:cNvSpPr>
          <p:nvPr>
            <p:ph idx="1"/>
          </p:nvPr>
        </p:nvSpPr>
        <p:spPr/>
        <p:txBody>
          <a:bodyPr>
            <a:normAutofit fontScale="92500"/>
          </a:bodyPr>
          <a:lstStyle/>
          <a:p>
            <a:pPr>
              <a:lnSpc>
                <a:spcPct val="150000"/>
              </a:lnSpc>
            </a:pPr>
            <a:endParaRPr lang="pt-BR" dirty="0" smtClean="0"/>
          </a:p>
          <a:p>
            <a:pPr>
              <a:lnSpc>
                <a:spcPct val="200000"/>
              </a:lnSpc>
              <a:buFont typeface="Wingdings" pitchFamily="2" charset="2"/>
              <a:buChar char="q"/>
            </a:pPr>
            <a:r>
              <a:rPr lang="pt-BR" sz="2400" dirty="0" smtClean="0"/>
              <a:t>Início após 50 anos de idade;</a:t>
            </a:r>
          </a:p>
          <a:p>
            <a:pPr>
              <a:lnSpc>
                <a:spcPct val="200000"/>
              </a:lnSpc>
              <a:buFont typeface="Wingdings" pitchFamily="2" charset="2"/>
              <a:buChar char="q"/>
            </a:pPr>
            <a:r>
              <a:rPr lang="pt-BR" sz="2400" dirty="0" smtClean="0"/>
              <a:t>Cefaleia nova, intensa e de início súbito; </a:t>
            </a:r>
          </a:p>
          <a:p>
            <a:pPr>
              <a:lnSpc>
                <a:spcPct val="200000"/>
              </a:lnSpc>
              <a:buFont typeface="Wingdings" pitchFamily="2" charset="2"/>
              <a:buChar char="q"/>
            </a:pPr>
            <a:r>
              <a:rPr lang="pt-BR" sz="2400" dirty="0" smtClean="0"/>
              <a:t>Mudança inexplicável do padrão de cefaleia;</a:t>
            </a:r>
          </a:p>
          <a:p>
            <a:pPr>
              <a:lnSpc>
                <a:spcPct val="200000"/>
              </a:lnSpc>
              <a:buFont typeface="Wingdings" pitchFamily="2" charset="2"/>
              <a:buChar char="q"/>
            </a:pPr>
            <a:r>
              <a:rPr lang="pt-BR" sz="2400" dirty="0" smtClean="0"/>
              <a:t>Cefaleia que acorda o paciente durante a noite;</a:t>
            </a:r>
          </a:p>
          <a:p>
            <a:pPr>
              <a:lnSpc>
                <a:spcPct val="200000"/>
              </a:lnSpc>
              <a:buFont typeface="Wingdings" pitchFamily="2" charset="2"/>
              <a:buChar char="q"/>
            </a:pPr>
            <a:r>
              <a:rPr lang="pt-BR" sz="2400" dirty="0" smtClean="0"/>
              <a:t>Cefaleia refratária ao tratamento; </a:t>
            </a:r>
          </a:p>
        </p:txBody>
      </p:sp>
    </p:spTree>
    <p:extLst>
      <p:ext uri="{BB962C8B-B14F-4D97-AF65-F5344CB8AC3E}">
        <p14:creationId xmlns:p14="http://schemas.microsoft.com/office/powerpoint/2010/main" val="42368425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BR" dirty="0"/>
              <a:t>Quando suspeitar de uma cefaleia secundária?</a:t>
            </a:r>
            <a:endParaRPr lang="en-US" dirty="0"/>
          </a:p>
        </p:txBody>
      </p:sp>
      <p:sp>
        <p:nvSpPr>
          <p:cNvPr id="3" name="Content Placeholder 2"/>
          <p:cNvSpPr>
            <a:spLocks noGrp="1"/>
          </p:cNvSpPr>
          <p:nvPr>
            <p:ph idx="1"/>
          </p:nvPr>
        </p:nvSpPr>
        <p:spPr/>
        <p:txBody>
          <a:bodyPr>
            <a:normAutofit fontScale="77500" lnSpcReduction="20000"/>
          </a:bodyPr>
          <a:lstStyle/>
          <a:p>
            <a:pPr>
              <a:lnSpc>
                <a:spcPct val="170000"/>
              </a:lnSpc>
            </a:pPr>
            <a:endParaRPr lang="pt-BR" dirty="0" smtClean="0"/>
          </a:p>
          <a:p>
            <a:pPr>
              <a:lnSpc>
                <a:spcPct val="170000"/>
              </a:lnSpc>
              <a:buFont typeface="Wingdings" pitchFamily="2" charset="2"/>
              <a:buChar char="q"/>
            </a:pPr>
            <a:r>
              <a:rPr lang="pt-BR" dirty="0" smtClean="0"/>
              <a:t>Cefaleia </a:t>
            </a:r>
            <a:r>
              <a:rPr lang="pt-BR" dirty="0"/>
              <a:t>relacionada ao esforço físico, tosse ou atividade sexual;</a:t>
            </a:r>
          </a:p>
          <a:p>
            <a:pPr>
              <a:lnSpc>
                <a:spcPct val="170000"/>
              </a:lnSpc>
              <a:buFont typeface="Wingdings" pitchFamily="2" charset="2"/>
              <a:buChar char="q"/>
            </a:pPr>
            <a:r>
              <a:rPr lang="pt-BR" dirty="0"/>
              <a:t>Cefaleia associada ao câncer</a:t>
            </a:r>
            <a:r>
              <a:rPr lang="pt-BR" dirty="0" smtClean="0"/>
              <a:t>;</a:t>
            </a:r>
          </a:p>
          <a:p>
            <a:pPr>
              <a:lnSpc>
                <a:spcPct val="170000"/>
              </a:lnSpc>
              <a:buFont typeface="Wingdings" pitchFamily="2" charset="2"/>
              <a:buChar char="q"/>
            </a:pPr>
            <a:r>
              <a:rPr lang="pt-BR" dirty="0" smtClean="0"/>
              <a:t>Início </a:t>
            </a:r>
            <a:r>
              <a:rPr lang="pt-BR" dirty="0"/>
              <a:t>recente em pacientes </a:t>
            </a:r>
            <a:r>
              <a:rPr lang="pt-BR" dirty="0" smtClean="0"/>
              <a:t>imunocomprometidos;</a:t>
            </a:r>
            <a:endParaRPr lang="pt-BR" dirty="0"/>
          </a:p>
          <a:p>
            <a:pPr>
              <a:lnSpc>
                <a:spcPct val="170000"/>
              </a:lnSpc>
              <a:buFont typeface="Wingdings" pitchFamily="2" charset="2"/>
              <a:buChar char="q"/>
            </a:pPr>
            <a:r>
              <a:rPr lang="pt-BR" dirty="0"/>
              <a:t>Sinais neurológicos focais: papiledema, rigidez de nuca, paralisia.</a:t>
            </a:r>
          </a:p>
          <a:p>
            <a:pPr>
              <a:lnSpc>
                <a:spcPct val="170000"/>
              </a:lnSpc>
              <a:buFont typeface="Wingdings" pitchFamily="2" charset="2"/>
              <a:buChar char="q"/>
            </a:pPr>
            <a:r>
              <a:rPr lang="pt-BR" dirty="0"/>
              <a:t>Associada a alterações do estado mental ou da consciência;</a:t>
            </a:r>
          </a:p>
          <a:p>
            <a:pPr>
              <a:buFont typeface="Wingdings" pitchFamily="2" charset="2"/>
              <a:buChar char="q"/>
            </a:pPr>
            <a:endParaRPr lang="en-US" dirty="0"/>
          </a:p>
        </p:txBody>
      </p:sp>
    </p:spTree>
    <p:extLst>
      <p:ext uri="{BB962C8B-B14F-4D97-AF65-F5344CB8AC3E}">
        <p14:creationId xmlns:p14="http://schemas.microsoft.com/office/powerpoint/2010/main" val="390714047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609600"/>
            <a:ext cx="8229600" cy="1066800"/>
          </a:xfrm>
        </p:spPr>
        <p:txBody>
          <a:bodyPr/>
          <a:lstStyle/>
          <a:p>
            <a:pPr algn="ctr"/>
            <a:r>
              <a:rPr lang="pt-BR" dirty="0" smtClean="0"/>
              <a:t>Avaliação da cefaleia aguda</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739674"/>
            <a:ext cx="6445781" cy="4573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Rectangle 25"/>
          <p:cNvSpPr/>
          <p:nvPr/>
        </p:nvSpPr>
        <p:spPr>
          <a:xfrm>
            <a:off x="4191000" y="5934631"/>
            <a:ext cx="4572000" cy="738664"/>
          </a:xfrm>
          <a:prstGeom prst="rect">
            <a:avLst/>
          </a:prstGeom>
        </p:spPr>
        <p:txBody>
          <a:bodyPr wrap="square">
            <a:spAutoFit/>
          </a:bodyPr>
          <a:lstStyle/>
          <a:p>
            <a:pPr lvl="0">
              <a:lnSpc>
                <a:spcPct val="150000"/>
              </a:lnSpc>
            </a:pPr>
            <a:r>
              <a:rPr lang="en-US" sz="1400" dirty="0">
                <a:solidFill>
                  <a:prstClr val="black"/>
                </a:solidFill>
              </a:rPr>
              <a:t>SPECIALI, Jose G.. </a:t>
            </a:r>
            <a:r>
              <a:rPr lang="en-US" sz="1400" dirty="0" err="1">
                <a:solidFill>
                  <a:prstClr val="black"/>
                </a:solidFill>
              </a:rPr>
              <a:t>Cefaleias</a:t>
            </a:r>
            <a:r>
              <a:rPr lang="en-US" sz="1400" dirty="0">
                <a:solidFill>
                  <a:prstClr val="black"/>
                </a:solidFill>
              </a:rPr>
              <a:t>.</a:t>
            </a:r>
            <a:r>
              <a:rPr lang="en-US" sz="1400" i="1" dirty="0">
                <a:solidFill>
                  <a:prstClr val="black"/>
                </a:solidFill>
              </a:rPr>
              <a:t> </a:t>
            </a:r>
            <a:r>
              <a:rPr lang="en-US" sz="1400" i="1" dirty="0" err="1">
                <a:solidFill>
                  <a:prstClr val="black"/>
                </a:solidFill>
              </a:rPr>
              <a:t>Cienc</a:t>
            </a:r>
            <a:r>
              <a:rPr lang="en-US" sz="1400" i="1" dirty="0">
                <a:solidFill>
                  <a:prstClr val="black"/>
                </a:solidFill>
              </a:rPr>
              <a:t>. Cult</a:t>
            </a:r>
            <a:r>
              <a:rPr lang="en-US" sz="1400" dirty="0">
                <a:solidFill>
                  <a:prstClr val="black"/>
                </a:solidFill>
              </a:rPr>
              <a:t>. 2011, vol.63, n.2 [cited  2013-04-06], pp. 38-42 .</a:t>
            </a:r>
            <a:r>
              <a:rPr lang="en-US" sz="1050" dirty="0">
                <a:solidFill>
                  <a:prstClr val="black"/>
                </a:solidFill>
              </a:rPr>
              <a:t> </a:t>
            </a:r>
          </a:p>
        </p:txBody>
      </p:sp>
    </p:spTree>
    <p:extLst>
      <p:ext uri="{BB962C8B-B14F-4D97-AF65-F5344CB8AC3E}">
        <p14:creationId xmlns:p14="http://schemas.microsoft.com/office/powerpoint/2010/main" val="420816426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BR" dirty="0"/>
              <a:t>Cefaleia atribuída a </a:t>
            </a:r>
            <a:r>
              <a:rPr lang="pt-BR" dirty="0" smtClean="0"/>
              <a:t>TCE ou traumatismo cervical</a:t>
            </a:r>
            <a:endParaRPr lang="en-US" dirty="0"/>
          </a:p>
        </p:txBody>
      </p:sp>
      <p:sp>
        <p:nvSpPr>
          <p:cNvPr id="3" name="Content Placeholder 2"/>
          <p:cNvSpPr>
            <a:spLocks noGrp="1"/>
          </p:cNvSpPr>
          <p:nvPr>
            <p:ph idx="1"/>
          </p:nvPr>
        </p:nvSpPr>
        <p:spPr>
          <a:xfrm>
            <a:off x="251520" y="2249424"/>
            <a:ext cx="8435280" cy="4325112"/>
          </a:xfrm>
        </p:spPr>
        <p:txBody>
          <a:bodyPr>
            <a:normAutofit fontScale="92500"/>
          </a:bodyPr>
          <a:lstStyle/>
          <a:p>
            <a:pPr>
              <a:lnSpc>
                <a:spcPct val="200000"/>
              </a:lnSpc>
            </a:pPr>
            <a:r>
              <a:rPr lang="pt-BR" sz="2400" dirty="0" smtClean="0"/>
              <a:t>Eventos: </a:t>
            </a:r>
            <a:r>
              <a:rPr lang="pt-BR" sz="2400" u="sng" dirty="0" smtClean="0"/>
              <a:t>pós-trauma</a:t>
            </a:r>
            <a:r>
              <a:rPr lang="pt-BR" sz="2400" dirty="0" smtClean="0"/>
              <a:t>, </a:t>
            </a:r>
            <a:r>
              <a:rPr lang="pt-BR" sz="2400" u="sng" dirty="0" smtClean="0"/>
              <a:t>lesão por contragolpe</a:t>
            </a:r>
            <a:r>
              <a:rPr lang="pt-BR" sz="2400" dirty="0" smtClean="0"/>
              <a:t>, hematoma intracraniano pós-traumático, após craniotomia.</a:t>
            </a:r>
          </a:p>
          <a:p>
            <a:pPr>
              <a:lnSpc>
                <a:spcPct val="200000"/>
              </a:lnSpc>
            </a:pPr>
            <a:r>
              <a:rPr lang="pt-BR" sz="2400" dirty="0" smtClean="0"/>
              <a:t>Agudas ou crônicas;</a:t>
            </a:r>
          </a:p>
          <a:p>
            <a:pPr>
              <a:lnSpc>
                <a:spcPct val="200000"/>
              </a:lnSpc>
            </a:pPr>
            <a:r>
              <a:rPr lang="pt-BR" sz="2400" dirty="0" smtClean="0"/>
              <a:t>Vertígem, dificuldade de concentração, irritabilidade, alteração da personalidade, insonia: </a:t>
            </a:r>
            <a:r>
              <a:rPr lang="pt-BR" sz="2400" b="1" dirty="0" smtClean="0">
                <a:solidFill>
                  <a:schemeClr val="bg2">
                    <a:lumMod val="50000"/>
                  </a:schemeClr>
                </a:solidFill>
              </a:rPr>
              <a:t>Síndrome pós-traumática</a:t>
            </a:r>
          </a:p>
          <a:p>
            <a:pPr>
              <a:lnSpc>
                <a:spcPct val="200000"/>
              </a:lnSpc>
            </a:pPr>
            <a:endParaRPr lang="pt-BR" sz="2400" dirty="0" smtClean="0"/>
          </a:p>
          <a:p>
            <a:pPr>
              <a:lnSpc>
                <a:spcPct val="200000"/>
              </a:lnSpc>
            </a:pPr>
            <a:endParaRPr lang="en-US" sz="2400" dirty="0"/>
          </a:p>
        </p:txBody>
      </p:sp>
    </p:spTree>
    <p:extLst>
      <p:ext uri="{BB962C8B-B14F-4D97-AF65-F5344CB8AC3E}">
        <p14:creationId xmlns:p14="http://schemas.microsoft.com/office/powerpoint/2010/main" val="983537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title"/>
          </p:nvPr>
        </p:nvSpPr>
        <p:spPr>
          <a:xfrm>
            <a:off x="457200" y="704850"/>
            <a:ext cx="8229600" cy="995363"/>
          </a:xfrm>
        </p:spPr>
        <p:txBody>
          <a:bodyPr/>
          <a:lstStyle/>
          <a:p>
            <a:pPr eaLnBrk="1" hangingPunct="1"/>
            <a:r>
              <a:rPr lang="pt-BR" smtClean="0"/>
              <a:t>Cefaléias Primárias</a:t>
            </a:r>
          </a:p>
        </p:txBody>
      </p:sp>
      <p:sp>
        <p:nvSpPr>
          <p:cNvPr id="3" name="Espaço Reservado para Conteúdo 2"/>
          <p:cNvSpPr>
            <a:spLocks noGrp="1"/>
          </p:cNvSpPr>
          <p:nvPr>
            <p:ph idx="1"/>
          </p:nvPr>
        </p:nvSpPr>
        <p:spPr>
          <a:xfrm>
            <a:off x="250825" y="1268413"/>
            <a:ext cx="8740775" cy="5256212"/>
          </a:xfrm>
        </p:spPr>
        <p:txBody>
          <a:bodyPr>
            <a:normAutofit lnSpcReduction="10000"/>
          </a:bodyPr>
          <a:lstStyle/>
          <a:p>
            <a:pPr marL="0" indent="-274320" algn="just" eaLnBrk="1" fontAlgn="auto" hangingPunct="1">
              <a:spcAft>
                <a:spcPts val="0"/>
              </a:spcAft>
              <a:buClr>
                <a:schemeClr val="accent3"/>
              </a:buClr>
              <a:buFont typeface="Wingdings 2"/>
              <a:buNone/>
              <a:defRPr/>
            </a:pPr>
            <a:endParaRPr lang="pt-BR" dirty="0" smtClean="0"/>
          </a:p>
          <a:p>
            <a:r>
              <a:rPr lang="pt-BR" sz="2600" b="1" dirty="0" smtClean="0"/>
              <a:t>1. [G43] </a:t>
            </a:r>
            <a:r>
              <a:rPr lang="pt-BR" sz="2600" b="1" dirty="0" err="1" smtClean="0"/>
              <a:t>Migrânea</a:t>
            </a:r>
            <a:endParaRPr lang="pt-BR" sz="2600" b="1" dirty="0" smtClean="0"/>
          </a:p>
          <a:p>
            <a:endParaRPr lang="pt-BR" sz="2600" b="1" dirty="0" smtClean="0"/>
          </a:p>
          <a:p>
            <a:r>
              <a:rPr lang="pt-BR" sz="2600" b="1" dirty="0" smtClean="0"/>
              <a:t>2. [G44.2] Cefaléia do tipo tensional (CTT)</a:t>
            </a:r>
          </a:p>
          <a:p>
            <a:endParaRPr lang="pt-BR" sz="2600" dirty="0" smtClean="0"/>
          </a:p>
          <a:p>
            <a:r>
              <a:rPr lang="pt-BR" sz="2600" b="1" dirty="0" smtClean="0"/>
              <a:t>3. [G44.0] Cefaléia em salvas e outras cefaléias</a:t>
            </a:r>
          </a:p>
          <a:p>
            <a:pPr>
              <a:buNone/>
            </a:pPr>
            <a:r>
              <a:rPr lang="pt-BR" sz="2600" b="1" dirty="0" err="1" smtClean="0"/>
              <a:t>trigêmino-autonômicas</a:t>
            </a:r>
            <a:endParaRPr lang="pt-BR" sz="2600" b="1" dirty="0" smtClean="0"/>
          </a:p>
          <a:p>
            <a:pPr>
              <a:buNone/>
            </a:pPr>
            <a:endParaRPr lang="pt-BR" sz="2600" b="1" dirty="0" smtClean="0"/>
          </a:p>
          <a:p>
            <a:r>
              <a:rPr lang="pt-BR" sz="2600" b="1" dirty="0" smtClean="0"/>
              <a:t>4. [G44.80] Outras cefaléias primárias</a:t>
            </a:r>
          </a:p>
          <a:p>
            <a:r>
              <a:rPr lang="pt-BR" sz="2100" dirty="0" smtClean="0"/>
              <a:t>4.1 [G44.800] Cefaléia primária em facada</a:t>
            </a:r>
          </a:p>
          <a:p>
            <a:r>
              <a:rPr lang="pt-BR" sz="2100" dirty="0" smtClean="0"/>
              <a:t>4.2 [G44.803] Cefaléia primária da tosse</a:t>
            </a:r>
          </a:p>
          <a:p>
            <a:r>
              <a:rPr lang="pt-BR" sz="2100" dirty="0" smtClean="0"/>
              <a:t>4.3 [G44.804] Cefaléia primária do esforço físico</a:t>
            </a:r>
          </a:p>
          <a:p>
            <a:r>
              <a:rPr lang="pt-BR" sz="2100" dirty="0" smtClean="0"/>
              <a:t>4.4 [G44.805] Cefaléia primária associada à atividade sexual</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BR" dirty="0"/>
              <a:t>Cefaleia atribuída a doença vascular craniana ou cervical</a:t>
            </a:r>
            <a:endParaRPr lang="en-US" dirty="0"/>
          </a:p>
        </p:txBody>
      </p:sp>
      <p:sp>
        <p:nvSpPr>
          <p:cNvPr id="3" name="Content Placeholder 2"/>
          <p:cNvSpPr>
            <a:spLocks noGrp="1"/>
          </p:cNvSpPr>
          <p:nvPr>
            <p:ph idx="1"/>
          </p:nvPr>
        </p:nvSpPr>
        <p:spPr/>
        <p:txBody>
          <a:bodyPr>
            <a:normAutofit fontScale="92500" lnSpcReduction="10000"/>
          </a:bodyPr>
          <a:lstStyle/>
          <a:p>
            <a:pPr>
              <a:lnSpc>
                <a:spcPct val="210000"/>
              </a:lnSpc>
            </a:pPr>
            <a:r>
              <a:rPr lang="pt-BR" sz="2000" dirty="0" smtClean="0"/>
              <a:t>AVCI, AIT, hemorragia craniana não traumática, aneurisma sacular, malformações arteriovenosas, arterite, dor da artéria carótida ou vertebral, trombose venosa cerebral.</a:t>
            </a:r>
          </a:p>
          <a:p>
            <a:pPr>
              <a:lnSpc>
                <a:spcPct val="210000"/>
              </a:lnSpc>
            </a:pPr>
            <a:r>
              <a:rPr lang="pt-BR" sz="2000" dirty="0" smtClean="0"/>
              <a:t>Apresentação aguda, associada a sinais neurológicos, de rapida regressão.</a:t>
            </a:r>
          </a:p>
          <a:p>
            <a:pPr>
              <a:lnSpc>
                <a:spcPct val="210000"/>
              </a:lnSpc>
            </a:pPr>
            <a:r>
              <a:rPr lang="pt-BR" sz="2000" dirty="0" smtClean="0"/>
              <a:t>Pode ser oculta por sinais neurológicos focais ou perda da consciência, mas também pode ser o sintoma mais proeminente.</a:t>
            </a:r>
          </a:p>
          <a:p>
            <a:endParaRPr lang="en-US" dirty="0"/>
          </a:p>
        </p:txBody>
      </p:sp>
    </p:spTree>
    <p:extLst>
      <p:ext uri="{BB962C8B-B14F-4D97-AF65-F5344CB8AC3E}">
        <p14:creationId xmlns:p14="http://schemas.microsoft.com/office/powerpoint/2010/main" val="215604573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BR" dirty="0"/>
              <a:t>Cefaleia atribuída a doença intracraniana não </a:t>
            </a:r>
            <a:r>
              <a:rPr lang="pt-BR" dirty="0" smtClean="0"/>
              <a:t>vascular</a:t>
            </a:r>
            <a:r>
              <a:rPr lang="pt-BR" dirty="0"/>
              <a:t/>
            </a:r>
            <a:br>
              <a:rPr lang="pt-BR" dirty="0"/>
            </a:br>
            <a:endParaRPr lang="en-US" dirty="0"/>
          </a:p>
        </p:txBody>
      </p:sp>
      <p:sp>
        <p:nvSpPr>
          <p:cNvPr id="3" name="Content Placeholder 2"/>
          <p:cNvSpPr>
            <a:spLocks noGrp="1"/>
          </p:cNvSpPr>
          <p:nvPr>
            <p:ph idx="1"/>
          </p:nvPr>
        </p:nvSpPr>
        <p:spPr/>
        <p:txBody>
          <a:bodyPr>
            <a:normAutofit/>
          </a:bodyPr>
          <a:lstStyle/>
          <a:p>
            <a:pPr>
              <a:lnSpc>
                <a:spcPct val="200000"/>
              </a:lnSpc>
            </a:pPr>
            <a:r>
              <a:rPr lang="pt-BR" sz="2400" dirty="0" smtClean="0"/>
              <a:t>Hipertensão do líquor, HIC, doença inflamatória não infecciosa, neoplasia intracraniana, crises epilépticas</a:t>
            </a:r>
          </a:p>
          <a:p>
            <a:pPr>
              <a:lnSpc>
                <a:spcPct val="200000"/>
              </a:lnSpc>
            </a:pPr>
            <a:r>
              <a:rPr lang="pt-BR" sz="2400" dirty="0" smtClean="0"/>
              <a:t>Alterações da pressão intracraniana</a:t>
            </a:r>
          </a:p>
          <a:p>
            <a:pPr>
              <a:lnSpc>
                <a:spcPct val="200000"/>
              </a:lnSpc>
            </a:pPr>
            <a:r>
              <a:rPr lang="pt-BR" sz="2400" dirty="0" smtClean="0"/>
              <a:t>Desaparece ou tem significativa melhora após tratamento eficaz ou remissão da doença.</a:t>
            </a:r>
            <a:endParaRPr lang="en-US" sz="2400" dirty="0"/>
          </a:p>
        </p:txBody>
      </p:sp>
    </p:spTree>
    <p:extLst>
      <p:ext uri="{BB962C8B-B14F-4D97-AF65-F5344CB8AC3E}">
        <p14:creationId xmlns:p14="http://schemas.microsoft.com/office/powerpoint/2010/main" val="229548953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BR" dirty="0"/>
              <a:t>Cefaleia atribuída ao uso de substâncias ou à sua </a:t>
            </a:r>
            <a:r>
              <a:rPr lang="pt-BR" dirty="0" smtClean="0"/>
              <a:t>privação</a:t>
            </a:r>
            <a:r>
              <a:rPr lang="pt-BR" dirty="0"/>
              <a:t/>
            </a:r>
            <a:br>
              <a:rPr lang="pt-BR" dirty="0"/>
            </a:br>
            <a:endParaRPr lang="en-US" dirty="0"/>
          </a:p>
        </p:txBody>
      </p:sp>
      <p:sp>
        <p:nvSpPr>
          <p:cNvPr id="3" name="Content Placeholder 2"/>
          <p:cNvSpPr>
            <a:spLocks noGrp="1"/>
          </p:cNvSpPr>
          <p:nvPr>
            <p:ph idx="1"/>
          </p:nvPr>
        </p:nvSpPr>
        <p:spPr/>
        <p:txBody>
          <a:bodyPr>
            <a:noAutofit/>
          </a:bodyPr>
          <a:lstStyle/>
          <a:p>
            <a:pPr>
              <a:lnSpc>
                <a:spcPct val="200000"/>
              </a:lnSpc>
            </a:pPr>
            <a:endParaRPr lang="pt-BR" sz="2000" dirty="0" smtClean="0"/>
          </a:p>
          <a:p>
            <a:pPr>
              <a:lnSpc>
                <a:spcPct val="200000"/>
              </a:lnSpc>
            </a:pPr>
            <a:r>
              <a:rPr lang="pt-BR" sz="2000" dirty="0" smtClean="0"/>
              <a:t>NO, CO, álcool, glutamato monossódico, cocaína, canabis, histamina, hormônio exógeno;</a:t>
            </a:r>
          </a:p>
          <a:p>
            <a:pPr>
              <a:lnSpc>
                <a:spcPct val="200000"/>
              </a:lnSpc>
            </a:pPr>
            <a:r>
              <a:rPr lang="pt-BR" sz="2000" dirty="0" smtClean="0"/>
              <a:t>Privação de cafeína, opióides, estrogênio;</a:t>
            </a:r>
          </a:p>
          <a:p>
            <a:pPr>
              <a:lnSpc>
                <a:spcPct val="200000"/>
              </a:lnSpc>
            </a:pPr>
            <a:r>
              <a:rPr lang="pt-BR" sz="2000" dirty="0" smtClean="0"/>
              <a:t>Desencadeantes da enxaqueca</a:t>
            </a:r>
          </a:p>
          <a:p>
            <a:pPr>
              <a:lnSpc>
                <a:spcPct val="200000"/>
              </a:lnSpc>
            </a:pPr>
            <a:r>
              <a:rPr lang="pt-BR" sz="2000" dirty="0" smtClean="0"/>
              <a:t>Exposição aguda ou crônica</a:t>
            </a:r>
          </a:p>
          <a:p>
            <a:pPr marL="109728" indent="0">
              <a:lnSpc>
                <a:spcPct val="200000"/>
              </a:lnSpc>
              <a:buNone/>
            </a:pPr>
            <a:endParaRPr lang="en-US" sz="2000" dirty="0"/>
          </a:p>
        </p:txBody>
      </p:sp>
    </p:spTree>
    <p:extLst>
      <p:ext uri="{BB962C8B-B14F-4D97-AF65-F5344CB8AC3E}">
        <p14:creationId xmlns:p14="http://schemas.microsoft.com/office/powerpoint/2010/main" val="38811662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128" y="1676400"/>
            <a:ext cx="8686800" cy="3600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69107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BR" dirty="0">
                <a:effectLst>
                  <a:outerShdw blurRad="38100" dist="38100" dir="2700000" algn="tl">
                    <a:srgbClr val="000000">
                      <a:alpha val="43137"/>
                    </a:srgbClr>
                  </a:outerShdw>
                </a:effectLst>
              </a:rPr>
              <a:t>Cefaleia atribuída </a:t>
            </a:r>
            <a:r>
              <a:rPr lang="pt-BR" dirty="0" smtClean="0">
                <a:effectLst>
                  <a:outerShdw blurRad="38100" dist="38100" dir="2700000" algn="tl">
                    <a:srgbClr val="000000">
                      <a:alpha val="43137"/>
                    </a:srgbClr>
                  </a:outerShdw>
                </a:effectLst>
              </a:rPr>
              <a:t>à </a:t>
            </a:r>
            <a:r>
              <a:rPr lang="pt-BR" dirty="0">
                <a:effectLst>
                  <a:outerShdw blurRad="38100" dist="38100" dir="2700000" algn="tl">
                    <a:srgbClr val="000000">
                      <a:alpha val="43137"/>
                    </a:srgbClr>
                  </a:outerShdw>
                </a:effectLst>
              </a:rPr>
              <a:t>infecção</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nSpc>
                <a:spcPct val="200000"/>
              </a:lnSpc>
            </a:pPr>
            <a:r>
              <a:rPr lang="pt-BR" sz="2400" dirty="0" smtClean="0"/>
              <a:t>Meningites, encefalite, abscessos, empiema subdural, bacteremia sistêmica, infecção viral sistêmica, HIV,           pós-meningite.</a:t>
            </a:r>
          </a:p>
          <a:p>
            <a:pPr>
              <a:lnSpc>
                <a:spcPct val="200000"/>
              </a:lnSpc>
            </a:pPr>
            <a:r>
              <a:rPr lang="pt-BR" sz="2400" dirty="0" smtClean="0"/>
              <a:t>Cefaleia difusa, pulsátil, indisposição e/ou febre associado ou não a rigidez de nuca. </a:t>
            </a:r>
            <a:endParaRPr lang="en-US" sz="2400" dirty="0"/>
          </a:p>
        </p:txBody>
      </p:sp>
    </p:spTree>
    <p:extLst>
      <p:ext uri="{BB962C8B-B14F-4D97-AF65-F5344CB8AC3E}">
        <p14:creationId xmlns:p14="http://schemas.microsoft.com/office/powerpoint/2010/main" val="290669979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BR" dirty="0"/>
              <a:t>Cefaleia atribuída </a:t>
            </a:r>
            <a:r>
              <a:rPr lang="pt-BR" dirty="0" smtClean="0"/>
              <a:t>à </a:t>
            </a:r>
            <a:r>
              <a:rPr lang="pt-BR" dirty="0"/>
              <a:t>perturbação da homeostase</a:t>
            </a:r>
            <a:endParaRPr lang="en-US" dirty="0"/>
          </a:p>
        </p:txBody>
      </p:sp>
      <p:sp>
        <p:nvSpPr>
          <p:cNvPr id="3" name="Content Placeholder 2"/>
          <p:cNvSpPr>
            <a:spLocks noGrp="1"/>
          </p:cNvSpPr>
          <p:nvPr>
            <p:ph idx="1"/>
          </p:nvPr>
        </p:nvSpPr>
        <p:spPr/>
        <p:txBody>
          <a:bodyPr>
            <a:normAutofit/>
          </a:bodyPr>
          <a:lstStyle/>
          <a:p>
            <a:pPr>
              <a:lnSpc>
                <a:spcPct val="200000"/>
              </a:lnSpc>
            </a:pPr>
            <a:r>
              <a:rPr lang="pt-BR" sz="2400" dirty="0" smtClean="0"/>
              <a:t>Grandes altitudes, mergulho, apneia do sono, diálise, hipertensão arterial, pré-eclâmpsia, eclâmpsia, hipotireoidismo, jejum.</a:t>
            </a:r>
          </a:p>
          <a:p>
            <a:pPr>
              <a:lnSpc>
                <a:spcPct val="200000"/>
              </a:lnSpc>
            </a:pPr>
            <a:r>
              <a:rPr lang="pt-BR" sz="2400" dirty="0" smtClean="0"/>
              <a:t>Alterações gases arteriais, volemia, valores pressóricos e isquemia do miocárdio. </a:t>
            </a:r>
          </a:p>
          <a:p>
            <a:pPr>
              <a:lnSpc>
                <a:spcPct val="200000"/>
              </a:lnSpc>
            </a:pPr>
            <a:endParaRPr lang="en-US" sz="2400" dirty="0"/>
          </a:p>
        </p:txBody>
      </p:sp>
    </p:spTree>
    <p:extLst>
      <p:ext uri="{BB962C8B-B14F-4D97-AF65-F5344CB8AC3E}">
        <p14:creationId xmlns:p14="http://schemas.microsoft.com/office/powerpoint/2010/main" val="72312268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493" y="381000"/>
            <a:ext cx="8686800" cy="2362200"/>
          </a:xfrm>
        </p:spPr>
        <p:txBody>
          <a:bodyPr>
            <a:noAutofit/>
          </a:bodyPr>
          <a:lstStyle/>
          <a:p>
            <a:pPr algn="ctr"/>
            <a:r>
              <a:rPr lang="pt-BR" sz="2800" dirty="0"/>
              <a:t>Cefaleia ou dor facial atribuída a perturbação do crânio, </a:t>
            </a:r>
            <a:r>
              <a:rPr lang="pt-BR" sz="2800" dirty="0" smtClean="0"/>
              <a:t>pescoço e estruturas faciais</a:t>
            </a:r>
            <a:endParaRPr lang="en-US" sz="2800" dirty="0"/>
          </a:p>
        </p:txBody>
      </p:sp>
      <p:sp>
        <p:nvSpPr>
          <p:cNvPr id="3" name="Content Placeholder 2"/>
          <p:cNvSpPr>
            <a:spLocks noGrp="1"/>
          </p:cNvSpPr>
          <p:nvPr>
            <p:ph idx="1"/>
          </p:nvPr>
        </p:nvSpPr>
        <p:spPr>
          <a:xfrm>
            <a:off x="457200" y="2133600"/>
            <a:ext cx="8229600" cy="4440936"/>
          </a:xfrm>
        </p:spPr>
        <p:txBody>
          <a:bodyPr/>
          <a:lstStyle/>
          <a:p>
            <a:pPr>
              <a:lnSpc>
                <a:spcPct val="200000"/>
              </a:lnSpc>
            </a:pPr>
            <a:endParaRPr lang="pt-BR" dirty="0" smtClean="0"/>
          </a:p>
          <a:p>
            <a:pPr>
              <a:lnSpc>
                <a:spcPct val="200000"/>
              </a:lnSpc>
            </a:pPr>
            <a:r>
              <a:rPr lang="pt-BR" dirty="0" smtClean="0"/>
              <a:t>Acometimento ossos, ouvidos, ATM, cervicogênica, glaucoma, erros de refração, inflamação ocular, rinosinusites... </a:t>
            </a:r>
            <a:endParaRPr lang="pt-BR" dirty="0"/>
          </a:p>
        </p:txBody>
      </p:sp>
    </p:spTree>
    <p:extLst>
      <p:ext uri="{BB962C8B-B14F-4D97-AF65-F5344CB8AC3E}">
        <p14:creationId xmlns:p14="http://schemas.microsoft.com/office/powerpoint/2010/main" val="387304415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BR" dirty="0"/>
              <a:t/>
            </a:r>
            <a:br>
              <a:rPr lang="pt-BR" dirty="0"/>
            </a:br>
            <a:r>
              <a:rPr lang="pt-BR" dirty="0"/>
              <a:t>Cefaleia atribuída a perturbação </a:t>
            </a:r>
            <a:r>
              <a:rPr lang="pt-BR" dirty="0" smtClean="0"/>
              <a:t>psiquiátrica</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lnSpc>
                <a:spcPct val="200000"/>
              </a:lnSpc>
            </a:pPr>
            <a:r>
              <a:rPr lang="pt-BR" dirty="0" smtClean="0"/>
              <a:t>Perturbação de somatização </a:t>
            </a:r>
          </a:p>
          <a:p>
            <a:pPr>
              <a:lnSpc>
                <a:spcPct val="200000"/>
              </a:lnSpc>
            </a:pPr>
            <a:r>
              <a:rPr lang="pt-BR" dirty="0" smtClean="0"/>
              <a:t>Perturbação psicótica</a:t>
            </a:r>
          </a:p>
          <a:p>
            <a:pPr>
              <a:lnSpc>
                <a:spcPct val="200000"/>
              </a:lnSpc>
            </a:pPr>
            <a:r>
              <a:rPr lang="pt-BR" dirty="0" smtClean="0"/>
              <a:t>Não estão causalmente relacionadas com patologias psiquiátrica. São comorbidades. </a:t>
            </a:r>
          </a:p>
          <a:p>
            <a:pPr>
              <a:lnSpc>
                <a:spcPct val="200000"/>
              </a:lnSpc>
            </a:pPr>
            <a:r>
              <a:rPr lang="pt-BR" dirty="0" smtClean="0"/>
              <a:t>Depressão maior, pânico, ansiedade generalizada, perturbações de ajustamento. </a:t>
            </a:r>
            <a:endParaRPr lang="en-US" dirty="0"/>
          </a:p>
        </p:txBody>
      </p:sp>
    </p:spTree>
    <p:extLst>
      <p:ext uri="{BB962C8B-B14F-4D97-AF65-F5344CB8AC3E}">
        <p14:creationId xmlns:p14="http://schemas.microsoft.com/office/powerpoint/2010/main" val="30987018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pt-BR" sz="5400" dirty="0" smtClean="0"/>
              <a:t>Tratamentos</a:t>
            </a:r>
            <a:endParaRPr lang="en-US" sz="54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620688"/>
            <a:ext cx="8229600" cy="1066800"/>
          </a:xfrm>
        </p:spPr>
        <p:txBody>
          <a:bodyPr>
            <a:normAutofit fontScale="90000"/>
          </a:bodyPr>
          <a:lstStyle/>
          <a:p>
            <a:pPr eaLnBrk="1" fontAlgn="auto" hangingPunct="1">
              <a:spcAft>
                <a:spcPts val="0"/>
              </a:spcAft>
              <a:defRPr/>
            </a:pPr>
            <a:r>
              <a:rPr lang="pt-BR" dirty="0" smtClean="0"/>
              <a:t>Princípios da escolha de medicamentos</a:t>
            </a:r>
            <a:endParaRPr lang="pt-BR" dirty="0"/>
          </a:p>
        </p:txBody>
      </p:sp>
      <p:sp>
        <p:nvSpPr>
          <p:cNvPr id="3" name="Espaço Reservado para Conteúdo 2"/>
          <p:cNvSpPr>
            <a:spLocks noGrp="1"/>
          </p:cNvSpPr>
          <p:nvPr>
            <p:ph idx="1"/>
          </p:nvPr>
        </p:nvSpPr>
        <p:spPr>
          <a:xfrm>
            <a:off x="179388" y="1773238"/>
            <a:ext cx="8812212" cy="5084762"/>
          </a:xfrm>
        </p:spPr>
        <p:txBody>
          <a:bodyPr>
            <a:normAutofit fontScale="92500" lnSpcReduction="20000"/>
          </a:bodyPr>
          <a:lstStyle/>
          <a:p>
            <a:pPr marL="274320" indent="-274320" algn="just" eaLnBrk="1" fontAlgn="auto" hangingPunct="1">
              <a:spcAft>
                <a:spcPts val="0"/>
              </a:spcAft>
              <a:buClr>
                <a:schemeClr val="accent3"/>
              </a:buClr>
              <a:buFont typeface="Wingdings 2"/>
              <a:buChar char=""/>
              <a:defRPr/>
            </a:pPr>
            <a:r>
              <a:rPr lang="pt-BR" dirty="0" smtClean="0"/>
              <a:t>Eficácia, tolerabilidade e segurança; </a:t>
            </a:r>
          </a:p>
          <a:p>
            <a:pPr marL="274320" indent="-274320" algn="just" eaLnBrk="1" fontAlgn="auto" hangingPunct="1">
              <a:spcAft>
                <a:spcPts val="0"/>
              </a:spcAft>
              <a:buClr>
                <a:schemeClr val="accent3"/>
              </a:buClr>
              <a:buFont typeface="Wingdings 2"/>
              <a:buChar char=""/>
              <a:defRPr/>
            </a:pPr>
            <a:r>
              <a:rPr lang="pt-BR" dirty="0" smtClean="0"/>
              <a:t>Interação medicamentosa</a:t>
            </a:r>
          </a:p>
          <a:p>
            <a:pPr marL="274320" indent="-274320" algn="just" eaLnBrk="1" fontAlgn="auto" hangingPunct="1">
              <a:spcAft>
                <a:spcPts val="0"/>
              </a:spcAft>
              <a:buClr>
                <a:schemeClr val="accent3"/>
              </a:buClr>
              <a:buFont typeface="Wingdings 2"/>
              <a:buChar char=""/>
              <a:defRPr/>
            </a:pPr>
            <a:r>
              <a:rPr lang="pt-BR" dirty="0" smtClean="0"/>
              <a:t>Relação custo/benefício.</a:t>
            </a:r>
          </a:p>
          <a:p>
            <a:pPr marL="274320" indent="-274320" algn="just" eaLnBrk="1" fontAlgn="auto" hangingPunct="1">
              <a:spcAft>
                <a:spcPts val="0"/>
              </a:spcAft>
              <a:buClr>
                <a:schemeClr val="accent3"/>
              </a:buClr>
              <a:buFont typeface="Wingdings 2"/>
              <a:buChar char=""/>
              <a:defRPr/>
            </a:pPr>
            <a:r>
              <a:rPr lang="pt-BR" dirty="0" smtClean="0"/>
              <a:t>Preferência do paciente.</a:t>
            </a:r>
          </a:p>
          <a:p>
            <a:pPr marL="274320" indent="-274320" algn="just" eaLnBrk="1" fontAlgn="auto" hangingPunct="1">
              <a:spcAft>
                <a:spcPts val="0"/>
              </a:spcAft>
              <a:buClr>
                <a:schemeClr val="accent3"/>
              </a:buClr>
              <a:buFont typeface="Wingdings 2"/>
              <a:buChar char=""/>
              <a:defRPr/>
            </a:pPr>
            <a:r>
              <a:rPr lang="pt-BR" dirty="0" smtClean="0"/>
              <a:t>Comorbidades e outras particularidades (gravidez, intenção de engravidar, amamentação, idade e alergias).</a:t>
            </a:r>
          </a:p>
          <a:p>
            <a:pPr marL="274320" indent="-274320" algn="just" eaLnBrk="1" fontAlgn="auto" hangingPunct="1">
              <a:spcAft>
                <a:spcPts val="0"/>
              </a:spcAft>
              <a:buClr>
                <a:schemeClr val="accent3"/>
              </a:buClr>
              <a:buFont typeface="Wingdings 2"/>
              <a:buChar char=""/>
              <a:defRPr/>
            </a:pPr>
            <a:r>
              <a:rPr lang="pt-BR" dirty="0" smtClean="0"/>
              <a:t>Características da </a:t>
            </a:r>
            <a:r>
              <a:rPr lang="pt-BR" dirty="0" err="1" smtClean="0"/>
              <a:t>cefaléia</a:t>
            </a:r>
            <a:r>
              <a:rPr lang="pt-BR" dirty="0" smtClean="0"/>
              <a:t> como frequência de crises (geralmente a profilaxia medicamentosa é feita quando ocorrem três ou mais crises por mês).</a:t>
            </a:r>
          </a:p>
          <a:p>
            <a:pPr marL="274320" indent="-274320" algn="just" eaLnBrk="1" fontAlgn="auto" hangingPunct="1">
              <a:spcAft>
                <a:spcPts val="0"/>
              </a:spcAft>
              <a:buClr>
                <a:schemeClr val="accent3"/>
              </a:buClr>
              <a:buFont typeface="Wingdings 2"/>
              <a:buChar char=""/>
              <a:defRPr/>
            </a:pPr>
            <a:r>
              <a:rPr lang="pt-BR" dirty="0" smtClean="0"/>
              <a:t>Grau de incapacidade importante (considera-se a profilaxia mesmo que a frequência for inferior a três por mês).</a:t>
            </a:r>
          </a:p>
          <a:p>
            <a:pPr marL="274320" indent="-274320" algn="just" eaLnBrk="1" fontAlgn="auto" hangingPunct="1">
              <a:spcAft>
                <a:spcPts val="0"/>
              </a:spcAft>
              <a:buClr>
                <a:schemeClr val="accent3"/>
              </a:buClr>
              <a:buFont typeface="Wingdings 2"/>
              <a:buChar char=""/>
              <a:defRPr/>
            </a:pPr>
            <a:r>
              <a:rPr lang="pt-BR" dirty="0" smtClean="0"/>
              <a:t>Falha, contraindicação ou efeitos adversos com medicações da fase aguda.</a:t>
            </a:r>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p:txBody>
          <a:bodyPr/>
          <a:lstStyle/>
          <a:p>
            <a:pPr eaLnBrk="1" hangingPunct="1"/>
            <a:r>
              <a:rPr lang="pt-BR" dirty="0" err="1" smtClean="0"/>
              <a:t>Migrânea</a:t>
            </a:r>
            <a:endParaRPr lang="pt-BR" dirty="0" smtClean="0"/>
          </a:p>
        </p:txBody>
      </p:sp>
      <p:pic>
        <p:nvPicPr>
          <p:cNvPr id="57346" name="Picture 2" descr="http://ts1.mm.bing.net/th?id=H.4589143473652180&amp;pid=15.1&amp;H=160&amp;W=160"/>
          <p:cNvPicPr>
            <a:picLocks noChangeAspect="1" noChangeArrowheads="1"/>
          </p:cNvPicPr>
          <p:nvPr/>
        </p:nvPicPr>
        <p:blipFill>
          <a:blip r:embed="rId2" cstate="print"/>
          <a:srcRect/>
          <a:stretch>
            <a:fillRect/>
          </a:stretch>
        </p:blipFill>
        <p:spPr bwMode="auto">
          <a:xfrm>
            <a:off x="4000496" y="1428736"/>
            <a:ext cx="4381520" cy="4381523"/>
          </a:xfrm>
          <a:prstGeom prst="rect">
            <a:avLst/>
          </a:prstGeom>
          <a:noFill/>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ítulo 1"/>
          <p:cNvSpPr>
            <a:spLocks noGrp="1"/>
          </p:cNvSpPr>
          <p:nvPr>
            <p:ph type="title"/>
          </p:nvPr>
        </p:nvSpPr>
        <p:spPr>
          <a:xfrm>
            <a:off x="457200" y="404813"/>
            <a:ext cx="8229600" cy="936625"/>
          </a:xfrm>
        </p:spPr>
        <p:txBody>
          <a:bodyPr/>
          <a:lstStyle/>
          <a:p>
            <a:pPr eaLnBrk="1" hangingPunct="1"/>
            <a:r>
              <a:rPr lang="pt-BR" dirty="0" smtClean="0"/>
              <a:t>Tratamento da </a:t>
            </a:r>
            <a:r>
              <a:rPr lang="pt-BR" dirty="0" err="1" smtClean="0"/>
              <a:t>Migrânea</a:t>
            </a:r>
            <a:r>
              <a:rPr lang="pt-BR" dirty="0" smtClean="0"/>
              <a:t> Aguda</a:t>
            </a:r>
          </a:p>
        </p:txBody>
      </p:sp>
      <p:sp>
        <p:nvSpPr>
          <p:cNvPr id="3" name="Espaço Reservado para Conteúdo 2"/>
          <p:cNvSpPr>
            <a:spLocks noGrp="1"/>
          </p:cNvSpPr>
          <p:nvPr>
            <p:ph idx="1"/>
          </p:nvPr>
        </p:nvSpPr>
        <p:spPr>
          <a:xfrm>
            <a:off x="304800" y="1412875"/>
            <a:ext cx="8686800" cy="5184775"/>
          </a:xfrm>
        </p:spPr>
        <p:txBody>
          <a:bodyPr>
            <a:normAutofit/>
          </a:bodyPr>
          <a:lstStyle/>
          <a:p>
            <a:pPr marL="0" indent="-274320" algn="just" eaLnBrk="1" fontAlgn="auto" hangingPunct="1">
              <a:spcAft>
                <a:spcPts val="0"/>
              </a:spcAft>
              <a:buClr>
                <a:schemeClr val="accent3"/>
              </a:buClr>
              <a:buFont typeface="Wingdings 2"/>
              <a:buNone/>
              <a:defRPr/>
            </a:pPr>
            <a:r>
              <a:rPr lang="pt-BR" dirty="0" smtClean="0">
                <a:cs typeface="Arial" pitchFamily="34" charset="0"/>
              </a:rPr>
              <a:t>	</a:t>
            </a:r>
            <a:r>
              <a:rPr lang="pt-BR" sz="2400" dirty="0" smtClean="0">
                <a:cs typeface="Arial" pitchFamily="34" charset="0"/>
              </a:rPr>
              <a:t>Tratamento de </a:t>
            </a:r>
            <a:r>
              <a:rPr lang="pt-BR" sz="2400" dirty="0" err="1" smtClean="0">
                <a:cs typeface="Arial" pitchFamily="34" charset="0"/>
              </a:rPr>
              <a:t>Migrânea</a:t>
            </a:r>
            <a:r>
              <a:rPr lang="pt-BR" sz="2400" dirty="0" smtClean="0">
                <a:cs typeface="Arial" pitchFamily="34" charset="0"/>
              </a:rPr>
              <a:t> de leve ou moderada intensidade</a:t>
            </a:r>
          </a:p>
          <a:p>
            <a:pPr marL="0" indent="-274320" algn="just" eaLnBrk="1" fontAlgn="auto" hangingPunct="1">
              <a:spcAft>
                <a:spcPts val="0"/>
              </a:spcAft>
              <a:buClr>
                <a:schemeClr val="accent3"/>
              </a:buClr>
              <a:buFont typeface="Wingdings 2"/>
              <a:buChar char=""/>
              <a:defRPr/>
            </a:pPr>
            <a:r>
              <a:rPr lang="pt-BR" dirty="0" smtClean="0">
                <a:solidFill>
                  <a:schemeClr val="accent1">
                    <a:lumMod val="75000"/>
                  </a:schemeClr>
                </a:solidFill>
                <a:cs typeface="Arial" pitchFamily="34" charset="0"/>
              </a:rPr>
              <a:t>Analgésico comuns + AINES</a:t>
            </a:r>
          </a:p>
          <a:p>
            <a:pPr marL="0" indent="-274320" algn="just" eaLnBrk="1" fontAlgn="auto" hangingPunct="1">
              <a:spcAft>
                <a:spcPts val="0"/>
              </a:spcAft>
              <a:buClr>
                <a:schemeClr val="accent3"/>
              </a:buClr>
              <a:buFont typeface="Wingdings 2"/>
              <a:buNone/>
              <a:defRPr/>
            </a:pPr>
            <a:r>
              <a:rPr lang="pt-BR" dirty="0" smtClean="0">
                <a:cs typeface="Arial" pitchFamily="34" charset="0"/>
              </a:rPr>
              <a:t>	Tratamento de </a:t>
            </a:r>
            <a:r>
              <a:rPr lang="pt-BR" dirty="0" err="1" smtClean="0">
                <a:cs typeface="Arial" pitchFamily="34" charset="0"/>
              </a:rPr>
              <a:t>Migrânea</a:t>
            </a:r>
            <a:r>
              <a:rPr lang="pt-BR" dirty="0" smtClean="0">
                <a:cs typeface="Arial" pitchFamily="34" charset="0"/>
              </a:rPr>
              <a:t> de moderada e forte intensidade</a:t>
            </a:r>
          </a:p>
          <a:p>
            <a:pPr marL="0" indent="-274320" algn="just" eaLnBrk="1" fontAlgn="auto" hangingPunct="1">
              <a:spcAft>
                <a:spcPts val="0"/>
              </a:spcAft>
              <a:buClr>
                <a:schemeClr val="accent3"/>
              </a:buClr>
              <a:buFont typeface="Wingdings 2"/>
              <a:buChar char=""/>
              <a:defRPr/>
            </a:pPr>
            <a:r>
              <a:rPr lang="pt-BR" dirty="0" err="1" smtClean="0">
                <a:solidFill>
                  <a:schemeClr val="accent1">
                    <a:lumMod val="75000"/>
                  </a:schemeClr>
                </a:solidFill>
                <a:cs typeface="Arial" pitchFamily="34" charset="0"/>
              </a:rPr>
              <a:t>Triptanos</a:t>
            </a:r>
            <a:endParaRPr lang="pt-BR" dirty="0" smtClean="0">
              <a:solidFill>
                <a:schemeClr val="accent1">
                  <a:lumMod val="75000"/>
                </a:schemeClr>
              </a:solidFill>
              <a:cs typeface="Arial" pitchFamily="34" charset="0"/>
            </a:endParaRPr>
          </a:p>
          <a:p>
            <a:pPr marL="0" indent="-274320" algn="just" eaLnBrk="1" fontAlgn="auto" hangingPunct="1">
              <a:spcAft>
                <a:spcPts val="0"/>
              </a:spcAft>
              <a:buClr>
                <a:schemeClr val="accent3"/>
              </a:buClr>
              <a:buFont typeface="Wingdings 2"/>
              <a:buNone/>
              <a:defRPr/>
            </a:pPr>
            <a:r>
              <a:rPr lang="pt-BR" dirty="0" smtClean="0">
                <a:cs typeface="Arial" pitchFamily="34" charset="0"/>
              </a:rPr>
              <a:t>	</a:t>
            </a:r>
          </a:p>
          <a:p>
            <a:pPr marL="0" indent="-274320" algn="just" eaLnBrk="1" fontAlgn="auto" hangingPunct="1">
              <a:spcAft>
                <a:spcPts val="0"/>
              </a:spcAft>
              <a:buClr>
                <a:schemeClr val="accent3"/>
              </a:buClr>
              <a:buFont typeface="Wingdings 2"/>
              <a:buNone/>
              <a:defRPr/>
            </a:pPr>
            <a:r>
              <a:rPr lang="pt-BR" sz="2400" dirty="0" smtClean="0">
                <a:cs typeface="Arial" pitchFamily="34" charset="0"/>
              </a:rPr>
              <a:t>Observação: </a:t>
            </a:r>
            <a:r>
              <a:rPr lang="pt-BR" sz="2400" dirty="0" smtClean="0"/>
              <a:t>O tratamento precoce do ataque (dentro de uma hora de início) - maximiza a probabilidade de sucesso do tratamento.</a:t>
            </a:r>
          </a:p>
          <a:p>
            <a:pPr marL="0" indent="-274320" algn="just" eaLnBrk="1" fontAlgn="auto" hangingPunct="1">
              <a:spcAft>
                <a:spcPts val="0"/>
              </a:spcAft>
              <a:buClr>
                <a:schemeClr val="accent3"/>
              </a:buClr>
              <a:buFont typeface="Wingdings 2"/>
              <a:buNone/>
              <a:defRPr/>
            </a:pPr>
            <a:endParaRPr lang="pt-BR" dirty="0" smtClean="0">
              <a:latin typeface="Arial" pitchFamily="34" charset="0"/>
              <a:cs typeface="Arial" pitchFamily="34" charset="0"/>
            </a:endParaRPr>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ítulo 1"/>
          <p:cNvSpPr>
            <a:spLocks noGrp="1"/>
          </p:cNvSpPr>
          <p:nvPr>
            <p:ph type="title"/>
          </p:nvPr>
        </p:nvSpPr>
        <p:spPr/>
        <p:txBody>
          <a:bodyPr/>
          <a:lstStyle/>
          <a:p>
            <a:pPr eaLnBrk="1" hangingPunct="1"/>
            <a:r>
              <a:rPr lang="pt-BR" smtClean="0"/>
              <a:t>Analgésicos comuns</a:t>
            </a:r>
          </a:p>
        </p:txBody>
      </p:sp>
      <p:sp>
        <p:nvSpPr>
          <p:cNvPr id="54275" name="Espaço Reservado para Conteúdo 2"/>
          <p:cNvSpPr>
            <a:spLocks noGrp="1"/>
          </p:cNvSpPr>
          <p:nvPr>
            <p:ph idx="1"/>
          </p:nvPr>
        </p:nvSpPr>
        <p:spPr/>
        <p:txBody>
          <a:bodyPr/>
          <a:lstStyle/>
          <a:p>
            <a:pPr eaLnBrk="1" hangingPunct="1"/>
            <a:r>
              <a:rPr lang="pt-BR" smtClean="0"/>
              <a:t>Aspirina</a:t>
            </a:r>
          </a:p>
          <a:p>
            <a:pPr eaLnBrk="1" hangingPunct="1"/>
            <a:r>
              <a:rPr lang="pt-BR" smtClean="0"/>
              <a:t>Dipirona</a:t>
            </a:r>
          </a:p>
          <a:p>
            <a:pPr eaLnBrk="1" hangingPunct="1"/>
            <a:r>
              <a:rPr lang="pt-BR" smtClean="0"/>
              <a:t>Paracetamol</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850"/>
            <a:ext cx="8229600" cy="779463"/>
          </a:xfrm>
        </p:spPr>
        <p:txBody>
          <a:bodyPr>
            <a:normAutofit/>
          </a:bodyPr>
          <a:lstStyle/>
          <a:p>
            <a:pPr eaLnBrk="1" fontAlgn="auto" hangingPunct="1">
              <a:spcAft>
                <a:spcPts val="0"/>
              </a:spcAft>
              <a:defRPr/>
            </a:pPr>
            <a:r>
              <a:rPr lang="pt-BR" dirty="0" smtClean="0"/>
              <a:t>Aspirina (ácido acetilsalicílico)</a:t>
            </a:r>
            <a:endParaRPr lang="pt-BR" dirty="0"/>
          </a:p>
        </p:txBody>
      </p:sp>
      <p:sp>
        <p:nvSpPr>
          <p:cNvPr id="3" name="Espaço Reservado para Conteúdo 2"/>
          <p:cNvSpPr>
            <a:spLocks noGrp="1"/>
          </p:cNvSpPr>
          <p:nvPr>
            <p:ph idx="1"/>
          </p:nvPr>
        </p:nvSpPr>
        <p:spPr>
          <a:xfrm>
            <a:off x="304800" y="1700213"/>
            <a:ext cx="8686800" cy="4608512"/>
          </a:xfrm>
        </p:spPr>
        <p:txBody>
          <a:bodyPr>
            <a:normAutofit fontScale="92500"/>
          </a:bodyPr>
          <a:lstStyle/>
          <a:p>
            <a:pPr marL="0" indent="-274320" algn="just" eaLnBrk="1" fontAlgn="auto" hangingPunct="1">
              <a:spcAft>
                <a:spcPts val="0"/>
              </a:spcAft>
              <a:buClr>
                <a:schemeClr val="accent3"/>
              </a:buClr>
              <a:buFont typeface="Wingdings 2"/>
              <a:buNone/>
              <a:defRPr/>
            </a:pPr>
            <a:r>
              <a:rPr lang="pt-BR" sz="3300" dirty="0" smtClean="0">
                <a:latin typeface="Arial" pitchFamily="34" charset="0"/>
                <a:cs typeface="Arial" pitchFamily="34" charset="0"/>
              </a:rPr>
              <a:t>	</a:t>
            </a:r>
            <a:r>
              <a:rPr lang="pt-BR" sz="2800" dirty="0" smtClean="0">
                <a:cs typeface="Arial" pitchFamily="34" charset="0"/>
              </a:rPr>
              <a:t>Provoca inativação irreversível da  </a:t>
            </a:r>
            <a:r>
              <a:rPr lang="pt-BR" sz="2800" dirty="0" err="1" smtClean="0">
                <a:cs typeface="Arial" pitchFamily="34" charset="0"/>
              </a:rPr>
              <a:t>ciclooxigenase</a:t>
            </a:r>
            <a:r>
              <a:rPr lang="pt-BR" sz="2800" dirty="0" smtClean="0">
                <a:cs typeface="Arial" pitchFamily="34" charset="0"/>
              </a:rPr>
              <a:t>, inibindo irreversivelmente a COX-1 das plaquetas (efeito antiagregação de plaquetas) e também a COX-2 (efeito analgésico). </a:t>
            </a:r>
          </a:p>
          <a:p>
            <a:pPr marL="0" indent="-274320" algn="just" eaLnBrk="1" fontAlgn="auto" hangingPunct="1">
              <a:spcAft>
                <a:spcPts val="0"/>
              </a:spcAft>
              <a:buClr>
                <a:schemeClr val="accent3"/>
              </a:buClr>
              <a:buFont typeface="Wingdings 2"/>
              <a:buNone/>
              <a:defRPr/>
            </a:pPr>
            <a:r>
              <a:rPr lang="pt-BR" sz="2800" dirty="0" smtClean="0">
                <a:cs typeface="Arial" pitchFamily="34" charset="0"/>
              </a:rPr>
              <a:t>	</a:t>
            </a:r>
            <a:r>
              <a:rPr lang="pt-BR" sz="2800" b="1" dirty="0" smtClean="0">
                <a:cs typeface="Arial" pitchFamily="34" charset="0"/>
              </a:rPr>
              <a:t>Efeitos indesejáveis</a:t>
            </a:r>
            <a:r>
              <a:rPr lang="pt-BR" sz="2800" dirty="0" smtClean="0">
                <a:cs typeface="Arial" pitchFamily="34" charset="0"/>
              </a:rPr>
              <a:t>: sangramento gástrico (com doses terapêuticas);  tonteira, surdez e zumbido "</a:t>
            </a:r>
            <a:r>
              <a:rPr lang="pt-BR" sz="2800" dirty="0" err="1" smtClean="0">
                <a:cs typeface="Arial" pitchFamily="34" charset="0"/>
              </a:rPr>
              <a:t>salicilismo</a:t>
            </a:r>
            <a:r>
              <a:rPr lang="pt-BR" sz="2800" dirty="0" smtClean="0">
                <a:cs typeface="Arial" pitchFamily="34" charset="0"/>
              </a:rPr>
              <a:t>“ (com grandes doses); acidose respiratória não compensada (com doses </a:t>
            </a:r>
            <a:r>
              <a:rPr lang="pt-BR" sz="2800" i="1" dirty="0" smtClean="0">
                <a:cs typeface="Arial" pitchFamily="34" charset="0"/>
              </a:rPr>
              <a:t>tóxicas); </a:t>
            </a:r>
            <a:r>
              <a:rPr lang="pt-BR" sz="2800" dirty="0" smtClean="0">
                <a:cs typeface="Arial" pitchFamily="34" charset="0"/>
              </a:rPr>
              <a:t>encefalite (síndrome de </a:t>
            </a:r>
            <a:r>
              <a:rPr lang="pt-BR" sz="2800" dirty="0" err="1" smtClean="0">
                <a:cs typeface="Arial" pitchFamily="34" charset="0"/>
              </a:rPr>
              <a:t>Reye</a:t>
            </a:r>
            <a:r>
              <a:rPr lang="pt-BR" sz="2800" dirty="0" smtClean="0">
                <a:cs typeface="Arial" pitchFamily="34" charset="0"/>
              </a:rPr>
              <a:t>) quando administrada a crianças com infecções virais; sangramento potencialmente perigoso (administração associado a anticoagulantes).</a:t>
            </a:r>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ítulo 1"/>
          <p:cNvSpPr>
            <a:spLocks noGrp="1"/>
          </p:cNvSpPr>
          <p:nvPr>
            <p:ph type="title"/>
          </p:nvPr>
        </p:nvSpPr>
        <p:spPr>
          <a:xfrm>
            <a:off x="457200" y="476250"/>
            <a:ext cx="8229600" cy="1143000"/>
          </a:xfrm>
        </p:spPr>
        <p:txBody>
          <a:bodyPr/>
          <a:lstStyle/>
          <a:p>
            <a:pPr eaLnBrk="1" hangingPunct="1"/>
            <a:r>
              <a:rPr lang="pt-BR" smtClean="0"/>
              <a:t>Paracetamol e Dipirona</a:t>
            </a:r>
          </a:p>
        </p:txBody>
      </p:sp>
      <p:sp>
        <p:nvSpPr>
          <p:cNvPr id="3" name="Espaço Reservado para Conteúdo 2"/>
          <p:cNvSpPr>
            <a:spLocks noGrp="1"/>
          </p:cNvSpPr>
          <p:nvPr>
            <p:ph idx="1"/>
          </p:nvPr>
        </p:nvSpPr>
        <p:spPr>
          <a:xfrm>
            <a:off x="304800" y="1554163"/>
            <a:ext cx="8686800" cy="4754562"/>
          </a:xfrm>
        </p:spPr>
        <p:txBody>
          <a:bodyPr>
            <a:normAutofit/>
          </a:bodyPr>
          <a:lstStyle/>
          <a:p>
            <a:pPr marL="0" indent="-274320" algn="just" eaLnBrk="1" fontAlgn="auto" hangingPunct="1">
              <a:spcAft>
                <a:spcPts val="0"/>
              </a:spcAft>
              <a:buClr>
                <a:schemeClr val="accent3"/>
              </a:buClr>
              <a:buFont typeface="Wingdings 2"/>
              <a:buNone/>
              <a:defRPr/>
            </a:pPr>
            <a:r>
              <a:rPr lang="pt-BR" dirty="0" smtClean="0">
                <a:latin typeface="Arial" pitchFamily="34" charset="0"/>
                <a:cs typeface="Arial" pitchFamily="34" charset="0"/>
              </a:rPr>
              <a:t>	O </a:t>
            </a:r>
            <a:r>
              <a:rPr lang="pt-BR" dirty="0" err="1" smtClean="0">
                <a:latin typeface="Arial" pitchFamily="34" charset="0"/>
                <a:cs typeface="Arial" pitchFamily="34" charset="0"/>
              </a:rPr>
              <a:t>paracetamol</a:t>
            </a:r>
            <a:r>
              <a:rPr lang="pt-BR" dirty="0" smtClean="0">
                <a:latin typeface="Arial" pitchFamily="34" charset="0"/>
                <a:cs typeface="Arial" pitchFamily="34" charset="0"/>
              </a:rPr>
              <a:t> não apresenta irritação gástrica, nem efeito antitrombótico, e sua ação anti-inflamatória é bastante fraca. No entanto, com doses tóxicas causam náuseas e vômitos e, depois de 24-48 horas, lesão hepática potencialmente fatal.</a:t>
            </a:r>
          </a:p>
          <a:p>
            <a:pPr marL="0" indent="-274320" algn="just" eaLnBrk="1" fontAlgn="auto" hangingPunct="1">
              <a:spcAft>
                <a:spcPts val="0"/>
              </a:spcAft>
              <a:buClr>
                <a:schemeClr val="accent3"/>
              </a:buClr>
              <a:buFont typeface="Wingdings 2"/>
              <a:buNone/>
              <a:defRPr/>
            </a:pPr>
            <a:r>
              <a:rPr lang="pt-BR" dirty="0" smtClean="0">
                <a:latin typeface="Arial" pitchFamily="34" charset="0"/>
                <a:cs typeface="Arial" pitchFamily="34" charset="0"/>
              </a:rPr>
              <a:t>	Em relação a </a:t>
            </a:r>
            <a:r>
              <a:rPr lang="pt-BR" dirty="0" err="1" smtClean="0">
                <a:latin typeface="Arial" pitchFamily="34" charset="0"/>
                <a:cs typeface="Arial" pitchFamily="34" charset="0"/>
              </a:rPr>
              <a:t>dipirona</a:t>
            </a:r>
            <a:r>
              <a:rPr lang="pt-BR" dirty="0" smtClean="0">
                <a:latin typeface="Arial" pitchFamily="34" charset="0"/>
                <a:cs typeface="Arial" pitchFamily="34" charset="0"/>
              </a:rPr>
              <a:t>, alguns estudos (americanos principalmente) indicam possibilidade de aplasia de medula.</a:t>
            </a:r>
          </a:p>
          <a:p>
            <a:pPr marL="274320" indent="-274320" eaLnBrk="1" fontAlgn="auto" hangingPunct="1">
              <a:spcAft>
                <a:spcPts val="0"/>
              </a:spcAft>
              <a:buClr>
                <a:schemeClr val="accent3"/>
              </a:buClr>
              <a:buFont typeface="Wingdings 2"/>
              <a:buChar char=""/>
              <a:defRPr/>
            </a:pPr>
            <a:endParaRPr lang="pt-BR" dirty="0" smtClean="0"/>
          </a:p>
          <a:p>
            <a:pPr marL="274320" indent="-274320" eaLnBrk="1" fontAlgn="auto" hangingPunct="1">
              <a:spcAft>
                <a:spcPts val="0"/>
              </a:spcAft>
              <a:buClr>
                <a:schemeClr val="accent3"/>
              </a:buClr>
              <a:buFont typeface="Wingdings 2"/>
              <a:buNone/>
              <a:defRPr/>
            </a:pPr>
            <a:endParaRPr lang="pt-BR"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ítulo 1"/>
          <p:cNvSpPr>
            <a:spLocks noGrp="1"/>
          </p:cNvSpPr>
          <p:nvPr>
            <p:ph type="title"/>
          </p:nvPr>
        </p:nvSpPr>
        <p:spPr>
          <a:xfrm>
            <a:off x="467544" y="764704"/>
            <a:ext cx="8229600" cy="1066800"/>
          </a:xfrm>
        </p:spPr>
        <p:txBody>
          <a:bodyPr/>
          <a:lstStyle/>
          <a:p>
            <a:pPr eaLnBrk="1" hangingPunct="1"/>
            <a:r>
              <a:rPr lang="pt-BR" dirty="0" smtClean="0"/>
              <a:t>Combinação com cafeína</a:t>
            </a:r>
          </a:p>
        </p:txBody>
      </p:sp>
      <p:sp>
        <p:nvSpPr>
          <p:cNvPr id="57347" name="Espaço Reservado para Conteúdo 2"/>
          <p:cNvSpPr>
            <a:spLocks noGrp="1"/>
          </p:cNvSpPr>
          <p:nvPr>
            <p:ph idx="1"/>
          </p:nvPr>
        </p:nvSpPr>
        <p:spPr/>
        <p:txBody>
          <a:bodyPr>
            <a:normAutofit fontScale="92500" lnSpcReduction="10000"/>
          </a:bodyPr>
          <a:lstStyle/>
          <a:p>
            <a:pPr marL="0" algn="just" eaLnBrk="1" hangingPunct="1">
              <a:buFont typeface="Wingdings 2" pitchFamily="18" charset="2"/>
              <a:buNone/>
            </a:pPr>
            <a:r>
              <a:rPr lang="pt-BR" dirty="0" smtClean="0"/>
              <a:t>	A cafeína (do grupo das </a:t>
            </a:r>
            <a:r>
              <a:rPr lang="pt-BR" dirty="0" err="1" smtClean="0"/>
              <a:t>metilxantinas</a:t>
            </a:r>
            <a:r>
              <a:rPr lang="pt-BR" dirty="0" smtClean="0"/>
              <a:t>) é antagonista dos receptores A2. </a:t>
            </a:r>
          </a:p>
          <a:p>
            <a:pPr marL="0" algn="just" eaLnBrk="1" hangingPunct="1">
              <a:buFont typeface="Wingdings 2" pitchFamily="18" charset="2"/>
              <a:buNone/>
            </a:pPr>
            <a:r>
              <a:rPr lang="pt-BR" dirty="0" smtClean="0"/>
              <a:t>	Há evidências que a combinação de </a:t>
            </a:r>
            <a:r>
              <a:rPr lang="pt-BR" u="sng" dirty="0" err="1" smtClean="0"/>
              <a:t>paracetamol</a:t>
            </a:r>
            <a:r>
              <a:rPr lang="pt-BR" u="sng" dirty="0" smtClean="0"/>
              <a:t> (</a:t>
            </a:r>
            <a:r>
              <a:rPr lang="pt-BR" u="sng" dirty="0" err="1" smtClean="0"/>
              <a:t>paracetamol</a:t>
            </a:r>
            <a:r>
              <a:rPr lang="pt-BR" u="sng" dirty="0" smtClean="0"/>
              <a:t> 1000mg, + aspirina 1000mg + cafeína 260 </a:t>
            </a:r>
            <a:r>
              <a:rPr lang="pt-BR" u="sng" dirty="0" err="1" smtClean="0"/>
              <a:t>mg</a:t>
            </a:r>
            <a:r>
              <a:rPr lang="pt-BR" u="sng" dirty="0" smtClean="0"/>
              <a:t>) </a:t>
            </a:r>
            <a:r>
              <a:rPr lang="pt-BR" dirty="0" smtClean="0"/>
              <a:t>pode ser tão ou mais eficiente do que o </a:t>
            </a:r>
            <a:r>
              <a:rPr lang="pt-BR" dirty="0" err="1" smtClean="0"/>
              <a:t>sumatripano</a:t>
            </a:r>
            <a:r>
              <a:rPr lang="pt-BR" dirty="0" smtClean="0"/>
              <a:t> 50mg, considerando </a:t>
            </a:r>
            <a:r>
              <a:rPr lang="pt-BR" dirty="0" err="1" smtClean="0"/>
              <a:t>migrânea</a:t>
            </a:r>
            <a:r>
              <a:rPr lang="pt-BR" dirty="0" smtClean="0"/>
              <a:t> de moderada intensidade (</a:t>
            </a:r>
            <a:r>
              <a:rPr lang="pt-BR" dirty="0" err="1" smtClean="0"/>
              <a:t>Scottish</a:t>
            </a:r>
            <a:r>
              <a:rPr lang="pt-BR" dirty="0" smtClean="0"/>
              <a:t> </a:t>
            </a:r>
            <a:r>
              <a:rPr lang="pt-BR" dirty="0" err="1" smtClean="0"/>
              <a:t>Intercollegiate</a:t>
            </a:r>
            <a:r>
              <a:rPr lang="pt-BR" dirty="0" smtClean="0"/>
              <a:t> </a:t>
            </a:r>
            <a:r>
              <a:rPr lang="pt-BR" dirty="0" err="1" smtClean="0"/>
              <a:t>Guidelines</a:t>
            </a:r>
            <a:r>
              <a:rPr lang="pt-BR" dirty="0" smtClean="0"/>
              <a:t> Network, 2008).</a:t>
            </a:r>
          </a:p>
          <a:p>
            <a:pPr marL="0" algn="just" eaLnBrk="1" hangingPunct="1">
              <a:buFont typeface="Wingdings 2" pitchFamily="18" charset="2"/>
              <a:buNone/>
            </a:pPr>
            <a:r>
              <a:rPr lang="pt-BR" dirty="0" smtClean="0"/>
              <a:t>	Curiosidade: No Brasil, o consumo médio de cafeína em bebidas é aproximadamente de 200 </a:t>
            </a:r>
            <a:r>
              <a:rPr lang="pt-BR" dirty="0" err="1" smtClean="0"/>
              <a:t>mg</a:t>
            </a:r>
            <a:r>
              <a:rPr lang="pt-BR" dirty="0" smtClean="0"/>
              <a:t>/dia.</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eaLnBrk="1" fontAlgn="auto" hangingPunct="1">
              <a:spcAft>
                <a:spcPts val="0"/>
              </a:spcAft>
              <a:defRPr/>
            </a:pPr>
            <a:r>
              <a:rPr lang="pt-BR" dirty="0" smtClean="0"/>
              <a:t>Anti-inflamatórios não </a:t>
            </a:r>
            <a:r>
              <a:rPr lang="pt-BR" dirty="0" err="1" smtClean="0"/>
              <a:t>esteroidais</a:t>
            </a:r>
            <a:endParaRPr lang="pt-BR" dirty="0"/>
          </a:p>
        </p:txBody>
      </p:sp>
      <p:sp>
        <p:nvSpPr>
          <p:cNvPr id="58371" name="Espaço Reservado para Conteúdo 2"/>
          <p:cNvSpPr>
            <a:spLocks noGrp="1"/>
          </p:cNvSpPr>
          <p:nvPr>
            <p:ph idx="1"/>
          </p:nvPr>
        </p:nvSpPr>
        <p:spPr/>
        <p:txBody>
          <a:bodyPr/>
          <a:lstStyle/>
          <a:p>
            <a:pPr eaLnBrk="1" hangingPunct="1"/>
            <a:r>
              <a:rPr lang="pt-BR" smtClean="0">
                <a:latin typeface="Arial" charset="0"/>
                <a:cs typeface="Arial" charset="0"/>
              </a:rPr>
              <a:t>Ácido Tolfenâmico (200-400mg);</a:t>
            </a:r>
          </a:p>
          <a:p>
            <a:pPr eaLnBrk="1" hangingPunct="1"/>
            <a:r>
              <a:rPr lang="pt-BR" smtClean="0">
                <a:latin typeface="Arial" charset="0"/>
                <a:cs typeface="Arial" charset="0"/>
              </a:rPr>
              <a:t>Cetoprofeno (100mg); </a:t>
            </a:r>
          </a:p>
          <a:p>
            <a:pPr eaLnBrk="1" hangingPunct="1"/>
            <a:r>
              <a:rPr lang="pt-BR" smtClean="0">
                <a:latin typeface="Arial" charset="0"/>
                <a:cs typeface="Arial" charset="0"/>
              </a:rPr>
              <a:t>Diclofenaco (50 a 100mg); </a:t>
            </a:r>
          </a:p>
          <a:p>
            <a:pPr eaLnBrk="1" hangingPunct="1"/>
            <a:r>
              <a:rPr lang="pt-BR" smtClean="0">
                <a:latin typeface="Arial" charset="0"/>
                <a:cs typeface="Arial" charset="0"/>
              </a:rPr>
              <a:t>Ibuprofeno (400 a 800mg); </a:t>
            </a:r>
          </a:p>
          <a:p>
            <a:pPr eaLnBrk="1" hangingPunct="1"/>
            <a:r>
              <a:rPr lang="pt-BR" smtClean="0">
                <a:latin typeface="Arial" charset="0"/>
                <a:cs typeface="Arial" charset="0"/>
              </a:rPr>
              <a:t>Indometacina  (25 a 50mg); </a:t>
            </a:r>
          </a:p>
          <a:p>
            <a:pPr eaLnBrk="1" hangingPunct="1"/>
            <a:r>
              <a:rPr lang="pt-BR" smtClean="0">
                <a:latin typeface="Arial" charset="0"/>
                <a:cs typeface="Arial" charset="0"/>
              </a:rPr>
              <a:t>Naproxeno (250 a 500mg); </a:t>
            </a:r>
          </a:p>
          <a:p>
            <a:pPr eaLnBrk="1" hangingPunct="1"/>
            <a:r>
              <a:rPr lang="pt-BR" smtClean="0">
                <a:latin typeface="Arial" charset="0"/>
                <a:cs typeface="Arial" charset="0"/>
              </a:rPr>
              <a:t>Nimesulida (100mg).</a:t>
            </a:r>
          </a:p>
          <a:p>
            <a:pPr eaLnBrk="1" hangingPunct="1"/>
            <a:endParaRPr lang="pt-BR"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ítulo 1"/>
          <p:cNvSpPr>
            <a:spLocks noGrp="1"/>
          </p:cNvSpPr>
          <p:nvPr>
            <p:ph type="title"/>
          </p:nvPr>
        </p:nvSpPr>
        <p:spPr>
          <a:xfrm>
            <a:off x="611188" y="111125"/>
            <a:ext cx="8229600" cy="941388"/>
          </a:xfrm>
        </p:spPr>
        <p:txBody>
          <a:bodyPr/>
          <a:lstStyle/>
          <a:p>
            <a:pPr algn="ctr" eaLnBrk="1" hangingPunct="1"/>
            <a:r>
              <a:rPr lang="pt-BR" smtClean="0"/>
              <a:t>AINE- Mecanismo de Ação</a:t>
            </a:r>
          </a:p>
        </p:txBody>
      </p:sp>
      <p:sp>
        <p:nvSpPr>
          <p:cNvPr id="3" name="Espaço Reservado para Conteúdo 2"/>
          <p:cNvSpPr>
            <a:spLocks noGrp="1"/>
          </p:cNvSpPr>
          <p:nvPr>
            <p:ph idx="1"/>
          </p:nvPr>
        </p:nvSpPr>
        <p:spPr>
          <a:xfrm>
            <a:off x="0" y="1052513"/>
            <a:ext cx="9144000" cy="5805487"/>
          </a:xfrm>
        </p:spPr>
        <p:txBody>
          <a:bodyPr>
            <a:normAutofit fontScale="70000" lnSpcReduction="20000"/>
          </a:bodyPr>
          <a:lstStyle/>
          <a:p>
            <a:pPr marL="0" indent="-274320" eaLnBrk="1" fontAlgn="auto" hangingPunct="1">
              <a:spcAft>
                <a:spcPts val="0"/>
              </a:spcAft>
              <a:buClr>
                <a:schemeClr val="accent3"/>
              </a:buClr>
              <a:buFont typeface="Wingdings 2"/>
              <a:buNone/>
              <a:defRPr/>
            </a:pPr>
            <a:r>
              <a:rPr lang="pt-BR" b="1" dirty="0" smtClean="0">
                <a:latin typeface="Arial" pitchFamily="34" charset="0"/>
                <a:cs typeface="Arial" pitchFamily="34" charset="0"/>
              </a:rPr>
              <a:t>Mecanismo de ação: Diminuição de </a:t>
            </a:r>
            <a:r>
              <a:rPr lang="pt-BR" b="1" dirty="0" err="1" smtClean="0">
                <a:latin typeface="Arial" pitchFamily="34" charset="0"/>
                <a:cs typeface="Arial" pitchFamily="34" charset="0"/>
              </a:rPr>
              <a:t>Prostaglandinas</a:t>
            </a:r>
            <a:endParaRPr lang="pt-BR" b="1" dirty="0" smtClean="0">
              <a:latin typeface="Arial" pitchFamily="34" charset="0"/>
              <a:cs typeface="Arial" pitchFamily="34" charset="0"/>
            </a:endParaRPr>
          </a:p>
          <a:p>
            <a:pPr marL="0" indent="-274320" algn="just" eaLnBrk="1" fontAlgn="auto" hangingPunct="1">
              <a:spcAft>
                <a:spcPts val="0"/>
              </a:spcAft>
              <a:buClr>
                <a:schemeClr val="accent3"/>
              </a:buClr>
              <a:buFont typeface="Wingdings 2"/>
              <a:buNone/>
              <a:defRPr/>
            </a:pPr>
            <a:r>
              <a:rPr lang="pt-BR" dirty="0" smtClean="0">
                <a:latin typeface="Arial" pitchFamily="34" charset="0"/>
                <a:cs typeface="Arial" pitchFamily="34" charset="0"/>
              </a:rPr>
              <a:t>Ação </a:t>
            </a:r>
            <a:r>
              <a:rPr lang="pt-BR" i="1" dirty="0" smtClean="0">
                <a:latin typeface="Arial" pitchFamily="34" charset="0"/>
                <a:cs typeface="Arial" pitchFamily="34" charset="0"/>
              </a:rPr>
              <a:t>anti-inflamatória: a redução das </a:t>
            </a:r>
            <a:r>
              <a:rPr lang="pt-BR" dirty="0" err="1" smtClean="0">
                <a:latin typeface="Arial" pitchFamily="34" charset="0"/>
                <a:cs typeface="Arial" pitchFamily="34" charset="0"/>
              </a:rPr>
              <a:t>prostaglandinas</a:t>
            </a:r>
            <a:r>
              <a:rPr lang="pt-BR" dirty="0" smtClean="0">
                <a:latin typeface="Arial" pitchFamily="34" charset="0"/>
                <a:cs typeface="Arial" pitchFamily="34" charset="0"/>
              </a:rPr>
              <a:t> vasodilatadoras (PGE</a:t>
            </a:r>
            <a:r>
              <a:rPr lang="pt-BR" sz="1900" dirty="0" smtClean="0">
                <a:latin typeface="Arial" pitchFamily="34" charset="0"/>
                <a:cs typeface="Arial" pitchFamily="34" charset="0"/>
              </a:rPr>
              <a:t>2</a:t>
            </a:r>
            <a:r>
              <a:rPr lang="pt-BR" dirty="0" smtClean="0">
                <a:latin typeface="Arial" pitchFamily="34" charset="0"/>
                <a:cs typeface="Arial" pitchFamily="34" charset="0"/>
              </a:rPr>
              <a:t>);</a:t>
            </a:r>
          </a:p>
          <a:p>
            <a:pPr marL="0" indent="-274320" algn="just" eaLnBrk="1" fontAlgn="auto" hangingPunct="1">
              <a:spcAft>
                <a:spcPts val="0"/>
              </a:spcAft>
              <a:buClr>
                <a:schemeClr val="accent3"/>
              </a:buClr>
              <a:buFont typeface="Wingdings 2"/>
              <a:buNone/>
              <a:defRPr/>
            </a:pPr>
            <a:r>
              <a:rPr lang="pt-BR" i="1" dirty="0" smtClean="0">
                <a:latin typeface="Arial" pitchFamily="34" charset="0"/>
                <a:cs typeface="Arial" pitchFamily="34" charset="0"/>
              </a:rPr>
              <a:t>Ação analgésica: </a:t>
            </a:r>
            <a:r>
              <a:rPr lang="pt-BR" dirty="0" smtClean="0">
                <a:latin typeface="Arial" pitchFamily="34" charset="0"/>
                <a:cs typeface="Arial" pitchFamily="34" charset="0"/>
              </a:rPr>
              <a:t>menor sensibilização de terminações nervosas </a:t>
            </a:r>
            <a:r>
              <a:rPr lang="pt-BR" dirty="0" err="1" smtClean="0">
                <a:latin typeface="Arial" pitchFamily="34" charset="0"/>
                <a:cs typeface="Arial" pitchFamily="34" charset="0"/>
              </a:rPr>
              <a:t>noniceptivas</a:t>
            </a:r>
            <a:r>
              <a:rPr lang="pt-BR" dirty="0" smtClean="0">
                <a:latin typeface="Arial" pitchFamily="34" charset="0"/>
                <a:cs typeface="Arial" pitchFamily="34" charset="0"/>
              </a:rPr>
              <a:t> a mediadores da inflamação (bradicinina e a 5-</a:t>
            </a:r>
            <a:r>
              <a:rPr lang="pt-BR" dirty="0" err="1" smtClean="0">
                <a:latin typeface="Arial" pitchFamily="34" charset="0"/>
                <a:cs typeface="Arial" pitchFamily="34" charset="0"/>
              </a:rPr>
              <a:t>hidroxitriptamina</a:t>
            </a:r>
            <a:r>
              <a:rPr lang="pt-BR" dirty="0" smtClean="0">
                <a:latin typeface="Arial" pitchFamily="34" charset="0"/>
                <a:cs typeface="Arial" pitchFamily="34" charset="0"/>
              </a:rPr>
              <a:t> entre outros).</a:t>
            </a:r>
          </a:p>
          <a:p>
            <a:pPr marL="0" indent="-274320" algn="just" eaLnBrk="1" fontAlgn="auto" hangingPunct="1">
              <a:spcAft>
                <a:spcPts val="0"/>
              </a:spcAft>
              <a:buClr>
                <a:schemeClr val="accent3"/>
              </a:buClr>
              <a:buFont typeface="Wingdings 2"/>
              <a:buNone/>
              <a:defRPr/>
            </a:pPr>
            <a:r>
              <a:rPr lang="pt-BR" i="1" dirty="0" smtClean="0">
                <a:latin typeface="Arial" pitchFamily="34" charset="0"/>
                <a:cs typeface="Arial" pitchFamily="34" charset="0"/>
              </a:rPr>
              <a:t>Ação antipirético: </a:t>
            </a:r>
            <a:r>
              <a:rPr lang="pt-BR" dirty="0" smtClean="0">
                <a:latin typeface="Arial" pitchFamily="34" charset="0"/>
                <a:cs typeface="Arial" pitchFamily="34" charset="0"/>
              </a:rPr>
              <a:t>diminuição da </a:t>
            </a:r>
            <a:r>
              <a:rPr lang="pt-BR" dirty="0" err="1" smtClean="0">
                <a:latin typeface="Arial" pitchFamily="34" charset="0"/>
                <a:cs typeface="Arial" pitchFamily="34" charset="0"/>
              </a:rPr>
              <a:t>prostaglandina</a:t>
            </a:r>
            <a:r>
              <a:rPr lang="pt-BR" dirty="0" smtClean="0">
                <a:latin typeface="Arial" pitchFamily="34" charset="0"/>
                <a:cs typeface="Arial" pitchFamily="34" charset="0"/>
              </a:rPr>
              <a:t> mediadora (produzida em resposta a interleucina-1) que aumenta o ponto de ajuste hipotalâmico.</a:t>
            </a:r>
          </a:p>
          <a:p>
            <a:pPr marL="0" indent="-274320" algn="just" eaLnBrk="1" fontAlgn="auto" hangingPunct="1">
              <a:spcAft>
                <a:spcPts val="0"/>
              </a:spcAft>
              <a:buClr>
                <a:schemeClr val="accent3"/>
              </a:buClr>
              <a:buFont typeface="Wingdings 2"/>
              <a:buNone/>
              <a:defRPr/>
            </a:pPr>
            <a:endParaRPr lang="pt-BR" dirty="0" smtClean="0">
              <a:latin typeface="Arial" pitchFamily="34" charset="0"/>
              <a:cs typeface="Arial" pitchFamily="34" charset="0"/>
            </a:endParaRPr>
          </a:p>
          <a:p>
            <a:pPr marL="0" indent="-274320" algn="just" eaLnBrk="1" fontAlgn="auto" hangingPunct="1">
              <a:spcAft>
                <a:spcPts val="0"/>
              </a:spcAft>
              <a:buClr>
                <a:schemeClr val="accent3"/>
              </a:buClr>
              <a:buFont typeface="Wingdings 2"/>
              <a:buNone/>
              <a:defRPr/>
            </a:pPr>
            <a:r>
              <a:rPr lang="pt-BR" b="1" dirty="0" smtClean="0">
                <a:latin typeface="Arial" pitchFamily="34" charset="0"/>
                <a:cs typeface="Arial" pitchFamily="34" charset="0"/>
              </a:rPr>
              <a:t>Efeitos adversos (AINE </a:t>
            </a:r>
            <a:r>
              <a:rPr lang="pt-BR" b="1" dirty="0" err="1" smtClean="0">
                <a:latin typeface="Arial" pitchFamily="34" charset="0"/>
                <a:cs typeface="Arial" pitchFamily="34" charset="0"/>
              </a:rPr>
              <a:t>não-seletivos</a:t>
            </a:r>
            <a:r>
              <a:rPr lang="pt-BR" b="1" dirty="0" smtClean="0">
                <a:latin typeface="Arial" pitchFamily="34" charset="0"/>
                <a:cs typeface="Arial" pitchFamily="34" charset="0"/>
              </a:rPr>
              <a:t>): </a:t>
            </a:r>
            <a:r>
              <a:rPr lang="pt-BR" dirty="0" smtClean="0">
                <a:latin typeface="Arial" pitchFamily="34" charset="0"/>
                <a:cs typeface="Arial" pitchFamily="34" charset="0"/>
              </a:rPr>
              <a:t>dispepsia, náuseas e vômitos; lesão gástrica (em usuários crônicos) com risco de hemorragia devido à anulação do efeito protetor da </a:t>
            </a:r>
            <a:r>
              <a:rPr lang="pt-BR" dirty="0" err="1" smtClean="0">
                <a:latin typeface="Arial" pitchFamily="34" charset="0"/>
                <a:cs typeface="Arial" pitchFamily="34" charset="0"/>
              </a:rPr>
              <a:t>prostaglandina</a:t>
            </a:r>
            <a:r>
              <a:rPr lang="pt-BR" dirty="0" smtClean="0">
                <a:latin typeface="Arial" pitchFamily="34" charset="0"/>
                <a:cs typeface="Arial" pitchFamily="34" charset="0"/>
              </a:rPr>
              <a:t> sobre a mucosa gástrica; reações cutâneas; insuficiência renal reversível (em indivíduos que apresentam vasoconstrição </a:t>
            </a:r>
            <a:r>
              <a:rPr lang="pt-BR" dirty="0" err="1" smtClean="0">
                <a:latin typeface="Arial" pitchFamily="34" charset="0"/>
                <a:cs typeface="Arial" pitchFamily="34" charset="0"/>
              </a:rPr>
              <a:t>noradrenérgica</a:t>
            </a:r>
            <a:r>
              <a:rPr lang="pt-BR" dirty="0" smtClean="0">
                <a:latin typeface="Arial" pitchFamily="34" charset="0"/>
                <a:cs typeface="Arial" pitchFamily="34" charset="0"/>
              </a:rPr>
              <a:t> ou mediada pela </a:t>
            </a:r>
            <a:r>
              <a:rPr lang="pt-BR" dirty="0" err="1" smtClean="0">
                <a:latin typeface="Arial" pitchFamily="34" charset="0"/>
                <a:cs typeface="Arial" pitchFamily="34" charset="0"/>
              </a:rPr>
              <a:t>angiotensina</a:t>
            </a:r>
            <a:r>
              <a:rPr lang="pt-BR" dirty="0" smtClean="0">
                <a:latin typeface="Arial" pitchFamily="34" charset="0"/>
                <a:cs typeface="Arial" pitchFamily="34" charset="0"/>
              </a:rPr>
              <a:t>) em razão da ausência de vasodilatação compensatória mediada pela PGE</a:t>
            </a:r>
            <a:r>
              <a:rPr lang="pt-BR" sz="2200" dirty="0" smtClean="0">
                <a:latin typeface="Arial" pitchFamily="34" charset="0"/>
                <a:cs typeface="Arial" pitchFamily="34" charset="0"/>
              </a:rPr>
              <a:t>2</a:t>
            </a:r>
            <a:r>
              <a:rPr lang="pt-BR" dirty="0" smtClean="0">
                <a:latin typeface="Arial" pitchFamily="34" charset="0"/>
                <a:cs typeface="Arial" pitchFamily="34" charset="0"/>
              </a:rPr>
              <a:t>; "</a:t>
            </a:r>
            <a:r>
              <a:rPr lang="pt-BR" dirty="0" err="1" smtClean="0">
                <a:latin typeface="Arial" pitchFamily="34" charset="0"/>
                <a:cs typeface="Arial" pitchFamily="34" charset="0"/>
              </a:rPr>
              <a:t>Nefropatia</a:t>
            </a:r>
            <a:r>
              <a:rPr lang="pt-BR" dirty="0" smtClean="0">
                <a:latin typeface="Arial" pitchFamily="34" charset="0"/>
                <a:cs typeface="Arial" pitchFamily="34" charset="0"/>
              </a:rPr>
              <a:t> associada a analgésicos" (uso contínuo e prolongado de altas doses diárias).</a:t>
            </a:r>
          </a:p>
          <a:p>
            <a:pPr marL="0" indent="-274320" algn="just" eaLnBrk="1" fontAlgn="auto" hangingPunct="1">
              <a:spcAft>
                <a:spcPts val="0"/>
              </a:spcAft>
              <a:buClr>
                <a:schemeClr val="accent3"/>
              </a:buClr>
              <a:buFont typeface="Wingdings 2"/>
              <a:buNone/>
              <a:defRPr/>
            </a:pPr>
            <a:endParaRPr lang="pt-BR" dirty="0" smtClean="0">
              <a:latin typeface="Arial" pitchFamily="34" charset="0"/>
              <a:cs typeface="Arial" pitchFamily="34" charset="0"/>
            </a:endParaRPr>
          </a:p>
          <a:p>
            <a:pPr marL="0" indent="-274320" algn="just" eaLnBrk="1" fontAlgn="auto" hangingPunct="1">
              <a:spcAft>
                <a:spcPts val="0"/>
              </a:spcAft>
              <a:buClr>
                <a:schemeClr val="accent3"/>
              </a:buClr>
              <a:buFont typeface="Wingdings 2"/>
              <a:buNone/>
              <a:defRPr/>
            </a:pPr>
            <a:r>
              <a:rPr lang="pt-BR" b="1" dirty="0" smtClean="0">
                <a:latin typeface="Arial" pitchFamily="34" charset="0"/>
                <a:cs typeface="Arial" pitchFamily="34" charset="0"/>
              </a:rPr>
              <a:t>Efeitos adversos (AINE COX-2 seletivos): </a:t>
            </a:r>
            <a:r>
              <a:rPr lang="pt-BR" dirty="0" smtClean="0">
                <a:latin typeface="Arial" pitchFamily="34" charset="0"/>
                <a:cs typeface="Arial" pitchFamily="34" charset="0"/>
              </a:rPr>
              <a:t>desenvolvimento de eventos trombóticos, em especial em pacientes com aterosclerose coronariana ou de infarto</a:t>
            </a:r>
            <a:r>
              <a:rPr lang="pt-BR" dirty="0" smtClean="0"/>
              <a:t>.</a:t>
            </a:r>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eaLnBrk="1" fontAlgn="auto" hangingPunct="1">
              <a:spcAft>
                <a:spcPts val="0"/>
              </a:spcAft>
              <a:defRPr/>
            </a:pPr>
            <a:r>
              <a:rPr lang="pt-BR" dirty="0" smtClean="0"/>
              <a:t>Combinações</a:t>
            </a:r>
            <a:r>
              <a:rPr lang="pt-BR" dirty="0" smtClean="0">
                <a:latin typeface="Arial" pitchFamily="34" charset="0"/>
                <a:cs typeface="Arial" pitchFamily="34" charset="0"/>
              </a:rPr>
              <a:t/>
            </a:r>
            <a:br>
              <a:rPr lang="pt-BR" dirty="0" smtClean="0">
                <a:latin typeface="Arial" pitchFamily="34" charset="0"/>
                <a:cs typeface="Arial" pitchFamily="34" charset="0"/>
              </a:rPr>
            </a:br>
            <a:endParaRPr lang="pt-BR" dirty="0"/>
          </a:p>
        </p:txBody>
      </p:sp>
      <p:sp>
        <p:nvSpPr>
          <p:cNvPr id="60419" name="Espaço Reservado para Conteúdo 2"/>
          <p:cNvSpPr>
            <a:spLocks noGrp="1"/>
          </p:cNvSpPr>
          <p:nvPr>
            <p:ph idx="1"/>
          </p:nvPr>
        </p:nvSpPr>
        <p:spPr/>
        <p:txBody>
          <a:bodyPr/>
          <a:lstStyle/>
          <a:p>
            <a:pPr marL="0" algn="ctr" eaLnBrk="1" hangingPunct="1">
              <a:buFont typeface="Wingdings 2" pitchFamily="18" charset="2"/>
              <a:buNone/>
            </a:pPr>
            <a:r>
              <a:rPr lang="pt-BR" dirty="0" smtClean="0">
                <a:cs typeface="Arial" charset="0"/>
              </a:rPr>
              <a:t>Analgésico comuns + Anti-inflamatório não-esteróide (AINES):</a:t>
            </a:r>
          </a:p>
          <a:p>
            <a:pPr marL="0" algn="ctr" eaLnBrk="1" hangingPunct="1">
              <a:buFont typeface="Wingdings 2" pitchFamily="18" charset="2"/>
              <a:buNone/>
            </a:pPr>
            <a:endParaRPr lang="pt-BR" dirty="0" smtClean="0">
              <a:cs typeface="Arial" charset="0"/>
            </a:endParaRPr>
          </a:p>
          <a:p>
            <a:pPr marL="0" eaLnBrk="1" hangingPunct="1">
              <a:buFont typeface="Wingdings 2" pitchFamily="18" charset="2"/>
              <a:buNone/>
            </a:pPr>
            <a:r>
              <a:rPr lang="pt-BR" dirty="0" smtClean="0"/>
              <a:t>	Seu uso é eficiente nas crises, no entanto, há autores que não a aconselham em razão da possibilidade de causar </a:t>
            </a:r>
            <a:r>
              <a:rPr lang="pt-BR" dirty="0" err="1" smtClean="0"/>
              <a:t>migrânea</a:t>
            </a:r>
            <a:r>
              <a:rPr lang="pt-BR" dirty="0" smtClean="0"/>
              <a:t> crônica por uso excessivo de medicamento (Miller, 2012; Guia de trabalho da escola escocesa, 2008).</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ítulo 1"/>
          <p:cNvSpPr>
            <a:spLocks noGrp="1"/>
          </p:cNvSpPr>
          <p:nvPr>
            <p:ph type="title"/>
          </p:nvPr>
        </p:nvSpPr>
        <p:spPr>
          <a:xfrm>
            <a:off x="457200" y="188913"/>
            <a:ext cx="8229600" cy="1143000"/>
          </a:xfrm>
        </p:spPr>
        <p:txBody>
          <a:bodyPr/>
          <a:lstStyle/>
          <a:p>
            <a:pPr eaLnBrk="1" hangingPunct="1"/>
            <a:r>
              <a:rPr lang="pt-BR" smtClean="0"/>
              <a:t>Tratamento Específico</a:t>
            </a:r>
          </a:p>
        </p:txBody>
      </p:sp>
      <p:sp>
        <p:nvSpPr>
          <p:cNvPr id="3" name="Espaço Reservado para Conteúdo 2"/>
          <p:cNvSpPr>
            <a:spLocks noGrp="1"/>
          </p:cNvSpPr>
          <p:nvPr>
            <p:ph idx="1"/>
          </p:nvPr>
        </p:nvSpPr>
        <p:spPr>
          <a:xfrm>
            <a:off x="304800" y="1412875"/>
            <a:ext cx="8686800" cy="5111750"/>
          </a:xfrm>
        </p:spPr>
        <p:txBody>
          <a:bodyPr>
            <a:normAutofit/>
          </a:bodyPr>
          <a:lstStyle/>
          <a:p>
            <a:pPr marL="0" indent="-274320" algn="just" eaLnBrk="1" fontAlgn="auto" hangingPunct="1">
              <a:spcAft>
                <a:spcPts val="0"/>
              </a:spcAft>
              <a:buClr>
                <a:schemeClr val="accent3"/>
              </a:buClr>
              <a:buFont typeface="Wingdings 2"/>
              <a:buNone/>
              <a:defRPr/>
            </a:pPr>
            <a:r>
              <a:rPr lang="pt-BR" dirty="0" smtClean="0"/>
              <a:t>	Existem muitas controvérsias sobre os mecanismos fisiopatogênicos da </a:t>
            </a:r>
            <a:r>
              <a:rPr lang="pt-BR" dirty="0" err="1" smtClean="0"/>
              <a:t>migrânea</a:t>
            </a:r>
            <a:r>
              <a:rPr lang="pt-BR" dirty="0" smtClean="0"/>
              <a:t>, no entanto,  há evidências que ligam sua patogenia aos receptores </a:t>
            </a:r>
            <a:r>
              <a:rPr lang="pt-BR" dirty="0" smtClean="0">
                <a:solidFill>
                  <a:srgbClr val="FF0000"/>
                </a:solidFill>
              </a:rPr>
              <a:t>5 –HT.</a:t>
            </a:r>
          </a:p>
          <a:p>
            <a:pPr marL="0" indent="-274320" algn="just" eaLnBrk="1" fontAlgn="auto" hangingPunct="1">
              <a:spcAft>
                <a:spcPts val="0"/>
              </a:spcAft>
              <a:buClr>
                <a:schemeClr val="accent3"/>
              </a:buClr>
              <a:buFont typeface="Wingdings 2"/>
              <a:buNone/>
              <a:defRPr/>
            </a:pPr>
            <a:r>
              <a:rPr lang="pt-BR" dirty="0" smtClean="0"/>
              <a:t>	Por isso, o tratamento específico da </a:t>
            </a:r>
            <a:r>
              <a:rPr lang="pt-BR" dirty="0" err="1" smtClean="0"/>
              <a:t>migrânea</a:t>
            </a:r>
            <a:r>
              <a:rPr lang="pt-BR" dirty="0" smtClean="0"/>
              <a:t> é feito por medicamentos que atuam sobre essa classe de receptores: </a:t>
            </a:r>
            <a:r>
              <a:rPr lang="pt-BR" dirty="0" err="1" smtClean="0">
                <a:solidFill>
                  <a:schemeClr val="accent1">
                    <a:lumMod val="75000"/>
                  </a:schemeClr>
                </a:solidFill>
              </a:rPr>
              <a:t>triptanos</a:t>
            </a:r>
            <a:r>
              <a:rPr lang="pt-BR" dirty="0" smtClean="0">
                <a:solidFill>
                  <a:schemeClr val="accent1">
                    <a:lumMod val="75000"/>
                  </a:schemeClr>
                </a:solidFill>
              </a:rPr>
              <a:t>.</a:t>
            </a:r>
          </a:p>
          <a:p>
            <a:pPr marL="0" indent="-274320" algn="just" eaLnBrk="1" fontAlgn="auto" hangingPunct="1">
              <a:spcAft>
                <a:spcPts val="0"/>
              </a:spcAft>
              <a:buClr>
                <a:schemeClr val="accent3"/>
              </a:buClr>
              <a:buFont typeface="Wingdings 2"/>
              <a:buNone/>
              <a:defRPr/>
            </a:pPr>
            <a:r>
              <a:rPr lang="pt-BR" dirty="0" smtClean="0"/>
              <a:t>	De uma maneira geral, devem ser evitados em Gravidez, HAS e doença vascular. </a:t>
            </a:r>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ítulo 1"/>
          <p:cNvSpPr>
            <a:spLocks noGrp="1"/>
          </p:cNvSpPr>
          <p:nvPr>
            <p:ph type="title"/>
          </p:nvPr>
        </p:nvSpPr>
        <p:spPr>
          <a:xfrm>
            <a:off x="467544" y="260648"/>
            <a:ext cx="8229600" cy="1143000"/>
          </a:xfrm>
        </p:spPr>
        <p:txBody>
          <a:bodyPr/>
          <a:lstStyle/>
          <a:p>
            <a:pPr eaLnBrk="1" hangingPunct="1"/>
            <a:r>
              <a:rPr lang="pt-BR" dirty="0" smtClean="0"/>
              <a:t>Triptanos</a:t>
            </a:r>
          </a:p>
        </p:txBody>
      </p:sp>
      <p:sp>
        <p:nvSpPr>
          <p:cNvPr id="3" name="Espaço Reservado para Conteúdo 2"/>
          <p:cNvSpPr>
            <a:spLocks noGrp="1"/>
          </p:cNvSpPr>
          <p:nvPr>
            <p:ph idx="1"/>
          </p:nvPr>
        </p:nvSpPr>
        <p:spPr>
          <a:xfrm>
            <a:off x="179388" y="1268413"/>
            <a:ext cx="8812212" cy="5589587"/>
          </a:xfrm>
        </p:spPr>
        <p:txBody>
          <a:bodyPr>
            <a:normAutofit fontScale="92500" lnSpcReduction="10000"/>
          </a:bodyPr>
          <a:lstStyle/>
          <a:p>
            <a:pPr marL="0" indent="-274320" algn="just" eaLnBrk="1" fontAlgn="auto" hangingPunct="1">
              <a:spcAft>
                <a:spcPts val="0"/>
              </a:spcAft>
              <a:buClr>
                <a:schemeClr val="accent3"/>
              </a:buClr>
              <a:buFont typeface="Wingdings 2"/>
              <a:buNone/>
              <a:defRPr/>
            </a:pPr>
            <a:r>
              <a:rPr lang="pt-BR" dirty="0" smtClean="0"/>
              <a:t>	</a:t>
            </a:r>
            <a:r>
              <a:rPr lang="pt-BR" dirty="0" err="1" smtClean="0">
                <a:solidFill>
                  <a:srgbClr val="FF0000"/>
                </a:solidFill>
              </a:rPr>
              <a:t>Sumatriptano</a:t>
            </a:r>
            <a:r>
              <a:rPr lang="pt-BR" dirty="0" smtClean="0">
                <a:solidFill>
                  <a:srgbClr val="FF0000"/>
                </a:solidFill>
              </a:rPr>
              <a:t>:</a:t>
            </a:r>
            <a:r>
              <a:rPr lang="pt-BR" dirty="0" smtClean="0"/>
              <a:t> </a:t>
            </a:r>
            <a:r>
              <a:rPr lang="pt-BR" dirty="0" err="1" smtClean="0"/>
              <a:t>Agonista</a:t>
            </a:r>
            <a:r>
              <a:rPr lang="pt-BR" dirty="0" smtClean="0"/>
              <a:t> dos  receptores 5-HT1D. Causa constrição das artérias de grande calibre, inibindo a transmissão do trigêmeo. É eficiente em 70% das </a:t>
            </a:r>
            <a:r>
              <a:rPr lang="pt-BR" dirty="0" err="1" smtClean="0"/>
              <a:t>migrâneas</a:t>
            </a:r>
            <a:r>
              <a:rPr lang="pt-BR" dirty="0" smtClean="0"/>
              <a:t>, mas tem curta duração. </a:t>
            </a:r>
          </a:p>
          <a:p>
            <a:pPr marL="0" indent="-274320" algn="just" eaLnBrk="1" fontAlgn="auto" hangingPunct="1">
              <a:spcAft>
                <a:spcPts val="0"/>
              </a:spcAft>
              <a:buClr>
                <a:schemeClr val="accent3"/>
              </a:buClr>
              <a:buFont typeface="Wingdings 2"/>
              <a:buNone/>
              <a:defRPr/>
            </a:pPr>
            <a:r>
              <a:rPr lang="pt-BR" dirty="0" smtClean="0"/>
              <a:t>	</a:t>
            </a:r>
            <a:r>
              <a:rPr lang="pt-BR" b="1" dirty="0" smtClean="0"/>
              <a:t>Efeitos indesejados</a:t>
            </a:r>
            <a:r>
              <a:rPr lang="pt-BR" dirty="0" smtClean="0"/>
              <a:t>: vasoconstrição coronariana e arritmias. Por isso é contraindicado para pacientes com </a:t>
            </a:r>
            <a:r>
              <a:rPr lang="pt-BR" dirty="0" err="1" smtClean="0"/>
              <a:t>coronariopatia</a:t>
            </a:r>
            <a:r>
              <a:rPr lang="pt-BR" dirty="0" smtClean="0"/>
              <a:t>.</a:t>
            </a:r>
          </a:p>
          <a:p>
            <a:pPr marL="0" indent="-274320" algn="just" eaLnBrk="1" fontAlgn="auto" hangingPunct="1">
              <a:spcAft>
                <a:spcPts val="0"/>
              </a:spcAft>
              <a:buClr>
                <a:schemeClr val="accent3"/>
              </a:buClr>
              <a:buFont typeface="Wingdings 2"/>
              <a:buNone/>
              <a:defRPr/>
            </a:pPr>
            <a:r>
              <a:rPr lang="pt-BR" dirty="0" smtClean="0"/>
              <a:t>	</a:t>
            </a:r>
            <a:r>
              <a:rPr lang="pt-BR" dirty="0" err="1" smtClean="0">
                <a:solidFill>
                  <a:srgbClr val="FF0000"/>
                </a:solidFill>
              </a:rPr>
              <a:t>Naratriptano</a:t>
            </a:r>
            <a:r>
              <a:rPr lang="pt-BR" dirty="0" smtClean="0">
                <a:solidFill>
                  <a:srgbClr val="FF0000"/>
                </a:solidFill>
              </a:rPr>
              <a:t>; </a:t>
            </a:r>
            <a:r>
              <a:rPr lang="pt-BR" dirty="0" err="1" smtClean="0">
                <a:solidFill>
                  <a:srgbClr val="FF0000"/>
                </a:solidFill>
              </a:rPr>
              <a:t>Zolmitriptano</a:t>
            </a:r>
            <a:r>
              <a:rPr lang="pt-BR" dirty="0" smtClean="0">
                <a:solidFill>
                  <a:srgbClr val="FF0000"/>
                </a:solidFill>
              </a:rPr>
              <a:t>; </a:t>
            </a:r>
            <a:r>
              <a:rPr lang="pt-BR" dirty="0" err="1" smtClean="0">
                <a:solidFill>
                  <a:srgbClr val="FF0000"/>
                </a:solidFill>
              </a:rPr>
              <a:t>Rizatriptano</a:t>
            </a:r>
            <a:r>
              <a:rPr lang="pt-BR" dirty="0" smtClean="0"/>
              <a:t>; funcionam da mesma forma que o </a:t>
            </a:r>
            <a:r>
              <a:rPr lang="pt-BR" dirty="0" err="1" smtClean="0"/>
              <a:t>sumatriptano</a:t>
            </a:r>
            <a:r>
              <a:rPr lang="pt-BR" dirty="0" smtClean="0"/>
              <a:t>, mas com algumas vantagens: atravessam melhor a barreira </a:t>
            </a:r>
            <a:r>
              <a:rPr lang="pt-BR" dirty="0" err="1" smtClean="0"/>
              <a:t>hematoencefálica</a:t>
            </a:r>
            <a:r>
              <a:rPr lang="pt-BR" dirty="0" smtClean="0"/>
              <a:t>, possuem maior duração e magnitude dos efeitos adversos é menor.</a:t>
            </a:r>
          </a:p>
          <a:p>
            <a:pPr marL="0" indent="-274320" algn="just" eaLnBrk="1" fontAlgn="auto" hangingPunct="1">
              <a:spcAft>
                <a:spcPts val="0"/>
              </a:spcAft>
              <a:buClr>
                <a:schemeClr val="accent3"/>
              </a:buClr>
              <a:buFont typeface="Wingdings 2"/>
              <a:buNone/>
              <a:defRPr/>
            </a:pPr>
            <a:r>
              <a:rPr lang="pt-BR" dirty="0" smtClean="0"/>
              <a:t>	Observação: </a:t>
            </a:r>
            <a:r>
              <a:rPr lang="pt-BR" dirty="0" err="1" smtClean="0"/>
              <a:t>triptanos</a:t>
            </a:r>
            <a:r>
              <a:rPr lang="pt-BR" dirty="0" smtClean="0"/>
              <a:t> </a:t>
            </a:r>
            <a:r>
              <a:rPr lang="pt-BR" u="sng" dirty="0" smtClean="0"/>
              <a:t>não são úteis na fase de aura </a:t>
            </a:r>
            <a:r>
              <a:rPr lang="pt-BR" dirty="0" smtClean="0"/>
              <a:t>e só devem ser tomadas no </a:t>
            </a:r>
            <a:r>
              <a:rPr lang="pt-BR" u="sng" dirty="0" smtClean="0"/>
              <a:t>início da dor de cabeça</a:t>
            </a:r>
            <a:r>
              <a:rPr lang="pt-BR" dirty="0" smtClean="0"/>
              <a:t> </a:t>
            </a:r>
          </a:p>
          <a:p>
            <a:pPr marL="274320" indent="-274320" eaLnBrk="1" fontAlgn="auto" hangingPunct="1">
              <a:spcAft>
                <a:spcPts val="0"/>
              </a:spcAft>
              <a:buClr>
                <a:schemeClr val="accent3"/>
              </a:buClr>
              <a:buFont typeface="Wingdings 2"/>
              <a:buChar char=""/>
              <a:defRPr/>
            </a:pPr>
            <a:endParaRPr lang="pt-BR" dirty="0" smtClean="0"/>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p:cNvSpPr>
            <a:spLocks noGrp="1"/>
          </p:cNvSpPr>
          <p:nvPr>
            <p:ph type="title"/>
          </p:nvPr>
        </p:nvSpPr>
        <p:spPr/>
        <p:txBody>
          <a:bodyPr/>
          <a:lstStyle/>
          <a:p>
            <a:pPr eaLnBrk="1" hangingPunct="1"/>
            <a:r>
              <a:rPr lang="pt-BR" smtClean="0"/>
              <a:t>Migrânea</a:t>
            </a:r>
          </a:p>
        </p:txBody>
      </p:sp>
      <p:sp>
        <p:nvSpPr>
          <p:cNvPr id="3" name="Espaço Reservado para Conteúdo 2"/>
          <p:cNvSpPr>
            <a:spLocks noGrp="1"/>
          </p:cNvSpPr>
          <p:nvPr>
            <p:ph idx="1"/>
          </p:nvPr>
        </p:nvSpPr>
        <p:spPr/>
        <p:txBody>
          <a:bodyPr>
            <a:normAutofit/>
          </a:bodyPr>
          <a:lstStyle/>
          <a:p>
            <a:pPr marL="0" indent="-274320" algn="just" eaLnBrk="1" fontAlgn="auto" hangingPunct="1">
              <a:spcAft>
                <a:spcPts val="0"/>
              </a:spcAft>
              <a:buClr>
                <a:schemeClr val="accent3"/>
              </a:buClr>
              <a:buFont typeface="Wingdings 2"/>
              <a:buNone/>
              <a:defRPr/>
            </a:pPr>
            <a:r>
              <a:rPr lang="pt-BR" dirty="0" smtClean="0"/>
              <a:t>	Pode ser entendida como um estado de susceptibilidade neuronal a crises que se caracterizam por muitos sintomas, sendo o mais importante a cefaléia.</a:t>
            </a:r>
          </a:p>
          <a:p>
            <a:pPr marL="0" indent="-274320" algn="just">
              <a:buClr>
                <a:schemeClr val="accent3"/>
              </a:buClr>
              <a:buNone/>
              <a:defRPr/>
            </a:pPr>
            <a:r>
              <a:rPr lang="pt-BR" dirty="0" smtClean="0"/>
              <a:t>A </a:t>
            </a:r>
            <a:r>
              <a:rPr lang="pt-BR" dirty="0" err="1" smtClean="0"/>
              <a:t>migrânea</a:t>
            </a:r>
            <a:r>
              <a:rPr lang="pt-BR" dirty="0" smtClean="0"/>
              <a:t> é uma cefaléia primária comum e incapacitante.</a:t>
            </a:r>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800" y="549275"/>
            <a:ext cx="8686800" cy="719138"/>
          </a:xfrm>
        </p:spPr>
        <p:txBody>
          <a:bodyPr>
            <a:normAutofit/>
          </a:bodyPr>
          <a:lstStyle/>
          <a:p>
            <a:pPr eaLnBrk="1" fontAlgn="auto" hangingPunct="1">
              <a:spcAft>
                <a:spcPts val="0"/>
              </a:spcAft>
              <a:defRPr/>
            </a:pPr>
            <a:r>
              <a:rPr lang="pt-BR" dirty="0" smtClean="0"/>
              <a:t>Doses recomendadas</a:t>
            </a:r>
            <a:endParaRPr lang="pt-BR" dirty="0"/>
          </a:p>
        </p:txBody>
      </p:sp>
      <p:sp>
        <p:nvSpPr>
          <p:cNvPr id="3" name="Espaço Reservado para Conteúdo 2"/>
          <p:cNvSpPr>
            <a:spLocks noGrp="1"/>
          </p:cNvSpPr>
          <p:nvPr>
            <p:ph idx="1"/>
          </p:nvPr>
        </p:nvSpPr>
        <p:spPr>
          <a:xfrm>
            <a:off x="304800" y="1341438"/>
            <a:ext cx="8686800" cy="5183187"/>
          </a:xfrm>
        </p:spPr>
        <p:txBody>
          <a:bodyPr>
            <a:normAutofit fontScale="92500" lnSpcReduction="20000"/>
          </a:bodyPr>
          <a:lstStyle/>
          <a:p>
            <a:pPr marL="0" indent="-274320" algn="just" eaLnBrk="1" fontAlgn="auto" hangingPunct="1">
              <a:spcAft>
                <a:spcPts val="0"/>
              </a:spcAft>
              <a:buClr>
                <a:schemeClr val="accent3"/>
              </a:buClr>
              <a:buFont typeface="Wingdings 2"/>
              <a:buNone/>
              <a:defRPr/>
            </a:pPr>
            <a:r>
              <a:rPr lang="pt-BR" dirty="0" smtClean="0"/>
              <a:t>	</a:t>
            </a:r>
            <a:r>
              <a:rPr lang="pt-BR" dirty="0" err="1" smtClean="0"/>
              <a:t>Sumatriptano</a:t>
            </a:r>
            <a:r>
              <a:rPr lang="pt-BR" dirty="0" smtClean="0"/>
              <a:t> – Via oral (50 a 100mg Via Oral, podendo ser repetido até no máximo 200 </a:t>
            </a:r>
            <a:r>
              <a:rPr lang="pt-BR" dirty="0" err="1" smtClean="0"/>
              <a:t>mg</a:t>
            </a:r>
            <a:r>
              <a:rPr lang="pt-BR" dirty="0" smtClean="0"/>
              <a:t> por dia; ou 20 </a:t>
            </a:r>
            <a:r>
              <a:rPr lang="pt-BR" dirty="0" err="1" smtClean="0"/>
              <a:t>mg</a:t>
            </a:r>
            <a:r>
              <a:rPr lang="pt-BR" dirty="0" smtClean="0"/>
              <a:t> </a:t>
            </a:r>
            <a:r>
              <a:rPr lang="pt-BR" dirty="0" err="1" smtClean="0"/>
              <a:t>intranasal</a:t>
            </a:r>
            <a:r>
              <a:rPr lang="pt-BR" dirty="0" smtClean="0"/>
              <a:t>)</a:t>
            </a:r>
          </a:p>
          <a:p>
            <a:pPr marL="0" indent="-274320" algn="just" eaLnBrk="1" fontAlgn="auto" hangingPunct="1">
              <a:spcAft>
                <a:spcPts val="0"/>
              </a:spcAft>
              <a:buClr>
                <a:schemeClr val="accent3"/>
              </a:buClr>
              <a:buFont typeface="Wingdings 2"/>
              <a:buNone/>
              <a:defRPr/>
            </a:pPr>
            <a:endParaRPr lang="pt-BR" dirty="0" smtClean="0"/>
          </a:p>
          <a:p>
            <a:pPr marL="0" indent="-274320" algn="just" eaLnBrk="1" fontAlgn="auto" hangingPunct="1">
              <a:spcAft>
                <a:spcPts val="0"/>
              </a:spcAft>
              <a:buClr>
                <a:schemeClr val="accent3"/>
              </a:buClr>
              <a:buFont typeface="Wingdings 2"/>
              <a:buNone/>
              <a:defRPr/>
            </a:pPr>
            <a:r>
              <a:rPr lang="pt-BR" dirty="0" smtClean="0"/>
              <a:t>	</a:t>
            </a:r>
            <a:r>
              <a:rPr lang="pt-BR" dirty="0" err="1" smtClean="0"/>
              <a:t>Zolmitriptano</a:t>
            </a:r>
            <a:r>
              <a:rPr lang="pt-BR" dirty="0" smtClean="0"/>
              <a:t> – Via oral ou Sublingual (2,5 a 5 </a:t>
            </a:r>
            <a:r>
              <a:rPr lang="pt-BR" dirty="0" err="1" smtClean="0"/>
              <a:t>mg</a:t>
            </a:r>
            <a:r>
              <a:rPr lang="pt-BR" dirty="0" smtClean="0"/>
              <a:t>, podendo ser repetido até no máximo 5 </a:t>
            </a:r>
            <a:r>
              <a:rPr lang="pt-BR" dirty="0" err="1" smtClean="0"/>
              <a:t>mg</a:t>
            </a:r>
            <a:r>
              <a:rPr lang="pt-BR" dirty="0" smtClean="0"/>
              <a:t> por dia).</a:t>
            </a:r>
          </a:p>
          <a:p>
            <a:pPr marL="0" indent="-274320" algn="just" eaLnBrk="1" fontAlgn="auto" hangingPunct="1">
              <a:spcAft>
                <a:spcPts val="0"/>
              </a:spcAft>
              <a:buClr>
                <a:schemeClr val="accent3"/>
              </a:buClr>
              <a:buFont typeface="Wingdings 2"/>
              <a:buNone/>
              <a:defRPr/>
            </a:pPr>
            <a:endParaRPr lang="pt-BR" dirty="0" smtClean="0"/>
          </a:p>
          <a:p>
            <a:pPr marL="0" indent="-274320" algn="just" eaLnBrk="1" fontAlgn="auto" hangingPunct="1">
              <a:spcAft>
                <a:spcPts val="0"/>
              </a:spcAft>
              <a:buClr>
                <a:schemeClr val="accent3"/>
              </a:buClr>
              <a:buFont typeface="Wingdings 2"/>
              <a:buNone/>
              <a:defRPr/>
            </a:pPr>
            <a:r>
              <a:rPr lang="pt-BR" dirty="0" smtClean="0"/>
              <a:t>	</a:t>
            </a:r>
            <a:r>
              <a:rPr lang="pt-BR" dirty="0" err="1" smtClean="0"/>
              <a:t>Rizatriptano</a:t>
            </a:r>
            <a:r>
              <a:rPr lang="pt-BR" dirty="0" smtClean="0"/>
              <a:t>- Via oral ou Sublingual (5 a 10 </a:t>
            </a:r>
            <a:r>
              <a:rPr lang="pt-BR" dirty="0" err="1" smtClean="0"/>
              <a:t>mg</a:t>
            </a:r>
            <a:r>
              <a:rPr lang="pt-BR" dirty="0" smtClean="0"/>
              <a:t>, podendo ser utilizado ate 20 </a:t>
            </a:r>
            <a:r>
              <a:rPr lang="pt-BR" dirty="0" err="1" smtClean="0"/>
              <a:t>mg</a:t>
            </a:r>
            <a:r>
              <a:rPr lang="pt-BR" dirty="0" smtClean="0"/>
              <a:t> por dia; caso o paciente esteja em profilaxia com propranolol deve-se utilizar a dose de 5 </a:t>
            </a:r>
            <a:r>
              <a:rPr lang="pt-BR" dirty="0" err="1" smtClean="0"/>
              <a:t>mg</a:t>
            </a:r>
            <a:r>
              <a:rPr lang="pt-BR" dirty="0" smtClean="0"/>
              <a:t>);</a:t>
            </a:r>
          </a:p>
          <a:p>
            <a:pPr marL="0" indent="-274320" algn="just" eaLnBrk="1" fontAlgn="auto" hangingPunct="1">
              <a:spcAft>
                <a:spcPts val="0"/>
              </a:spcAft>
              <a:buClr>
                <a:schemeClr val="accent3"/>
              </a:buClr>
              <a:buFont typeface="Wingdings 2"/>
              <a:buNone/>
              <a:defRPr/>
            </a:pPr>
            <a:endParaRPr lang="pt-BR" dirty="0" smtClean="0"/>
          </a:p>
          <a:p>
            <a:pPr marL="0" indent="-274320" algn="just" eaLnBrk="1" fontAlgn="auto" hangingPunct="1">
              <a:spcAft>
                <a:spcPts val="0"/>
              </a:spcAft>
              <a:buClr>
                <a:schemeClr val="accent3"/>
              </a:buClr>
              <a:buFont typeface="Wingdings 2"/>
              <a:buNone/>
              <a:defRPr/>
            </a:pPr>
            <a:r>
              <a:rPr lang="pt-BR" dirty="0" smtClean="0"/>
              <a:t>	</a:t>
            </a:r>
            <a:r>
              <a:rPr lang="pt-BR" dirty="0" err="1" smtClean="0"/>
              <a:t>Naratriptano</a:t>
            </a:r>
            <a:r>
              <a:rPr lang="pt-BR" dirty="0" smtClean="0"/>
              <a:t> – Via oral (2,5 </a:t>
            </a:r>
            <a:r>
              <a:rPr lang="pt-BR" dirty="0" err="1" smtClean="0"/>
              <a:t>mg</a:t>
            </a:r>
            <a:r>
              <a:rPr lang="pt-BR" dirty="0" smtClean="0"/>
              <a:t>, podendo ser repetido até no máximo 5mg por dia).</a:t>
            </a:r>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800" y="765175"/>
            <a:ext cx="8686800" cy="1295400"/>
          </a:xfrm>
        </p:spPr>
        <p:txBody>
          <a:bodyPr>
            <a:normAutofit fontScale="90000"/>
          </a:bodyPr>
          <a:lstStyle/>
          <a:p>
            <a:pPr eaLnBrk="1" fontAlgn="auto" hangingPunct="1">
              <a:spcAft>
                <a:spcPts val="0"/>
              </a:spcAft>
              <a:defRPr/>
            </a:pPr>
            <a:r>
              <a:rPr lang="pt-BR" dirty="0" smtClean="0"/>
              <a:t>Outras opções para o Tratamento de Enxaqueca forte ou recorrência da dor</a:t>
            </a:r>
            <a:endParaRPr lang="pt-BR" dirty="0"/>
          </a:p>
        </p:txBody>
      </p:sp>
      <p:sp>
        <p:nvSpPr>
          <p:cNvPr id="64515" name="Espaço Reservado para Conteúdo 2"/>
          <p:cNvSpPr>
            <a:spLocks noGrp="1"/>
          </p:cNvSpPr>
          <p:nvPr>
            <p:ph idx="1"/>
          </p:nvPr>
        </p:nvSpPr>
        <p:spPr>
          <a:xfrm>
            <a:off x="304800" y="2492375"/>
            <a:ext cx="8686800" cy="3816350"/>
          </a:xfrm>
        </p:spPr>
        <p:txBody>
          <a:bodyPr>
            <a:normAutofit/>
          </a:bodyPr>
          <a:lstStyle/>
          <a:p>
            <a:pPr marL="0" algn="just" eaLnBrk="1" hangingPunct="1">
              <a:buFont typeface="Wingdings" pitchFamily="2" charset="2"/>
              <a:buChar char="Ø"/>
            </a:pPr>
            <a:r>
              <a:rPr lang="pt-BR" dirty="0" smtClean="0"/>
              <a:t>	</a:t>
            </a:r>
            <a:r>
              <a:rPr lang="pt-BR" dirty="0" err="1" smtClean="0"/>
              <a:t>Triptanos</a:t>
            </a:r>
            <a:r>
              <a:rPr lang="pt-BR" dirty="0" smtClean="0"/>
              <a:t> associados a AINE e precedidos de </a:t>
            </a:r>
            <a:r>
              <a:rPr lang="pt-BR" dirty="0" err="1" smtClean="0"/>
              <a:t>antieméticos</a:t>
            </a:r>
            <a:r>
              <a:rPr lang="pt-BR" dirty="0" smtClean="0"/>
              <a:t> e </a:t>
            </a:r>
            <a:r>
              <a:rPr lang="pt-BR" dirty="0" err="1" smtClean="0"/>
              <a:t>gastrocinéticos</a:t>
            </a:r>
            <a:r>
              <a:rPr lang="pt-BR" dirty="0" smtClean="0"/>
              <a:t>.</a:t>
            </a:r>
          </a:p>
          <a:p>
            <a:pPr marL="0" algn="just" eaLnBrk="1" hangingPunct="1">
              <a:buFont typeface="Wingdings" pitchFamily="2" charset="2"/>
              <a:buChar char="Ø"/>
            </a:pPr>
            <a:r>
              <a:rPr lang="pt-BR" dirty="0" smtClean="0"/>
              <a:t>	Indometacina (100mg VO, podendo ser repetida uma hora após e no máximo 200mg/dia).</a:t>
            </a:r>
          </a:p>
          <a:p>
            <a:pPr marL="0" algn="just" eaLnBrk="1" hangingPunct="1">
              <a:buFont typeface="Wingdings" pitchFamily="2" charset="2"/>
              <a:buChar char="Ø"/>
            </a:pPr>
            <a:r>
              <a:rPr lang="pt-BR" dirty="0" smtClean="0"/>
              <a:t>	</a:t>
            </a:r>
            <a:r>
              <a:rPr lang="pt-BR" dirty="0" err="1" smtClean="0"/>
              <a:t>Dexametasona</a:t>
            </a:r>
            <a:r>
              <a:rPr lang="pt-BR" dirty="0" smtClean="0"/>
              <a:t> (4mg EV, podendo ser repetida 12 a 24 horas após).</a:t>
            </a:r>
          </a:p>
          <a:p>
            <a:pPr marL="0" algn="just" eaLnBrk="1" hangingPunct="1">
              <a:buFont typeface="Wingdings" pitchFamily="2" charset="2"/>
              <a:buChar char="Ø"/>
            </a:pPr>
            <a:r>
              <a:rPr lang="pt-BR" dirty="0" smtClean="0"/>
              <a:t>	</a:t>
            </a:r>
            <a:r>
              <a:rPr lang="pt-BR" dirty="0" err="1" smtClean="0"/>
              <a:t>Clorpromazina</a:t>
            </a:r>
            <a:r>
              <a:rPr lang="pt-BR" dirty="0" smtClean="0"/>
              <a:t> (0,1 a 0,7 </a:t>
            </a:r>
            <a:r>
              <a:rPr lang="pt-BR" dirty="0" err="1" smtClean="0"/>
              <a:t>mg</a:t>
            </a:r>
            <a:r>
              <a:rPr lang="pt-BR" dirty="0" smtClean="0"/>
              <a:t>/Kg IM).</a:t>
            </a:r>
          </a:p>
          <a:p>
            <a:pPr marL="0" algn="just" eaLnBrk="1" hangingPunct="1">
              <a:buFont typeface="Wingdings" pitchFamily="2" charset="2"/>
              <a:buChar char="Ø"/>
            </a:pPr>
            <a:r>
              <a:rPr lang="pt-BR" dirty="0" smtClean="0"/>
              <a:t>	</a:t>
            </a:r>
            <a:r>
              <a:rPr lang="pt-BR" dirty="0" err="1" smtClean="0"/>
              <a:t>Haloperidol</a:t>
            </a:r>
            <a:r>
              <a:rPr lang="pt-BR" dirty="0" smtClean="0"/>
              <a:t> (5mg IM).</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ítulo 1"/>
          <p:cNvSpPr>
            <a:spLocks noGrp="1"/>
          </p:cNvSpPr>
          <p:nvPr>
            <p:ph type="title"/>
          </p:nvPr>
        </p:nvSpPr>
        <p:spPr>
          <a:xfrm>
            <a:off x="457200" y="260350"/>
            <a:ext cx="8229600" cy="1143000"/>
          </a:xfrm>
        </p:spPr>
        <p:txBody>
          <a:bodyPr/>
          <a:lstStyle/>
          <a:p>
            <a:pPr eaLnBrk="1" hangingPunct="1"/>
            <a:r>
              <a:rPr lang="pt-BR" smtClean="0"/>
              <a:t>Sintomas associados</a:t>
            </a:r>
          </a:p>
        </p:txBody>
      </p:sp>
      <p:sp>
        <p:nvSpPr>
          <p:cNvPr id="65539" name="Espaço Reservado para Conteúdo 2"/>
          <p:cNvSpPr>
            <a:spLocks noGrp="1"/>
          </p:cNvSpPr>
          <p:nvPr>
            <p:ph idx="1"/>
          </p:nvPr>
        </p:nvSpPr>
        <p:spPr>
          <a:xfrm>
            <a:off x="304800" y="1554163"/>
            <a:ext cx="8686800" cy="4827587"/>
          </a:xfrm>
        </p:spPr>
        <p:txBody>
          <a:bodyPr>
            <a:normAutofit/>
          </a:bodyPr>
          <a:lstStyle/>
          <a:p>
            <a:pPr marL="0" algn="just" eaLnBrk="1" hangingPunct="1">
              <a:buFont typeface="Wingdings 2" pitchFamily="18" charset="2"/>
              <a:buNone/>
            </a:pPr>
            <a:r>
              <a:rPr lang="pt-BR" dirty="0" smtClean="0"/>
              <a:t>	Em pacientes com sintomas de </a:t>
            </a:r>
            <a:r>
              <a:rPr lang="pt-BR" dirty="0" err="1" smtClean="0"/>
              <a:t>pródromos</a:t>
            </a:r>
            <a:r>
              <a:rPr lang="pt-BR" dirty="0" smtClean="0"/>
              <a:t> e aura: </a:t>
            </a:r>
          </a:p>
          <a:p>
            <a:pPr marL="0" algn="just" eaLnBrk="1" hangingPunct="1">
              <a:buFont typeface="Wingdings 2" pitchFamily="18" charset="2"/>
              <a:buNone/>
            </a:pPr>
            <a:r>
              <a:rPr lang="pt-BR" dirty="0" smtClean="0"/>
              <a:t>	</a:t>
            </a:r>
            <a:r>
              <a:rPr lang="pt-BR" dirty="0" err="1" smtClean="0"/>
              <a:t>Antiemético</a:t>
            </a:r>
            <a:r>
              <a:rPr lang="pt-BR" dirty="0" smtClean="0"/>
              <a:t>:</a:t>
            </a:r>
          </a:p>
          <a:p>
            <a:pPr marL="0" algn="just" eaLnBrk="1" hangingPunct="1"/>
            <a:r>
              <a:rPr lang="pt-BR" dirty="0" err="1" smtClean="0"/>
              <a:t>metoclopramida</a:t>
            </a:r>
            <a:r>
              <a:rPr lang="pt-BR" dirty="0" smtClean="0"/>
              <a:t> 10mg VO.</a:t>
            </a:r>
          </a:p>
          <a:p>
            <a:pPr marL="0" algn="just" eaLnBrk="1" hangingPunct="1"/>
            <a:r>
              <a:rPr lang="pt-BR" dirty="0" err="1" smtClean="0"/>
              <a:t>domperidona</a:t>
            </a:r>
            <a:r>
              <a:rPr lang="pt-BR" dirty="0" smtClean="0"/>
              <a:t> 20mg VO.</a:t>
            </a:r>
          </a:p>
          <a:p>
            <a:pPr marL="0" algn="just" eaLnBrk="1" hangingPunct="1">
              <a:buFont typeface="Wingdings 2" pitchFamily="18" charset="2"/>
              <a:buNone/>
            </a:pPr>
            <a:r>
              <a:rPr lang="pt-BR" dirty="0" smtClean="0"/>
              <a:t>	</a:t>
            </a:r>
          </a:p>
          <a:p>
            <a:pPr marL="0" algn="just" eaLnBrk="1" hangingPunct="1">
              <a:buFont typeface="Wingdings 2" pitchFamily="18" charset="2"/>
              <a:buNone/>
            </a:pPr>
            <a:r>
              <a:rPr lang="pt-BR" dirty="0" smtClean="0"/>
              <a:t>Observação: nem sempre é necessário </a:t>
            </a:r>
            <a:r>
              <a:rPr lang="pt-BR" dirty="0" err="1" smtClean="0"/>
              <a:t>antieméticos</a:t>
            </a:r>
            <a:r>
              <a:rPr lang="pt-BR" dirty="0" smtClean="0"/>
              <a:t>, porque existem evidências de que a </a:t>
            </a:r>
            <a:r>
              <a:rPr lang="pt-BR" dirty="0" err="1" smtClean="0"/>
              <a:t>dipirona</a:t>
            </a:r>
            <a:r>
              <a:rPr lang="pt-BR" dirty="0" smtClean="0"/>
              <a:t> atua, também, nas náuseas,fotofobia, </a:t>
            </a:r>
            <a:r>
              <a:rPr lang="pt-BR" dirty="0" err="1" smtClean="0"/>
              <a:t>fonofobia</a:t>
            </a:r>
            <a:r>
              <a:rPr lang="pt-BR" dirty="0" smtClean="0"/>
              <a:t> e aura (</a:t>
            </a:r>
            <a:r>
              <a:rPr lang="pt-BR" dirty="0" err="1" smtClean="0"/>
              <a:t>Bigal</a:t>
            </a:r>
            <a:r>
              <a:rPr lang="pt-BR" dirty="0" smtClean="0"/>
              <a:t>, 1999).</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ítulo 1"/>
          <p:cNvSpPr>
            <a:spLocks noGrp="1"/>
          </p:cNvSpPr>
          <p:nvPr>
            <p:ph type="title"/>
          </p:nvPr>
        </p:nvSpPr>
        <p:spPr>
          <a:xfrm>
            <a:off x="395536" y="908720"/>
            <a:ext cx="8229600" cy="1066800"/>
          </a:xfrm>
        </p:spPr>
        <p:txBody>
          <a:bodyPr/>
          <a:lstStyle/>
          <a:p>
            <a:pPr eaLnBrk="1" hangingPunct="1"/>
            <a:r>
              <a:rPr lang="pt-BR" dirty="0" smtClean="0"/>
              <a:t>Tratamento Profilático</a:t>
            </a:r>
          </a:p>
        </p:txBody>
      </p:sp>
      <p:sp>
        <p:nvSpPr>
          <p:cNvPr id="3" name="Espaço Reservado para Conteúdo 2"/>
          <p:cNvSpPr>
            <a:spLocks noGrp="1"/>
          </p:cNvSpPr>
          <p:nvPr>
            <p:ph idx="1"/>
          </p:nvPr>
        </p:nvSpPr>
        <p:spPr/>
        <p:txBody>
          <a:bodyPr>
            <a:normAutofit fontScale="70000" lnSpcReduction="20000"/>
          </a:bodyPr>
          <a:lstStyle/>
          <a:p>
            <a:pPr marL="0" indent="-274320" algn="just" eaLnBrk="1" fontAlgn="auto" hangingPunct="1">
              <a:spcAft>
                <a:spcPts val="0"/>
              </a:spcAft>
              <a:buClr>
                <a:schemeClr val="accent3"/>
              </a:buClr>
              <a:buFont typeface="Wingdings 2"/>
              <a:buNone/>
              <a:defRPr/>
            </a:pPr>
            <a:r>
              <a:rPr lang="pt-BR" dirty="0" smtClean="0"/>
              <a:t>	O mecanismo exato de ação das medicações profiláticas ainda não foi elucidado completamente,  acredita-se que haja quatro mecanismos básicos: inibidores da recaptação de 5-HT, modulação do extravasamento plasmático vascular, modulação de mecanismos de controle </a:t>
            </a:r>
            <a:r>
              <a:rPr lang="pt-BR" dirty="0" err="1" smtClean="0"/>
              <a:t>aminérgico</a:t>
            </a:r>
            <a:r>
              <a:rPr lang="pt-BR" dirty="0" smtClean="0"/>
              <a:t> centrais, ou efeitos estabilizadores sobre a membrana plasmática via canais </a:t>
            </a:r>
            <a:r>
              <a:rPr lang="pt-BR" dirty="0" err="1" smtClean="0"/>
              <a:t>voltagem-sensíveis</a:t>
            </a:r>
            <a:r>
              <a:rPr lang="pt-BR" dirty="0" smtClean="0"/>
              <a:t> (</a:t>
            </a:r>
            <a:r>
              <a:rPr lang="pt-BR" dirty="0" err="1" smtClean="0"/>
              <a:t>Gherpelli</a:t>
            </a:r>
            <a:r>
              <a:rPr lang="pt-BR" dirty="0" smtClean="0"/>
              <a:t>, 2002); inibição da formação do óxido nítrico e a ação específica de modulação em canais catiônicos neuronais</a:t>
            </a:r>
          </a:p>
          <a:p>
            <a:pPr marL="0" indent="-274320" algn="just" eaLnBrk="1" fontAlgn="auto" hangingPunct="1">
              <a:spcAft>
                <a:spcPts val="0"/>
              </a:spcAft>
              <a:buClr>
                <a:schemeClr val="accent3"/>
              </a:buClr>
              <a:buFont typeface="Wingdings 2"/>
              <a:buNone/>
              <a:defRPr/>
            </a:pPr>
            <a:r>
              <a:rPr lang="pt-BR" dirty="0" smtClean="0"/>
              <a:t/>
            </a:r>
            <a:br>
              <a:rPr lang="pt-BR" dirty="0" smtClean="0"/>
            </a:br>
            <a:r>
              <a:rPr lang="pt-BR" dirty="0" smtClean="0"/>
              <a:t>G</a:t>
            </a:r>
            <a:r>
              <a:rPr lang="pt-BR" b="1" dirty="0" smtClean="0"/>
              <a:t>rupos tem sido usado na profilaxia:</a:t>
            </a:r>
          </a:p>
          <a:p>
            <a:pPr marL="0" indent="-274320" algn="just" eaLnBrk="1" fontAlgn="auto" hangingPunct="1">
              <a:spcAft>
                <a:spcPts val="0"/>
              </a:spcAft>
              <a:buClr>
                <a:schemeClr val="accent3"/>
              </a:buClr>
              <a:buFont typeface="Wingdings 2"/>
              <a:buChar char=""/>
              <a:defRPr/>
            </a:pPr>
            <a:r>
              <a:rPr lang="pt-BR" b="1" dirty="0" smtClean="0"/>
              <a:t>Grupo 1</a:t>
            </a:r>
            <a:r>
              <a:rPr lang="pt-BR" dirty="0" smtClean="0"/>
              <a:t>: Beta bloqueadores</a:t>
            </a:r>
          </a:p>
          <a:p>
            <a:pPr marL="0" indent="-274320" algn="just" eaLnBrk="1" fontAlgn="auto" hangingPunct="1">
              <a:spcAft>
                <a:spcPts val="0"/>
              </a:spcAft>
              <a:buClr>
                <a:schemeClr val="accent3"/>
              </a:buClr>
              <a:buFont typeface="Wingdings 2"/>
              <a:buChar char=""/>
              <a:defRPr/>
            </a:pPr>
            <a:r>
              <a:rPr lang="pt-BR" b="1" dirty="0" smtClean="0"/>
              <a:t>Grupo 2</a:t>
            </a:r>
            <a:r>
              <a:rPr lang="pt-BR" dirty="0" smtClean="0"/>
              <a:t>: Antidepressivos</a:t>
            </a:r>
          </a:p>
          <a:p>
            <a:pPr marL="0" indent="-274320" algn="just" eaLnBrk="1" fontAlgn="auto" hangingPunct="1">
              <a:spcAft>
                <a:spcPts val="0"/>
              </a:spcAft>
              <a:buClr>
                <a:schemeClr val="accent3"/>
              </a:buClr>
              <a:buFont typeface="Wingdings 2"/>
              <a:buChar char=""/>
              <a:defRPr/>
            </a:pPr>
            <a:r>
              <a:rPr lang="pt-BR" b="1" dirty="0" smtClean="0"/>
              <a:t>Grupo 3</a:t>
            </a:r>
            <a:r>
              <a:rPr lang="pt-BR" dirty="0" smtClean="0"/>
              <a:t>: Bloqueadores de Canais de Cálcio</a:t>
            </a:r>
          </a:p>
          <a:p>
            <a:pPr marL="0" indent="-274320" algn="just" eaLnBrk="1" fontAlgn="auto" hangingPunct="1">
              <a:spcAft>
                <a:spcPts val="0"/>
              </a:spcAft>
              <a:buClr>
                <a:schemeClr val="accent3"/>
              </a:buClr>
              <a:buFont typeface="Wingdings 2"/>
              <a:buChar char=""/>
              <a:defRPr/>
            </a:pPr>
            <a:r>
              <a:rPr lang="pt-BR" b="1" dirty="0" smtClean="0"/>
              <a:t>Grupo 4</a:t>
            </a:r>
            <a:r>
              <a:rPr lang="pt-BR" dirty="0" smtClean="0"/>
              <a:t>: Antagonistas de </a:t>
            </a:r>
            <a:r>
              <a:rPr lang="pt-BR" dirty="0" err="1" smtClean="0"/>
              <a:t>Serotonina</a:t>
            </a:r>
            <a:endParaRPr lang="pt-BR" dirty="0" smtClean="0"/>
          </a:p>
          <a:p>
            <a:pPr marL="0" indent="-274320" algn="just" eaLnBrk="1" fontAlgn="auto" hangingPunct="1">
              <a:spcAft>
                <a:spcPts val="0"/>
              </a:spcAft>
              <a:buClr>
                <a:schemeClr val="accent3"/>
              </a:buClr>
              <a:buFont typeface="Wingdings 2"/>
              <a:buChar char=""/>
              <a:defRPr/>
            </a:pPr>
            <a:r>
              <a:rPr lang="pt-BR" b="1" dirty="0" smtClean="0"/>
              <a:t>Grupo 5</a:t>
            </a:r>
            <a:r>
              <a:rPr lang="pt-BR" dirty="0" smtClean="0"/>
              <a:t>: Antiepiléticos</a:t>
            </a:r>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ítulo 1"/>
          <p:cNvSpPr>
            <a:spLocks noGrp="1"/>
          </p:cNvSpPr>
          <p:nvPr>
            <p:ph type="title"/>
          </p:nvPr>
        </p:nvSpPr>
        <p:spPr>
          <a:xfrm>
            <a:off x="467544" y="332656"/>
            <a:ext cx="8229600" cy="1143001"/>
          </a:xfrm>
        </p:spPr>
        <p:txBody>
          <a:bodyPr/>
          <a:lstStyle/>
          <a:p>
            <a:pPr eaLnBrk="1" hangingPunct="1"/>
            <a:r>
              <a:rPr lang="pt-BR" dirty="0" smtClean="0"/>
              <a:t>Betabloqueadores</a:t>
            </a:r>
          </a:p>
        </p:txBody>
      </p:sp>
      <p:sp>
        <p:nvSpPr>
          <p:cNvPr id="3" name="Espaço Reservado para Conteúdo 2"/>
          <p:cNvSpPr>
            <a:spLocks noGrp="1"/>
          </p:cNvSpPr>
          <p:nvPr>
            <p:ph idx="1"/>
          </p:nvPr>
        </p:nvSpPr>
        <p:spPr>
          <a:xfrm>
            <a:off x="304800" y="1341438"/>
            <a:ext cx="8686800" cy="5256212"/>
          </a:xfrm>
        </p:spPr>
        <p:txBody>
          <a:bodyPr>
            <a:normAutofit fontScale="85000" lnSpcReduction="20000"/>
          </a:bodyPr>
          <a:lstStyle/>
          <a:p>
            <a:pPr marL="0" indent="-274320" algn="just" eaLnBrk="1" fontAlgn="auto" hangingPunct="1">
              <a:spcAft>
                <a:spcPts val="0"/>
              </a:spcAft>
              <a:buClr>
                <a:schemeClr val="accent3"/>
              </a:buClr>
              <a:buFont typeface="Wingdings 2"/>
              <a:buNone/>
              <a:defRPr/>
            </a:pPr>
            <a:r>
              <a:rPr lang="pt-BR" dirty="0" smtClean="0"/>
              <a:t>	Os antagonistas do receptor beta-adrenérgico. Usados para tratar algumas formas de ansiedade (particularmente com sintomas físicos, como sudorese, tremor e taquicardia) e HAS. Bloqueia as respostas simpáticas periféricas (não depende de quaisquer efeitos centrais).</a:t>
            </a:r>
          </a:p>
          <a:p>
            <a:pPr marL="0" indent="-274320" algn="just" eaLnBrk="1" fontAlgn="auto" hangingPunct="1">
              <a:spcAft>
                <a:spcPts val="0"/>
              </a:spcAft>
              <a:buClr>
                <a:schemeClr val="accent3"/>
              </a:buClr>
              <a:buFont typeface="Wingdings 2"/>
              <a:buNone/>
              <a:defRPr/>
            </a:pPr>
            <a:r>
              <a:rPr lang="pt-BR" dirty="0" smtClean="0"/>
              <a:t>	Pode causar fadiga, impotência sexual, hipotensão, deixar as extremidades frias, causar depressão e distúrbios de memória, tolerância reduzida para atividades físicas, </a:t>
            </a:r>
            <a:r>
              <a:rPr lang="pt-BR" dirty="0" err="1" smtClean="0"/>
              <a:t>broncoespasmo</a:t>
            </a:r>
            <a:r>
              <a:rPr lang="pt-BR" dirty="0" smtClean="0"/>
              <a:t> e influências negativas no metabolismo glicídico e do colesterol. Pode desencadear a síndrome de </a:t>
            </a:r>
            <a:r>
              <a:rPr lang="pt-BR" dirty="0" err="1" smtClean="0"/>
              <a:t>Raynaud</a:t>
            </a:r>
            <a:r>
              <a:rPr lang="pt-BR" dirty="0" smtClean="0"/>
              <a:t> (vasoconstrição periférica).</a:t>
            </a:r>
          </a:p>
          <a:p>
            <a:pPr marL="0" indent="-274320" algn="just" eaLnBrk="1" fontAlgn="auto" hangingPunct="1">
              <a:spcAft>
                <a:spcPts val="0"/>
              </a:spcAft>
              <a:buClr>
                <a:schemeClr val="accent3"/>
              </a:buClr>
              <a:buFont typeface="Wingdings 2"/>
              <a:buNone/>
              <a:defRPr/>
            </a:pPr>
            <a:r>
              <a:rPr lang="pt-BR" dirty="0" smtClean="0"/>
              <a:t>	Também há evidências de benefícios quanto ao risco de AVE e pós-infarto do miocárdio.</a:t>
            </a:r>
          </a:p>
          <a:p>
            <a:pPr marL="0" indent="-274320" algn="just" eaLnBrk="1" fontAlgn="auto" hangingPunct="1">
              <a:spcAft>
                <a:spcPts val="0"/>
              </a:spcAft>
              <a:buClr>
                <a:schemeClr val="accent3"/>
              </a:buClr>
              <a:buFont typeface="Wingdings 2"/>
              <a:buNone/>
              <a:defRPr/>
            </a:pPr>
            <a:r>
              <a:rPr lang="pt-BR" b="1" dirty="0" smtClean="0"/>
              <a:t>	</a:t>
            </a:r>
            <a:r>
              <a:rPr lang="pt-BR" b="1" dirty="0" err="1" smtClean="0"/>
              <a:t>Contra-indicado</a:t>
            </a:r>
            <a:r>
              <a:rPr lang="pt-BR" dirty="0" smtClean="0"/>
              <a:t>: asma, bloqueio cardíaco, doença vascular periférica; DM, </a:t>
            </a:r>
            <a:r>
              <a:rPr lang="pt-BR" dirty="0" err="1" smtClean="0"/>
              <a:t>Bradicardia</a:t>
            </a:r>
            <a:r>
              <a:rPr lang="pt-BR" dirty="0" smtClean="0"/>
              <a:t> (Frequência de pulso inferior de 60 </a:t>
            </a:r>
            <a:r>
              <a:rPr lang="pt-BR" dirty="0" err="1" smtClean="0"/>
              <a:t>bpm</a:t>
            </a:r>
            <a:r>
              <a:rPr lang="pt-BR" dirty="0" smtClean="0"/>
              <a:t>/</a:t>
            </a:r>
            <a:r>
              <a:rPr lang="pt-BR" dirty="0" err="1" smtClean="0"/>
              <a:t>min</a:t>
            </a:r>
            <a:r>
              <a:rPr lang="pt-BR" dirty="0" smtClean="0"/>
              <a:t> contraindica o uso de betabloqueador).</a:t>
            </a:r>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eaLnBrk="1" fontAlgn="auto" hangingPunct="1">
              <a:spcAft>
                <a:spcPts val="0"/>
              </a:spcAft>
              <a:defRPr/>
            </a:pPr>
            <a:r>
              <a:rPr lang="pt-BR" dirty="0" smtClean="0"/>
              <a:t>Doses recomendadas: </a:t>
            </a:r>
            <a:r>
              <a:rPr lang="pt-BR" b="1" dirty="0" smtClean="0"/>
              <a:t/>
            </a:r>
            <a:br>
              <a:rPr lang="pt-BR" b="1" dirty="0" smtClean="0"/>
            </a:br>
            <a:endParaRPr lang="pt-BR" dirty="0"/>
          </a:p>
        </p:txBody>
      </p:sp>
      <p:sp>
        <p:nvSpPr>
          <p:cNvPr id="68611" name="Espaço Reservado para Conteúdo 2"/>
          <p:cNvSpPr>
            <a:spLocks noGrp="1"/>
          </p:cNvSpPr>
          <p:nvPr>
            <p:ph idx="1"/>
          </p:nvPr>
        </p:nvSpPr>
        <p:spPr/>
        <p:txBody>
          <a:bodyPr/>
          <a:lstStyle/>
          <a:p>
            <a:pPr algn="just" eaLnBrk="1" hangingPunct="1"/>
            <a:r>
              <a:rPr lang="pt-BR" smtClean="0"/>
              <a:t>Propranolol  40-240mg (2 a 3 vezes/dia). Geralmente, não se usa com mais de 120mg. Maior disponibilidade da rede de saúde brasileira.</a:t>
            </a:r>
          </a:p>
          <a:p>
            <a:pPr algn="just" eaLnBrk="1" hangingPunct="1"/>
            <a:r>
              <a:rPr lang="pt-BR" smtClean="0"/>
              <a:t>Atenolol </a:t>
            </a:r>
            <a:r>
              <a:rPr lang="pt-BR" b="1" smtClean="0"/>
              <a:t> </a:t>
            </a:r>
            <a:r>
              <a:rPr lang="pt-BR" smtClean="0"/>
              <a:t>25-150mg (1 a 2 vezes/dia). </a:t>
            </a:r>
          </a:p>
          <a:p>
            <a:pPr algn="just" eaLnBrk="1" hangingPunct="1"/>
            <a:r>
              <a:rPr lang="pt-BR" smtClean="0"/>
              <a:t>Nadolol </a:t>
            </a:r>
            <a:r>
              <a:rPr lang="pt-BR" b="1" smtClean="0"/>
              <a:t> </a:t>
            </a:r>
            <a:r>
              <a:rPr lang="pt-BR" smtClean="0"/>
              <a:t>40-120mg (1 a 2 vezes/dia)</a:t>
            </a:r>
          </a:p>
          <a:p>
            <a:pPr algn="just" eaLnBrk="1" hangingPunct="1"/>
            <a:r>
              <a:rPr lang="pt-BR" smtClean="0"/>
              <a:t>Metoprolol 100-200mg (1 a 2 vezes/dia)</a:t>
            </a:r>
          </a:p>
          <a:p>
            <a:pPr eaLnBrk="1" hangingPunct="1"/>
            <a:endParaRPr lang="pt-BR"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ítulo 1"/>
          <p:cNvSpPr>
            <a:spLocks noGrp="1"/>
          </p:cNvSpPr>
          <p:nvPr>
            <p:ph type="title"/>
          </p:nvPr>
        </p:nvSpPr>
        <p:spPr>
          <a:xfrm>
            <a:off x="467544" y="476672"/>
            <a:ext cx="8229600" cy="1066800"/>
          </a:xfrm>
        </p:spPr>
        <p:txBody>
          <a:bodyPr/>
          <a:lstStyle/>
          <a:p>
            <a:pPr eaLnBrk="1" hangingPunct="1"/>
            <a:r>
              <a:rPr lang="pt-BR" dirty="0" smtClean="0"/>
              <a:t>Antidepressivos</a:t>
            </a:r>
          </a:p>
        </p:txBody>
      </p:sp>
      <p:sp>
        <p:nvSpPr>
          <p:cNvPr id="3" name="Espaço Reservado para Conteúdo 2"/>
          <p:cNvSpPr>
            <a:spLocks noGrp="1"/>
          </p:cNvSpPr>
          <p:nvPr>
            <p:ph idx="1"/>
          </p:nvPr>
        </p:nvSpPr>
        <p:spPr>
          <a:xfrm>
            <a:off x="179388" y="1412875"/>
            <a:ext cx="8964612" cy="5184775"/>
          </a:xfrm>
        </p:spPr>
        <p:txBody>
          <a:bodyPr>
            <a:normAutofit/>
          </a:bodyPr>
          <a:lstStyle/>
          <a:p>
            <a:pPr marL="0" indent="-274320" algn="just" eaLnBrk="1" fontAlgn="auto" hangingPunct="1">
              <a:spcAft>
                <a:spcPts val="0"/>
              </a:spcAft>
              <a:buClr>
                <a:schemeClr val="accent3"/>
              </a:buClr>
              <a:buFont typeface="Wingdings 2"/>
              <a:buNone/>
              <a:defRPr/>
            </a:pPr>
            <a:r>
              <a:rPr lang="pt-BR" sz="2400" dirty="0" smtClean="0">
                <a:latin typeface="Arial" pitchFamily="34" charset="0"/>
                <a:cs typeface="Arial" pitchFamily="34" charset="0"/>
              </a:rPr>
              <a:t>	</a:t>
            </a:r>
            <a:r>
              <a:rPr lang="pt-BR" sz="2400" dirty="0" smtClean="0">
                <a:cs typeface="Arial" pitchFamily="34" charset="0"/>
              </a:rPr>
              <a:t>Antidepressivos tricíclicos (TCA), inibidores </a:t>
            </a:r>
            <a:r>
              <a:rPr lang="pt-BR" sz="2400" dirty="0" err="1" smtClean="0">
                <a:cs typeface="Arial" pitchFamily="34" charset="0"/>
              </a:rPr>
              <a:t>não-seletivos</a:t>
            </a:r>
            <a:r>
              <a:rPr lang="pt-BR" sz="2400" dirty="0" smtClean="0">
                <a:cs typeface="Arial" pitchFamily="34" charset="0"/>
              </a:rPr>
              <a:t> da captação das monoaminas (</a:t>
            </a:r>
            <a:r>
              <a:rPr lang="pt-BR" sz="2400" dirty="0" err="1" smtClean="0">
                <a:cs typeface="Arial" pitchFamily="34" charset="0"/>
              </a:rPr>
              <a:t>serotonina</a:t>
            </a:r>
            <a:r>
              <a:rPr lang="pt-BR" sz="2400" dirty="0" smtClean="0">
                <a:cs typeface="Arial" pitchFamily="34" charset="0"/>
              </a:rPr>
              <a:t> e noradrenalina)</a:t>
            </a:r>
          </a:p>
          <a:p>
            <a:pPr marL="0" indent="-274320" algn="just" eaLnBrk="1" fontAlgn="auto" hangingPunct="1">
              <a:spcAft>
                <a:spcPts val="0"/>
              </a:spcAft>
              <a:buClr>
                <a:schemeClr val="accent3"/>
              </a:buClr>
              <a:buFont typeface="Wingdings 2"/>
              <a:buNone/>
              <a:defRPr/>
            </a:pPr>
            <a:r>
              <a:rPr lang="pt-BR" sz="2400" dirty="0" smtClean="0">
                <a:cs typeface="Arial" pitchFamily="34" charset="0"/>
              </a:rPr>
              <a:t>	Bastante úteis em casos de </a:t>
            </a:r>
            <a:r>
              <a:rPr lang="pt-BR" sz="2400" dirty="0" err="1" smtClean="0">
                <a:cs typeface="Arial" pitchFamily="34" charset="0"/>
              </a:rPr>
              <a:t>migrânea</a:t>
            </a:r>
            <a:r>
              <a:rPr lang="pt-BR" sz="2400" dirty="0" smtClean="0">
                <a:cs typeface="Arial" pitchFamily="34" charset="0"/>
              </a:rPr>
              <a:t> associada a sintomas depressivos, insônia, abuso de analgésico e </a:t>
            </a:r>
            <a:r>
              <a:rPr lang="pt-BR" sz="2400" dirty="0" err="1" smtClean="0">
                <a:cs typeface="Arial" pitchFamily="34" charset="0"/>
              </a:rPr>
              <a:t>ergóticos</a:t>
            </a:r>
            <a:r>
              <a:rPr lang="pt-BR" sz="2400" dirty="0" smtClean="0">
                <a:cs typeface="Arial" pitchFamily="34" charset="0"/>
              </a:rPr>
              <a:t>, alta frequência de crises e cefaleia tensional.</a:t>
            </a:r>
          </a:p>
          <a:p>
            <a:pPr marL="0" indent="-274320" algn="just" eaLnBrk="1" fontAlgn="auto" hangingPunct="1">
              <a:spcAft>
                <a:spcPts val="0"/>
              </a:spcAft>
              <a:buClr>
                <a:schemeClr val="accent3"/>
              </a:buClr>
              <a:buFont typeface="Wingdings 2"/>
              <a:buNone/>
              <a:defRPr/>
            </a:pPr>
            <a:r>
              <a:rPr lang="pt-BR" sz="2400" dirty="0" smtClean="0">
                <a:cs typeface="Arial" pitchFamily="34" charset="0"/>
              </a:rPr>
              <a:t>	Há interação com depressores do SNC (especialmente álcool, </a:t>
            </a:r>
            <a:r>
              <a:rPr lang="pt-BR" sz="2400" dirty="0" err="1" smtClean="0">
                <a:cs typeface="Arial" pitchFamily="34" charset="0"/>
              </a:rPr>
              <a:t>MAOIs</a:t>
            </a:r>
            <a:r>
              <a:rPr lang="pt-BR" sz="2400" dirty="0" smtClean="0">
                <a:cs typeface="Arial" pitchFamily="34" charset="0"/>
              </a:rPr>
              <a:t>)</a:t>
            </a:r>
          </a:p>
          <a:p>
            <a:pPr marL="0" indent="-274320" algn="just" eaLnBrk="1" fontAlgn="auto" hangingPunct="1">
              <a:spcAft>
                <a:spcPts val="0"/>
              </a:spcAft>
              <a:buClr>
                <a:schemeClr val="accent3"/>
              </a:buClr>
              <a:buFont typeface="Wingdings 2"/>
              <a:buNone/>
              <a:defRPr/>
            </a:pPr>
            <a:r>
              <a:rPr lang="pt-BR" sz="2400" dirty="0" smtClean="0">
                <a:cs typeface="Arial" pitchFamily="34" charset="0"/>
              </a:rPr>
              <a:t>	</a:t>
            </a:r>
            <a:r>
              <a:rPr lang="pt-BR" sz="2400" b="1" dirty="0" smtClean="0">
                <a:cs typeface="Arial" pitchFamily="34" charset="0"/>
              </a:rPr>
              <a:t>Efeitos adversos: </a:t>
            </a:r>
            <a:r>
              <a:rPr lang="pt-BR" sz="2400" dirty="0" smtClean="0">
                <a:cs typeface="Arial" pitchFamily="34" charset="0"/>
              </a:rPr>
              <a:t>sedação, efeitos anticolinérgicos (boca seca, constipação, visão turva, retenção urinaria etc.) hipotensão postural; convulsões; impotência</a:t>
            </a:r>
          </a:p>
          <a:p>
            <a:pPr marL="274320" indent="-274320" eaLnBrk="1" fontAlgn="auto" hangingPunct="1">
              <a:spcAft>
                <a:spcPts val="0"/>
              </a:spcAft>
              <a:buClr>
                <a:schemeClr val="accent3"/>
              </a:buClr>
              <a:buFont typeface="Wingdings 2"/>
              <a:buNone/>
              <a:defRPr/>
            </a:pPr>
            <a:r>
              <a:rPr lang="pt-BR" sz="2400" b="1" dirty="0" smtClean="0">
                <a:cs typeface="Arial" pitchFamily="34" charset="0"/>
              </a:rPr>
              <a:t>		</a:t>
            </a:r>
            <a:r>
              <a:rPr lang="pt-BR" sz="2400" b="1" dirty="0" err="1" smtClean="0">
                <a:cs typeface="Arial" pitchFamily="34" charset="0"/>
              </a:rPr>
              <a:t>Contra-indicado</a:t>
            </a:r>
            <a:r>
              <a:rPr lang="pt-BR" sz="2400" dirty="0" smtClean="0">
                <a:cs typeface="Arial" pitchFamily="34" charset="0"/>
              </a:rPr>
              <a:t>: Arritmia cardíaca, cardiopatia.</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eaLnBrk="1" fontAlgn="auto" hangingPunct="1">
              <a:spcAft>
                <a:spcPts val="0"/>
              </a:spcAft>
              <a:defRPr/>
            </a:pPr>
            <a:r>
              <a:rPr lang="pt-BR" dirty="0" smtClean="0"/>
              <a:t>Doses recomendadas</a:t>
            </a:r>
            <a:r>
              <a:rPr lang="pt-BR" b="1" dirty="0" smtClean="0"/>
              <a:t/>
            </a:r>
            <a:br>
              <a:rPr lang="pt-BR" b="1" dirty="0" smtClean="0"/>
            </a:br>
            <a:endParaRPr lang="pt-BR" dirty="0"/>
          </a:p>
        </p:txBody>
      </p:sp>
      <p:sp>
        <p:nvSpPr>
          <p:cNvPr id="70659" name="Espaço Reservado para Conteúdo 2"/>
          <p:cNvSpPr>
            <a:spLocks noGrp="1"/>
          </p:cNvSpPr>
          <p:nvPr>
            <p:ph idx="1"/>
          </p:nvPr>
        </p:nvSpPr>
        <p:spPr/>
        <p:txBody>
          <a:bodyPr/>
          <a:lstStyle/>
          <a:p>
            <a:pPr eaLnBrk="1" hangingPunct="1"/>
            <a:r>
              <a:rPr lang="pt-BR" smtClean="0"/>
              <a:t>Amitriptilina 12,5-75mg (1 a 3 vezes ao dia)</a:t>
            </a:r>
          </a:p>
          <a:p>
            <a:pPr eaLnBrk="1" hangingPunct="1"/>
            <a:r>
              <a:rPr lang="pt-BR" smtClean="0"/>
              <a:t>Nortriptilina 10-75mg (1 a 3 vezes ao dia)</a:t>
            </a:r>
          </a:p>
          <a:p>
            <a:pPr eaLnBrk="1" hangingPunct="1"/>
            <a:endParaRPr lang="pt-BR"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eaLnBrk="1" fontAlgn="auto" hangingPunct="1">
              <a:spcAft>
                <a:spcPts val="0"/>
              </a:spcAft>
              <a:defRPr/>
            </a:pPr>
            <a:r>
              <a:rPr lang="pt-BR" dirty="0" smtClean="0"/>
              <a:t>Outra classe de antidepressivo muito utilizada</a:t>
            </a:r>
            <a:endParaRPr lang="pt-BR" dirty="0"/>
          </a:p>
        </p:txBody>
      </p:sp>
      <p:sp>
        <p:nvSpPr>
          <p:cNvPr id="71683" name="Espaço Reservado para Conteúdo 2"/>
          <p:cNvSpPr>
            <a:spLocks noGrp="1"/>
          </p:cNvSpPr>
          <p:nvPr>
            <p:ph idx="1"/>
          </p:nvPr>
        </p:nvSpPr>
        <p:spPr/>
        <p:txBody>
          <a:bodyPr/>
          <a:lstStyle/>
          <a:p>
            <a:pPr marL="0" algn="just" eaLnBrk="1" hangingPunct="1">
              <a:buFont typeface="Wingdings 2" pitchFamily="18" charset="2"/>
              <a:buNone/>
            </a:pPr>
            <a:r>
              <a:rPr lang="pt-BR" dirty="0" smtClean="0">
                <a:latin typeface="Arial" charset="0"/>
                <a:cs typeface="Arial" charset="0"/>
              </a:rPr>
              <a:t>	</a:t>
            </a:r>
            <a:r>
              <a:rPr lang="pt-BR" dirty="0" smtClean="0">
                <a:cs typeface="Arial" charset="0"/>
              </a:rPr>
              <a:t>Classe dos inibidores seletivos da </a:t>
            </a:r>
            <a:r>
              <a:rPr lang="pt-BR" dirty="0" err="1" smtClean="0">
                <a:cs typeface="Arial" charset="0"/>
              </a:rPr>
              <a:t>recaptação</a:t>
            </a:r>
            <a:r>
              <a:rPr lang="pt-BR" dirty="0" smtClean="0">
                <a:cs typeface="Arial" charset="0"/>
              </a:rPr>
              <a:t> de </a:t>
            </a:r>
            <a:r>
              <a:rPr lang="pt-BR" dirty="0" err="1" smtClean="0">
                <a:cs typeface="Arial" charset="0"/>
              </a:rPr>
              <a:t>serotonina</a:t>
            </a:r>
            <a:r>
              <a:rPr lang="pt-BR" dirty="0" smtClean="0">
                <a:cs typeface="Arial" charset="0"/>
              </a:rPr>
              <a:t> (fluoxetina, </a:t>
            </a:r>
            <a:r>
              <a:rPr lang="pt-BR" dirty="0" err="1" smtClean="0">
                <a:cs typeface="Arial" charset="0"/>
              </a:rPr>
              <a:t>sertralina</a:t>
            </a:r>
            <a:r>
              <a:rPr lang="pt-BR" dirty="0" smtClean="0">
                <a:cs typeface="Arial" charset="0"/>
              </a:rPr>
              <a:t>).</a:t>
            </a:r>
          </a:p>
          <a:p>
            <a:pPr marL="0" algn="just" eaLnBrk="1" hangingPunct="1"/>
            <a:r>
              <a:rPr lang="pt-BR" dirty="0" smtClean="0"/>
              <a:t>Fluoxetina (20 a 60 </a:t>
            </a:r>
            <a:r>
              <a:rPr lang="pt-BR" dirty="0" err="1" smtClean="0"/>
              <a:t>mg</a:t>
            </a:r>
            <a:r>
              <a:rPr lang="pt-BR" dirty="0" smtClean="0"/>
              <a:t>)</a:t>
            </a:r>
          </a:p>
          <a:p>
            <a:pPr marL="0" algn="just" eaLnBrk="1" hangingPunct="1"/>
            <a:r>
              <a:rPr lang="pt-BR" dirty="0" err="1" smtClean="0"/>
              <a:t>Sertralina</a:t>
            </a:r>
            <a:r>
              <a:rPr lang="pt-BR" dirty="0" smtClean="0"/>
              <a:t>: (50 a 100mg)</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ítulo 1"/>
          <p:cNvSpPr>
            <a:spLocks noGrp="1"/>
          </p:cNvSpPr>
          <p:nvPr>
            <p:ph type="title"/>
          </p:nvPr>
        </p:nvSpPr>
        <p:spPr>
          <a:xfrm>
            <a:off x="457200" y="476672"/>
            <a:ext cx="8686800" cy="838200"/>
          </a:xfrm>
        </p:spPr>
        <p:txBody>
          <a:bodyPr/>
          <a:lstStyle/>
          <a:p>
            <a:pPr eaLnBrk="1" hangingPunct="1"/>
            <a:r>
              <a:rPr lang="pt-BR" dirty="0" smtClean="0"/>
              <a:t>Outras classes de antidepressivos</a:t>
            </a:r>
          </a:p>
        </p:txBody>
      </p:sp>
      <p:sp>
        <p:nvSpPr>
          <p:cNvPr id="3" name="Espaço Reservado para Conteúdo 2"/>
          <p:cNvSpPr>
            <a:spLocks noGrp="1"/>
          </p:cNvSpPr>
          <p:nvPr>
            <p:ph idx="1"/>
          </p:nvPr>
        </p:nvSpPr>
        <p:spPr>
          <a:xfrm>
            <a:off x="8919" y="1484784"/>
            <a:ext cx="9144000" cy="6119813"/>
          </a:xfrm>
        </p:spPr>
        <p:txBody>
          <a:bodyPr>
            <a:normAutofit fontScale="47500" lnSpcReduction="20000"/>
          </a:bodyPr>
          <a:lstStyle/>
          <a:p>
            <a:pPr marL="0" indent="-274320" algn="just" eaLnBrk="1" fontAlgn="auto" hangingPunct="1">
              <a:lnSpc>
                <a:spcPct val="120000"/>
              </a:lnSpc>
              <a:spcAft>
                <a:spcPts val="0"/>
              </a:spcAft>
              <a:buClr>
                <a:schemeClr val="accent3"/>
              </a:buClr>
              <a:buFont typeface="Wingdings" pitchFamily="2" charset="2"/>
              <a:buChar char="Ø"/>
              <a:defRPr/>
            </a:pPr>
            <a:r>
              <a:rPr lang="pt-BR" sz="3400" dirty="0" smtClean="0">
                <a:cs typeface="Arial" pitchFamily="34" charset="0"/>
              </a:rPr>
              <a:t>Classe dos </a:t>
            </a:r>
            <a:r>
              <a:rPr lang="pt-BR" sz="3400" dirty="0" smtClean="0">
                <a:solidFill>
                  <a:srgbClr val="FF0000"/>
                </a:solidFill>
                <a:cs typeface="Arial" pitchFamily="34" charset="0"/>
              </a:rPr>
              <a:t>inibidores da MAO </a:t>
            </a:r>
            <a:r>
              <a:rPr lang="pt-BR" sz="3400" dirty="0" smtClean="0">
                <a:solidFill>
                  <a:schemeClr val="tx1"/>
                </a:solidFill>
                <a:cs typeface="Arial" pitchFamily="34" charset="0"/>
              </a:rPr>
              <a:t>(</a:t>
            </a:r>
            <a:r>
              <a:rPr lang="pt-BR" sz="3400" dirty="0" smtClean="0">
                <a:cs typeface="Arial" pitchFamily="34" charset="0"/>
              </a:rPr>
              <a:t>aumento da noradrenalina, </a:t>
            </a:r>
            <a:r>
              <a:rPr lang="pt-BR" sz="3400" dirty="0" err="1" smtClean="0">
                <a:cs typeface="Arial" pitchFamily="34" charset="0"/>
              </a:rPr>
              <a:t>serotonina</a:t>
            </a:r>
            <a:r>
              <a:rPr lang="pt-BR" sz="3400" dirty="0" smtClean="0">
                <a:cs typeface="Arial" pitchFamily="34" charset="0"/>
              </a:rPr>
              <a:t> e dopamina): preconizado para as formas </a:t>
            </a:r>
            <a:r>
              <a:rPr lang="pt-BR" sz="3400" dirty="0" smtClean="0">
                <a:solidFill>
                  <a:srgbClr val="FF0000"/>
                </a:solidFill>
                <a:cs typeface="Arial" pitchFamily="34" charset="0"/>
              </a:rPr>
              <a:t>mais graves e refratárias</a:t>
            </a:r>
            <a:r>
              <a:rPr lang="pt-BR" sz="3400" dirty="0" smtClean="0">
                <a:cs typeface="Arial" pitchFamily="34" charset="0"/>
              </a:rPr>
              <a:t> de </a:t>
            </a:r>
            <a:r>
              <a:rPr lang="pt-BR" sz="3400" dirty="0" err="1" smtClean="0">
                <a:cs typeface="Arial" pitchFamily="34" charset="0"/>
              </a:rPr>
              <a:t>migrâneas</a:t>
            </a:r>
            <a:r>
              <a:rPr lang="pt-BR" sz="3400" dirty="0" smtClean="0">
                <a:cs typeface="Arial" pitchFamily="34" charset="0"/>
              </a:rPr>
              <a:t>, ou para pacientes com severa depressão associada, estas drogas podem provocar, além dos efeitos colaterais dos tricíclicos, hipotensão ortostática severa, redução significativa e incapacitante da libido, agitação psicomotora e grave crise hipertensiva. Medicamentos mais usados: </a:t>
            </a:r>
            <a:r>
              <a:rPr lang="pt-BR" sz="3400" dirty="0" err="1" smtClean="0">
                <a:cs typeface="Arial" pitchFamily="34" charset="0"/>
              </a:rPr>
              <a:t>fenelzina</a:t>
            </a:r>
            <a:r>
              <a:rPr lang="pt-BR" sz="3400" dirty="0" smtClean="0">
                <a:cs typeface="Arial" pitchFamily="34" charset="0"/>
              </a:rPr>
              <a:t> e a </a:t>
            </a:r>
            <a:r>
              <a:rPr lang="pt-BR" sz="3400" dirty="0" err="1" smtClean="0">
                <a:cs typeface="Arial" pitchFamily="34" charset="0"/>
              </a:rPr>
              <a:t>tranilcipromina</a:t>
            </a:r>
            <a:r>
              <a:rPr lang="pt-BR" sz="3400" dirty="0" smtClean="0">
                <a:cs typeface="Arial" pitchFamily="34" charset="0"/>
              </a:rPr>
              <a:t>, nas doses de 15 a 60mg/dia. Pacientes em uso dessa medicação não devem fazer uso dos </a:t>
            </a:r>
            <a:r>
              <a:rPr lang="pt-BR" sz="3400" dirty="0" err="1" smtClean="0">
                <a:cs typeface="Arial" pitchFamily="34" charset="0"/>
              </a:rPr>
              <a:t>agonistas</a:t>
            </a:r>
            <a:r>
              <a:rPr lang="pt-BR" sz="3400" dirty="0" smtClean="0">
                <a:cs typeface="Arial" pitchFamily="34" charset="0"/>
              </a:rPr>
              <a:t> seletivos da </a:t>
            </a:r>
            <a:r>
              <a:rPr lang="pt-BR" sz="3400" dirty="0" err="1" smtClean="0">
                <a:cs typeface="Arial" pitchFamily="34" charset="0"/>
              </a:rPr>
              <a:t>serotonina</a:t>
            </a:r>
            <a:r>
              <a:rPr lang="pt-BR" sz="3400" dirty="0" smtClean="0">
                <a:cs typeface="Arial" pitchFamily="34" charset="0"/>
              </a:rPr>
              <a:t> como </a:t>
            </a:r>
            <a:r>
              <a:rPr lang="pt-BR" sz="3400" dirty="0" err="1" smtClean="0">
                <a:cs typeface="Arial" pitchFamily="34" charset="0"/>
              </a:rPr>
              <a:t>sumatriptan</a:t>
            </a:r>
            <a:r>
              <a:rPr lang="pt-BR" sz="3400" dirty="0" smtClean="0">
                <a:cs typeface="Arial" pitchFamily="34" charset="0"/>
              </a:rPr>
              <a:t>, </a:t>
            </a:r>
            <a:r>
              <a:rPr lang="pt-BR" sz="3400" dirty="0" err="1" smtClean="0">
                <a:cs typeface="Arial" pitchFamily="34" charset="0"/>
              </a:rPr>
              <a:t>zolmitriptan</a:t>
            </a:r>
            <a:r>
              <a:rPr lang="pt-BR" sz="3400" dirty="0" smtClean="0">
                <a:cs typeface="Arial" pitchFamily="34" charset="0"/>
              </a:rPr>
              <a:t>, </a:t>
            </a:r>
            <a:r>
              <a:rPr lang="pt-BR" sz="3400" dirty="0" err="1" smtClean="0">
                <a:cs typeface="Arial" pitchFamily="34" charset="0"/>
              </a:rPr>
              <a:t>rizatriptan</a:t>
            </a:r>
            <a:r>
              <a:rPr lang="pt-BR" sz="3400" dirty="0" smtClean="0">
                <a:cs typeface="Arial" pitchFamily="34" charset="0"/>
              </a:rPr>
              <a:t> e outros, os quais também são metabolizados pela MAOA.</a:t>
            </a:r>
          </a:p>
          <a:p>
            <a:pPr marL="0" indent="-274320" algn="just" eaLnBrk="1" fontAlgn="auto" hangingPunct="1">
              <a:lnSpc>
                <a:spcPct val="120000"/>
              </a:lnSpc>
              <a:spcAft>
                <a:spcPts val="0"/>
              </a:spcAft>
              <a:buClr>
                <a:schemeClr val="accent3"/>
              </a:buClr>
              <a:buFont typeface="Wingdings" pitchFamily="2" charset="2"/>
              <a:buChar char="Ø"/>
              <a:defRPr/>
            </a:pPr>
            <a:endParaRPr lang="pt-BR" sz="3400" dirty="0" smtClean="0">
              <a:cs typeface="Arial" pitchFamily="34" charset="0"/>
            </a:endParaRPr>
          </a:p>
          <a:p>
            <a:pPr marL="0" indent="-274320" algn="just" eaLnBrk="1" fontAlgn="auto" hangingPunct="1">
              <a:lnSpc>
                <a:spcPct val="120000"/>
              </a:lnSpc>
              <a:spcAft>
                <a:spcPts val="0"/>
              </a:spcAft>
              <a:buClr>
                <a:schemeClr val="accent3"/>
              </a:buClr>
              <a:buFont typeface="Wingdings" pitchFamily="2" charset="2"/>
              <a:buChar char="Ø"/>
              <a:defRPr/>
            </a:pPr>
            <a:r>
              <a:rPr lang="pt-BR" sz="3400" dirty="0" smtClean="0">
                <a:cs typeface="Arial" pitchFamily="34" charset="0"/>
              </a:rPr>
              <a:t>Classe dos inibidores da recaptação da noradrenalina e </a:t>
            </a:r>
            <a:r>
              <a:rPr lang="pt-BR" sz="3400" dirty="0" err="1" smtClean="0">
                <a:cs typeface="Arial" pitchFamily="34" charset="0"/>
              </a:rPr>
              <a:t>serotonina</a:t>
            </a:r>
            <a:r>
              <a:rPr lang="pt-BR" sz="3400" dirty="0" smtClean="0">
                <a:cs typeface="Arial" pitchFamily="34" charset="0"/>
              </a:rPr>
              <a:t> (</a:t>
            </a:r>
            <a:r>
              <a:rPr lang="pt-BR" sz="3400" dirty="0" err="1" smtClean="0">
                <a:cs typeface="Arial" pitchFamily="34" charset="0"/>
              </a:rPr>
              <a:t>Venlafaxina</a:t>
            </a:r>
            <a:r>
              <a:rPr lang="pt-BR" sz="3400" dirty="0" smtClean="0">
                <a:cs typeface="Arial" pitchFamily="34" charset="0"/>
              </a:rPr>
              <a:t>).</a:t>
            </a:r>
          </a:p>
          <a:p>
            <a:pPr marL="0" indent="-274320" algn="just" eaLnBrk="1" fontAlgn="auto" hangingPunct="1">
              <a:lnSpc>
                <a:spcPct val="120000"/>
              </a:lnSpc>
              <a:spcAft>
                <a:spcPts val="0"/>
              </a:spcAft>
              <a:buClr>
                <a:schemeClr val="accent3"/>
              </a:buClr>
              <a:buFont typeface="Wingdings" pitchFamily="2" charset="2"/>
              <a:buChar char="Ø"/>
              <a:defRPr/>
            </a:pPr>
            <a:endParaRPr lang="pt-BR" sz="3400" dirty="0" smtClean="0">
              <a:cs typeface="Arial" pitchFamily="34" charset="0"/>
            </a:endParaRPr>
          </a:p>
          <a:p>
            <a:pPr marL="0" indent="-274320" algn="just" eaLnBrk="1" fontAlgn="auto" hangingPunct="1">
              <a:lnSpc>
                <a:spcPct val="120000"/>
              </a:lnSpc>
              <a:spcAft>
                <a:spcPts val="0"/>
              </a:spcAft>
              <a:buClr>
                <a:schemeClr val="accent3"/>
              </a:buClr>
              <a:buFont typeface="Wingdings" pitchFamily="2" charset="2"/>
              <a:buChar char="Ø"/>
              <a:defRPr/>
            </a:pPr>
            <a:r>
              <a:rPr lang="pt-BR" sz="3400" dirty="0" smtClean="0">
                <a:cs typeface="Arial" pitchFamily="34" charset="0"/>
              </a:rPr>
              <a:t>Classe dos antidepressivos específicos noradrenalina e </a:t>
            </a:r>
            <a:r>
              <a:rPr lang="pt-BR" sz="3400" dirty="0" err="1" smtClean="0">
                <a:cs typeface="Arial" pitchFamily="34" charset="0"/>
              </a:rPr>
              <a:t>serotonina</a:t>
            </a:r>
            <a:r>
              <a:rPr lang="pt-BR" sz="3400" dirty="0" smtClean="0">
                <a:cs typeface="Arial" pitchFamily="34" charset="0"/>
              </a:rPr>
              <a:t>/</a:t>
            </a:r>
            <a:r>
              <a:rPr lang="pt-BR" sz="3400" dirty="0" err="1" smtClean="0">
                <a:cs typeface="Arial" pitchFamily="34" charset="0"/>
              </a:rPr>
              <a:t>dopamina-atípicos</a:t>
            </a:r>
            <a:r>
              <a:rPr lang="pt-BR" sz="3400" dirty="0" smtClean="0">
                <a:cs typeface="Arial" pitchFamily="34" charset="0"/>
              </a:rPr>
              <a:t> (</a:t>
            </a:r>
            <a:r>
              <a:rPr lang="pt-BR" sz="3400" dirty="0" err="1" smtClean="0">
                <a:cs typeface="Arial" pitchFamily="34" charset="0"/>
              </a:rPr>
              <a:t>Mianserina</a:t>
            </a:r>
            <a:r>
              <a:rPr lang="pt-BR" sz="3400" dirty="0" smtClean="0">
                <a:cs typeface="Arial" pitchFamily="34" charset="0"/>
              </a:rPr>
              <a:t>, </a:t>
            </a:r>
            <a:r>
              <a:rPr lang="pt-BR" sz="3400" dirty="0" err="1" smtClean="0">
                <a:cs typeface="Arial" pitchFamily="34" charset="0"/>
              </a:rPr>
              <a:t>Mirtazapina</a:t>
            </a:r>
            <a:r>
              <a:rPr lang="pt-BR" sz="3400" dirty="0" smtClean="0">
                <a:cs typeface="Arial" pitchFamily="34" charset="0"/>
              </a:rPr>
              <a:t>, </a:t>
            </a:r>
            <a:r>
              <a:rPr lang="pt-BR" sz="3400" dirty="0" err="1" smtClean="0">
                <a:cs typeface="Arial" pitchFamily="34" charset="0"/>
              </a:rPr>
              <a:t>Duloxetina</a:t>
            </a:r>
            <a:r>
              <a:rPr lang="pt-BR" sz="3400" dirty="0" smtClean="0">
                <a:cs typeface="Arial" pitchFamily="34" charset="0"/>
              </a:rPr>
              <a:t>, </a:t>
            </a:r>
            <a:r>
              <a:rPr lang="pt-BR" sz="3400" dirty="0" err="1" smtClean="0">
                <a:cs typeface="Arial" pitchFamily="34" charset="0"/>
              </a:rPr>
              <a:t>Amineptina</a:t>
            </a:r>
            <a:r>
              <a:rPr lang="pt-BR" sz="3400" dirty="0" smtClean="0">
                <a:cs typeface="Arial" pitchFamily="34" charset="0"/>
              </a:rPr>
              <a:t>).</a:t>
            </a:r>
          </a:p>
          <a:p>
            <a:pPr marL="0" indent="-274320" algn="just" eaLnBrk="1" fontAlgn="auto" hangingPunct="1">
              <a:lnSpc>
                <a:spcPct val="120000"/>
              </a:lnSpc>
              <a:spcAft>
                <a:spcPts val="0"/>
              </a:spcAft>
              <a:buClr>
                <a:schemeClr val="accent3"/>
              </a:buClr>
              <a:buFont typeface="Wingdings" pitchFamily="2" charset="2"/>
              <a:buChar char="Ø"/>
              <a:defRPr/>
            </a:pPr>
            <a:endParaRPr lang="pt-BR" sz="3400" dirty="0" smtClean="0">
              <a:cs typeface="Arial" pitchFamily="34" charset="0"/>
            </a:endParaRPr>
          </a:p>
          <a:p>
            <a:pPr marL="0" indent="-274320" algn="just" eaLnBrk="1" fontAlgn="auto" hangingPunct="1">
              <a:lnSpc>
                <a:spcPct val="120000"/>
              </a:lnSpc>
              <a:spcAft>
                <a:spcPts val="0"/>
              </a:spcAft>
              <a:buClr>
                <a:schemeClr val="accent3"/>
              </a:buClr>
              <a:buFont typeface="Wingdings" pitchFamily="2" charset="2"/>
              <a:buChar char="Ø"/>
              <a:defRPr/>
            </a:pPr>
            <a:r>
              <a:rPr lang="pt-BR" sz="3400" dirty="0" smtClean="0">
                <a:cs typeface="Arial" pitchFamily="34" charset="0"/>
              </a:rPr>
              <a:t>Antagonistas de </a:t>
            </a:r>
            <a:r>
              <a:rPr lang="pt-BR" sz="3400" dirty="0" err="1" smtClean="0">
                <a:cs typeface="Arial" pitchFamily="34" charset="0"/>
              </a:rPr>
              <a:t>serotonina</a:t>
            </a:r>
            <a:r>
              <a:rPr lang="pt-BR" sz="3400" dirty="0" smtClean="0">
                <a:cs typeface="Arial" pitchFamily="34" charset="0"/>
              </a:rPr>
              <a:t> e inibidores da recaptação de </a:t>
            </a:r>
            <a:r>
              <a:rPr lang="pt-BR" sz="3400" dirty="0" err="1" smtClean="0">
                <a:cs typeface="Arial" pitchFamily="34" charset="0"/>
              </a:rPr>
              <a:t>serotonina</a:t>
            </a:r>
            <a:r>
              <a:rPr lang="pt-BR" sz="3400" dirty="0" smtClean="0">
                <a:cs typeface="Arial" pitchFamily="34" charset="0"/>
              </a:rPr>
              <a:t> (</a:t>
            </a:r>
            <a:r>
              <a:rPr lang="pt-BR" sz="3400" dirty="0" err="1" smtClean="0">
                <a:cs typeface="Arial" pitchFamily="34" charset="0"/>
              </a:rPr>
              <a:t>Nefazodona</a:t>
            </a:r>
            <a:r>
              <a:rPr lang="pt-BR" sz="3400" dirty="0" smtClean="0">
                <a:cs typeface="Arial" pitchFamily="34" charset="0"/>
              </a:rPr>
              <a:t> e </a:t>
            </a:r>
            <a:r>
              <a:rPr lang="pt-BR" sz="3400" dirty="0" err="1" smtClean="0">
                <a:cs typeface="Arial" pitchFamily="34" charset="0"/>
              </a:rPr>
              <a:t>Trazodona</a:t>
            </a:r>
            <a:r>
              <a:rPr lang="pt-BR" sz="3400" dirty="0" smtClean="0">
                <a:cs typeface="Arial" pitchFamily="34" charset="0"/>
              </a:rPr>
              <a:t>).</a:t>
            </a:r>
          </a:p>
          <a:p>
            <a:pPr marL="0" indent="-274320" algn="just" eaLnBrk="1" fontAlgn="auto" hangingPunct="1">
              <a:lnSpc>
                <a:spcPct val="120000"/>
              </a:lnSpc>
              <a:spcAft>
                <a:spcPts val="0"/>
              </a:spcAft>
              <a:buClr>
                <a:schemeClr val="accent3"/>
              </a:buClr>
              <a:buFont typeface="Wingdings" pitchFamily="2" charset="2"/>
              <a:buChar char="Ø"/>
              <a:defRPr/>
            </a:pPr>
            <a:endParaRPr lang="pt-BR" sz="3400" dirty="0" smtClean="0">
              <a:cs typeface="Arial" pitchFamily="34" charset="0"/>
            </a:endParaRPr>
          </a:p>
          <a:p>
            <a:pPr marL="0" indent="-274320" algn="just" eaLnBrk="1" fontAlgn="auto" hangingPunct="1">
              <a:lnSpc>
                <a:spcPct val="120000"/>
              </a:lnSpc>
              <a:spcAft>
                <a:spcPts val="0"/>
              </a:spcAft>
              <a:buClr>
                <a:schemeClr val="accent3"/>
              </a:buClr>
              <a:buFont typeface="Wingdings" pitchFamily="2" charset="2"/>
              <a:buChar char="Ø"/>
              <a:defRPr/>
            </a:pPr>
            <a:r>
              <a:rPr lang="pt-BR" sz="3400" dirty="0" smtClean="0">
                <a:cs typeface="Arial" pitchFamily="34" charset="0"/>
              </a:rPr>
              <a:t>Classe dos inibidores seletivos da recaptação de noradrenalina (</a:t>
            </a:r>
            <a:r>
              <a:rPr lang="pt-BR" sz="3400" dirty="0" err="1" smtClean="0">
                <a:cs typeface="Arial" pitchFamily="34" charset="0"/>
              </a:rPr>
              <a:t>reboxetina</a:t>
            </a:r>
            <a:r>
              <a:rPr lang="pt-BR" sz="3400" dirty="0" smtClean="0">
                <a:cs typeface="Arial" pitchFamily="34" charset="0"/>
              </a:rPr>
              <a:t>).</a:t>
            </a:r>
          </a:p>
          <a:p>
            <a:pPr marL="0" indent="-274320" algn="just" eaLnBrk="1" fontAlgn="auto" hangingPunct="1">
              <a:lnSpc>
                <a:spcPct val="120000"/>
              </a:lnSpc>
              <a:spcAft>
                <a:spcPts val="0"/>
              </a:spcAft>
              <a:buClr>
                <a:schemeClr val="accent3"/>
              </a:buClr>
              <a:buFont typeface="Wingdings" pitchFamily="2" charset="2"/>
              <a:buChar char="Ø"/>
              <a:defRPr/>
            </a:pPr>
            <a:endParaRPr lang="pt-BR" sz="3400" dirty="0" smtClean="0">
              <a:cs typeface="Arial" pitchFamily="34" charset="0"/>
            </a:endParaRPr>
          </a:p>
          <a:p>
            <a:pPr marL="0" indent="-274320" algn="just" eaLnBrk="1" fontAlgn="auto" hangingPunct="1">
              <a:lnSpc>
                <a:spcPct val="120000"/>
              </a:lnSpc>
              <a:spcAft>
                <a:spcPts val="0"/>
              </a:spcAft>
              <a:buClr>
                <a:schemeClr val="accent3"/>
              </a:buClr>
              <a:buFont typeface="Wingdings" pitchFamily="2" charset="2"/>
              <a:buChar char="Ø"/>
              <a:defRPr/>
            </a:pPr>
            <a:r>
              <a:rPr lang="pt-BR" sz="3400" dirty="0" smtClean="0">
                <a:cs typeface="Arial" pitchFamily="34" charset="0"/>
              </a:rPr>
              <a:t>Classe dos inibidores da recaptação de noradrenalina e dopamina (</a:t>
            </a:r>
            <a:r>
              <a:rPr lang="pt-BR" sz="3400" dirty="0" err="1" smtClean="0">
                <a:cs typeface="Arial" pitchFamily="34" charset="0"/>
              </a:rPr>
              <a:t>Bupropiona</a:t>
            </a:r>
            <a:r>
              <a:rPr lang="pt-BR" sz="3400" dirty="0" smtClean="0">
                <a:cs typeface="Arial" pitchFamily="34" charset="0"/>
              </a:rPr>
              <a:t>).</a:t>
            </a:r>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p:txBody>
          <a:bodyPr/>
          <a:lstStyle/>
          <a:p>
            <a:pPr eaLnBrk="1" hangingPunct="1"/>
            <a:r>
              <a:rPr lang="pt-BR" dirty="0" smtClean="0"/>
              <a:t>Passado</a:t>
            </a:r>
          </a:p>
        </p:txBody>
      </p:sp>
      <p:sp>
        <p:nvSpPr>
          <p:cNvPr id="3" name="Espaço Reservado para Conteúdo 2"/>
          <p:cNvSpPr>
            <a:spLocks noGrp="1"/>
          </p:cNvSpPr>
          <p:nvPr>
            <p:ph idx="1"/>
          </p:nvPr>
        </p:nvSpPr>
        <p:spPr/>
        <p:txBody>
          <a:bodyPr>
            <a:normAutofit/>
          </a:bodyPr>
          <a:lstStyle/>
          <a:p>
            <a:pPr marL="0" indent="-274320" algn="just" eaLnBrk="1" fontAlgn="auto" hangingPunct="1">
              <a:spcAft>
                <a:spcPts val="0"/>
              </a:spcAft>
              <a:buClr>
                <a:schemeClr val="accent3"/>
              </a:buClr>
              <a:buFont typeface="Wingdings 2"/>
              <a:buNone/>
              <a:defRPr/>
            </a:pPr>
            <a:r>
              <a:rPr lang="pt-BR" dirty="0" smtClean="0"/>
              <a:t>	Antigamente se pensava que </a:t>
            </a:r>
            <a:r>
              <a:rPr lang="pt-BR" dirty="0" err="1" smtClean="0"/>
              <a:t>migrânea</a:t>
            </a:r>
            <a:r>
              <a:rPr lang="pt-BR" dirty="0" smtClean="0"/>
              <a:t> era causada por um fenômeno vascular. </a:t>
            </a:r>
          </a:p>
          <a:p>
            <a:pPr marL="274320" indent="-274320" algn="ctr" eaLnBrk="1" fontAlgn="auto" hangingPunct="1">
              <a:spcAft>
                <a:spcPts val="0"/>
              </a:spcAft>
              <a:buClr>
                <a:schemeClr val="accent3"/>
              </a:buClr>
              <a:buFont typeface="Wingdings 2"/>
              <a:buNone/>
              <a:defRPr/>
            </a:pPr>
            <a:r>
              <a:rPr lang="pt-BR" b="1" dirty="0" smtClean="0"/>
              <a:t>Teoria  Vascular</a:t>
            </a:r>
            <a:endParaRPr lang="pt-BR" dirty="0" smtClean="0"/>
          </a:p>
          <a:p>
            <a:pPr marL="0" indent="-274320" algn="just" eaLnBrk="1" fontAlgn="auto" hangingPunct="1">
              <a:spcAft>
                <a:spcPts val="0"/>
              </a:spcAft>
              <a:buClr>
                <a:schemeClr val="accent3"/>
              </a:buClr>
              <a:buFont typeface="Wingdings 2"/>
              <a:buNone/>
              <a:defRPr/>
            </a:pPr>
            <a:r>
              <a:rPr lang="pt-BR" dirty="0" smtClean="0"/>
              <a:t>	Estímulos desencadeadores (gatilhos) levariam a vasoespasmo reflexo de artérias intracerebrais que geraria </a:t>
            </a:r>
            <a:r>
              <a:rPr lang="pt-BR" b="1" dirty="0" smtClean="0">
                <a:solidFill>
                  <a:srgbClr val="FF0000"/>
                </a:solidFill>
              </a:rPr>
              <a:t>vasoconstrição</a:t>
            </a:r>
            <a:r>
              <a:rPr lang="pt-BR" dirty="0" smtClean="0"/>
              <a:t> intensa determinando flacidez e incapacidade de manter o tônus, o que, por sua vez, geraria </a:t>
            </a:r>
            <a:r>
              <a:rPr lang="pt-BR" b="1" dirty="0" smtClean="0">
                <a:solidFill>
                  <a:srgbClr val="FF0000"/>
                </a:solidFill>
              </a:rPr>
              <a:t>vasodilatação</a:t>
            </a:r>
            <a:r>
              <a:rPr lang="pt-BR" dirty="0" smtClean="0"/>
              <a:t> extracerebral e por isso: dor. </a:t>
            </a:r>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620688"/>
            <a:ext cx="8229600" cy="1066800"/>
          </a:xfrm>
        </p:spPr>
        <p:txBody>
          <a:bodyPr>
            <a:normAutofit/>
          </a:bodyPr>
          <a:lstStyle/>
          <a:p>
            <a:pPr eaLnBrk="1" fontAlgn="auto" hangingPunct="1">
              <a:spcAft>
                <a:spcPts val="0"/>
              </a:spcAft>
              <a:defRPr/>
            </a:pPr>
            <a:r>
              <a:rPr lang="pt-BR" dirty="0" smtClean="0"/>
              <a:t>Bloqueadores dos Canais de Cálcio</a:t>
            </a:r>
            <a:endParaRPr lang="pt-BR" dirty="0"/>
          </a:p>
        </p:txBody>
      </p:sp>
      <p:sp>
        <p:nvSpPr>
          <p:cNvPr id="73731" name="Espaço Reservado para Conteúdo 2"/>
          <p:cNvSpPr>
            <a:spLocks noGrp="1"/>
          </p:cNvSpPr>
          <p:nvPr>
            <p:ph idx="1"/>
          </p:nvPr>
        </p:nvSpPr>
        <p:spPr/>
        <p:txBody>
          <a:bodyPr>
            <a:normAutofit lnSpcReduction="10000"/>
          </a:bodyPr>
          <a:lstStyle/>
          <a:p>
            <a:pPr marL="0" algn="just" eaLnBrk="1" hangingPunct="1"/>
            <a:r>
              <a:rPr lang="pt-BR" sz="2800" dirty="0" err="1" smtClean="0">
                <a:cs typeface="Arial" charset="0"/>
              </a:rPr>
              <a:t>Flunarizina</a:t>
            </a:r>
            <a:r>
              <a:rPr lang="pt-BR" sz="2800" b="1" dirty="0" smtClean="0">
                <a:cs typeface="Arial" charset="0"/>
              </a:rPr>
              <a:t> </a:t>
            </a:r>
            <a:r>
              <a:rPr lang="pt-BR" sz="2800" dirty="0" smtClean="0">
                <a:cs typeface="Arial" charset="0"/>
              </a:rPr>
              <a:t>5-10mg (1 vez ao dia)</a:t>
            </a:r>
          </a:p>
          <a:p>
            <a:pPr marL="0" algn="just" eaLnBrk="1" hangingPunct="1">
              <a:buFont typeface="Wingdings 2" pitchFamily="18" charset="2"/>
              <a:buNone/>
            </a:pPr>
            <a:r>
              <a:rPr lang="pt-BR" sz="2800" dirty="0" smtClean="0">
                <a:cs typeface="Arial" charset="0"/>
              </a:rPr>
              <a:t>	</a:t>
            </a:r>
          </a:p>
          <a:p>
            <a:pPr marL="0" algn="just" eaLnBrk="1" hangingPunct="1">
              <a:buFont typeface="Wingdings 2" pitchFamily="18" charset="2"/>
              <a:buNone/>
            </a:pPr>
            <a:r>
              <a:rPr lang="pt-BR" sz="2800" dirty="0" smtClean="0">
                <a:cs typeface="Arial" charset="0"/>
              </a:rPr>
              <a:t>É especialmente útil em pacientes em </a:t>
            </a:r>
            <a:r>
              <a:rPr lang="pt-BR" sz="2800" dirty="0" err="1" smtClean="0">
                <a:cs typeface="Arial" charset="0"/>
              </a:rPr>
              <a:t>migranosos</a:t>
            </a:r>
            <a:r>
              <a:rPr lang="pt-BR" sz="2800" dirty="0" smtClean="0">
                <a:cs typeface="Arial" charset="0"/>
              </a:rPr>
              <a:t> com vertigens.</a:t>
            </a:r>
          </a:p>
          <a:p>
            <a:pPr marL="0" algn="just" eaLnBrk="1" hangingPunct="1">
              <a:buFont typeface="Wingdings 2" pitchFamily="18" charset="2"/>
              <a:buNone/>
            </a:pPr>
            <a:endParaRPr lang="pt-BR" sz="2800" dirty="0" smtClean="0">
              <a:cs typeface="Arial" charset="0"/>
            </a:endParaRPr>
          </a:p>
          <a:p>
            <a:pPr marL="0" algn="just" eaLnBrk="1" hangingPunct="1">
              <a:buFont typeface="Wingdings 2" pitchFamily="18" charset="2"/>
              <a:buNone/>
            </a:pPr>
            <a:endParaRPr lang="pt-BR" sz="2800" dirty="0" smtClean="0">
              <a:cs typeface="Arial" charset="0"/>
            </a:endParaRPr>
          </a:p>
          <a:p>
            <a:pPr marL="0" algn="just" eaLnBrk="1" hangingPunct="1">
              <a:buFont typeface="Wingdings 2" pitchFamily="18" charset="2"/>
              <a:buNone/>
            </a:pPr>
            <a:r>
              <a:rPr lang="pt-BR" sz="2800" b="1" dirty="0" smtClean="0">
                <a:cs typeface="Arial" charset="0"/>
              </a:rPr>
              <a:t>	Efeitos adversos</a:t>
            </a:r>
            <a:r>
              <a:rPr lang="pt-BR" sz="2800" dirty="0" smtClean="0">
                <a:cs typeface="Arial" charset="0"/>
              </a:rPr>
              <a:t>: sonolência, ganho de peso, depressão, síndromes extrapiramidais, astenia, dores musculares e </a:t>
            </a:r>
            <a:r>
              <a:rPr lang="pt-BR" sz="2800" dirty="0" err="1" smtClean="0">
                <a:cs typeface="Arial" charset="0"/>
              </a:rPr>
              <a:t>parestesias</a:t>
            </a:r>
            <a:r>
              <a:rPr lang="pt-BR" sz="2800" dirty="0" smtClean="0">
                <a:cs typeface="Arial" charset="0"/>
              </a:rPr>
              <a:t>. Está relacionado a Síndrome de Parkinson.</a:t>
            </a:r>
          </a:p>
          <a:p>
            <a:pPr marL="0" algn="just" eaLnBrk="1" hangingPunct="1">
              <a:buFont typeface="Wingdings 2" pitchFamily="18" charset="2"/>
              <a:buNone/>
            </a:pPr>
            <a:endParaRPr lang="pt-BR" dirty="0" smtClean="0">
              <a:latin typeface="Arial" charset="0"/>
              <a:cs typeface="Arial"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ítulo 1"/>
          <p:cNvSpPr>
            <a:spLocks noGrp="1"/>
          </p:cNvSpPr>
          <p:nvPr>
            <p:ph type="title"/>
          </p:nvPr>
        </p:nvSpPr>
        <p:spPr>
          <a:xfrm>
            <a:off x="395536" y="548680"/>
            <a:ext cx="8229600" cy="1066800"/>
          </a:xfrm>
        </p:spPr>
        <p:txBody>
          <a:bodyPr/>
          <a:lstStyle/>
          <a:p>
            <a:pPr eaLnBrk="1" hangingPunct="1"/>
            <a:r>
              <a:rPr lang="pt-BR" dirty="0" smtClean="0"/>
              <a:t>Drogas anti-epiléticas</a:t>
            </a:r>
          </a:p>
        </p:txBody>
      </p:sp>
      <p:sp>
        <p:nvSpPr>
          <p:cNvPr id="3" name="Espaço Reservado para Conteúdo 2"/>
          <p:cNvSpPr>
            <a:spLocks noGrp="1"/>
          </p:cNvSpPr>
          <p:nvPr>
            <p:ph idx="1"/>
          </p:nvPr>
        </p:nvSpPr>
        <p:spPr>
          <a:xfrm>
            <a:off x="179388" y="1556792"/>
            <a:ext cx="8964612" cy="5445125"/>
          </a:xfrm>
        </p:spPr>
        <p:txBody>
          <a:bodyPr>
            <a:normAutofit/>
          </a:bodyPr>
          <a:lstStyle/>
          <a:p>
            <a:pPr marL="0" indent="-274320" algn="just" eaLnBrk="1" fontAlgn="auto" hangingPunct="1">
              <a:spcAft>
                <a:spcPts val="0"/>
              </a:spcAft>
              <a:buClr>
                <a:schemeClr val="accent3"/>
              </a:buClr>
              <a:buFont typeface="Wingdings" pitchFamily="2" charset="2"/>
              <a:buChar char="Ø"/>
              <a:defRPr/>
            </a:pPr>
            <a:r>
              <a:rPr lang="pt-BR" dirty="0" smtClean="0">
                <a:latin typeface="Arial" pitchFamily="34" charset="0"/>
                <a:cs typeface="Arial" pitchFamily="34" charset="0"/>
              </a:rPr>
              <a:t>	</a:t>
            </a:r>
            <a:r>
              <a:rPr lang="pt-BR" sz="2600" dirty="0" smtClean="0">
                <a:cs typeface="Arial" pitchFamily="34" charset="0"/>
              </a:rPr>
              <a:t>Ácido </a:t>
            </a:r>
            <a:r>
              <a:rPr lang="pt-BR" sz="2600" dirty="0" err="1" smtClean="0">
                <a:cs typeface="Arial" pitchFamily="34" charset="0"/>
              </a:rPr>
              <a:t>Valpróico</a:t>
            </a:r>
            <a:r>
              <a:rPr lang="pt-BR" sz="2600" dirty="0" smtClean="0">
                <a:cs typeface="Arial" pitchFamily="34" charset="0"/>
              </a:rPr>
              <a:t> ou </a:t>
            </a:r>
            <a:r>
              <a:rPr lang="pt-BR" sz="2600" dirty="0" err="1" smtClean="0">
                <a:cs typeface="Arial" pitchFamily="34" charset="0"/>
              </a:rPr>
              <a:t>Valproato</a:t>
            </a:r>
            <a:r>
              <a:rPr lang="pt-BR" sz="2600" dirty="0" smtClean="0">
                <a:cs typeface="Arial" pitchFamily="34" charset="0"/>
              </a:rPr>
              <a:t> de Sódio                     (500-1500mg/dia)</a:t>
            </a:r>
          </a:p>
          <a:p>
            <a:pPr marL="0" indent="-274320" algn="just" eaLnBrk="1" fontAlgn="auto" hangingPunct="1">
              <a:spcAft>
                <a:spcPts val="0"/>
              </a:spcAft>
              <a:buClr>
                <a:schemeClr val="accent3"/>
              </a:buClr>
              <a:buFont typeface="Wingdings 2"/>
              <a:buNone/>
              <a:defRPr/>
            </a:pPr>
            <a:r>
              <a:rPr lang="pt-BR" sz="2600" dirty="0" smtClean="0">
                <a:cs typeface="Arial" pitchFamily="34" charset="0"/>
              </a:rPr>
              <a:t>	Tanto o ácido </a:t>
            </a:r>
            <a:r>
              <a:rPr lang="pt-BR" sz="2600" dirty="0" err="1" smtClean="0">
                <a:cs typeface="Arial" pitchFamily="34" charset="0"/>
              </a:rPr>
              <a:t>valpróico</a:t>
            </a:r>
            <a:r>
              <a:rPr lang="pt-BR" sz="2600" dirty="0" smtClean="0">
                <a:cs typeface="Arial" pitchFamily="34" charset="0"/>
              </a:rPr>
              <a:t> quanto o </a:t>
            </a:r>
            <a:r>
              <a:rPr lang="pt-BR" sz="2600" dirty="0" err="1" smtClean="0">
                <a:cs typeface="Arial" pitchFamily="34" charset="0"/>
              </a:rPr>
              <a:t>divalproato</a:t>
            </a:r>
            <a:r>
              <a:rPr lang="pt-BR" sz="2600" dirty="0" smtClean="0">
                <a:cs typeface="Arial" pitchFamily="34" charset="0"/>
              </a:rPr>
              <a:t> de sódio podem causar sonolência, ganho de peso, tremor, alopecia, </a:t>
            </a:r>
            <a:r>
              <a:rPr lang="pt-BR" sz="2600" dirty="0" err="1" smtClean="0">
                <a:cs typeface="Arial" pitchFamily="34" charset="0"/>
              </a:rPr>
              <a:t>epigastralgia</a:t>
            </a:r>
            <a:r>
              <a:rPr lang="pt-BR" sz="2600" dirty="0" smtClean="0">
                <a:cs typeface="Arial" pitchFamily="34" charset="0"/>
              </a:rPr>
              <a:t>, náuseas e hepatopatia (monitorar função hepática).</a:t>
            </a:r>
          </a:p>
          <a:p>
            <a:pPr marL="0" indent="-274320" algn="just" eaLnBrk="1" fontAlgn="auto" hangingPunct="1">
              <a:spcAft>
                <a:spcPts val="0"/>
              </a:spcAft>
              <a:buClr>
                <a:schemeClr val="accent3"/>
              </a:buClr>
              <a:buFont typeface="Wingdings 2"/>
              <a:buNone/>
              <a:defRPr/>
            </a:pPr>
            <a:r>
              <a:rPr lang="pt-BR" sz="2000" dirty="0" smtClean="0">
                <a:cs typeface="Arial" pitchFamily="34" charset="0"/>
              </a:rPr>
              <a:t>Observação: na infância, existe apenas um estudo aberto que sugere a eficácia do </a:t>
            </a:r>
            <a:r>
              <a:rPr lang="pt-BR" sz="2000" dirty="0" err="1" smtClean="0">
                <a:cs typeface="Arial" pitchFamily="34" charset="0"/>
              </a:rPr>
              <a:t>divalproato</a:t>
            </a:r>
            <a:r>
              <a:rPr lang="pt-BR" sz="2000" dirty="0" smtClean="0">
                <a:cs typeface="Arial" pitchFamily="34" charset="0"/>
              </a:rPr>
              <a:t> na profilaxia da enxaqueca</a:t>
            </a:r>
          </a:p>
          <a:p>
            <a:pPr marL="0" indent="-274320" algn="just" eaLnBrk="1" fontAlgn="auto" hangingPunct="1">
              <a:spcAft>
                <a:spcPts val="0"/>
              </a:spcAft>
              <a:buClr>
                <a:schemeClr val="accent3"/>
              </a:buClr>
              <a:buFont typeface="Wingdings 2"/>
              <a:buNone/>
              <a:defRPr/>
            </a:pPr>
            <a:endParaRPr lang="pt-BR" sz="2000" dirty="0" smtClean="0">
              <a:cs typeface="Arial" pitchFamily="34" charset="0"/>
            </a:endParaRPr>
          </a:p>
          <a:p>
            <a:pPr marL="0" indent="-274320" algn="just">
              <a:buClr>
                <a:schemeClr val="accent3"/>
              </a:buClr>
              <a:buFont typeface="Wingdings" pitchFamily="2" charset="2"/>
              <a:buChar char="Ø"/>
              <a:defRPr/>
            </a:pPr>
            <a:r>
              <a:rPr lang="pt-BR" sz="2600" dirty="0" smtClean="0">
                <a:cs typeface="Arial" pitchFamily="34" charset="0"/>
              </a:rPr>
              <a:t>	</a:t>
            </a:r>
            <a:r>
              <a:rPr lang="pt-BR" sz="2600" dirty="0" err="1" smtClean="0">
                <a:cs typeface="Arial" pitchFamily="34" charset="0"/>
              </a:rPr>
              <a:t>Topiramato</a:t>
            </a:r>
            <a:r>
              <a:rPr lang="pt-BR" sz="2600" b="1" dirty="0" smtClean="0">
                <a:cs typeface="Arial" pitchFamily="34" charset="0"/>
              </a:rPr>
              <a:t> </a:t>
            </a:r>
            <a:r>
              <a:rPr lang="pt-BR" sz="2600" dirty="0" smtClean="0">
                <a:cs typeface="Arial" pitchFamily="34" charset="0"/>
              </a:rPr>
              <a:t>25-200mg (1-3 vezes ao dia): Efeitos colaterais: </a:t>
            </a:r>
            <a:r>
              <a:rPr lang="pt-BR" sz="2600" dirty="0" err="1" smtClean="0">
                <a:cs typeface="Arial" pitchFamily="34" charset="0"/>
              </a:rPr>
              <a:t>parestesia</a:t>
            </a:r>
            <a:r>
              <a:rPr lang="pt-BR" sz="2600" dirty="0" smtClean="0">
                <a:cs typeface="Arial" pitchFamily="34" charset="0"/>
              </a:rPr>
              <a:t>, perda de peso, alterações cognitivas, anorexia, alterações de paladar e predisposição a </a:t>
            </a:r>
            <a:r>
              <a:rPr lang="pt-BR" sz="2600" dirty="0" err="1" smtClean="0">
                <a:cs typeface="Arial" pitchFamily="34" charset="0"/>
              </a:rPr>
              <a:t>nefrocalcinose</a:t>
            </a:r>
            <a:r>
              <a:rPr lang="pt-BR" sz="2600" dirty="0" smtClean="0"/>
              <a:t>.</a:t>
            </a:r>
            <a:r>
              <a:rPr lang="pt-BR" dirty="0" smtClean="0">
                <a:cs typeface="Arial" pitchFamily="34" charset="0"/>
              </a:rPr>
              <a:t>	</a:t>
            </a:r>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686800" cy="838200"/>
          </a:xfrm>
        </p:spPr>
        <p:txBody>
          <a:bodyPr>
            <a:normAutofit fontScale="90000"/>
          </a:bodyPr>
          <a:lstStyle/>
          <a:p>
            <a:pPr eaLnBrk="1" fontAlgn="auto" hangingPunct="1">
              <a:spcAft>
                <a:spcPts val="0"/>
              </a:spcAft>
              <a:defRPr/>
            </a:pPr>
            <a:r>
              <a:rPr lang="pt-BR" dirty="0" smtClean="0"/>
              <a:t>Tratamento não- medicamentoso da </a:t>
            </a:r>
            <a:r>
              <a:rPr lang="pt-BR" dirty="0" err="1" smtClean="0"/>
              <a:t>migrânea</a:t>
            </a:r>
            <a:endParaRPr lang="pt-BR" dirty="0"/>
          </a:p>
        </p:txBody>
      </p:sp>
      <p:sp>
        <p:nvSpPr>
          <p:cNvPr id="3" name="Espaço Reservado para Conteúdo 2"/>
          <p:cNvSpPr>
            <a:spLocks noGrp="1"/>
          </p:cNvSpPr>
          <p:nvPr>
            <p:ph idx="1"/>
          </p:nvPr>
        </p:nvSpPr>
        <p:spPr>
          <a:xfrm>
            <a:off x="179512" y="1628800"/>
            <a:ext cx="8812212" cy="5661025"/>
          </a:xfrm>
        </p:spPr>
        <p:txBody>
          <a:bodyPr>
            <a:normAutofit fontScale="92500" lnSpcReduction="10000"/>
          </a:bodyPr>
          <a:lstStyle/>
          <a:p>
            <a:pPr marL="0" indent="-274320" algn="just">
              <a:buFont typeface="Wingdings 2"/>
              <a:buChar char=""/>
              <a:defRPr/>
            </a:pPr>
            <a:r>
              <a:rPr lang="pt-BR" sz="1900" dirty="0">
                <a:cs typeface="Arial" pitchFamily="34" charset="0"/>
              </a:rPr>
              <a:t>Afdesencadeantes de crise: regular os hábitos de sono, dieta e diminuição de fatores astar estressores </a:t>
            </a:r>
            <a:r>
              <a:rPr lang="pt-BR" sz="1900" dirty="0" smtClean="0">
                <a:cs typeface="Arial" pitchFamily="34" charset="0"/>
              </a:rPr>
              <a:t>emocionais.</a:t>
            </a:r>
          </a:p>
          <a:p>
            <a:pPr marL="0" indent="-274320" algn="just" eaLnBrk="1" fontAlgn="auto" hangingPunct="1">
              <a:spcAft>
                <a:spcPts val="0"/>
              </a:spcAft>
              <a:buClr>
                <a:schemeClr val="accent3"/>
              </a:buClr>
              <a:buFont typeface="Wingdings 2"/>
              <a:buNone/>
              <a:defRPr/>
            </a:pPr>
            <a:r>
              <a:rPr lang="pt-BR" sz="1900" dirty="0" smtClean="0">
                <a:cs typeface="Arial" pitchFamily="34" charset="0"/>
              </a:rPr>
              <a:t>	Observação: apesar dos alimentos serem os gatilhos das crises, acredita-se que em menos de 20% dos casos, sua eliminação reduz a frequência dos episódios. Exemplos de alimentos: queijo, chocolate, cafeína, </a:t>
            </a:r>
            <a:r>
              <a:rPr lang="pt-BR" sz="1900" dirty="0" err="1" smtClean="0">
                <a:cs typeface="Arial" pitchFamily="34" charset="0"/>
              </a:rPr>
              <a:t>glutamato</a:t>
            </a:r>
            <a:r>
              <a:rPr lang="pt-BR" sz="1900" dirty="0" smtClean="0">
                <a:cs typeface="Arial" pitchFamily="34" charset="0"/>
              </a:rPr>
              <a:t> </a:t>
            </a:r>
            <a:r>
              <a:rPr lang="pt-BR" sz="1900" dirty="0" err="1" smtClean="0">
                <a:cs typeface="Arial" pitchFamily="34" charset="0"/>
              </a:rPr>
              <a:t>monosódico</a:t>
            </a:r>
            <a:r>
              <a:rPr lang="pt-BR" sz="1900" dirty="0" smtClean="0">
                <a:cs typeface="Arial" pitchFamily="34" charset="0"/>
              </a:rPr>
              <a:t>, vinagre tinto, amendoim, banana, repolho.</a:t>
            </a:r>
          </a:p>
          <a:p>
            <a:pPr marL="0" indent="-274320" algn="just" eaLnBrk="1" fontAlgn="auto" hangingPunct="1">
              <a:spcAft>
                <a:spcPts val="0"/>
              </a:spcAft>
              <a:buClr>
                <a:schemeClr val="accent3"/>
              </a:buClr>
              <a:buFont typeface="Wingdings 2"/>
              <a:buNone/>
              <a:defRPr/>
            </a:pPr>
            <a:endParaRPr lang="pt-BR" sz="1900" dirty="0" smtClean="0">
              <a:cs typeface="Arial" pitchFamily="34" charset="0"/>
            </a:endParaRPr>
          </a:p>
          <a:p>
            <a:pPr marL="0" indent="-274320" algn="just" eaLnBrk="1" fontAlgn="auto" hangingPunct="1">
              <a:spcAft>
                <a:spcPts val="0"/>
              </a:spcAft>
              <a:buClr>
                <a:schemeClr val="accent3"/>
              </a:buClr>
              <a:buFont typeface="Wingdings 2"/>
              <a:buChar char=""/>
              <a:defRPr/>
            </a:pPr>
            <a:r>
              <a:rPr lang="pt-BR" sz="1900" dirty="0" smtClean="0">
                <a:cs typeface="Arial" pitchFamily="34" charset="0"/>
              </a:rPr>
              <a:t>Realização de exercícios regulares: alguns trabalhos demonstram que a prática de exercício regular traz benefícios a pacientes </a:t>
            </a:r>
            <a:r>
              <a:rPr lang="pt-BR" sz="1900" dirty="0" err="1" smtClean="0">
                <a:cs typeface="Arial" pitchFamily="34" charset="0"/>
              </a:rPr>
              <a:t>migranosos</a:t>
            </a:r>
            <a:r>
              <a:rPr lang="pt-BR" sz="1900" dirty="0" smtClean="0">
                <a:cs typeface="Arial" pitchFamily="34" charset="0"/>
              </a:rPr>
              <a:t>. Além disso, há evidência de que tem obesidade mórbida tem o dobro de chance de desenvolver </a:t>
            </a:r>
            <a:r>
              <a:rPr lang="pt-BR" sz="1900" dirty="0" err="1" smtClean="0">
                <a:cs typeface="Arial" pitchFamily="34" charset="0"/>
              </a:rPr>
              <a:t>migrânea</a:t>
            </a:r>
            <a:r>
              <a:rPr lang="pt-BR" sz="1900" dirty="0" smtClean="0">
                <a:cs typeface="Arial" pitchFamily="34" charset="0"/>
              </a:rPr>
              <a:t> (Hershey, 2012)</a:t>
            </a:r>
            <a:r>
              <a:rPr lang="pt-BR" sz="1900" dirty="0" smtClean="0"/>
              <a:t>.</a:t>
            </a:r>
            <a:endParaRPr lang="pt-BR" sz="1900" dirty="0" smtClean="0">
              <a:cs typeface="Arial" pitchFamily="34" charset="0"/>
            </a:endParaRPr>
          </a:p>
          <a:p>
            <a:pPr marL="0" indent="-274320" algn="just" eaLnBrk="1" fontAlgn="auto" hangingPunct="1">
              <a:spcAft>
                <a:spcPts val="0"/>
              </a:spcAft>
              <a:buClr>
                <a:schemeClr val="accent3"/>
              </a:buClr>
              <a:buFont typeface="Wingdings 2"/>
              <a:buChar char=""/>
              <a:defRPr/>
            </a:pPr>
            <a:r>
              <a:rPr lang="pt-BR" sz="1900" dirty="0" smtClean="0">
                <a:cs typeface="Arial" pitchFamily="34" charset="0"/>
              </a:rPr>
              <a:t>Aplicação de compressa fria na região afetada para o alívio da dor.</a:t>
            </a:r>
          </a:p>
          <a:p>
            <a:pPr marL="0" indent="-274320" algn="just" eaLnBrk="1" fontAlgn="auto" hangingPunct="1">
              <a:spcAft>
                <a:spcPts val="0"/>
              </a:spcAft>
              <a:buClr>
                <a:schemeClr val="accent3"/>
              </a:buClr>
              <a:buFont typeface="Wingdings 2"/>
              <a:buChar char=""/>
              <a:defRPr/>
            </a:pPr>
            <a:r>
              <a:rPr lang="pt-BR" sz="1900" dirty="0" smtClean="0">
                <a:cs typeface="Arial" pitchFamily="34" charset="0"/>
              </a:rPr>
              <a:t>Técnicas de relaxamento e fisioterapia, (principalmente se houver disfunção musculoesquelética).</a:t>
            </a:r>
          </a:p>
          <a:p>
            <a:pPr marL="0" indent="-274320" algn="just" eaLnBrk="1" fontAlgn="auto" hangingPunct="1">
              <a:spcAft>
                <a:spcPts val="0"/>
              </a:spcAft>
              <a:buClr>
                <a:schemeClr val="accent3"/>
              </a:buClr>
              <a:buFont typeface="Wingdings 2"/>
              <a:buChar char=""/>
              <a:defRPr/>
            </a:pPr>
            <a:r>
              <a:rPr lang="pt-BR" sz="1900" dirty="0" smtClean="0">
                <a:cs typeface="Arial" pitchFamily="34" charset="0"/>
              </a:rPr>
              <a:t>Acupuntura: Pontos comumente estimulados: VG-20; VB-20,34,41,43; F-3; IG-4; TA-2,3,5; E-43; R-3</a:t>
            </a:r>
          </a:p>
          <a:p>
            <a:pPr marL="0" indent="-274320" algn="just" eaLnBrk="1" fontAlgn="auto" hangingPunct="1">
              <a:spcAft>
                <a:spcPts val="0"/>
              </a:spcAft>
              <a:buClr>
                <a:schemeClr val="accent3"/>
              </a:buClr>
              <a:buFont typeface="Wingdings 2"/>
              <a:buChar char=""/>
              <a:defRPr/>
            </a:pPr>
            <a:endParaRPr lang="pt-BR" sz="1900" dirty="0" smtClean="0">
              <a:cs typeface="Arial" pitchFamily="34" charset="0"/>
            </a:endParaRPr>
          </a:p>
          <a:p>
            <a:pPr marL="0" indent="-274320" algn="just" eaLnBrk="1" fontAlgn="auto" hangingPunct="1">
              <a:spcAft>
                <a:spcPts val="0"/>
              </a:spcAft>
              <a:buClr>
                <a:schemeClr val="accent3"/>
              </a:buClr>
              <a:buFont typeface="Wingdings 2"/>
              <a:buNone/>
              <a:defRPr/>
            </a:pPr>
            <a:r>
              <a:rPr lang="pt-BR" sz="1900" dirty="0" smtClean="0">
                <a:cs typeface="Arial" pitchFamily="34" charset="0"/>
              </a:rPr>
              <a:t>	Observação: Mulheres com </a:t>
            </a:r>
            <a:r>
              <a:rPr lang="pt-BR" sz="1900" dirty="0" err="1" smtClean="0">
                <a:cs typeface="Arial" pitchFamily="34" charset="0"/>
              </a:rPr>
              <a:t>migrânea</a:t>
            </a:r>
            <a:r>
              <a:rPr lang="pt-BR" sz="1900" dirty="0" smtClean="0">
                <a:cs typeface="Arial" pitchFamily="34" charset="0"/>
              </a:rPr>
              <a:t> com aura não devem fazer uso de pílula combinada como forma de contracepção</a:t>
            </a:r>
            <a:r>
              <a:rPr lang="pt-BR" sz="2900" dirty="0" smtClean="0">
                <a:cs typeface="Arial" pitchFamily="34" charset="0"/>
              </a:rPr>
              <a:t>.</a:t>
            </a:r>
            <a:endParaRPr lang="pt-BR" sz="29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692696"/>
            <a:ext cx="8686800" cy="1557338"/>
          </a:xfrm>
        </p:spPr>
        <p:txBody>
          <a:bodyPr>
            <a:normAutofit fontScale="90000"/>
          </a:bodyPr>
          <a:lstStyle/>
          <a:p>
            <a:pPr eaLnBrk="1" fontAlgn="auto" hangingPunct="1">
              <a:spcAft>
                <a:spcPts val="0"/>
              </a:spcAft>
              <a:defRPr/>
            </a:pPr>
            <a:r>
              <a:rPr lang="pt-BR" b="1" dirty="0" smtClean="0"/>
              <a:t>Considerações práticas de comorbidadeS  ASSOCIADAS na                                               profilaxia </a:t>
            </a:r>
            <a:r>
              <a:rPr lang="pt-BR" b="1" dirty="0"/>
              <a:t>da enxaqueca</a:t>
            </a:r>
            <a:br>
              <a:rPr lang="pt-BR" b="1" dirty="0"/>
            </a:br>
            <a:endParaRPr lang="pt-BR" dirty="0"/>
          </a:p>
        </p:txBody>
      </p:sp>
      <p:sp>
        <p:nvSpPr>
          <p:cNvPr id="3" name="Espaço Reservado para Conteúdo 2"/>
          <p:cNvSpPr>
            <a:spLocks noGrp="1"/>
          </p:cNvSpPr>
          <p:nvPr>
            <p:ph idx="1"/>
          </p:nvPr>
        </p:nvSpPr>
        <p:spPr>
          <a:xfrm>
            <a:off x="323528" y="2317907"/>
            <a:ext cx="8686800" cy="4525962"/>
          </a:xfrm>
        </p:spPr>
        <p:txBody>
          <a:bodyPr>
            <a:normAutofit fontScale="55000" lnSpcReduction="20000"/>
          </a:bodyPr>
          <a:lstStyle/>
          <a:p>
            <a:pPr marL="274320" indent="-274320" eaLnBrk="1" fontAlgn="auto" hangingPunct="1">
              <a:spcAft>
                <a:spcPts val="0"/>
              </a:spcAft>
              <a:buClr>
                <a:schemeClr val="accent3"/>
              </a:buClr>
              <a:buFont typeface="Wingdings 2"/>
              <a:buChar char=""/>
              <a:defRPr/>
            </a:pPr>
            <a:r>
              <a:rPr lang="pt-BR" dirty="0">
                <a:latin typeface="Arial" pitchFamily="34" charset="0"/>
                <a:cs typeface="Arial" pitchFamily="34" charset="0"/>
              </a:rPr>
              <a:t>Enxaqueca + hipertensão = </a:t>
            </a:r>
            <a:r>
              <a:rPr lang="pt-BR" dirty="0" smtClean="0">
                <a:latin typeface="Arial" pitchFamily="34" charset="0"/>
                <a:cs typeface="Arial" pitchFamily="34" charset="0"/>
              </a:rPr>
              <a:t>pensar em betabloqueadores</a:t>
            </a:r>
            <a:endParaRPr lang="pt-BR" dirty="0">
              <a:latin typeface="Arial" pitchFamily="34" charset="0"/>
              <a:cs typeface="Arial" pitchFamily="34" charset="0"/>
            </a:endParaRPr>
          </a:p>
          <a:p>
            <a:pPr marL="274320" indent="-274320" eaLnBrk="1" fontAlgn="auto" hangingPunct="1">
              <a:spcAft>
                <a:spcPts val="0"/>
              </a:spcAft>
              <a:buClr>
                <a:schemeClr val="accent3"/>
              </a:buClr>
              <a:buFont typeface="Wingdings 2"/>
              <a:buChar char=""/>
              <a:defRPr/>
            </a:pPr>
            <a:r>
              <a:rPr lang="pt-BR" dirty="0">
                <a:latin typeface="Arial" pitchFamily="34" charset="0"/>
                <a:cs typeface="Arial" pitchFamily="34" charset="0"/>
              </a:rPr>
              <a:t>Enxaqueca + angina </a:t>
            </a:r>
            <a:r>
              <a:rPr lang="pt-BR" dirty="0" smtClean="0">
                <a:latin typeface="Arial" pitchFamily="34" charset="0"/>
                <a:cs typeface="Arial" pitchFamily="34" charset="0"/>
              </a:rPr>
              <a:t>= pensar em betabloqueadores </a:t>
            </a:r>
            <a:endParaRPr lang="pt-BR" dirty="0">
              <a:latin typeface="Arial" pitchFamily="34" charset="0"/>
              <a:cs typeface="Arial" pitchFamily="34" charset="0"/>
            </a:endParaRPr>
          </a:p>
          <a:p>
            <a:pPr marL="274320" indent="-274320" eaLnBrk="1" fontAlgn="auto" hangingPunct="1">
              <a:spcAft>
                <a:spcPts val="0"/>
              </a:spcAft>
              <a:buClr>
                <a:schemeClr val="accent3"/>
              </a:buClr>
              <a:buFont typeface="Wingdings 2"/>
              <a:buChar char=""/>
              <a:defRPr/>
            </a:pPr>
            <a:r>
              <a:rPr lang="pt-BR" dirty="0">
                <a:latin typeface="Arial" pitchFamily="34" charset="0"/>
                <a:cs typeface="Arial" pitchFamily="34" charset="0"/>
              </a:rPr>
              <a:t>Enxaqueca + estresse = </a:t>
            </a:r>
            <a:r>
              <a:rPr lang="pt-BR" dirty="0" smtClean="0">
                <a:latin typeface="Arial" pitchFamily="34" charset="0"/>
                <a:cs typeface="Arial" pitchFamily="34" charset="0"/>
              </a:rPr>
              <a:t>pensar em betabloqueadores</a:t>
            </a:r>
            <a:endParaRPr lang="pt-BR" dirty="0">
              <a:latin typeface="Arial" pitchFamily="34" charset="0"/>
              <a:cs typeface="Arial" pitchFamily="34" charset="0"/>
            </a:endParaRPr>
          </a:p>
          <a:p>
            <a:pPr marL="274320" indent="-274320" eaLnBrk="1" fontAlgn="auto" hangingPunct="1">
              <a:spcAft>
                <a:spcPts val="0"/>
              </a:spcAft>
              <a:buClr>
                <a:schemeClr val="accent3"/>
              </a:buClr>
              <a:buFont typeface="Wingdings 2"/>
              <a:buChar char=""/>
              <a:defRPr/>
            </a:pPr>
            <a:r>
              <a:rPr lang="pt-BR" dirty="0">
                <a:latin typeface="Arial" pitchFamily="34" charset="0"/>
                <a:cs typeface="Arial" pitchFamily="34" charset="0"/>
              </a:rPr>
              <a:t>Enxaqueca + depressão </a:t>
            </a:r>
            <a:r>
              <a:rPr lang="pt-BR" dirty="0" smtClean="0">
                <a:latin typeface="Arial" pitchFamily="34" charset="0"/>
                <a:cs typeface="Arial" pitchFamily="34" charset="0"/>
              </a:rPr>
              <a:t>= pensar em ADT  (</a:t>
            </a:r>
            <a:r>
              <a:rPr lang="pt-BR" dirty="0">
                <a:latin typeface="Arial" pitchFamily="34" charset="0"/>
                <a:cs typeface="Arial" pitchFamily="34" charset="0"/>
              </a:rPr>
              <a:t>Antidepressivos </a:t>
            </a:r>
            <a:r>
              <a:rPr lang="pt-BR" dirty="0" smtClean="0">
                <a:latin typeface="Arial" pitchFamily="34" charset="0"/>
                <a:cs typeface="Arial" pitchFamily="34" charset="0"/>
              </a:rPr>
              <a:t>tricíclicos)</a:t>
            </a:r>
          </a:p>
          <a:p>
            <a:pPr marL="274320" indent="-274320" eaLnBrk="1" fontAlgn="auto" hangingPunct="1">
              <a:spcAft>
                <a:spcPts val="0"/>
              </a:spcAft>
              <a:buClr>
                <a:schemeClr val="accent3"/>
              </a:buClr>
              <a:buFont typeface="Wingdings 2"/>
              <a:buChar char=""/>
              <a:defRPr/>
            </a:pPr>
            <a:r>
              <a:rPr lang="pt-BR" dirty="0" smtClean="0">
                <a:latin typeface="Arial" pitchFamily="34" charset="0"/>
                <a:cs typeface="Arial" pitchFamily="34" charset="0"/>
              </a:rPr>
              <a:t>Enxaqueca + ansiedade = pensar em  ISRS (Inibidores seletivos da recaptação da </a:t>
            </a:r>
            <a:r>
              <a:rPr lang="pt-BR" dirty="0" err="1" smtClean="0">
                <a:latin typeface="Arial" pitchFamily="34" charset="0"/>
                <a:cs typeface="Arial" pitchFamily="34" charset="0"/>
              </a:rPr>
              <a:t>serotonina</a:t>
            </a:r>
            <a:r>
              <a:rPr lang="pt-BR" dirty="0" smtClean="0">
                <a:latin typeface="Arial" pitchFamily="34" charset="0"/>
                <a:cs typeface="Arial" pitchFamily="34" charset="0"/>
              </a:rPr>
              <a:t>)</a:t>
            </a:r>
            <a:endParaRPr lang="pt-BR" dirty="0">
              <a:latin typeface="Arial" pitchFamily="34" charset="0"/>
              <a:cs typeface="Arial" pitchFamily="34" charset="0"/>
            </a:endParaRPr>
          </a:p>
          <a:p>
            <a:pPr marL="274320" indent="-274320" eaLnBrk="1" fontAlgn="auto" hangingPunct="1">
              <a:spcAft>
                <a:spcPts val="0"/>
              </a:spcAft>
              <a:buClr>
                <a:schemeClr val="accent3"/>
              </a:buClr>
              <a:buFont typeface="Wingdings 2"/>
              <a:buChar char=""/>
              <a:defRPr/>
            </a:pPr>
            <a:r>
              <a:rPr lang="pt-BR" dirty="0">
                <a:latin typeface="Arial" pitchFamily="34" charset="0"/>
                <a:cs typeface="Arial" pitchFamily="34" charset="0"/>
              </a:rPr>
              <a:t>Enxaqueca + </a:t>
            </a:r>
            <a:r>
              <a:rPr lang="pt-BR" dirty="0" smtClean="0">
                <a:latin typeface="Arial" pitchFamily="34" charset="0"/>
                <a:cs typeface="Arial" pitchFamily="34" charset="0"/>
              </a:rPr>
              <a:t>insônia </a:t>
            </a:r>
            <a:r>
              <a:rPr lang="pt-BR" dirty="0">
                <a:latin typeface="Arial" pitchFamily="34" charset="0"/>
                <a:cs typeface="Arial" pitchFamily="34" charset="0"/>
              </a:rPr>
              <a:t>= </a:t>
            </a:r>
            <a:r>
              <a:rPr lang="pt-BR" dirty="0" smtClean="0">
                <a:latin typeface="Arial" pitchFamily="34" charset="0"/>
                <a:cs typeface="Arial" pitchFamily="34" charset="0"/>
              </a:rPr>
              <a:t>pensar em ADT</a:t>
            </a:r>
            <a:endParaRPr lang="pt-BR" dirty="0">
              <a:latin typeface="Arial" pitchFamily="34" charset="0"/>
              <a:cs typeface="Arial" pitchFamily="34" charset="0"/>
            </a:endParaRPr>
          </a:p>
          <a:p>
            <a:pPr marL="274320" indent="-274320" eaLnBrk="1" fontAlgn="auto" hangingPunct="1">
              <a:spcAft>
                <a:spcPts val="0"/>
              </a:spcAft>
              <a:buClr>
                <a:schemeClr val="accent3"/>
              </a:buClr>
              <a:buFont typeface="Wingdings 2"/>
              <a:buChar char=""/>
              <a:defRPr/>
            </a:pPr>
            <a:r>
              <a:rPr lang="pt-BR" dirty="0">
                <a:latin typeface="Arial" pitchFamily="34" charset="0"/>
                <a:cs typeface="Arial" pitchFamily="34" charset="0"/>
              </a:rPr>
              <a:t>Enxaqueca + baixo peso </a:t>
            </a:r>
            <a:r>
              <a:rPr lang="pt-BR" dirty="0" smtClean="0">
                <a:latin typeface="Arial" pitchFamily="34" charset="0"/>
                <a:cs typeface="Arial" pitchFamily="34" charset="0"/>
              </a:rPr>
              <a:t>= pensar em ADT</a:t>
            </a:r>
            <a:endParaRPr lang="pt-BR" dirty="0">
              <a:latin typeface="Arial" pitchFamily="34" charset="0"/>
              <a:cs typeface="Arial" pitchFamily="34" charset="0"/>
            </a:endParaRPr>
          </a:p>
          <a:p>
            <a:pPr marL="274320" indent="-274320" eaLnBrk="1" fontAlgn="auto" hangingPunct="1">
              <a:spcAft>
                <a:spcPts val="0"/>
              </a:spcAft>
              <a:buClr>
                <a:schemeClr val="accent3"/>
              </a:buClr>
              <a:buFont typeface="Wingdings 2"/>
              <a:buChar char=""/>
              <a:defRPr/>
            </a:pPr>
            <a:r>
              <a:rPr lang="pt-BR" dirty="0">
                <a:latin typeface="Arial" pitchFamily="34" charset="0"/>
                <a:cs typeface="Arial" pitchFamily="34" charset="0"/>
              </a:rPr>
              <a:t>Enxaqueca + epilepsia= </a:t>
            </a:r>
            <a:r>
              <a:rPr lang="pt-BR" dirty="0" smtClean="0">
                <a:latin typeface="Arial" pitchFamily="34" charset="0"/>
                <a:cs typeface="Arial" pitchFamily="34" charset="0"/>
              </a:rPr>
              <a:t>pensar em </a:t>
            </a:r>
            <a:r>
              <a:rPr lang="pt-BR" dirty="0" err="1" smtClean="0">
                <a:latin typeface="Arial" pitchFamily="34" charset="0"/>
                <a:cs typeface="Arial" pitchFamily="34" charset="0"/>
              </a:rPr>
              <a:t>valproato</a:t>
            </a:r>
            <a:endParaRPr lang="pt-BR" dirty="0">
              <a:latin typeface="Arial" pitchFamily="34" charset="0"/>
              <a:cs typeface="Arial" pitchFamily="34" charset="0"/>
            </a:endParaRPr>
          </a:p>
          <a:p>
            <a:pPr marL="274320" indent="-274320" eaLnBrk="1" fontAlgn="auto" hangingPunct="1">
              <a:spcAft>
                <a:spcPts val="0"/>
              </a:spcAft>
              <a:buClr>
                <a:schemeClr val="accent3"/>
              </a:buClr>
              <a:buFont typeface="Wingdings 2"/>
              <a:buChar char=""/>
              <a:defRPr/>
            </a:pPr>
            <a:r>
              <a:rPr lang="pt-BR" dirty="0">
                <a:latin typeface="Arial" pitchFamily="34" charset="0"/>
                <a:cs typeface="Arial" pitchFamily="34" charset="0"/>
              </a:rPr>
              <a:t>Enxaqueca + mania = </a:t>
            </a:r>
            <a:r>
              <a:rPr lang="pt-BR" dirty="0" smtClean="0">
                <a:latin typeface="Arial" pitchFamily="34" charset="0"/>
                <a:cs typeface="Arial" pitchFamily="34" charset="0"/>
              </a:rPr>
              <a:t>pensar em </a:t>
            </a:r>
            <a:r>
              <a:rPr lang="pt-BR" dirty="0" err="1" smtClean="0">
                <a:latin typeface="Arial" pitchFamily="34" charset="0"/>
                <a:cs typeface="Arial" pitchFamily="34" charset="0"/>
              </a:rPr>
              <a:t>valproato</a:t>
            </a:r>
            <a:endParaRPr lang="pt-BR" dirty="0">
              <a:latin typeface="Arial" pitchFamily="34" charset="0"/>
              <a:cs typeface="Arial" pitchFamily="34" charset="0"/>
            </a:endParaRPr>
          </a:p>
          <a:p>
            <a:pPr marL="274320" indent="-274320" eaLnBrk="1" fontAlgn="auto" hangingPunct="1">
              <a:spcAft>
                <a:spcPts val="0"/>
              </a:spcAft>
              <a:buClr>
                <a:schemeClr val="accent3"/>
              </a:buClr>
              <a:buFont typeface="Wingdings 2"/>
              <a:buNone/>
              <a:defRPr/>
            </a:pPr>
            <a:r>
              <a:rPr lang="pt-BR" dirty="0">
                <a:latin typeface="Arial" pitchFamily="34" charset="0"/>
                <a:cs typeface="Arial" pitchFamily="34" charset="0"/>
              </a:rPr>
              <a:t> </a:t>
            </a:r>
          </a:p>
          <a:p>
            <a:pPr marL="274320" indent="-274320" eaLnBrk="1" fontAlgn="auto" hangingPunct="1">
              <a:spcAft>
                <a:spcPts val="0"/>
              </a:spcAft>
              <a:buClr>
                <a:schemeClr val="accent3"/>
              </a:buClr>
              <a:buFont typeface="Wingdings 2"/>
              <a:buChar char=""/>
              <a:defRPr/>
            </a:pPr>
            <a:r>
              <a:rPr lang="pt-BR" dirty="0" smtClean="0">
                <a:latin typeface="Arial" pitchFamily="34" charset="0"/>
                <a:cs typeface="Arial" pitchFamily="34" charset="0"/>
              </a:rPr>
              <a:t>Enxaqueca </a:t>
            </a:r>
            <a:r>
              <a:rPr lang="pt-BR" dirty="0">
                <a:latin typeface="Arial" pitchFamily="34" charset="0"/>
                <a:cs typeface="Arial" pitchFamily="34" charset="0"/>
              </a:rPr>
              <a:t>+ epilepsia = </a:t>
            </a:r>
            <a:r>
              <a:rPr lang="pt-BR" dirty="0" smtClean="0">
                <a:latin typeface="Arial" pitchFamily="34" charset="0"/>
                <a:cs typeface="Arial" pitchFamily="34" charset="0"/>
              </a:rPr>
              <a:t>não usar </a:t>
            </a:r>
            <a:r>
              <a:rPr lang="pt-BR" dirty="0">
                <a:latin typeface="Arial" pitchFamily="34" charset="0"/>
                <a:cs typeface="Arial" pitchFamily="34" charset="0"/>
              </a:rPr>
              <a:t>ADT</a:t>
            </a:r>
          </a:p>
          <a:p>
            <a:pPr marL="274320" indent="-274320" eaLnBrk="1" fontAlgn="auto" hangingPunct="1">
              <a:spcAft>
                <a:spcPts val="0"/>
              </a:spcAft>
              <a:buClr>
                <a:schemeClr val="accent3"/>
              </a:buClr>
              <a:buFont typeface="Wingdings 2"/>
              <a:buChar char=""/>
              <a:defRPr/>
            </a:pPr>
            <a:r>
              <a:rPr lang="pt-BR" dirty="0">
                <a:latin typeface="Arial" pitchFamily="34" charset="0"/>
                <a:cs typeface="Arial" pitchFamily="34" charset="0"/>
              </a:rPr>
              <a:t>Enxaqueca + depressão = não usar betabloqueadores</a:t>
            </a:r>
          </a:p>
          <a:p>
            <a:pPr marL="274320" indent="-274320" eaLnBrk="1" fontAlgn="auto" hangingPunct="1">
              <a:spcAft>
                <a:spcPts val="0"/>
              </a:spcAft>
              <a:buClr>
                <a:schemeClr val="accent3"/>
              </a:buClr>
              <a:buFont typeface="Wingdings 2"/>
              <a:buChar char=""/>
              <a:defRPr/>
            </a:pPr>
            <a:r>
              <a:rPr lang="pt-BR" dirty="0">
                <a:latin typeface="Arial" pitchFamily="34" charset="0"/>
                <a:cs typeface="Arial" pitchFamily="34" charset="0"/>
              </a:rPr>
              <a:t>Enxaqueca + obesidade = não usar ADT</a:t>
            </a:r>
          </a:p>
          <a:p>
            <a:pPr marL="274320" indent="-274320" eaLnBrk="1" fontAlgn="auto" hangingPunct="1">
              <a:spcAft>
                <a:spcPts val="0"/>
              </a:spcAft>
              <a:buClr>
                <a:schemeClr val="accent3"/>
              </a:buClr>
              <a:buFont typeface="Wingdings 2"/>
              <a:buNone/>
              <a:defRPr/>
            </a:pPr>
            <a:r>
              <a:rPr lang="pt-BR" dirty="0">
                <a:latin typeface="Arial" pitchFamily="34" charset="0"/>
                <a:cs typeface="Arial" pitchFamily="34" charset="0"/>
              </a:rPr>
              <a:t> </a:t>
            </a:r>
          </a:p>
          <a:p>
            <a:pPr marL="274320" indent="-274320" eaLnBrk="1" fontAlgn="auto" hangingPunct="1">
              <a:spcAft>
                <a:spcPts val="0"/>
              </a:spcAft>
              <a:buClr>
                <a:schemeClr val="accent3"/>
              </a:buClr>
              <a:buFont typeface="Wingdings 2"/>
              <a:buChar char=""/>
              <a:defRPr/>
            </a:pPr>
            <a:r>
              <a:rPr lang="pt-BR" dirty="0" smtClean="0">
                <a:latin typeface="Arial" pitchFamily="34" charset="0"/>
                <a:cs typeface="Arial" pitchFamily="34" charset="0"/>
              </a:rPr>
              <a:t>Asma </a:t>
            </a:r>
            <a:r>
              <a:rPr lang="pt-BR" dirty="0">
                <a:latin typeface="Arial" pitchFamily="34" charset="0"/>
                <a:cs typeface="Arial" pitchFamily="34" charset="0"/>
              </a:rPr>
              <a:t>= não usar betabloqueadores</a:t>
            </a:r>
          </a:p>
          <a:p>
            <a:pPr marL="274320" indent="-274320" eaLnBrk="1" fontAlgn="auto" hangingPunct="1">
              <a:spcAft>
                <a:spcPts val="0"/>
              </a:spcAft>
              <a:buClr>
                <a:schemeClr val="accent3"/>
              </a:buClr>
              <a:buFont typeface="Wingdings 2"/>
              <a:buChar char=""/>
              <a:defRPr/>
            </a:pPr>
            <a:r>
              <a:rPr lang="pt-BR" dirty="0">
                <a:latin typeface="Arial" pitchFamily="34" charset="0"/>
                <a:cs typeface="Arial" pitchFamily="34" charset="0"/>
              </a:rPr>
              <a:t>Idosos com cardiopatia = não usar ADT, </a:t>
            </a:r>
            <a:r>
              <a:rPr lang="pt-BR" dirty="0" err="1" smtClean="0">
                <a:latin typeface="Arial" pitchFamily="34" charset="0"/>
                <a:cs typeface="Arial" pitchFamily="34" charset="0"/>
              </a:rPr>
              <a:t>betabloqueaores</a:t>
            </a:r>
            <a:r>
              <a:rPr lang="pt-BR" dirty="0" smtClean="0">
                <a:latin typeface="Arial" pitchFamily="34" charset="0"/>
                <a:cs typeface="Arial" pitchFamily="34" charset="0"/>
              </a:rPr>
              <a:t>(</a:t>
            </a:r>
            <a:r>
              <a:rPr lang="pt-BR" dirty="0" err="1" smtClean="0">
                <a:latin typeface="Arial" pitchFamily="34" charset="0"/>
                <a:cs typeface="Arial" pitchFamily="34" charset="0"/>
              </a:rPr>
              <a:t>bradicardia</a:t>
            </a:r>
            <a:r>
              <a:rPr lang="pt-BR" dirty="0" smtClean="0">
                <a:latin typeface="Arial" pitchFamily="34" charset="0"/>
                <a:cs typeface="Arial" pitchFamily="34" charset="0"/>
              </a:rPr>
              <a:t>)</a:t>
            </a:r>
            <a:endParaRPr lang="pt-BR" dirty="0">
              <a:latin typeface="Arial" pitchFamily="34" charset="0"/>
              <a:cs typeface="Arial" pitchFamily="34" charset="0"/>
            </a:endParaRPr>
          </a:p>
          <a:p>
            <a:pPr marL="274320" indent="-274320" eaLnBrk="1" fontAlgn="auto" hangingPunct="1">
              <a:spcAft>
                <a:spcPts val="0"/>
              </a:spcAft>
              <a:buClr>
                <a:schemeClr val="accent3"/>
              </a:buClr>
              <a:buFont typeface="Wingdings 2"/>
              <a:buChar char=""/>
              <a:defRPr/>
            </a:pPr>
            <a:r>
              <a:rPr lang="pt-BR" dirty="0">
                <a:latin typeface="Arial" pitchFamily="34" charset="0"/>
                <a:cs typeface="Arial" pitchFamily="34" charset="0"/>
              </a:rPr>
              <a:t>Atletas = não usar betabloqueadores</a:t>
            </a:r>
          </a:p>
          <a:p>
            <a:pPr marL="274320" indent="-274320" eaLnBrk="1" fontAlgn="auto" hangingPunct="1">
              <a:spcAft>
                <a:spcPts val="0"/>
              </a:spcAft>
              <a:buClr>
                <a:schemeClr val="accent3"/>
              </a:buClr>
              <a:buFont typeface="Wingdings 2"/>
              <a:buChar char=""/>
              <a:defRPr/>
            </a:pPr>
            <a:r>
              <a:rPr lang="pt-BR" dirty="0" smtClean="0">
                <a:latin typeface="Arial" pitchFamily="34" charset="0"/>
                <a:cs typeface="Arial" pitchFamily="34" charset="0"/>
              </a:rPr>
              <a:t>Necessidade de muita </a:t>
            </a:r>
            <a:r>
              <a:rPr lang="pt-BR" dirty="0">
                <a:latin typeface="Arial" pitchFamily="34" charset="0"/>
                <a:cs typeface="Arial" pitchFamily="34" charset="0"/>
              </a:rPr>
              <a:t>atenção = não usar betabloqueadores e ADT</a:t>
            </a:r>
          </a:p>
          <a:p>
            <a:pPr marL="274320" indent="-274320" eaLnBrk="1" fontAlgn="auto" hangingPunct="1">
              <a:spcAft>
                <a:spcPts val="0"/>
              </a:spcAft>
              <a:buClr>
                <a:schemeClr val="accent3"/>
              </a:buClr>
              <a:buFont typeface="Wingdings 2"/>
              <a:buChar char=""/>
              <a:defRPr/>
            </a:pPr>
            <a:r>
              <a:rPr lang="pt-BR" dirty="0">
                <a:latin typeface="Arial" pitchFamily="34" charset="0"/>
                <a:cs typeface="Arial" pitchFamily="34" charset="0"/>
              </a:rPr>
              <a:t>Disfunção hepática = não usar </a:t>
            </a:r>
            <a:r>
              <a:rPr lang="pt-BR" dirty="0" err="1">
                <a:latin typeface="Arial" pitchFamily="34" charset="0"/>
                <a:cs typeface="Arial" pitchFamily="34" charset="0"/>
              </a:rPr>
              <a:t>valproato</a:t>
            </a:r>
            <a:endParaRPr lang="pt-BR" dirty="0">
              <a:latin typeface="Arial" pitchFamily="34" charset="0"/>
              <a:cs typeface="Arial" pitchFamily="34" charset="0"/>
            </a:endParaRPr>
          </a:p>
          <a:p>
            <a:pPr marL="274320" indent="-274320" eaLnBrk="1" fontAlgn="auto" hangingPunct="1">
              <a:spcAft>
                <a:spcPts val="0"/>
              </a:spcAft>
              <a:buClr>
                <a:schemeClr val="accent3"/>
              </a:buClr>
              <a:buFont typeface="Wingdings 2"/>
              <a:buChar char=""/>
              <a:defRPr/>
            </a:pPr>
            <a:endParaRPr lang="pt-BR"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692696"/>
            <a:ext cx="8229600" cy="1066800"/>
          </a:xfrm>
        </p:spPr>
        <p:txBody>
          <a:bodyPr>
            <a:normAutofit fontScale="90000"/>
          </a:bodyPr>
          <a:lstStyle/>
          <a:p>
            <a:pPr eaLnBrk="1" fontAlgn="auto" hangingPunct="1">
              <a:spcAft>
                <a:spcPts val="0"/>
              </a:spcAft>
              <a:defRPr/>
            </a:pPr>
            <a:r>
              <a:rPr lang="pt-BR" dirty="0" smtClean="0"/>
              <a:t>ComorbidadeS ASSOCIADAS na profilaxia de </a:t>
            </a:r>
            <a:r>
              <a:rPr lang="pt-BR" dirty="0" err="1" smtClean="0"/>
              <a:t>migrânea</a:t>
            </a:r>
            <a:r>
              <a:rPr lang="pt-BR" dirty="0" smtClean="0"/>
              <a:t> em crianças</a:t>
            </a:r>
            <a:endParaRPr lang="pt-BR" dirty="0"/>
          </a:p>
        </p:txBody>
      </p:sp>
      <p:sp>
        <p:nvSpPr>
          <p:cNvPr id="77827" name="Espaço Reservado para Conteúdo 2"/>
          <p:cNvSpPr>
            <a:spLocks noGrp="1"/>
          </p:cNvSpPr>
          <p:nvPr>
            <p:ph idx="1"/>
          </p:nvPr>
        </p:nvSpPr>
        <p:spPr>
          <a:xfrm>
            <a:off x="251520" y="2348880"/>
            <a:ext cx="8686800" cy="5043487"/>
          </a:xfrm>
        </p:spPr>
        <p:txBody>
          <a:bodyPr/>
          <a:lstStyle/>
          <a:p>
            <a:pPr marL="0" algn="just" eaLnBrk="1" hangingPunct="1"/>
            <a:r>
              <a:rPr lang="pt-BR" sz="2000" dirty="0" smtClean="0">
                <a:latin typeface="Arial" charset="0"/>
                <a:cs typeface="Arial" charset="0"/>
              </a:rPr>
              <a:t>Migrânea + apetite ruim = pensar em Flunarizina</a:t>
            </a:r>
          </a:p>
          <a:p>
            <a:pPr marL="0" algn="just" eaLnBrk="1" hangingPunct="1"/>
            <a:r>
              <a:rPr lang="pt-BR" sz="2000" dirty="0" smtClean="0">
                <a:latin typeface="Arial" charset="0"/>
                <a:cs typeface="Arial" charset="0"/>
              </a:rPr>
              <a:t>Migrânea + obsediade ou transtorno bipolar ou epilepsia = pensar em Topiramato</a:t>
            </a:r>
          </a:p>
          <a:p>
            <a:pPr marL="0" algn="just" eaLnBrk="1" hangingPunct="1"/>
            <a:r>
              <a:rPr lang="pt-BR" sz="2000" dirty="0" smtClean="0">
                <a:latin typeface="Arial" charset="0"/>
                <a:cs typeface="Arial" charset="0"/>
              </a:rPr>
              <a:t>Migrânea + epilepsia e transtorno bipolar = pensar em Divalproato</a:t>
            </a:r>
          </a:p>
          <a:p>
            <a:pPr marL="0" algn="just" eaLnBrk="1" hangingPunct="1"/>
            <a:r>
              <a:rPr lang="pt-BR" sz="2000" dirty="0" smtClean="0">
                <a:latin typeface="Arial" charset="0"/>
                <a:cs typeface="Arial" charset="0"/>
              </a:rPr>
              <a:t>Migrânea + neovascularização coroidal, ansiedade e prolapso de valva mitral = pensar em Betabloqueador (nadolol, propranonol)</a:t>
            </a:r>
          </a:p>
          <a:p>
            <a:pPr marL="0" algn="just" eaLnBrk="1" hangingPunct="1"/>
            <a:r>
              <a:rPr lang="pt-BR" sz="2000" dirty="0" smtClean="0">
                <a:latin typeface="Arial" charset="0"/>
                <a:cs typeface="Arial" charset="0"/>
              </a:rPr>
              <a:t>Migrânea + depressão, TDAH, enurese = pensar em Imipramina</a:t>
            </a:r>
          </a:p>
          <a:p>
            <a:pPr marL="0" algn="just" eaLnBrk="1" hangingPunct="1"/>
            <a:r>
              <a:rPr lang="pt-BR" sz="2000" dirty="0" smtClean="0">
                <a:latin typeface="Arial" charset="0"/>
                <a:cs typeface="Arial" charset="0"/>
              </a:rPr>
              <a:t>Migrânea + alergia ou hiporexia = pensar em Cipro-hepitadina</a:t>
            </a:r>
          </a:p>
          <a:p>
            <a:pPr marL="0" algn="just" eaLnBrk="1" hangingPunct="1"/>
            <a:r>
              <a:rPr lang="pt-BR" sz="2000" dirty="0" smtClean="0">
                <a:latin typeface="Arial" charset="0"/>
                <a:cs typeface="Arial" charset="0"/>
              </a:rPr>
              <a:t>Migrânea + hiporexia = pensar em Pizotifeno</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449</TotalTime>
  <Words>4155</Words>
  <Application>Microsoft Office PowerPoint</Application>
  <PresentationFormat>Apresentação na tela (4:3)</PresentationFormat>
  <Paragraphs>673</Paragraphs>
  <Slides>94</Slides>
  <Notes>3</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94</vt:i4>
      </vt:variant>
    </vt:vector>
  </HeadingPairs>
  <TitlesOfParts>
    <vt:vector size="102" baseType="lpstr">
      <vt:lpstr>Adobe Gothic Std B</vt:lpstr>
      <vt:lpstr>Arial</vt:lpstr>
      <vt:lpstr>Calibri</vt:lpstr>
      <vt:lpstr>Georgia</vt:lpstr>
      <vt:lpstr>Trebuchet MS</vt:lpstr>
      <vt:lpstr>Wingdings</vt:lpstr>
      <vt:lpstr>Wingdings 2</vt:lpstr>
      <vt:lpstr>Urban</vt:lpstr>
      <vt:lpstr>CEFALEIAS PRIMÁRIAS E SECUNDÁRIAS </vt:lpstr>
      <vt:lpstr>CEFALEIAS PRIMÁRIAS: Enxaqueca</vt:lpstr>
      <vt:lpstr>Cefaleia : Definição</vt:lpstr>
      <vt:lpstr>Importância do tema</vt:lpstr>
      <vt:lpstr>Cefaleias Primárias x Secundárias</vt:lpstr>
      <vt:lpstr>Cefaléias Primárias</vt:lpstr>
      <vt:lpstr>Migrânea</vt:lpstr>
      <vt:lpstr>Migrânea</vt:lpstr>
      <vt:lpstr>Passado</vt:lpstr>
      <vt:lpstr>História</vt:lpstr>
      <vt:lpstr>Atualmente : teoria vascular?!</vt:lpstr>
      <vt:lpstr>Mecanismos fisiopatológicos na enxaqueca </vt:lpstr>
      <vt:lpstr>Fisiopatologia da Migrânea</vt:lpstr>
      <vt:lpstr>Apresentação do PowerPoint</vt:lpstr>
      <vt:lpstr>outras teorias</vt:lpstr>
      <vt:lpstr>Diagnóstico:</vt:lpstr>
      <vt:lpstr>Como identificar uma cefalÉia primária?</vt:lpstr>
      <vt:lpstr>Possível Significado dos sinais de alerta</vt:lpstr>
      <vt:lpstr>Prevalência</vt:lpstr>
      <vt:lpstr>Migrânea</vt:lpstr>
      <vt:lpstr>Característica de Migrânea</vt:lpstr>
      <vt:lpstr>Fases da Migrânea</vt:lpstr>
      <vt:lpstr>Tipos de migrânea:</vt:lpstr>
      <vt:lpstr>destaques:</vt:lpstr>
      <vt:lpstr>Tipos específicos de Migrânea</vt:lpstr>
      <vt:lpstr>Migrânea Crônica</vt:lpstr>
      <vt:lpstr>Anamnese – Modelo de história da doença atual (HMA)</vt:lpstr>
      <vt:lpstr>Exame físico</vt:lpstr>
      <vt:lpstr>Cefaléia do Tipo Tensional(CTT)</vt:lpstr>
      <vt:lpstr>Introdução</vt:lpstr>
      <vt:lpstr>Apresentação do PowerPoint</vt:lpstr>
      <vt:lpstr>Cefaleia do tipo tensional episódica infrequente</vt:lpstr>
      <vt:lpstr>Comentários</vt:lpstr>
      <vt:lpstr>Cefaleia do tipo tensional episódica frequente</vt:lpstr>
      <vt:lpstr>Cefaleia do tipo tensional crônica</vt:lpstr>
      <vt:lpstr>Demais cefaleias primárias</vt:lpstr>
      <vt:lpstr>Cefaleia em Salvas</vt:lpstr>
      <vt:lpstr>   Critérios de Diagnóstico </vt:lpstr>
      <vt:lpstr>Apresentação do PowerPoint</vt:lpstr>
      <vt:lpstr>Apresentação do PowerPoint</vt:lpstr>
      <vt:lpstr>Apresentação do PowerPoint</vt:lpstr>
      <vt:lpstr>     Hemicrânia Paroxística  </vt:lpstr>
      <vt:lpstr>Apresentação do PowerPoint</vt:lpstr>
      <vt:lpstr>Apresentação do PowerPoint</vt:lpstr>
      <vt:lpstr>Cefaleia de curta duração, unilateral, neuralgiforme com hiperemia conjuntival e lacrimejo - SUNCT </vt:lpstr>
      <vt:lpstr>Apresentação do PowerPoint</vt:lpstr>
      <vt:lpstr>Apresentação do PowerPoint</vt:lpstr>
      <vt:lpstr>Apresentação do PowerPoint</vt:lpstr>
      <vt:lpstr>CEFALEIAS SECUNDÁRIAS</vt:lpstr>
      <vt:lpstr>Definição</vt:lpstr>
      <vt:lpstr>Causas </vt:lpstr>
      <vt:lpstr>Classificação Internacional de Cefaleias (2004)</vt:lpstr>
      <vt:lpstr>Classificação Internacional de Cefaleias (2004)</vt:lpstr>
      <vt:lpstr>Apresentação do PowerPoint</vt:lpstr>
      <vt:lpstr>Apresentação do PowerPoint</vt:lpstr>
      <vt:lpstr>Quando suspeitar de uma cefaleia secundária?</vt:lpstr>
      <vt:lpstr>Quando suspeitar de uma cefaleia secundária?</vt:lpstr>
      <vt:lpstr>Avaliação da cefaleia aguda</vt:lpstr>
      <vt:lpstr>Cefaleia atribuída a TCE ou traumatismo cervical</vt:lpstr>
      <vt:lpstr>Cefaleia atribuída a doença vascular craniana ou cervical</vt:lpstr>
      <vt:lpstr>Cefaleia atribuída a doença intracraniana não vascular </vt:lpstr>
      <vt:lpstr>Cefaleia atribuída ao uso de substâncias ou à sua privação </vt:lpstr>
      <vt:lpstr>Apresentação do PowerPoint</vt:lpstr>
      <vt:lpstr>Cefaleia atribuída à infecção</vt:lpstr>
      <vt:lpstr>Cefaleia atribuída à perturbação da homeostase</vt:lpstr>
      <vt:lpstr>Cefaleia ou dor facial atribuída a perturbação do crânio, pescoço e estruturas faciais</vt:lpstr>
      <vt:lpstr> Cefaleia atribuída a perturbação psiquiátrica </vt:lpstr>
      <vt:lpstr>Tratamentos</vt:lpstr>
      <vt:lpstr>Princípios da escolha de medicamentos</vt:lpstr>
      <vt:lpstr>Tratamento da Migrânea Aguda</vt:lpstr>
      <vt:lpstr>Analgésicos comuns</vt:lpstr>
      <vt:lpstr>Aspirina (ácido acetilsalicílico)</vt:lpstr>
      <vt:lpstr>Paracetamol e Dipirona</vt:lpstr>
      <vt:lpstr>Combinação com cafeína</vt:lpstr>
      <vt:lpstr>Anti-inflamatórios não esteroidais</vt:lpstr>
      <vt:lpstr>AINE- Mecanismo de Ação</vt:lpstr>
      <vt:lpstr>Combinações </vt:lpstr>
      <vt:lpstr>Tratamento Específico</vt:lpstr>
      <vt:lpstr>Triptanos</vt:lpstr>
      <vt:lpstr>Doses recomendadas</vt:lpstr>
      <vt:lpstr>Outras opções para o Tratamento de Enxaqueca forte ou recorrência da dor</vt:lpstr>
      <vt:lpstr>Sintomas associados</vt:lpstr>
      <vt:lpstr>Tratamento Profilático</vt:lpstr>
      <vt:lpstr>Betabloqueadores</vt:lpstr>
      <vt:lpstr>Doses recomendadas:  </vt:lpstr>
      <vt:lpstr>Antidepressivos</vt:lpstr>
      <vt:lpstr>Doses recomendadas </vt:lpstr>
      <vt:lpstr>Outra classe de antidepressivo muito utilizada</vt:lpstr>
      <vt:lpstr>Outras classes de antidepressivos</vt:lpstr>
      <vt:lpstr>Bloqueadores dos Canais de Cálcio</vt:lpstr>
      <vt:lpstr>Drogas anti-epiléticas</vt:lpstr>
      <vt:lpstr>Tratamento não- medicamentoso da migrânea</vt:lpstr>
      <vt:lpstr>Considerações práticas de comorbidadeS  ASSOCIADAS na                                               profilaxia da enxaqueca </vt:lpstr>
      <vt:lpstr>ComorbidadeS ASSOCIADAS na profilaxia de migrânea em crianças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CEFALEIAS PRIMÁRIAS: Enxaqueca</dc:title>
  <dc:creator>Usuario</dc:creator>
  <cp:lastModifiedBy>MARCHIOLI MARCHIOLI</cp:lastModifiedBy>
  <cp:revision>10</cp:revision>
  <dcterms:created xsi:type="dcterms:W3CDTF">2013-04-06T12:26:53Z</dcterms:created>
  <dcterms:modified xsi:type="dcterms:W3CDTF">2017-04-15T18:38:30Z</dcterms:modified>
</cp:coreProperties>
</file>