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72" r:id="rId3"/>
    <p:sldId id="260" r:id="rId4"/>
    <p:sldId id="261" r:id="rId5"/>
    <p:sldId id="262" r:id="rId6"/>
    <p:sldId id="266" r:id="rId7"/>
    <p:sldId id="263" r:id="rId8"/>
    <p:sldId id="264" r:id="rId9"/>
    <p:sldId id="265" r:id="rId10"/>
    <p:sldId id="268" r:id="rId11"/>
    <p:sldId id="269" r:id="rId12"/>
    <p:sldId id="27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277" r:id="rId34"/>
    <p:sldId id="278" r:id="rId35"/>
    <p:sldId id="279" r:id="rId36"/>
    <p:sldId id="273" r:id="rId37"/>
    <p:sldId id="274" r:id="rId38"/>
    <p:sldId id="275" r:id="rId39"/>
    <p:sldId id="276" r:id="rId40"/>
    <p:sldId id="256" r:id="rId41"/>
    <p:sldId id="257" r:id="rId42"/>
    <p:sldId id="258" r:id="rId43"/>
    <p:sldId id="259" r:id="rId44"/>
    <p:sldId id="303" r:id="rId45"/>
    <p:sldId id="304" r:id="rId46"/>
    <p:sldId id="305" r:id="rId47"/>
    <p:sldId id="306" r:id="rId48"/>
    <p:sldId id="307" r:id="rId49"/>
    <p:sldId id="280" r:id="rId50"/>
    <p:sldId id="308" r:id="rId51"/>
    <p:sldId id="309" r:id="rId52"/>
    <p:sldId id="271" r:id="rId5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6" autoAdjust="0"/>
    <p:restoredTop sz="94671" autoAdjust="0"/>
  </p:normalViewPr>
  <p:slideViewPr>
    <p:cSldViewPr>
      <p:cViewPr varScale="1">
        <p:scale>
          <a:sx n="106" d="100"/>
          <a:sy n="106" d="100"/>
        </p:scale>
        <p:origin x="159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18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C8071-335C-4EF4-9348-169198E19DF0}" type="datetimeFigureOut">
              <a:rPr lang="pt-BR" smtClean="0"/>
              <a:pPr/>
              <a:t>15/04/2017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2DA5-177C-48BC-AE8E-6D3ADCF2DA2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9304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C8071-335C-4EF4-9348-169198E19DF0}" type="datetimeFigureOut">
              <a:rPr lang="pt-BR" smtClean="0"/>
              <a:pPr/>
              <a:t>15/04/2017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2DA5-177C-48BC-AE8E-6D3ADCF2DA2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3547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C8071-335C-4EF4-9348-169198E19DF0}" type="datetimeFigureOut">
              <a:rPr lang="pt-BR" smtClean="0"/>
              <a:pPr/>
              <a:t>15/04/2017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2DA5-177C-48BC-AE8E-6D3ADCF2DA2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794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C8071-335C-4EF4-9348-169198E19DF0}" type="datetimeFigureOut">
              <a:rPr lang="pt-BR" smtClean="0"/>
              <a:pPr/>
              <a:t>15/04/2017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2DA5-177C-48BC-AE8E-6D3ADCF2DA2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40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C8071-335C-4EF4-9348-169198E19DF0}" type="datetimeFigureOut">
              <a:rPr lang="pt-BR" smtClean="0"/>
              <a:pPr/>
              <a:t>15/04/2017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2DA5-177C-48BC-AE8E-6D3ADCF2DA2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1373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C8071-335C-4EF4-9348-169198E19DF0}" type="datetimeFigureOut">
              <a:rPr lang="pt-BR" smtClean="0"/>
              <a:pPr/>
              <a:t>15/04/2017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2DA5-177C-48BC-AE8E-6D3ADCF2DA2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0119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C8071-335C-4EF4-9348-169198E19DF0}" type="datetimeFigureOut">
              <a:rPr lang="pt-BR" smtClean="0"/>
              <a:pPr/>
              <a:t>15/04/2017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2DA5-177C-48BC-AE8E-6D3ADCF2DA2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8239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C8071-335C-4EF4-9348-169198E19DF0}" type="datetimeFigureOut">
              <a:rPr lang="pt-BR" smtClean="0"/>
              <a:pPr/>
              <a:t>15/04/2017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2DA5-177C-48BC-AE8E-6D3ADCF2DA2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4566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C8071-335C-4EF4-9348-169198E19DF0}" type="datetimeFigureOut">
              <a:rPr lang="pt-BR" smtClean="0"/>
              <a:pPr/>
              <a:t>15/04/2017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2DA5-177C-48BC-AE8E-6D3ADCF2DA2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6076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C8071-335C-4EF4-9348-169198E19DF0}" type="datetimeFigureOut">
              <a:rPr lang="pt-BR" smtClean="0"/>
              <a:pPr/>
              <a:t>15/04/2017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2DA5-177C-48BC-AE8E-6D3ADCF2DA2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5083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C8071-335C-4EF4-9348-169198E19DF0}" type="datetimeFigureOut">
              <a:rPr lang="pt-BR" smtClean="0"/>
              <a:pPr/>
              <a:t>15/04/2017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2DA5-177C-48BC-AE8E-6D3ADCF2DA2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2591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C8071-335C-4EF4-9348-169198E19DF0}" type="datetimeFigureOut">
              <a:rPr lang="pt-BR" smtClean="0"/>
              <a:pPr/>
              <a:t>15/04/2017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22DA5-177C-48BC-AE8E-6D3ADCF2DA2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2984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r>
              <a:rPr lang="pt-BR" sz="5400" dirty="0" smtClean="0"/>
              <a:t>CEFALEIAS PRIMÁRIAS E SECUNDÁRIAS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 algn="r">
              <a:buNone/>
            </a:pPr>
            <a:r>
              <a:rPr lang="pt-BR" sz="2400" dirty="0" smtClean="0"/>
              <a:t>MEDICINA - FAMEMA</a:t>
            </a:r>
          </a:p>
          <a:p>
            <a:pPr marL="0" indent="0" algn="r">
              <a:buNone/>
            </a:pPr>
            <a:r>
              <a:rPr lang="pt-BR" sz="2400" dirty="0" smtClean="0"/>
              <a:t>Amanda Bittencourt</a:t>
            </a:r>
          </a:p>
          <a:p>
            <a:pPr marL="0" indent="0" algn="r">
              <a:buNone/>
            </a:pPr>
            <a:r>
              <a:rPr lang="pt-BR" sz="2400" dirty="0" smtClean="0"/>
              <a:t>Bruno Nunes</a:t>
            </a:r>
          </a:p>
          <a:p>
            <a:pPr marL="0" indent="0" algn="r">
              <a:buNone/>
            </a:pPr>
            <a:r>
              <a:rPr lang="pt-BR" sz="2400" dirty="0" smtClean="0"/>
              <a:t>Carolina </a:t>
            </a:r>
            <a:r>
              <a:rPr lang="pt-BR" sz="2400" dirty="0" err="1" smtClean="0"/>
              <a:t>Jeha</a:t>
            </a:r>
            <a:endParaRPr lang="pt-BR" sz="2400" dirty="0" smtClean="0"/>
          </a:p>
          <a:p>
            <a:pPr marL="0" indent="0" algn="r">
              <a:buNone/>
            </a:pPr>
            <a:r>
              <a:rPr lang="pt-BR" sz="2400" dirty="0" smtClean="0"/>
              <a:t>Gustavo Reis</a:t>
            </a:r>
          </a:p>
          <a:p>
            <a:pPr marL="0" indent="0" algn="r">
              <a:buNone/>
            </a:pPr>
            <a:endParaRPr lang="pt-BR" sz="2400" dirty="0" smtClean="0"/>
          </a:p>
          <a:p>
            <a:pPr marL="0" indent="0" algn="r">
              <a:buNone/>
            </a:pPr>
            <a:endParaRPr lang="pt-BR" sz="2400" dirty="0" smtClean="0"/>
          </a:p>
          <a:p>
            <a:pPr marL="0" indent="0" algn="r">
              <a:buNone/>
            </a:pPr>
            <a:endParaRPr lang="pt-BR" sz="2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4355976" y="5877272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Ambulatório </a:t>
            </a:r>
            <a:r>
              <a:rPr lang="pt-BR" smtClean="0"/>
              <a:t>de Cefaleia </a:t>
            </a:r>
            <a:r>
              <a:rPr lang="pt-BR" dirty="0" smtClean="0"/>
              <a:t>–Milton </a:t>
            </a:r>
            <a:r>
              <a:rPr lang="pt-BR" dirty="0" err="1" smtClean="0"/>
              <a:t>Marchioli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068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Cefaleia Tensional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Cefaleia Tensional pode ser caracterizada como uma dor em pressão ou aperto constante, em geral bilateral, que pode inicialmente ser episódica e relacionada com estresse, e hiperestimulação central dos núcleos da </a:t>
            </a:r>
            <a:r>
              <a:rPr lang="pt-BR" dirty="0" err="1" smtClean="0"/>
              <a:t>rafe</a:t>
            </a:r>
            <a:r>
              <a:rPr lang="pt-BR" dirty="0" smtClean="0"/>
              <a:t>, mas que quase sempre recorre na sua forma crônica sem relação com fatores psicológicos óbvios. É um tipo de cefaleia bastante frequente, mas que, em geral, leva pouco à procura por ajuda médica.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210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Manifestações Clinicas</a:t>
            </a:r>
            <a:br>
              <a:rPr lang="pt-BR" dirty="0" smtClean="0"/>
            </a:br>
            <a:r>
              <a:rPr lang="pt-BR" dirty="0" smtClean="0"/>
              <a:t>da Cefaleia Tensional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Tipo episódico é caracterizado por uma frequência menor do que 15 ataques de cefaleia por mês</a:t>
            </a:r>
          </a:p>
          <a:p>
            <a:r>
              <a:rPr lang="pt-BR" dirty="0" smtClean="0"/>
              <a:t>Tipo crônico é aplicado a pacientes que apresentam 15 ou mais crises por mês</a:t>
            </a:r>
          </a:p>
          <a:p>
            <a:r>
              <a:rPr lang="pt-BR" dirty="0" smtClean="0"/>
              <a:t>Características são as mesmas para os dois tipos: dor tipo pressão ou aperto; intensidade leve ou moderada que não inibe as atividades diárias; distribuição bilateral; sem piora com esforços físicos;  ausência de vômitos e náusea ; fotofobia ou </a:t>
            </a:r>
            <a:r>
              <a:rPr lang="pt-BR" dirty="0" err="1" smtClean="0"/>
              <a:t>fonofobia</a:t>
            </a:r>
            <a:r>
              <a:rPr lang="pt-BR" dirty="0" smtClean="0"/>
              <a:t>; a dor é persistente e flutua durante o dia, é descrita como uma sensação de peso e pode se manifestar como uma faixa em torno da cabeça, a dor muitas vezes se localiza na região occipital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229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Tratamento da Cefaleia Tensional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Uso de analgésicos comuns e anti-inflamatórios não </a:t>
            </a:r>
            <a:r>
              <a:rPr lang="pt-BR" dirty="0" err="1" smtClean="0"/>
              <a:t>esteroidais</a:t>
            </a:r>
            <a:r>
              <a:rPr lang="pt-BR" dirty="0" smtClean="0"/>
              <a:t> </a:t>
            </a:r>
          </a:p>
          <a:p>
            <a:r>
              <a:rPr lang="pt-BR" dirty="0" smtClean="0"/>
              <a:t>O tratamento é direcionado a fazer o individuo aprender a conviver com a dor de cabeça, fazendo o uso de medidas de relaxamento, acupuntura é eficaz</a:t>
            </a:r>
          </a:p>
          <a:p>
            <a:r>
              <a:rPr lang="pt-BR" dirty="0" err="1" smtClean="0"/>
              <a:t>Amitriptilina</a:t>
            </a:r>
            <a:r>
              <a:rPr lang="pt-BR" dirty="0" smtClean="0"/>
              <a:t> é utilizada na forma crônica com boa resposta</a:t>
            </a:r>
          </a:p>
          <a:p>
            <a:r>
              <a:rPr lang="pt-BR" dirty="0" smtClean="0"/>
              <a:t>Há de se evitar o abuso de analgésicos afim de se evitar a cronicidade do caso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350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Cefaleia em Salvas (</a:t>
            </a:r>
            <a:r>
              <a:rPr lang="pt-BR" i="1" dirty="0" smtClean="0"/>
              <a:t>Cluster </a:t>
            </a:r>
            <a:r>
              <a:rPr lang="pt-BR" i="1" dirty="0" err="1" smtClean="0"/>
              <a:t>Headache</a:t>
            </a:r>
            <a:r>
              <a:rPr lang="pt-BR" dirty="0" smtClean="0"/>
              <a:t>)</a:t>
            </a:r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Epidemiologia:</a:t>
            </a:r>
          </a:p>
          <a:p>
            <a:pPr lvl="1"/>
            <a:r>
              <a:rPr lang="pt-BR" dirty="0" smtClean="0"/>
              <a:t>Doença relativamente rara;</a:t>
            </a:r>
          </a:p>
          <a:p>
            <a:pPr lvl="1"/>
            <a:r>
              <a:rPr lang="pt-BR" dirty="0" smtClean="0"/>
              <a:t>Atinge  de 0,1% a 0,3% dos adultos;</a:t>
            </a:r>
          </a:p>
          <a:p>
            <a:pPr lvl="1"/>
            <a:r>
              <a:rPr lang="pt-BR" dirty="0" smtClean="0"/>
              <a:t>Mais comum em homens </a:t>
            </a:r>
            <a:r>
              <a:rPr lang="pt-BR" dirty="0" smtClean="0">
                <a:sym typeface="Wingdings" pitchFamily="2" charset="2"/>
              </a:rPr>
              <a:t> 9:1;</a:t>
            </a:r>
          </a:p>
          <a:p>
            <a:pPr lvl="1"/>
            <a:r>
              <a:rPr lang="pt-BR" dirty="0" smtClean="0">
                <a:sym typeface="Wingdings" pitchFamily="2" charset="2"/>
              </a:rPr>
              <a:t>Pico ocorre aos 20-40 anos; nas mulheres, tende a ser mais tardio;</a:t>
            </a:r>
          </a:p>
          <a:p>
            <a:pPr lvl="1"/>
            <a:r>
              <a:rPr lang="pt-BR" dirty="0" smtClean="0">
                <a:sym typeface="Wingdings" pitchFamily="2" charset="2"/>
              </a:rPr>
              <a:t>Pode não haver história familiar.</a:t>
            </a:r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96182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10800000" flipV="1">
            <a:off x="628650" y="319087"/>
            <a:ext cx="7886700" cy="116569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Cefaleia em Salvas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844824"/>
            <a:ext cx="7886700" cy="433214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Também chamadas de cefaleias suicidas;</a:t>
            </a:r>
          </a:p>
          <a:p>
            <a:pPr fontAlgn="auto">
              <a:spcAft>
                <a:spcPts val="0"/>
              </a:spcAft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Salvas </a:t>
            </a:r>
            <a:r>
              <a:rPr lang="pt-BR" dirty="0" smtClean="0">
                <a:sym typeface="Wingdings" panose="05000000000000000000" pitchFamily="2" charset="2"/>
              </a:rPr>
              <a:t> “grupos”;</a:t>
            </a:r>
            <a:endParaRPr lang="pt-BR" dirty="0" smtClean="0"/>
          </a:p>
          <a:p>
            <a:pPr fontAlgn="auto">
              <a:spcAft>
                <a:spcPts val="0"/>
              </a:spcAft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Ataques duram entre 15 a 180 minutos                  (sem tratamento);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4-5 ataques por dia;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Crises ocorrem de 2 a 8 dias em média.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pt-BR" dirty="0" smtClean="0"/>
              <a:t>(</a:t>
            </a:r>
            <a:r>
              <a:rPr lang="pt-BR" dirty="0" err="1" smtClean="0"/>
              <a:t>Bahra</a:t>
            </a:r>
            <a:r>
              <a:rPr lang="pt-BR" dirty="0" smtClean="0"/>
              <a:t>, 2002)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518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Período de Salvas</a:t>
            </a:r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Ocorre em média uma crise ao ano; e </a:t>
            </a:r>
          </a:p>
          <a:p>
            <a:endParaRPr lang="pt-BR" dirty="0" smtClean="0"/>
          </a:p>
          <a:p>
            <a:r>
              <a:rPr lang="pt-BR" dirty="0" smtClean="0"/>
              <a:t>Dura aproximadamente  8 semanas.</a:t>
            </a:r>
          </a:p>
        </p:txBody>
      </p:sp>
    </p:spTree>
    <p:extLst>
      <p:ext uri="{BB962C8B-B14F-4D97-AF65-F5344CB8AC3E}">
        <p14:creationId xmlns:p14="http://schemas.microsoft.com/office/powerpoint/2010/main" val="367972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Cefaleia em Salvas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Apresentações clínicas:</a:t>
            </a:r>
          </a:p>
          <a:p>
            <a:pPr lvl="1">
              <a:defRPr/>
            </a:pPr>
            <a:r>
              <a:rPr lang="pt-BR" dirty="0" smtClean="0"/>
              <a:t>Dor excruciante;</a:t>
            </a:r>
          </a:p>
          <a:p>
            <a:pPr lvl="1">
              <a:defRPr/>
            </a:pPr>
            <a:r>
              <a:rPr lang="pt-BR" dirty="0" smtClean="0"/>
              <a:t>Dor em caráter agudo (dor em facadas);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ym typeface="Wingdings" panose="05000000000000000000" pitchFamily="2" charset="2"/>
              </a:rPr>
              <a:t>	1/3 dos pacientes refere dor pulsátil;</a:t>
            </a:r>
            <a:endParaRPr lang="pt-BR" dirty="0" smtClean="0"/>
          </a:p>
          <a:p>
            <a:pPr lvl="1">
              <a:defRPr/>
            </a:pPr>
            <a:r>
              <a:rPr lang="pt-BR" dirty="0" smtClean="0"/>
              <a:t>Unilateral em sua maioria;</a:t>
            </a:r>
          </a:p>
          <a:p>
            <a:pPr lvl="1">
              <a:defRPr/>
            </a:pPr>
            <a:r>
              <a:rPr lang="pt-BR" dirty="0" smtClean="0"/>
              <a:t>Atinge regiões retro-ocular, temporal e/ou frontal;</a:t>
            </a:r>
          </a:p>
          <a:p>
            <a:pPr lvl="1">
              <a:defRPr/>
            </a:pPr>
            <a:r>
              <a:rPr lang="pt-BR" dirty="0" smtClean="0"/>
              <a:t>Pode ser acompanhada por náuseas (minoria);</a:t>
            </a:r>
          </a:p>
          <a:p>
            <a:pPr lvl="1">
              <a:defRPr/>
            </a:pPr>
            <a:r>
              <a:rPr lang="pt-BR" dirty="0" smtClean="0"/>
              <a:t>Fotofobia e fonofobia (50%).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315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Cefaleia em Salvas</a:t>
            </a:r>
          </a:p>
        </p:txBody>
      </p:sp>
      <p:sp>
        <p:nvSpPr>
          <p:cNvPr id="7171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Sinais Faciais:</a:t>
            </a:r>
          </a:p>
          <a:p>
            <a:pPr lvl="1"/>
            <a:r>
              <a:rPr lang="pt-BR" dirty="0" smtClean="0"/>
              <a:t>Lacrimejamento </a:t>
            </a:r>
            <a:r>
              <a:rPr lang="pt-BR" dirty="0" err="1" smtClean="0"/>
              <a:t>ipsilateral</a:t>
            </a:r>
            <a:endParaRPr lang="pt-BR" dirty="0" smtClean="0"/>
          </a:p>
          <a:p>
            <a:pPr lvl="1"/>
            <a:r>
              <a:rPr lang="pt-BR" dirty="0" smtClean="0"/>
              <a:t>Vermelhidão conjuntival</a:t>
            </a:r>
          </a:p>
          <a:p>
            <a:pPr lvl="1"/>
            <a:r>
              <a:rPr lang="pt-BR" dirty="0" smtClean="0"/>
              <a:t>Edema palpebral</a:t>
            </a:r>
          </a:p>
          <a:p>
            <a:pPr lvl="1"/>
            <a:r>
              <a:rPr lang="pt-BR" dirty="0" err="1" smtClean="0"/>
              <a:t>Miose</a:t>
            </a:r>
            <a:endParaRPr lang="pt-BR" dirty="0" smtClean="0"/>
          </a:p>
          <a:p>
            <a:pPr lvl="1"/>
            <a:r>
              <a:rPr lang="pt-BR" dirty="0" smtClean="0"/>
              <a:t>Ptose</a:t>
            </a:r>
          </a:p>
          <a:p>
            <a:pPr lvl="1"/>
            <a:r>
              <a:rPr lang="pt-BR" dirty="0" smtClean="0"/>
              <a:t>Congestão nasal</a:t>
            </a:r>
          </a:p>
          <a:p>
            <a:pPr lvl="1"/>
            <a:r>
              <a:rPr lang="pt-BR" dirty="0" err="1" smtClean="0"/>
              <a:t>Rinorreia</a:t>
            </a:r>
            <a:endParaRPr lang="pt-BR" dirty="0" smtClean="0"/>
          </a:p>
          <a:p>
            <a:pPr lvl="1"/>
            <a:r>
              <a:rPr lang="pt-BR" dirty="0" smtClean="0"/>
              <a:t>Rubra </a:t>
            </a:r>
            <a:r>
              <a:rPr lang="pt-BR" dirty="0" err="1" smtClean="0"/>
              <a:t>fascial</a:t>
            </a: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91252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Cefaleia em Salvas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1) Episódica</a:t>
            </a:r>
          </a:p>
          <a:p>
            <a:pPr fontAlgn="auto">
              <a:spcAft>
                <a:spcPts val="0"/>
              </a:spcAft>
              <a:defRPr/>
            </a:pPr>
            <a:endParaRPr lang="pt-BR" dirty="0"/>
          </a:p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Pelo menos 5 crises, com dor forte unilateral, orbitária, </a:t>
            </a:r>
            <a:r>
              <a:rPr lang="pt-BR" dirty="0" err="1" smtClean="0"/>
              <a:t>supra-orbitária</a:t>
            </a:r>
            <a:r>
              <a:rPr lang="pt-BR" dirty="0" smtClean="0"/>
              <a:t> e/ou temporal de 15 a 180 minutos, se não tratada e não atribuída a outro transtorno.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Pelo menos 2 períodos de salvas durando de 7 a 365 dias e separados por período de remissão maiores ou iguais a 1 mês.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0508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669925"/>
            <a:ext cx="7886700" cy="5507038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2) Crônica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Semelhante à esporádica.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Crises ocorrem por mais de um ano sem períodos de remissão ou com períodos menores de um mês.</a:t>
            </a:r>
          </a:p>
          <a:p>
            <a:pPr fontAlgn="auto">
              <a:spcAft>
                <a:spcPts val="0"/>
              </a:spcAft>
              <a:defRPr/>
            </a:pPr>
            <a:endParaRPr lang="pt-BR" dirty="0" smtClean="0">
              <a:sym typeface="Wingdings" panose="05000000000000000000" pitchFamily="2" charset="2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ym typeface="Wingdings" panose="05000000000000000000" pitchFamily="2" charset="2"/>
              </a:rPr>
              <a:t>Classificação Internacional de Cefaleias (2004)</a:t>
            </a:r>
            <a:endParaRPr lang="pt-BR" dirty="0" smtClean="0"/>
          </a:p>
          <a:p>
            <a:pPr fontAlgn="auto">
              <a:spcAft>
                <a:spcPts val="0"/>
              </a:spcAft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647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t-BR" sz="4800" dirty="0" smtClean="0"/>
          </a:p>
          <a:p>
            <a:pPr marL="0" indent="0" algn="ctr">
              <a:buNone/>
            </a:pPr>
            <a:r>
              <a:rPr lang="pt-BR" sz="4800" dirty="0" smtClean="0"/>
              <a:t>CEFALEIAS PRIMÁRIAS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318199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Cefaleia em Salvas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Fisiopatologia:</a:t>
            </a:r>
          </a:p>
          <a:p>
            <a:pPr lvl="1">
              <a:defRPr/>
            </a:pPr>
            <a:r>
              <a:rPr lang="pt-BR" sz="3200" dirty="0" smtClean="0"/>
              <a:t>Principal fator desencadeante: </a:t>
            </a:r>
            <a:r>
              <a:rPr lang="pt-BR" sz="3200" u="sng" dirty="0" smtClean="0"/>
              <a:t>Álcool</a:t>
            </a:r>
          </a:p>
          <a:p>
            <a:pPr fontAlgn="auto">
              <a:spcAft>
                <a:spcPts val="0"/>
              </a:spcAft>
              <a:defRPr/>
            </a:pPr>
            <a:endParaRPr lang="pt-BR" dirty="0"/>
          </a:p>
          <a:p>
            <a:pPr lvl="1">
              <a:defRPr/>
            </a:pPr>
            <a:r>
              <a:rPr lang="pt-BR" sz="3200" dirty="0" smtClean="0"/>
              <a:t>Não é completamente esclarecida</a:t>
            </a:r>
          </a:p>
          <a:p>
            <a:pPr fontAlgn="auto">
              <a:spcAft>
                <a:spcPts val="0"/>
              </a:spcAft>
              <a:defRPr/>
            </a:pPr>
            <a:endParaRPr lang="pt-BR" dirty="0" smtClean="0"/>
          </a:p>
          <a:p>
            <a:pPr lvl="1">
              <a:defRPr/>
            </a:pPr>
            <a:r>
              <a:rPr lang="pt-BR" sz="3200" dirty="0" smtClean="0"/>
              <a:t>Várias vertentes são estudadas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	</a:t>
            </a:r>
          </a:p>
          <a:p>
            <a:pPr fontAlgn="auto">
              <a:spcAft>
                <a:spcPts val="0"/>
              </a:spcAft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128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669925"/>
            <a:ext cx="7886700" cy="5507038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Alterações Vasculares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ym typeface="Wingdings" panose="05000000000000000000" pitchFamily="2" charset="2"/>
              </a:rPr>
              <a:t> Dilatação de vasos extracranianos por liberação de substâncias vaso ativas; foi descartada por não explicar os outros achados clínicos</a:t>
            </a:r>
            <a:endParaRPr lang="pt-BR" dirty="0" smtClean="0"/>
          </a:p>
          <a:p>
            <a:pPr fontAlgn="auto">
              <a:spcAft>
                <a:spcPts val="0"/>
              </a:spcAft>
              <a:defRPr/>
            </a:pPr>
            <a:endParaRPr lang="pt-BR" dirty="0"/>
          </a:p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Alterações Endócrinas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à"/>
              <a:defRPr/>
            </a:pPr>
            <a:r>
              <a:rPr lang="pt-BR" dirty="0" smtClean="0">
                <a:sym typeface="Wingdings" panose="05000000000000000000" pitchFamily="2" charset="2"/>
              </a:rPr>
              <a:t> Secreção de cortisol e testosterona e sua ação sobre a liberação de serotonina + disfunção da glândula pineal (receptores opióides)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à"/>
              <a:defRPr/>
            </a:pPr>
            <a:endParaRPr lang="pt-BR" dirty="0">
              <a:sym typeface="Wingdings" panose="05000000000000000000" pitchFamily="2" charset="2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1710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908719"/>
            <a:ext cx="7886700" cy="5268243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Não está bem definida a </a:t>
            </a:r>
            <a:r>
              <a:rPr lang="pt-BR" dirty="0" err="1" smtClean="0"/>
              <a:t>fisopatologia</a:t>
            </a:r>
            <a:endParaRPr lang="pt-BR" dirty="0" smtClean="0"/>
          </a:p>
          <a:p>
            <a:r>
              <a:rPr lang="pt-BR" dirty="0" smtClean="0"/>
              <a:t>Atualmente, o mais aceito é que eventos levam à ativação do sistema trigemino-vascular</a:t>
            </a:r>
          </a:p>
          <a:p>
            <a:endParaRPr lang="pt-BR" dirty="0" smtClean="0"/>
          </a:p>
          <a:p>
            <a:r>
              <a:rPr lang="pt-BR" dirty="0" smtClean="0"/>
              <a:t>Os sintomas seriam explicados pela presença de lesão única no local onde as fibras das divisões trigeminais oftálmica e maxilar convergem com projeções nos gânglios cervical superior e </a:t>
            </a:r>
            <a:r>
              <a:rPr lang="pt-BR" dirty="0" err="1" smtClean="0"/>
              <a:t>esfenopalatino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ativação simpática (sudorese)</a:t>
            </a:r>
          </a:p>
          <a:p>
            <a:pPr lvl="1"/>
            <a:r>
              <a:rPr lang="pt-BR" dirty="0" smtClean="0"/>
              <a:t>ativação parassimpática (</a:t>
            </a:r>
            <a:r>
              <a:rPr lang="pt-BR" dirty="0" err="1" smtClean="0"/>
              <a:t>lacrimejamento</a:t>
            </a:r>
            <a:r>
              <a:rPr lang="pt-BR" dirty="0" smtClean="0"/>
              <a:t>, congestão nasal)</a:t>
            </a:r>
          </a:p>
          <a:p>
            <a:pPr lvl="1"/>
            <a:r>
              <a:rPr lang="pt-BR" dirty="0" smtClean="0"/>
              <a:t>manifestação de dor na primeira e segunda divisão </a:t>
            </a:r>
            <a:r>
              <a:rPr lang="pt-BR" dirty="0" err="1" smtClean="0"/>
              <a:t>trigeminal</a:t>
            </a:r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02066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Hipotálamo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Foram observadas alterações funcionais e estruturais no hipotálamo: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à"/>
              <a:defRPr/>
            </a:pPr>
            <a:endParaRPr lang="pt-BR" dirty="0" smtClean="0">
              <a:sym typeface="Wingdings" panose="05000000000000000000" pitchFamily="2" charset="2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ym typeface="Wingdings" panose="05000000000000000000" pitchFamily="2" charset="2"/>
              </a:rPr>
              <a:t>	- Ritmos circadianos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>
                <a:sym typeface="Wingdings" panose="05000000000000000000" pitchFamily="2" charset="2"/>
              </a:rPr>
              <a:t>	</a:t>
            </a:r>
            <a:r>
              <a:rPr lang="pt-BR" dirty="0" smtClean="0">
                <a:sym typeface="Wingdings" panose="05000000000000000000" pitchFamily="2" charset="2"/>
              </a:rPr>
              <a:t>- Ciclo vigília-sono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>
                <a:sym typeface="Wingdings" panose="05000000000000000000" pitchFamily="2" charset="2"/>
              </a:rPr>
              <a:t>	</a:t>
            </a:r>
            <a:r>
              <a:rPr lang="pt-BR" dirty="0" smtClean="0">
                <a:sym typeface="Wingdings" panose="05000000000000000000" pitchFamily="2" charset="2"/>
              </a:rPr>
              <a:t>- Controle do SNA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8502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 smtClean="0"/>
              <a:t>Tratamento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4400" dirty="0" smtClean="0"/>
              <a:t>Crises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    - Oxigênio (100% de saturação), pelo menos 8L/min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 </a:t>
            </a:r>
            <a:r>
              <a:rPr lang="pt-BR" dirty="0" smtClean="0"/>
              <a:t>   - Derivados do </a:t>
            </a:r>
            <a:r>
              <a:rPr lang="pt-BR" dirty="0" err="1" smtClean="0"/>
              <a:t>ergot</a:t>
            </a:r>
            <a:r>
              <a:rPr lang="pt-BR" dirty="0" smtClean="0"/>
              <a:t> (Tartarato de ergotamina e </a:t>
            </a:r>
            <a:r>
              <a:rPr lang="pt-BR" dirty="0" err="1" smtClean="0"/>
              <a:t>diergotamina</a:t>
            </a:r>
            <a:r>
              <a:rPr lang="pt-BR" dirty="0" smtClean="0"/>
              <a:t>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 </a:t>
            </a:r>
            <a:r>
              <a:rPr lang="pt-BR" dirty="0" smtClean="0"/>
              <a:t>   - </a:t>
            </a:r>
            <a:r>
              <a:rPr lang="pt-BR" dirty="0" err="1" smtClean="0"/>
              <a:t>Triptanos</a:t>
            </a:r>
            <a:r>
              <a:rPr lang="pt-BR" dirty="0" smtClean="0"/>
              <a:t> (</a:t>
            </a:r>
            <a:r>
              <a:rPr lang="pt-BR" dirty="0" err="1" smtClean="0"/>
              <a:t>Sumatriptano</a:t>
            </a:r>
            <a:r>
              <a:rPr lang="pt-BR" dirty="0" smtClean="0"/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258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25451"/>
            <a:ext cx="7886700" cy="57515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4800" dirty="0" smtClean="0"/>
              <a:t>Profilático</a:t>
            </a:r>
          </a:p>
          <a:p>
            <a:pPr fontAlgn="auto">
              <a:spcAft>
                <a:spcPts val="0"/>
              </a:spcAft>
              <a:defRPr/>
            </a:pPr>
            <a:endParaRPr lang="pt-BR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pt-BR" sz="3200" dirty="0" smtClean="0"/>
              <a:t>- Lítio (Carbonato de Lítio)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3200" dirty="0" smtClean="0"/>
              <a:t>- Anticonvulsivante (Ácido </a:t>
            </a:r>
            <a:r>
              <a:rPr lang="pt-BR" sz="3200" dirty="0" err="1" smtClean="0"/>
              <a:t>Valpróico</a:t>
            </a:r>
            <a:r>
              <a:rPr lang="pt-BR" sz="3200" dirty="0" smtClean="0"/>
              <a:t>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3200" dirty="0" smtClean="0"/>
              <a:t>- Bloqueador de canais de cálcio (</a:t>
            </a:r>
            <a:r>
              <a:rPr lang="pt-BR" sz="3200" dirty="0" err="1" smtClean="0"/>
              <a:t>Verapamil</a:t>
            </a:r>
            <a:r>
              <a:rPr lang="pt-BR" sz="3200" dirty="0" smtClean="0"/>
              <a:t>)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98866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SUNCT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Definição:</a:t>
            </a:r>
          </a:p>
          <a:p>
            <a:pPr lvl="1">
              <a:defRPr/>
            </a:pPr>
            <a:r>
              <a:rPr lang="pt-BR" dirty="0" smtClean="0"/>
              <a:t>SUNCT: short-</a:t>
            </a:r>
            <a:r>
              <a:rPr lang="pt-BR" dirty="0" err="1" smtClean="0"/>
              <a:t>lasting</a:t>
            </a:r>
            <a:r>
              <a:rPr lang="pt-BR" dirty="0" smtClean="0"/>
              <a:t> unilateral </a:t>
            </a:r>
            <a:r>
              <a:rPr lang="pt-BR" dirty="0" err="1" smtClean="0"/>
              <a:t>neuralgiform</a:t>
            </a:r>
            <a:r>
              <a:rPr lang="pt-BR" dirty="0" smtClean="0"/>
              <a:t> </a:t>
            </a:r>
            <a:r>
              <a:rPr lang="pt-BR" dirty="0" err="1" smtClean="0"/>
              <a:t>headache</a:t>
            </a:r>
            <a:r>
              <a:rPr lang="pt-BR" dirty="0" smtClean="0"/>
              <a:t> </a:t>
            </a:r>
            <a:r>
              <a:rPr lang="pt-BR" dirty="0" err="1" smtClean="0"/>
              <a:t>attacks</a:t>
            </a:r>
            <a:r>
              <a:rPr lang="pt-BR" dirty="0" smtClean="0"/>
              <a:t> conjuntival </a:t>
            </a:r>
            <a:r>
              <a:rPr lang="pt-BR" dirty="0" err="1" smtClean="0"/>
              <a:t>injection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tearing</a:t>
            </a:r>
            <a:endParaRPr lang="pt-BR" dirty="0" smtClean="0"/>
          </a:p>
          <a:p>
            <a:pPr fontAlgn="auto">
              <a:spcAft>
                <a:spcPts val="0"/>
              </a:spcAft>
              <a:defRPr/>
            </a:pPr>
            <a:endParaRPr lang="pt-BR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ym typeface="Wingdings" panose="05000000000000000000" pitchFamily="2" charset="2"/>
              </a:rPr>
              <a:t> </a:t>
            </a:r>
            <a:r>
              <a:rPr lang="pt-BR" dirty="0" err="1" smtClean="0">
                <a:sym typeface="Wingdings" panose="05000000000000000000" pitchFamily="2" charset="2"/>
              </a:rPr>
              <a:t>cefaléia</a:t>
            </a:r>
            <a:r>
              <a:rPr lang="pt-BR" dirty="0" smtClean="0">
                <a:sym typeface="Wingdings" panose="05000000000000000000" pitchFamily="2" charset="2"/>
              </a:rPr>
              <a:t> </a:t>
            </a:r>
            <a:r>
              <a:rPr lang="pt-BR" dirty="0">
                <a:sym typeface="Wingdings" panose="05000000000000000000" pitchFamily="2" charset="2"/>
              </a:rPr>
              <a:t>de curta duração, unilateral, </a:t>
            </a:r>
            <a:r>
              <a:rPr lang="pt-BR" dirty="0" err="1">
                <a:sym typeface="Wingdings" panose="05000000000000000000" pitchFamily="2" charset="2"/>
              </a:rPr>
              <a:t>neuralgiforme</a:t>
            </a:r>
            <a:r>
              <a:rPr lang="pt-BR" dirty="0">
                <a:sym typeface="Wingdings" panose="05000000000000000000" pitchFamily="2" charset="2"/>
              </a:rPr>
              <a:t> com </a:t>
            </a:r>
            <a:r>
              <a:rPr lang="pt-BR" dirty="0" err="1">
                <a:sym typeface="Wingdings" panose="05000000000000000000" pitchFamily="2" charset="2"/>
              </a:rPr>
              <a:t>hiperemia</a:t>
            </a:r>
            <a:r>
              <a:rPr lang="pt-BR" dirty="0">
                <a:sym typeface="Wingdings" panose="05000000000000000000" pitchFamily="2" charset="2"/>
              </a:rPr>
              <a:t> </a:t>
            </a:r>
            <a:r>
              <a:rPr lang="pt-BR" dirty="0" smtClean="0">
                <a:sym typeface="Wingdings" panose="05000000000000000000" pitchFamily="2" charset="2"/>
              </a:rPr>
              <a:t> </a:t>
            </a:r>
            <a:r>
              <a:rPr lang="pt-BR" dirty="0" err="1" smtClean="0">
                <a:sym typeface="Wingdings" panose="05000000000000000000" pitchFamily="2" charset="2"/>
              </a:rPr>
              <a:t>conjuntival</a:t>
            </a:r>
            <a:r>
              <a:rPr lang="pt-BR" dirty="0" smtClean="0">
                <a:sym typeface="Wingdings" panose="05000000000000000000" pitchFamily="2" charset="2"/>
              </a:rPr>
              <a:t> </a:t>
            </a:r>
            <a:r>
              <a:rPr lang="pt-BR" dirty="0">
                <a:sym typeface="Wingdings" panose="05000000000000000000" pitchFamily="2" charset="2"/>
              </a:rPr>
              <a:t>e </a:t>
            </a:r>
            <a:r>
              <a:rPr lang="pt-BR" dirty="0" smtClean="0">
                <a:sym typeface="Wingdings" panose="05000000000000000000" pitchFamily="2" charset="2"/>
              </a:rPr>
              <a:t>lacrimejamento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>
              <a:sym typeface="Wingdings" panose="05000000000000000000" pitchFamily="2" charset="2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ym typeface="Wingdings" panose="05000000000000000000" pitchFamily="2" charset="2"/>
              </a:rPr>
              <a:t>Muito semelhante à Cefaleia em Salvas, porém de curta duração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161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Epidemiologia</a:t>
            </a:r>
          </a:p>
        </p:txBody>
      </p:sp>
      <p:sp>
        <p:nvSpPr>
          <p:cNvPr id="1843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Mais comum em homens</a:t>
            </a:r>
          </a:p>
          <a:p>
            <a:r>
              <a:rPr lang="pt-BR" smtClean="0"/>
              <a:t>Idade de início das crises varia entre 35 e 65 anos</a:t>
            </a:r>
          </a:p>
          <a:p>
            <a:r>
              <a:rPr lang="pt-BR" smtClean="0"/>
              <a:t>Não costuma apresentar história familiar</a:t>
            </a:r>
          </a:p>
          <a:p>
            <a:r>
              <a:rPr lang="pt-BR" smtClean="0"/>
              <a:t>Incomum em crianças</a:t>
            </a:r>
          </a:p>
        </p:txBody>
      </p:sp>
    </p:spTree>
    <p:extLst>
      <p:ext uri="{BB962C8B-B14F-4D97-AF65-F5344CB8AC3E}">
        <p14:creationId xmlns:p14="http://schemas.microsoft.com/office/powerpoint/2010/main" val="332577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Apresentação Clínica</a:t>
            </a:r>
          </a:p>
        </p:txBody>
      </p:sp>
      <p:sp>
        <p:nvSpPr>
          <p:cNvPr id="19459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Dor unilateral, orbitária, </a:t>
            </a:r>
            <a:r>
              <a:rPr lang="pt-BR" dirty="0" err="1" smtClean="0"/>
              <a:t>supra-orbitária</a:t>
            </a:r>
            <a:r>
              <a:rPr lang="pt-BR" dirty="0" smtClean="0"/>
              <a:t> e/ou temporal</a:t>
            </a:r>
          </a:p>
          <a:p>
            <a:r>
              <a:rPr lang="pt-BR" dirty="0" smtClean="0"/>
              <a:t>Apresenta-se na forma de pontadas ou pulsátil</a:t>
            </a:r>
          </a:p>
          <a:p>
            <a:r>
              <a:rPr lang="pt-BR" dirty="0" smtClean="0"/>
              <a:t>Duração das crises de 5 a 240 segundos</a:t>
            </a:r>
          </a:p>
          <a:p>
            <a:endParaRPr lang="pt-BR" dirty="0" smtClean="0"/>
          </a:p>
          <a:p>
            <a:r>
              <a:rPr lang="pt-BR" dirty="0" smtClean="0"/>
              <a:t>Semelhante à Cefaleia em Salvas, surge </a:t>
            </a:r>
            <a:r>
              <a:rPr lang="pt-BR" dirty="0" err="1" smtClean="0"/>
              <a:t>hiperemia</a:t>
            </a:r>
            <a:r>
              <a:rPr lang="pt-BR" dirty="0" smtClean="0"/>
              <a:t> </a:t>
            </a:r>
            <a:r>
              <a:rPr lang="pt-BR" dirty="0" err="1" smtClean="0"/>
              <a:t>conjuntival</a:t>
            </a:r>
            <a:r>
              <a:rPr lang="pt-BR" dirty="0" smtClean="0"/>
              <a:t> e </a:t>
            </a:r>
            <a:r>
              <a:rPr lang="pt-BR" dirty="0" err="1" smtClean="0"/>
              <a:t>lacrimejamento</a:t>
            </a:r>
            <a:r>
              <a:rPr lang="pt-BR" dirty="0" smtClean="0"/>
              <a:t> </a:t>
            </a:r>
            <a:r>
              <a:rPr lang="pt-BR" dirty="0" err="1" smtClean="0"/>
              <a:t>ipsilateral</a:t>
            </a:r>
            <a:r>
              <a:rPr lang="pt-BR" dirty="0" smtClean="0"/>
              <a:t>, assim como obstrução nasal e </a:t>
            </a:r>
            <a:r>
              <a:rPr lang="pt-BR" dirty="0" err="1" smtClean="0"/>
              <a:t>rinorréia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Sintomas iniciam-se logo após o início da dor</a:t>
            </a:r>
          </a:p>
        </p:txBody>
      </p:sp>
    </p:spTree>
    <p:extLst>
      <p:ext uri="{BB962C8B-B14F-4D97-AF65-F5344CB8AC3E}">
        <p14:creationId xmlns:p14="http://schemas.microsoft.com/office/powerpoint/2010/main" val="278708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Crises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Geralmente são diurnas </a:t>
            </a:r>
          </a:p>
          <a:p>
            <a:r>
              <a:rPr lang="pt-BR" dirty="0" smtClean="0"/>
              <a:t>Padrão irregular </a:t>
            </a:r>
            <a:r>
              <a:rPr lang="pt-BR" dirty="0" smtClean="0">
                <a:sym typeface="Wingdings" pitchFamily="2" charset="2"/>
              </a:rPr>
              <a:t> alternância errática entre períodos com dor (dias, meses) e remissão total que dura meses</a:t>
            </a:r>
          </a:p>
          <a:p>
            <a:endParaRPr lang="pt-BR" dirty="0" smtClean="0">
              <a:sym typeface="Wingdings" pitchFamily="2" charset="2"/>
            </a:endParaRPr>
          </a:p>
          <a:p>
            <a:r>
              <a:rPr lang="pt-BR" dirty="0" smtClean="0">
                <a:sym typeface="Wingdings" pitchFamily="2" charset="2"/>
              </a:rPr>
              <a:t>As crises podem ser desencadeadas por manobras mecânicas do pescoço e zonas-gatilho e topográficas trigeminais e </a:t>
            </a:r>
            <a:r>
              <a:rPr lang="pt-BR" dirty="0" err="1" smtClean="0">
                <a:sym typeface="Wingdings" pitchFamily="2" charset="2"/>
              </a:rPr>
              <a:t>extratrigeminais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47685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pt-BR" dirty="0" err="1" smtClean="0"/>
              <a:t>Migrânea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3888432"/>
          </a:xfrm>
        </p:spPr>
        <p:txBody>
          <a:bodyPr>
            <a:normAutofit lnSpcReduction="10000"/>
          </a:bodyPr>
          <a:lstStyle/>
          <a:p>
            <a:pPr algn="l"/>
            <a:r>
              <a:rPr lang="pt-BR" dirty="0" smtClean="0">
                <a:solidFill>
                  <a:schemeClr val="tx1"/>
                </a:solidFill>
              </a:rPr>
              <a:t>Epidemiologia: </a:t>
            </a:r>
          </a:p>
          <a:p>
            <a:pPr algn="l"/>
            <a:r>
              <a:rPr lang="pt-BR" dirty="0">
                <a:solidFill>
                  <a:schemeClr val="tx1"/>
                </a:solidFill>
              </a:rPr>
              <a:t>-</a:t>
            </a:r>
            <a:r>
              <a:rPr lang="pt-BR" dirty="0" smtClean="0">
                <a:solidFill>
                  <a:schemeClr val="tx1"/>
                </a:solidFill>
              </a:rPr>
              <a:t>segunda causa de cefaleia primária</a:t>
            </a:r>
          </a:p>
          <a:p>
            <a:pPr algn="l"/>
            <a:r>
              <a:rPr lang="pt-BR" dirty="0" smtClean="0">
                <a:solidFill>
                  <a:schemeClr val="tx1"/>
                </a:solidFill>
              </a:rPr>
              <a:t>-prevalência de 15%</a:t>
            </a:r>
          </a:p>
          <a:p>
            <a:pPr algn="l"/>
            <a:r>
              <a:rPr lang="pt-BR" dirty="0" smtClean="0">
                <a:solidFill>
                  <a:schemeClr val="tx1"/>
                </a:solidFill>
              </a:rPr>
              <a:t>-mais comum no gênero feminino</a:t>
            </a:r>
          </a:p>
          <a:p>
            <a:pPr algn="l"/>
            <a:endParaRPr lang="pt-BR" dirty="0">
              <a:solidFill>
                <a:schemeClr val="tx1"/>
              </a:solidFill>
            </a:endParaRPr>
          </a:p>
          <a:p>
            <a:pPr algn="l"/>
            <a:r>
              <a:rPr lang="pt-BR" dirty="0" smtClean="0">
                <a:solidFill>
                  <a:schemeClr val="tx1"/>
                </a:solidFill>
              </a:rPr>
              <a:t>Tipos: sem aura (80%)</a:t>
            </a:r>
          </a:p>
          <a:p>
            <a:pPr algn="l"/>
            <a:r>
              <a:rPr lang="pt-BR" dirty="0">
                <a:solidFill>
                  <a:schemeClr val="tx1"/>
                </a:solidFill>
              </a:rPr>
              <a:t>	</a:t>
            </a:r>
            <a:r>
              <a:rPr lang="pt-BR" dirty="0" smtClean="0">
                <a:solidFill>
                  <a:schemeClr val="tx1"/>
                </a:solidFill>
              </a:rPr>
              <a:t>com aura (10-15%)</a:t>
            </a:r>
          </a:p>
          <a:p>
            <a:pPr marL="457200" indent="-457200"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284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Critérios de diagnóstico</a:t>
            </a:r>
          </a:p>
        </p:txBody>
      </p:sp>
      <p:sp>
        <p:nvSpPr>
          <p:cNvPr id="21507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mtClean="0"/>
              <a:t>Pelo menos 20 crises  de dor unilateral, orbitária, supra-orbitária ou temporal em punhaladas ou pulsátil, durando de 5 a 240 segundos</a:t>
            </a:r>
          </a:p>
          <a:p>
            <a:r>
              <a:rPr lang="pt-BR" smtClean="0"/>
              <a:t>Dor acompanhada de lacrimejamento unilateral e vermelhidão conjuntival</a:t>
            </a:r>
          </a:p>
          <a:p>
            <a:r>
              <a:rPr lang="pt-BR" smtClean="0"/>
              <a:t>Ocorrência de crises com frequência de 3 a 200 por dia</a:t>
            </a:r>
          </a:p>
          <a:p>
            <a:r>
              <a:rPr lang="pt-BR" smtClean="0"/>
              <a:t>Não ser atribuída a outra patologia</a:t>
            </a:r>
          </a:p>
        </p:txBody>
      </p:sp>
    </p:spTree>
    <p:extLst>
      <p:ext uri="{BB962C8B-B14F-4D97-AF65-F5344CB8AC3E}">
        <p14:creationId xmlns:p14="http://schemas.microsoft.com/office/powerpoint/2010/main" val="198072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6000" smtClean="0"/>
              <a:t>Fisiopatologia</a:t>
            </a:r>
          </a:p>
        </p:txBody>
      </p:sp>
      <p:sp>
        <p:nvSpPr>
          <p:cNvPr id="22531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/>
          </a:bodyPr>
          <a:lstStyle/>
          <a:p>
            <a:r>
              <a:rPr lang="pt-BR" sz="4800" dirty="0" smtClean="0"/>
              <a:t>Não é completamente explicada, mas como a Cefaleia em Salvas, acredita-se estar relacionada a alterações trigêmeo-autonômicas, assim como alterações hipotalâmicas.</a:t>
            </a:r>
          </a:p>
        </p:txBody>
      </p:sp>
    </p:spTree>
    <p:extLst>
      <p:ext uri="{BB962C8B-B14F-4D97-AF65-F5344CB8AC3E}">
        <p14:creationId xmlns:p14="http://schemas.microsoft.com/office/powerpoint/2010/main" val="129870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Tratamento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Não há tratamento específico para o caso.            A maior parte dos fármacos usados no tratamento de cefaleias primárias são ineficazes.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Profilático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 -</a:t>
            </a:r>
            <a:r>
              <a:rPr lang="pt-BR" dirty="0" err="1" smtClean="0"/>
              <a:t>Topiramato</a:t>
            </a:r>
            <a:r>
              <a:rPr lang="pt-BR" dirty="0" smtClean="0"/>
              <a:t> (25 a 200mg/dia)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 - </a:t>
            </a:r>
            <a:r>
              <a:rPr lang="pt-BR" dirty="0" err="1" smtClean="0"/>
              <a:t>Gabapentina</a:t>
            </a:r>
            <a:r>
              <a:rPr lang="pt-BR" dirty="0" smtClean="0"/>
              <a:t> (900mg)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 </a:t>
            </a:r>
            <a:r>
              <a:rPr lang="pt-BR" dirty="0" smtClean="0"/>
              <a:t>- </a:t>
            </a:r>
            <a:r>
              <a:rPr lang="pt-BR" dirty="0" err="1" smtClean="0"/>
              <a:t>Lamotrigina</a:t>
            </a:r>
            <a:r>
              <a:rPr lang="pt-BR" dirty="0" smtClean="0"/>
              <a:t> (100 a 200mg)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 </a:t>
            </a:r>
            <a:r>
              <a:rPr lang="pt-BR" dirty="0" smtClean="0"/>
              <a:t>- </a:t>
            </a:r>
            <a:r>
              <a:rPr lang="pt-BR" dirty="0" err="1" smtClean="0"/>
              <a:t>Corticóides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705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Hemicrania Paroxística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Epidemiologia: muito rara, 70% sexo feminino; 30 anos</a:t>
            </a:r>
          </a:p>
          <a:p>
            <a:r>
              <a:rPr lang="pt-BR" dirty="0" smtClean="0"/>
              <a:t>Fisiopatologia:</a:t>
            </a:r>
          </a:p>
          <a:p>
            <a:pPr lvl="1"/>
            <a:r>
              <a:rPr lang="pt-BR" dirty="0" smtClean="0"/>
              <a:t>Não está totalmente esclarecida</a:t>
            </a:r>
          </a:p>
          <a:p>
            <a:pPr lvl="1"/>
            <a:r>
              <a:rPr lang="pt-BR" dirty="0"/>
              <a:t> </a:t>
            </a:r>
            <a:r>
              <a:rPr lang="pt-BR" dirty="0" smtClean="0"/>
              <a:t>Ativação do sistema </a:t>
            </a:r>
            <a:r>
              <a:rPr lang="pt-BR" dirty="0" err="1" smtClean="0"/>
              <a:t>trigêmino-vascular</a:t>
            </a:r>
            <a:r>
              <a:rPr lang="pt-BR" dirty="0" smtClean="0"/>
              <a:t> </a:t>
            </a:r>
          </a:p>
          <a:p>
            <a:pPr marL="857250" lvl="2" indent="-457200">
              <a:buFont typeface="Calibri" pitchFamily="34" charset="0"/>
              <a:buChar char="—"/>
            </a:pPr>
            <a:endParaRPr lang="pt-BR" dirty="0" smtClean="0"/>
          </a:p>
          <a:p>
            <a:pPr marL="857250" lvl="2" indent="-457200"/>
            <a:r>
              <a:rPr lang="pt-BR" sz="3200" dirty="0" smtClean="0"/>
              <a:t>Episódica ou Crônica</a:t>
            </a:r>
          </a:p>
        </p:txBody>
      </p:sp>
    </p:spTree>
    <p:extLst>
      <p:ext uri="{BB962C8B-B14F-4D97-AF65-F5344CB8AC3E}">
        <p14:creationId xmlns:p14="http://schemas.microsoft.com/office/powerpoint/2010/main" val="324864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Hemicrania Paroxística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Manifestações clínicas:</a:t>
            </a:r>
          </a:p>
          <a:p>
            <a:pPr lvl="1"/>
            <a:r>
              <a:rPr lang="pt-BR" dirty="0"/>
              <a:t>Dor de forte intensidade</a:t>
            </a:r>
          </a:p>
          <a:p>
            <a:pPr lvl="1"/>
            <a:r>
              <a:rPr lang="pt-BR" dirty="0"/>
              <a:t>Localização </a:t>
            </a:r>
            <a:r>
              <a:rPr lang="pt-BR" dirty="0" smtClean="0"/>
              <a:t>orbitária, temporal ou frontal </a:t>
            </a:r>
            <a:r>
              <a:rPr lang="pt-BR" dirty="0"/>
              <a:t>unilateral</a:t>
            </a:r>
          </a:p>
          <a:p>
            <a:pPr lvl="1"/>
            <a:r>
              <a:rPr lang="pt-BR" dirty="0"/>
              <a:t>Sinais autonômicos </a:t>
            </a:r>
            <a:r>
              <a:rPr lang="pt-BR" dirty="0" err="1"/>
              <a:t>ipsilaterais</a:t>
            </a:r>
            <a:r>
              <a:rPr lang="pt-BR" dirty="0"/>
              <a:t> à dor: hiperemia conjuntival, lacrimejamento, </a:t>
            </a:r>
            <a:r>
              <a:rPr lang="pt-BR" dirty="0" err="1"/>
              <a:t>rinorreia</a:t>
            </a:r>
            <a:r>
              <a:rPr lang="pt-BR" dirty="0"/>
              <a:t>. </a:t>
            </a:r>
            <a:endParaRPr lang="pt-BR" dirty="0" smtClean="0"/>
          </a:p>
          <a:p>
            <a:pPr lvl="1"/>
            <a:r>
              <a:rPr lang="pt-BR" dirty="0" smtClean="0"/>
              <a:t>Curta duração: 2-45 minutos</a:t>
            </a:r>
          </a:p>
          <a:p>
            <a:pPr lvl="1"/>
            <a:r>
              <a:rPr lang="pt-BR" dirty="0" smtClean="0"/>
              <a:t>Maior frequência de ataque (20/dia)</a:t>
            </a:r>
          </a:p>
          <a:p>
            <a:r>
              <a:rPr lang="pt-BR" dirty="0" smtClean="0"/>
              <a:t>Tratamento</a:t>
            </a:r>
          </a:p>
          <a:p>
            <a:pPr lvl="1"/>
            <a:r>
              <a:rPr lang="pt-BR" dirty="0" smtClean="0"/>
              <a:t>Indometacina: 25-50mg 3 vezes por dia. A resposta ocorre geralmente em até 48h. Se necessário, a dose pode ser aumentada para até 250mg/dia.</a:t>
            </a:r>
          </a:p>
        </p:txBody>
      </p:sp>
    </p:spTree>
    <p:extLst>
      <p:ext uri="{BB962C8B-B14F-4D97-AF65-F5344CB8AC3E}">
        <p14:creationId xmlns:p14="http://schemas.microsoft.com/office/powerpoint/2010/main" val="30768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Hemicrania Contínua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Epidemiologia: apenas 18 casos no mundo (1999)</a:t>
            </a:r>
          </a:p>
          <a:p>
            <a:r>
              <a:rPr lang="pt-BR" dirty="0" smtClean="0"/>
              <a:t>Manifestações </a:t>
            </a:r>
            <a:r>
              <a:rPr lang="pt-BR" dirty="0"/>
              <a:t>clínicas: </a:t>
            </a:r>
          </a:p>
          <a:p>
            <a:pPr lvl="1"/>
            <a:r>
              <a:rPr lang="pt-BR" dirty="0"/>
              <a:t>Dor unilateral, </a:t>
            </a:r>
            <a:r>
              <a:rPr lang="pt-BR" dirty="0" smtClean="0"/>
              <a:t>contínua, em pontada</a:t>
            </a:r>
            <a:endParaRPr lang="pt-BR" dirty="0"/>
          </a:p>
          <a:p>
            <a:pPr lvl="1"/>
            <a:r>
              <a:rPr lang="pt-BR" dirty="0"/>
              <a:t>Moderada a forte intensidade (não cessa)</a:t>
            </a:r>
          </a:p>
          <a:p>
            <a:pPr lvl="1"/>
            <a:r>
              <a:rPr lang="pt-BR" dirty="0"/>
              <a:t>Nas exacerbações: </a:t>
            </a:r>
            <a:r>
              <a:rPr lang="pt-BR" dirty="0" smtClean="0"/>
              <a:t>pode haver </a:t>
            </a:r>
            <a:r>
              <a:rPr lang="pt-BR" dirty="0" err="1" smtClean="0"/>
              <a:t>semiptose</a:t>
            </a:r>
            <a:r>
              <a:rPr lang="pt-BR" dirty="0"/>
              <a:t>, </a:t>
            </a:r>
            <a:r>
              <a:rPr lang="pt-BR" dirty="0" err="1"/>
              <a:t>miose</a:t>
            </a:r>
            <a:r>
              <a:rPr lang="pt-BR" dirty="0"/>
              <a:t>, lacrimejamento, sudorese de face</a:t>
            </a:r>
          </a:p>
          <a:p>
            <a:r>
              <a:rPr lang="pt-BR" dirty="0" smtClean="0"/>
              <a:t>Tratamento:</a:t>
            </a:r>
          </a:p>
          <a:p>
            <a:pPr lvl="1"/>
            <a:r>
              <a:rPr lang="pt-BR" dirty="0" smtClean="0"/>
              <a:t>Indometacina</a:t>
            </a:r>
          </a:p>
        </p:txBody>
      </p:sp>
    </p:spTree>
    <p:extLst>
      <p:ext uri="{BB962C8B-B14F-4D97-AF65-F5344CB8AC3E}">
        <p14:creationId xmlns:p14="http://schemas.microsoft.com/office/powerpoint/2010/main" val="383725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Cefaleia Crônica Diária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pt-BR" dirty="0" smtClean="0"/>
              <a:t>Conceito: grupo abrangente de cefaleias que se manifestam de forma diária ou quase diária (&gt;15 dias/mês), durando mais de 4h por dia por pelo menos </a:t>
            </a:r>
            <a:r>
              <a:rPr lang="pt-BR" dirty="0"/>
              <a:t>3</a:t>
            </a:r>
            <a:r>
              <a:rPr lang="pt-BR" dirty="0" smtClean="0"/>
              <a:t> meses </a:t>
            </a:r>
          </a:p>
          <a:p>
            <a:pPr marL="1200150" lvl="3" indent="-342900"/>
            <a:r>
              <a:rPr lang="pt-BR" dirty="0" smtClean="0"/>
              <a:t>Inclui </a:t>
            </a:r>
            <a:r>
              <a:rPr lang="pt-BR" dirty="0"/>
              <a:t>várias síndromes distintas: </a:t>
            </a:r>
            <a:r>
              <a:rPr lang="pt-BR" dirty="0" err="1" smtClean="0"/>
              <a:t>Migrânea</a:t>
            </a:r>
            <a:r>
              <a:rPr lang="pt-BR" dirty="0"/>
              <a:t>, </a:t>
            </a:r>
            <a:r>
              <a:rPr lang="pt-BR" dirty="0" smtClean="0"/>
              <a:t>Cefaleia </a:t>
            </a:r>
            <a:r>
              <a:rPr lang="pt-BR" dirty="0"/>
              <a:t>em </a:t>
            </a:r>
            <a:r>
              <a:rPr lang="pt-BR" dirty="0" smtClean="0"/>
              <a:t>Salvas</a:t>
            </a:r>
            <a:r>
              <a:rPr lang="pt-BR" dirty="0"/>
              <a:t>, </a:t>
            </a:r>
            <a:r>
              <a:rPr lang="pt-BR" dirty="0" smtClean="0"/>
              <a:t>Hemicrania Paroxística Crônica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dirty="0" smtClean="0"/>
              <a:t>Epidemiologia: </a:t>
            </a:r>
          </a:p>
          <a:p>
            <a:pPr marL="1200150" lvl="3" indent="-342900"/>
            <a:r>
              <a:rPr lang="pt-BR" dirty="0" smtClean="0"/>
              <a:t>Prevalência: 3-5% da população</a:t>
            </a:r>
          </a:p>
          <a:p>
            <a:pPr marL="1200150" lvl="3" indent="-342900"/>
            <a:r>
              <a:rPr lang="pt-BR" dirty="0" smtClean="0"/>
              <a:t>65-90% sexo feminino</a:t>
            </a:r>
          </a:p>
          <a:p>
            <a:pPr marL="1200150" lvl="3" indent="-342900"/>
            <a:r>
              <a:rPr lang="pt-BR" dirty="0" smtClean="0"/>
              <a:t>“Paciente típico”</a:t>
            </a:r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660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Cefaleia Crônica Diária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Manifestações clínicas:</a:t>
            </a:r>
          </a:p>
          <a:p>
            <a:pPr lvl="1"/>
            <a:r>
              <a:rPr lang="pt-BR" sz="3400" dirty="0" smtClean="0"/>
              <a:t>Características de enxaqueca e de cefaleia do tipo tensional</a:t>
            </a:r>
          </a:p>
          <a:p>
            <a:pPr lvl="1"/>
            <a:r>
              <a:rPr lang="pt-BR" sz="3400" dirty="0" smtClean="0"/>
              <a:t>Qualidade da dor: variável, geralmente em pressão ou aperto</a:t>
            </a:r>
          </a:p>
          <a:p>
            <a:pPr lvl="1"/>
            <a:r>
              <a:rPr lang="pt-BR" sz="3400" dirty="0" smtClean="0"/>
              <a:t>Intensidade: de leve a moderada, podendo haver ataques graves (usualmente latejantes; podem ser precedidos por aura </a:t>
            </a:r>
            <a:r>
              <a:rPr lang="pt-BR" sz="3400" dirty="0" err="1" smtClean="0"/>
              <a:t>enxaquecosa</a:t>
            </a:r>
            <a:r>
              <a:rPr lang="pt-BR" sz="3400" dirty="0" smtClean="0"/>
              <a:t>)</a:t>
            </a:r>
          </a:p>
          <a:p>
            <a:pPr lvl="1"/>
            <a:r>
              <a:rPr lang="pt-BR" sz="3400" dirty="0" smtClean="0"/>
              <a:t>Sintomas psicológicos frequentemente encontrados (depressão ou ansiedade)</a:t>
            </a:r>
          </a:p>
          <a:p>
            <a:pPr lvl="1"/>
            <a:r>
              <a:rPr lang="pt-BR" sz="3400" dirty="0" smtClean="0"/>
              <a:t>Geralmente, o paciente faz uso excessivo de medicações analgésicas (60%)</a:t>
            </a:r>
          </a:p>
          <a:p>
            <a:pPr lvl="1"/>
            <a:r>
              <a:rPr lang="pt-BR" sz="3400" dirty="0" smtClean="0"/>
              <a:t>Fatores de melhora: sono, escuridão, silêncio, lazer</a:t>
            </a:r>
          </a:p>
          <a:p>
            <a:pPr lvl="1"/>
            <a:r>
              <a:rPr lang="pt-BR" sz="3400" dirty="0" smtClean="0"/>
              <a:t>Fatores de piora: excesso ou falta de sono</a:t>
            </a:r>
            <a:r>
              <a:rPr lang="pt-BR" sz="3400" dirty="0"/>
              <a:t>,</a:t>
            </a:r>
            <a:r>
              <a:rPr lang="pt-BR" sz="3400" dirty="0" smtClean="0"/>
              <a:t> chocolate, álcool, menstruação, estresse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603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Cefaleia Crônica Diária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Fisiopatologia</a:t>
            </a:r>
          </a:p>
          <a:p>
            <a:pPr lvl="1"/>
            <a:r>
              <a:rPr lang="pt-BR" dirty="0" smtClean="0"/>
              <a:t>Fator de crescimento do nervo (NGF): </a:t>
            </a:r>
            <a:r>
              <a:rPr lang="pt-BR" dirty="0" err="1" smtClean="0"/>
              <a:t>neurotrofina</a:t>
            </a:r>
            <a:r>
              <a:rPr lang="pt-BR" dirty="0" smtClean="0"/>
              <a:t>/ maior sensibilidade aos estímulos dolorosos e perpetuação da dor</a:t>
            </a:r>
          </a:p>
          <a:p>
            <a:pPr lvl="1"/>
            <a:r>
              <a:rPr lang="pt-BR" dirty="0" smtClean="0"/>
              <a:t>Sensibilização dos neurônios </a:t>
            </a:r>
            <a:r>
              <a:rPr lang="pt-BR" dirty="0" err="1" smtClean="0"/>
              <a:t>trigeminais</a:t>
            </a:r>
            <a:r>
              <a:rPr lang="pt-BR" dirty="0" smtClean="0"/>
              <a:t>: maior frequência de descargas espontâneas e da </a:t>
            </a:r>
            <a:r>
              <a:rPr lang="pt-BR" dirty="0" err="1" smtClean="0"/>
              <a:t>responsividade</a:t>
            </a:r>
            <a:r>
              <a:rPr lang="pt-BR" dirty="0" smtClean="0"/>
              <a:t> dos neurônios </a:t>
            </a:r>
            <a:r>
              <a:rPr lang="pt-BR" dirty="0" err="1" smtClean="0"/>
              <a:t>trigeminais</a:t>
            </a:r>
            <a:endParaRPr lang="pt-BR" dirty="0" smtClean="0"/>
          </a:p>
          <a:p>
            <a:pPr lvl="1"/>
            <a:r>
              <a:rPr lang="pt-BR" dirty="0" smtClean="0"/>
              <a:t>Modulação da dor no diencéfalo:    </a:t>
            </a:r>
            <a:r>
              <a:rPr lang="pt-BR" i="1" dirty="0" err="1" smtClean="0"/>
              <a:t>on</a:t>
            </a:r>
            <a:r>
              <a:rPr lang="pt-BR" i="1" dirty="0" err="1"/>
              <a:t>-</a:t>
            </a:r>
            <a:r>
              <a:rPr lang="pt-BR" i="1" dirty="0" err="1" smtClean="0"/>
              <a:t>cells</a:t>
            </a:r>
            <a:r>
              <a:rPr lang="pt-BR" i="1" dirty="0" smtClean="0"/>
              <a:t> </a:t>
            </a:r>
            <a:r>
              <a:rPr lang="pt-BR" dirty="0" smtClean="0"/>
              <a:t>e </a:t>
            </a:r>
          </a:p>
          <a:p>
            <a:pPr marL="457200" lvl="1" indent="0">
              <a:buNone/>
            </a:pPr>
            <a:r>
              <a:rPr lang="pt-BR" dirty="0" smtClean="0"/>
              <a:t>        </a:t>
            </a:r>
            <a:r>
              <a:rPr lang="pt-BR" i="1" dirty="0" smtClean="0"/>
              <a:t>off-</a:t>
            </a:r>
            <a:r>
              <a:rPr lang="pt-BR" i="1" dirty="0" err="1" smtClean="0"/>
              <a:t>cells</a:t>
            </a:r>
            <a:r>
              <a:rPr lang="pt-BR" i="1" dirty="0" smtClean="0"/>
              <a:t> </a:t>
            </a:r>
            <a:r>
              <a:rPr lang="pt-BR" dirty="0" smtClean="0"/>
              <a:t>(abuso de medicamentos)</a:t>
            </a:r>
          </a:p>
          <a:p>
            <a:pPr lvl="1">
              <a:buFont typeface="Calibri" pitchFamily="34" charset="0"/>
              <a:buChar char="—"/>
            </a:pPr>
            <a:r>
              <a:rPr lang="pt-BR" dirty="0" smtClean="0"/>
              <a:t>Limiar da dor: antes/depois do tratamento</a:t>
            </a:r>
          </a:p>
          <a:p>
            <a:pPr marL="406400" lvl="2" indent="0">
              <a:buNone/>
            </a:pPr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4" name="Seta para cima 3"/>
          <p:cNvSpPr/>
          <p:nvPr/>
        </p:nvSpPr>
        <p:spPr>
          <a:xfrm>
            <a:off x="6081991" y="4593395"/>
            <a:ext cx="267376" cy="36551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para baixo 4"/>
          <p:cNvSpPr/>
          <p:nvPr/>
        </p:nvSpPr>
        <p:spPr>
          <a:xfrm>
            <a:off x="1330243" y="5085184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089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Cefaleia Crônica Diária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63550" lvl="1" indent="-457200">
              <a:buFont typeface="Arial" pitchFamily="34" charset="0"/>
              <a:buChar char="•"/>
            </a:pPr>
            <a:r>
              <a:rPr lang="pt-BR" dirty="0"/>
              <a:t>Tratamento</a:t>
            </a:r>
          </a:p>
          <a:p>
            <a:pPr marL="863600" lvl="2" indent="-457200">
              <a:buFont typeface="Calibri" pitchFamily="34" charset="0"/>
              <a:buChar char="—"/>
            </a:pPr>
            <a:r>
              <a:rPr lang="pt-BR" sz="2800" dirty="0" smtClean="0"/>
              <a:t>Parada </a:t>
            </a:r>
            <a:r>
              <a:rPr lang="pt-BR" sz="2800" dirty="0"/>
              <a:t>do uso excessivo de analgésicos (“cefaleia rebote</a:t>
            </a:r>
            <a:r>
              <a:rPr lang="pt-BR" sz="2800" dirty="0" smtClean="0"/>
              <a:t>”): dor severa, náuseas, vômitos</a:t>
            </a:r>
            <a:endParaRPr lang="pt-BR" sz="2800" dirty="0"/>
          </a:p>
          <a:p>
            <a:pPr marL="863600" lvl="2" indent="-457200">
              <a:buFont typeface="Calibri" pitchFamily="34" charset="0"/>
              <a:buChar char="—"/>
            </a:pPr>
            <a:r>
              <a:rPr lang="pt-BR" sz="2800" dirty="0" err="1"/>
              <a:t>AINEs</a:t>
            </a:r>
            <a:r>
              <a:rPr lang="pt-BR" sz="2800" dirty="0"/>
              <a:t> de longa duração: </a:t>
            </a:r>
            <a:r>
              <a:rPr lang="pt-BR" sz="2800" dirty="0" err="1"/>
              <a:t>naproxeno</a:t>
            </a:r>
            <a:r>
              <a:rPr lang="pt-BR" sz="2800" dirty="0"/>
              <a:t>, </a:t>
            </a:r>
            <a:r>
              <a:rPr lang="pt-BR" sz="2800" dirty="0" err="1"/>
              <a:t>tenoxicam</a:t>
            </a:r>
            <a:endParaRPr lang="pt-BR" sz="2800" dirty="0"/>
          </a:p>
          <a:p>
            <a:pPr marL="863600" lvl="2" indent="-457200">
              <a:buFont typeface="Calibri" pitchFamily="34" charset="0"/>
              <a:buChar char="—"/>
            </a:pPr>
            <a:r>
              <a:rPr lang="pt-BR" sz="2800" dirty="0"/>
              <a:t>Profilático: antidepressivos tricíclicos (</a:t>
            </a:r>
            <a:r>
              <a:rPr lang="pt-BR" sz="2800" dirty="0" err="1"/>
              <a:t>amitriptilina</a:t>
            </a:r>
            <a:r>
              <a:rPr lang="pt-BR" sz="2800" dirty="0"/>
              <a:t>), anticonvulsivantes (</a:t>
            </a:r>
            <a:r>
              <a:rPr lang="pt-BR" sz="2800" dirty="0" err="1"/>
              <a:t>valproato</a:t>
            </a:r>
            <a:r>
              <a:rPr lang="pt-BR" sz="2800" dirty="0"/>
              <a:t> de sódio), betabloqueadores (</a:t>
            </a:r>
            <a:r>
              <a:rPr lang="pt-BR" sz="2800" dirty="0" err="1"/>
              <a:t>propanolol</a:t>
            </a:r>
            <a:r>
              <a:rPr lang="pt-BR" sz="2800" dirty="0"/>
              <a:t>), </a:t>
            </a:r>
            <a:r>
              <a:rPr lang="pt-BR" sz="2800" dirty="0" smtClean="0"/>
              <a:t>inibidor da </a:t>
            </a:r>
            <a:r>
              <a:rPr lang="pt-BR" sz="2800" dirty="0" err="1" smtClean="0"/>
              <a:t>recaptação</a:t>
            </a:r>
            <a:r>
              <a:rPr lang="pt-BR" sz="2800" dirty="0" smtClean="0"/>
              <a:t> da serotonina (fluoxetina) nas mesmas doses indicadas para o tratamento da enxaqueca.</a:t>
            </a:r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283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Migrânea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/>
              <a:t>Mecanismos fisiopatológicos na </a:t>
            </a:r>
            <a:r>
              <a:rPr lang="pt-BR" dirty="0" smtClean="0"/>
              <a:t>enxaqueca: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• Depressão alastrante</a:t>
            </a:r>
          </a:p>
          <a:p>
            <a:pPr marL="0" indent="0">
              <a:buNone/>
            </a:pPr>
            <a:r>
              <a:rPr lang="pt-BR" dirty="0"/>
              <a:t>• Ativação do sistema </a:t>
            </a:r>
            <a:r>
              <a:rPr lang="pt-BR" dirty="0" err="1"/>
              <a:t>trigeminovascular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• Inflamação neurogênica</a:t>
            </a:r>
          </a:p>
          <a:p>
            <a:pPr marL="0" indent="0">
              <a:buNone/>
            </a:pPr>
            <a:r>
              <a:rPr lang="pt-BR" dirty="0"/>
              <a:t>• Vasodilatação indicada por</a:t>
            </a:r>
          </a:p>
          <a:p>
            <a:pPr marL="0" indent="0">
              <a:buNone/>
            </a:pPr>
            <a:r>
              <a:rPr lang="pt-BR" dirty="0"/>
              <a:t>- óxido nítrico</a:t>
            </a:r>
          </a:p>
          <a:p>
            <a:pPr marL="0" indent="0">
              <a:buNone/>
            </a:pPr>
            <a:r>
              <a:rPr lang="pt-BR" dirty="0"/>
              <a:t>- serotonina</a:t>
            </a:r>
          </a:p>
          <a:p>
            <a:pPr marL="0" indent="0">
              <a:buNone/>
            </a:pPr>
            <a:r>
              <a:rPr lang="pt-BR" dirty="0"/>
              <a:t>• Distúrbios do metabolismo energético</a:t>
            </a:r>
          </a:p>
          <a:p>
            <a:pPr marL="0" indent="0">
              <a:buNone/>
            </a:pPr>
            <a:r>
              <a:rPr lang="pt-BR" dirty="0"/>
              <a:t>• Predisposição genética</a:t>
            </a:r>
          </a:p>
        </p:txBody>
      </p:sp>
    </p:spTree>
    <p:extLst>
      <p:ext uri="{BB962C8B-B14F-4D97-AF65-F5344CB8AC3E}">
        <p14:creationId xmlns:p14="http://schemas.microsoft.com/office/powerpoint/2010/main" val="378554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sz="6700" b="1" dirty="0" smtClean="0"/>
              <a:t>Cefaleias Secundárias 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Quando suspeitar?</a:t>
            </a:r>
            <a:endParaRPr lang="pt-B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7624" y="2348880"/>
            <a:ext cx="6400800" cy="1752600"/>
          </a:xfrm>
        </p:spPr>
        <p:txBody>
          <a:bodyPr>
            <a:noAutofit/>
          </a:bodyPr>
          <a:lstStyle/>
          <a:p>
            <a:pPr algn="l"/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-características não se encaixam nos tipos de primárias</a:t>
            </a:r>
          </a:p>
          <a:p>
            <a:pPr algn="l"/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-padrão progressivo</a:t>
            </a:r>
          </a:p>
          <a:p>
            <a:pPr algn="l"/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-refratária a tratamento convencional</a:t>
            </a:r>
          </a:p>
          <a:p>
            <a:pPr algn="l"/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-associada a déficit neurológico ou a sinais  e sintomas de doença orgânica.</a:t>
            </a:r>
            <a:endParaRPr lang="pt-BR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69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Tumor Cerebral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Epidemiologia: 1% das cefaleias.</a:t>
            </a:r>
          </a:p>
          <a:p>
            <a:r>
              <a:rPr lang="pt-BR" dirty="0" smtClean="0"/>
              <a:t>Suspeita: quando na história houver piora progressiva na frequência, na intensidade ou na duração dessa cefaleia. </a:t>
            </a:r>
          </a:p>
          <a:p>
            <a:r>
              <a:rPr lang="pt-BR" dirty="0" smtClean="0"/>
              <a:t>Em alguns casos de tumores de crescimento lento, a cefaleia pode ser o único sintoma durante meses, sem qualquer sinal de déficit neurológico associado.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91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Tumor Cerebral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4925144"/>
          </a:xfrm>
        </p:spPr>
        <p:txBody>
          <a:bodyPr>
            <a:noAutofit/>
          </a:bodyPr>
          <a:lstStyle/>
          <a:p>
            <a:r>
              <a:rPr lang="pt-BR" sz="2200" dirty="0" smtClean="0"/>
              <a:t>Características</a:t>
            </a:r>
            <a:r>
              <a:rPr lang="pt-BR" sz="2200" dirty="0"/>
              <a:t> </a:t>
            </a:r>
            <a:r>
              <a:rPr lang="pt-BR" sz="2200" dirty="0" smtClean="0"/>
              <a:t>da dor:</a:t>
            </a:r>
          </a:p>
          <a:p>
            <a:pPr>
              <a:buFontTx/>
              <a:buChar char="-"/>
            </a:pPr>
            <a:r>
              <a:rPr lang="pt-BR" sz="2200" dirty="0" smtClean="0"/>
              <a:t>geralmente não pulsátil</a:t>
            </a:r>
          </a:p>
          <a:p>
            <a:pPr>
              <a:buFontTx/>
              <a:buChar char="-"/>
            </a:pPr>
            <a:r>
              <a:rPr lang="pt-BR" sz="2200" dirty="0" smtClean="0"/>
              <a:t>duração de minutos a horas e</a:t>
            </a:r>
          </a:p>
          <a:p>
            <a:pPr>
              <a:buFontTx/>
              <a:buChar char="-"/>
            </a:pPr>
            <a:r>
              <a:rPr lang="pt-BR" sz="2200" dirty="0" smtClean="0"/>
              <a:t> localização variável; </a:t>
            </a:r>
          </a:p>
          <a:p>
            <a:pPr>
              <a:buFontTx/>
              <a:buChar char="-"/>
            </a:pPr>
            <a:r>
              <a:rPr lang="pt-BR" sz="2200" dirty="0" smtClean="0"/>
              <a:t>período preferencial é o matutino </a:t>
            </a:r>
          </a:p>
          <a:p>
            <a:pPr>
              <a:buFontTx/>
              <a:buChar char="-"/>
            </a:pPr>
            <a:r>
              <a:rPr lang="pt-BR" sz="2200" dirty="0" smtClean="0"/>
              <a:t>fatores de piora: a atividade física rotineira ou o esforço e manobras que levem a aumento da PIC (</a:t>
            </a:r>
            <a:r>
              <a:rPr lang="pt-BR" sz="2200" dirty="0" err="1" smtClean="0"/>
              <a:t>Valsalva</a:t>
            </a:r>
            <a:r>
              <a:rPr lang="pt-BR" sz="2200" dirty="0" smtClean="0"/>
              <a:t>).</a:t>
            </a:r>
          </a:p>
          <a:p>
            <a:pPr>
              <a:buFontTx/>
              <a:buChar char="-"/>
            </a:pPr>
            <a:r>
              <a:rPr lang="pt-BR" sz="2200" dirty="0" smtClean="0"/>
              <a:t>Sinais e sintomas associados: (síndrome de hipertensão intracraniana),  vômitos em jato e não precedidos de náuseas, e </a:t>
            </a:r>
            <a:r>
              <a:rPr lang="pt-BR" sz="2200" dirty="0" err="1" smtClean="0"/>
              <a:t>papiledema</a:t>
            </a:r>
            <a:r>
              <a:rPr lang="pt-BR" sz="2200" dirty="0" smtClean="0"/>
              <a:t>. </a:t>
            </a:r>
          </a:p>
          <a:p>
            <a:r>
              <a:rPr lang="pt-BR" sz="2200" dirty="0" smtClean="0"/>
              <a:t>O exame neurológico pode também apresentar alterações do estado</a:t>
            </a:r>
          </a:p>
          <a:p>
            <a:r>
              <a:rPr lang="pt-BR" sz="2200" dirty="0" smtClean="0"/>
              <a:t>mental, distúrbios visuais e da fala, ataxia, </a:t>
            </a:r>
            <a:r>
              <a:rPr lang="pt-BR" sz="2200" dirty="0" err="1" smtClean="0"/>
              <a:t>parestesias</a:t>
            </a:r>
            <a:r>
              <a:rPr lang="pt-BR" sz="2200" dirty="0" smtClean="0"/>
              <a:t> e déficits motores. </a:t>
            </a:r>
          </a:p>
          <a:p>
            <a:r>
              <a:rPr lang="pt-BR" sz="2200" dirty="0" smtClean="0"/>
              <a:t>Eventualmente crises epilépticas.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1489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Tumor Cerebral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Origem da dor: </a:t>
            </a:r>
            <a:r>
              <a:rPr lang="pt-BR" dirty="0" err="1"/>
              <a:t>tracionamento</a:t>
            </a:r>
            <a:r>
              <a:rPr lang="pt-BR" dirty="0"/>
              <a:t> dos seios venosos em torno do encéfalo, </a:t>
            </a:r>
            <a:r>
              <a:rPr lang="pt-BR" dirty="0" smtClean="0"/>
              <a:t> </a:t>
            </a:r>
            <a:r>
              <a:rPr lang="pt-BR" dirty="0"/>
              <a:t>lesão do </a:t>
            </a:r>
            <a:r>
              <a:rPr lang="pt-BR" dirty="0" err="1"/>
              <a:t>tentório</a:t>
            </a:r>
            <a:r>
              <a:rPr lang="pt-BR" dirty="0"/>
              <a:t>  ou o estiramento da dura na base do </a:t>
            </a:r>
            <a:r>
              <a:rPr lang="pt-BR" dirty="0" smtClean="0"/>
              <a:t>encéfalo.</a:t>
            </a:r>
          </a:p>
          <a:p>
            <a:r>
              <a:rPr lang="pt-BR" dirty="0" smtClean="0"/>
              <a:t>Tratamento</a:t>
            </a:r>
            <a:r>
              <a:rPr lang="pt-BR" dirty="0"/>
              <a:t>: abordagem do tumor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954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Cefaleia Secundária a abscessos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Definição:  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 - Abscesso </a:t>
            </a:r>
            <a:r>
              <a:rPr lang="pt-BR" dirty="0"/>
              <a:t>cerebral é caracterizado por </a:t>
            </a:r>
            <a:r>
              <a:rPr lang="pt-BR" dirty="0" smtClean="0"/>
              <a:t>uma </a:t>
            </a:r>
            <a:r>
              <a:rPr lang="pt-BR" dirty="0"/>
              <a:t>coleção purulenta no parênquima </a:t>
            </a:r>
            <a:r>
              <a:rPr lang="pt-BR" dirty="0" smtClean="0"/>
              <a:t>encefálico</a:t>
            </a:r>
            <a:r>
              <a:rPr lang="pt-BR" dirty="0"/>
              <a:t>, resultado de uma </a:t>
            </a:r>
            <a:r>
              <a:rPr lang="pt-BR" dirty="0" smtClean="0"/>
              <a:t>infecção intracraniana </a:t>
            </a:r>
            <a:r>
              <a:rPr lang="pt-BR" dirty="0"/>
              <a:t>ou extracraniana, bem como da invasão </a:t>
            </a:r>
            <a:r>
              <a:rPr lang="pt-BR" dirty="0" smtClean="0"/>
              <a:t>direta </a:t>
            </a:r>
            <a:r>
              <a:rPr lang="pt-BR" dirty="0"/>
              <a:t>de </a:t>
            </a:r>
            <a:r>
              <a:rPr lang="pt-BR" dirty="0" err="1"/>
              <a:t>microorganismos</a:t>
            </a:r>
            <a:r>
              <a:rPr lang="pt-BR" dirty="0"/>
              <a:t> no cérebro decorrente de </a:t>
            </a:r>
            <a:r>
              <a:rPr lang="pt-BR" dirty="0" smtClean="0"/>
              <a:t>traumatismo </a:t>
            </a:r>
            <a:r>
              <a:rPr lang="pt-BR" dirty="0"/>
              <a:t>crânio-encefálico ou </a:t>
            </a:r>
            <a:r>
              <a:rPr lang="pt-BR" dirty="0" smtClean="0"/>
              <a:t>de intervenções cirúrgicas.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244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Cefaleia </a:t>
            </a:r>
            <a:r>
              <a:rPr lang="pt-BR" dirty="0" smtClean="0"/>
              <a:t>Secundária </a:t>
            </a:r>
            <a:r>
              <a:rPr lang="pt-BR" dirty="0"/>
              <a:t>a </a:t>
            </a:r>
            <a:r>
              <a:rPr lang="pt-BR" dirty="0" smtClean="0"/>
              <a:t>abscessos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Critérios diagnósticos:</a:t>
            </a:r>
          </a:p>
          <a:p>
            <a:pPr lvl="1">
              <a:defRPr/>
            </a:pPr>
            <a:r>
              <a:rPr lang="pt-BR" dirty="0" smtClean="0"/>
              <a:t>Neuroimagem e/ou evidência laboratorial de abcesso cerebral.</a:t>
            </a:r>
            <a:endParaRPr lang="pt-BR" dirty="0"/>
          </a:p>
          <a:p>
            <a:pPr fontAlgn="auto">
              <a:spcAft>
                <a:spcPts val="0"/>
              </a:spcAft>
              <a:defRPr/>
            </a:pP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ym typeface="Wingdings" panose="05000000000000000000" pitchFamily="2" charset="2"/>
              </a:rPr>
              <a:t></a:t>
            </a:r>
            <a:r>
              <a:rPr lang="pt-BR" dirty="0" smtClean="0"/>
              <a:t>Deve aparecer durante a infecção ativa e desaparece dentro de três meses após o tratamento bem sucedido do abscesso.</a:t>
            </a:r>
          </a:p>
          <a:p>
            <a:pPr fontAlgn="auto">
              <a:spcAft>
                <a:spcPts val="0"/>
              </a:spcAft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952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Cefaleia </a:t>
            </a:r>
            <a:r>
              <a:rPr lang="pt-BR" dirty="0" smtClean="0"/>
              <a:t>Secundária </a:t>
            </a:r>
            <a:r>
              <a:rPr lang="pt-BR" dirty="0"/>
              <a:t>a </a:t>
            </a:r>
            <a:r>
              <a:rPr lang="pt-BR" dirty="0" smtClean="0"/>
              <a:t>abscessos</a:t>
            </a:r>
          </a:p>
        </p:txBody>
      </p:sp>
      <p:sp>
        <p:nvSpPr>
          <p:cNvPr id="2765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600" dirty="0" smtClean="0"/>
              <a:t>Apresentação clínica:</a:t>
            </a:r>
          </a:p>
          <a:p>
            <a:pPr lvl="1"/>
            <a:r>
              <a:rPr lang="pt-BR" sz="3200" dirty="0" smtClean="0"/>
              <a:t>Cefaleia bilateral, com aumento gradual de intensidade até moderada ou grave, que é agravada por esforço abdominal.</a:t>
            </a:r>
          </a:p>
          <a:p>
            <a:endParaRPr lang="pt-BR" dirty="0" smtClean="0"/>
          </a:p>
          <a:p>
            <a:pPr lvl="1"/>
            <a:r>
              <a:rPr lang="pt-BR" sz="3200" dirty="0" smtClean="0"/>
              <a:t>Pode ser constante e acompanhada de náuseas.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67233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Cefaleia </a:t>
            </a:r>
            <a:r>
              <a:rPr lang="pt-BR" dirty="0" smtClean="0"/>
              <a:t>Secundária </a:t>
            </a:r>
            <a:r>
              <a:rPr lang="pt-BR" dirty="0"/>
              <a:t>a </a:t>
            </a:r>
            <a:r>
              <a:rPr lang="pt-BR" dirty="0" smtClean="0"/>
              <a:t>abscessos</a:t>
            </a:r>
          </a:p>
        </p:txBody>
      </p:sp>
      <p:sp>
        <p:nvSpPr>
          <p:cNvPr id="2867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Fisiopatologia:</a:t>
            </a:r>
          </a:p>
          <a:p>
            <a:pPr lvl="1"/>
            <a:r>
              <a:rPr lang="pt-BR" sz="3000" dirty="0" smtClean="0"/>
              <a:t>A compressão direta e a irritação das estruturas meníngeas ou arteriais e o aumento da pressão intracraniana são os mecanismos que causam a cefaleia. </a:t>
            </a:r>
          </a:p>
          <a:p>
            <a:pPr lvl="1"/>
            <a:r>
              <a:rPr lang="pt-BR" sz="3000" dirty="0" smtClean="0"/>
              <a:t>Os organismos que mais frequentemente causam abcesso cerebral incluem estreptococos, </a:t>
            </a:r>
            <a:r>
              <a:rPr lang="pt-BR" sz="3000" dirty="0" err="1" smtClean="0"/>
              <a:t>Staphylococcus</a:t>
            </a:r>
            <a:r>
              <a:rPr lang="pt-BR" sz="3000" dirty="0" smtClean="0"/>
              <a:t> aureus, espécies de bacteroides e </a:t>
            </a:r>
            <a:r>
              <a:rPr lang="pt-BR" sz="3000" dirty="0" err="1" smtClean="0"/>
              <a:t>enterobacterias</a:t>
            </a:r>
            <a:r>
              <a:rPr lang="pt-BR" sz="3000" dirty="0" smtClean="0"/>
              <a:t>. </a:t>
            </a:r>
          </a:p>
          <a:p>
            <a:pPr lvl="1"/>
            <a:r>
              <a:rPr lang="pt-BR" sz="3000" dirty="0" smtClean="0"/>
              <a:t>Os fatores predisponentes incluem as infecções de seios paranasais, ouvidos, maxilares, dentes ou pulmões.</a:t>
            </a:r>
          </a:p>
        </p:txBody>
      </p:sp>
    </p:spTree>
    <p:extLst>
      <p:ext uri="{BB962C8B-B14F-4D97-AF65-F5344CB8AC3E}">
        <p14:creationId xmlns:p14="http://schemas.microsoft.com/office/powerpoint/2010/main" val="220627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6000" dirty="0"/>
              <a:t>Cefaleia </a:t>
            </a:r>
            <a:r>
              <a:rPr lang="pt-BR" sz="6000" dirty="0" smtClean="0"/>
              <a:t>Secundária </a:t>
            </a:r>
            <a:r>
              <a:rPr lang="pt-BR" sz="6000" dirty="0"/>
              <a:t>a </a:t>
            </a:r>
            <a:r>
              <a:rPr lang="pt-BR" sz="6000" dirty="0" smtClean="0"/>
              <a:t>abscessos</a:t>
            </a:r>
          </a:p>
        </p:txBody>
      </p:sp>
      <p:sp>
        <p:nvSpPr>
          <p:cNvPr id="29699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/>
          </a:bodyPr>
          <a:lstStyle/>
          <a:p>
            <a:r>
              <a:rPr lang="pt-BR" sz="4400" dirty="0" smtClean="0"/>
              <a:t>Tratamento:</a:t>
            </a:r>
          </a:p>
          <a:p>
            <a:pPr lvl="1"/>
            <a:r>
              <a:rPr lang="pt-BR" sz="4000" dirty="0" smtClean="0"/>
              <a:t>Consiste na resolução do abscesso cerebral, que após até 3 meses culmina na resolução da cefaleia.</a:t>
            </a:r>
          </a:p>
        </p:txBody>
      </p:sp>
    </p:spTree>
    <p:extLst>
      <p:ext uri="{BB962C8B-B14F-4D97-AF65-F5344CB8AC3E}">
        <p14:creationId xmlns:p14="http://schemas.microsoft.com/office/powerpoint/2010/main" val="186936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Granulomas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Definição:</a:t>
            </a:r>
          </a:p>
          <a:p>
            <a:pPr lvl="1"/>
            <a:r>
              <a:rPr lang="pt-BR" dirty="0"/>
              <a:t>Foco de inflamação crônica: </a:t>
            </a:r>
            <a:r>
              <a:rPr lang="pt-BR" dirty="0" smtClean="0"/>
              <a:t>agregação microscópica de macrófagos que são transformados em células </a:t>
            </a:r>
            <a:r>
              <a:rPr lang="pt-BR" dirty="0" err="1" smtClean="0"/>
              <a:t>epitelióides</a:t>
            </a:r>
            <a:r>
              <a:rPr lang="pt-BR" dirty="0" smtClean="0"/>
              <a:t>, rodeada por linfócitos e </a:t>
            </a:r>
            <a:r>
              <a:rPr lang="pt-BR" dirty="0" err="1" smtClean="0"/>
              <a:t>plasmócitos</a:t>
            </a:r>
            <a:r>
              <a:rPr lang="pt-BR" dirty="0" smtClean="0"/>
              <a:t>. </a:t>
            </a:r>
            <a:endParaRPr lang="pt-BR" dirty="0"/>
          </a:p>
          <a:p>
            <a:pPr marL="457200" lvl="1" indent="0">
              <a:buNone/>
            </a:pPr>
            <a:endParaRPr lang="pt-BR" dirty="0" smtClean="0"/>
          </a:p>
          <a:p>
            <a:r>
              <a:rPr lang="pt-BR" dirty="0" smtClean="0"/>
              <a:t>AIDS: </a:t>
            </a:r>
            <a:r>
              <a:rPr lang="pt-BR" dirty="0" err="1" smtClean="0"/>
              <a:t>criptococomas</a:t>
            </a:r>
            <a:r>
              <a:rPr lang="pt-BR" dirty="0"/>
              <a:t> (</a:t>
            </a:r>
            <a:r>
              <a:rPr lang="pt-BR" i="1" dirty="0" err="1"/>
              <a:t>Cryptococcus</a:t>
            </a:r>
            <a:r>
              <a:rPr lang="pt-BR" i="1" dirty="0"/>
              <a:t> </a:t>
            </a:r>
            <a:r>
              <a:rPr lang="pt-BR" i="1" dirty="0" err="1" smtClean="0"/>
              <a:t>neoformans</a:t>
            </a:r>
            <a:r>
              <a:rPr lang="pt-BR" dirty="0"/>
              <a:t>)</a:t>
            </a:r>
            <a:r>
              <a:rPr lang="pt-BR" dirty="0" smtClean="0"/>
              <a:t>, </a:t>
            </a:r>
            <a:r>
              <a:rPr lang="pt-BR" dirty="0" err="1" smtClean="0"/>
              <a:t>tuberculomas</a:t>
            </a:r>
            <a:r>
              <a:rPr lang="pt-BR" dirty="0"/>
              <a:t> (</a:t>
            </a:r>
            <a:r>
              <a:rPr lang="pt-BR" i="1" dirty="0"/>
              <a:t>Mycobacterium </a:t>
            </a:r>
            <a:r>
              <a:rPr lang="pt-BR" i="1" dirty="0" err="1" smtClean="0"/>
              <a:t>tuberculosis</a:t>
            </a:r>
            <a:r>
              <a:rPr lang="pt-BR" dirty="0" smtClean="0"/>
              <a:t>): lesões </a:t>
            </a:r>
            <a:r>
              <a:rPr lang="pt-BR" dirty="0"/>
              <a:t>focais, de natureza </a:t>
            </a:r>
            <a:r>
              <a:rPr lang="pt-BR" dirty="0" err="1"/>
              <a:t>granulomatosa</a:t>
            </a:r>
            <a:r>
              <a:rPr lang="pt-BR" dirty="0"/>
              <a:t>, expansivas e crônicas; embora os </a:t>
            </a:r>
            <a:r>
              <a:rPr lang="pt-BR" dirty="0" err="1"/>
              <a:t>criptococomas</a:t>
            </a:r>
            <a:r>
              <a:rPr lang="pt-BR" dirty="0"/>
              <a:t> possam acompanhar uma meningite por </a:t>
            </a:r>
            <a:r>
              <a:rPr lang="pt-BR" dirty="0" err="1"/>
              <a:t>criptococos</a:t>
            </a:r>
            <a:r>
              <a:rPr lang="pt-BR" dirty="0"/>
              <a:t>, são, na maior parte das vezes, lesões </a:t>
            </a:r>
            <a:r>
              <a:rPr lang="pt-BR" dirty="0" smtClean="0"/>
              <a:t>isoladas.</a:t>
            </a:r>
          </a:p>
          <a:p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184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Migrânea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Manifestações Clínicas e características da dor: unilateral, pulsátil, intensidade moderada a forte, piora com esforços, fotofobia e fonofobia, náuseas e/ou vômitos associados.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Aura: manifestações neurológicas reversíveis  até 60min antes do fenômeno álgico.</a:t>
            </a:r>
          </a:p>
          <a:p>
            <a:pPr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110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Granulomas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Manifestações neurológicas focais:</a:t>
            </a:r>
          </a:p>
          <a:p>
            <a:pPr lvl="1"/>
            <a:r>
              <a:rPr lang="pt-BR" dirty="0"/>
              <a:t>hemiparesias, hemiplegias, monoparesias, monoplegias, </a:t>
            </a:r>
            <a:r>
              <a:rPr lang="pt-BR" dirty="0" err="1"/>
              <a:t>anisocorias</a:t>
            </a:r>
            <a:r>
              <a:rPr lang="pt-BR" dirty="0"/>
              <a:t>, desvio da comissura labial, convulsões </a:t>
            </a:r>
            <a:r>
              <a:rPr lang="pt-BR" dirty="0" smtClean="0"/>
              <a:t>focais</a:t>
            </a:r>
          </a:p>
          <a:p>
            <a:pPr marL="463550" lvl="1" indent="-457200">
              <a:buFont typeface="Arial" pitchFamily="34" charset="0"/>
              <a:buChar char="•"/>
            </a:pPr>
            <a:r>
              <a:rPr lang="pt-BR" dirty="0" smtClean="0"/>
              <a:t>Tratamento:</a:t>
            </a:r>
          </a:p>
          <a:p>
            <a:pPr marL="863600" lvl="2" indent="-457200">
              <a:buFont typeface="Calibri" pitchFamily="34" charset="0"/>
              <a:buChar char="—"/>
            </a:pPr>
            <a:r>
              <a:rPr lang="pt-BR" dirty="0" err="1" smtClean="0"/>
              <a:t>Criptococomas</a:t>
            </a:r>
            <a:r>
              <a:rPr lang="pt-BR" dirty="0" smtClean="0"/>
              <a:t>: </a:t>
            </a:r>
            <a:r>
              <a:rPr lang="pt-BR" dirty="0" err="1"/>
              <a:t>fluconazol</a:t>
            </a:r>
            <a:r>
              <a:rPr lang="pt-BR" dirty="0"/>
              <a:t> (800 mg EV ou VO </a:t>
            </a:r>
            <a:r>
              <a:rPr lang="pt-BR" dirty="0" smtClean="0"/>
              <a:t>dia) </a:t>
            </a:r>
            <a:r>
              <a:rPr lang="pt-BR" dirty="0"/>
              <a:t>ou </a:t>
            </a:r>
            <a:r>
              <a:rPr lang="pt-BR" dirty="0" err="1"/>
              <a:t>anfotericina</a:t>
            </a:r>
            <a:r>
              <a:rPr lang="pt-BR" dirty="0"/>
              <a:t> B (0,7 – 1,0 mg/kg dia), ou ainda com </a:t>
            </a:r>
            <a:r>
              <a:rPr lang="pt-BR" dirty="0" err="1"/>
              <a:t>anfotericina</a:t>
            </a:r>
            <a:r>
              <a:rPr lang="pt-BR" dirty="0"/>
              <a:t> B </a:t>
            </a:r>
            <a:r>
              <a:rPr lang="pt-BR" dirty="0" err="1"/>
              <a:t>lipossomal</a:t>
            </a:r>
            <a:r>
              <a:rPr lang="pt-BR" dirty="0"/>
              <a:t> (3-5 mg/kg/dia) durante 8 </a:t>
            </a:r>
            <a:r>
              <a:rPr lang="pt-BR" dirty="0" smtClean="0"/>
              <a:t>semanas</a:t>
            </a:r>
          </a:p>
          <a:p>
            <a:pPr marL="863600" lvl="2" indent="-457200">
              <a:buFont typeface="Calibri" pitchFamily="34" charset="0"/>
              <a:buChar char="—"/>
            </a:pPr>
            <a:r>
              <a:rPr lang="pt-BR" dirty="0" err="1" smtClean="0"/>
              <a:t>Tuberculoma</a:t>
            </a:r>
            <a:r>
              <a:rPr lang="pt-BR" dirty="0" smtClean="0"/>
              <a:t>: RIPE por 18 meses (</a:t>
            </a:r>
            <a:r>
              <a:rPr lang="pt-BR" dirty="0" err="1" smtClean="0"/>
              <a:t>Rifampicina</a:t>
            </a:r>
            <a:r>
              <a:rPr lang="pt-BR" dirty="0"/>
              <a:t>, </a:t>
            </a:r>
            <a:r>
              <a:rPr lang="pt-BR" dirty="0" err="1"/>
              <a:t>Isoniazida</a:t>
            </a:r>
            <a:r>
              <a:rPr lang="pt-BR" dirty="0"/>
              <a:t>, </a:t>
            </a:r>
            <a:r>
              <a:rPr lang="pt-BR" dirty="0" err="1"/>
              <a:t>Pirazinamida</a:t>
            </a:r>
            <a:r>
              <a:rPr lang="pt-BR" dirty="0"/>
              <a:t> e </a:t>
            </a:r>
            <a:r>
              <a:rPr lang="pt-BR" dirty="0" err="1" smtClean="0"/>
              <a:t>Etambutol</a:t>
            </a:r>
            <a:r>
              <a:rPr lang="pt-BR" dirty="0" smtClean="0"/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034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rofessores.uff.br/dip-8p/oitavoper/cefaleia/cefaleia%2003_arquivos/image00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19" y="1246931"/>
            <a:ext cx="3535657" cy="4392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professores.uff.br/dip-8p/oitavoper/cefaleia/cefaleia%2003_arquivos/image0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052736"/>
            <a:ext cx="3897670" cy="4809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4853968" y="5899592"/>
            <a:ext cx="37367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“</a:t>
            </a:r>
            <a:r>
              <a:rPr lang="pt-BR" dirty="0" err="1"/>
              <a:t>Ring</a:t>
            </a:r>
            <a:r>
              <a:rPr lang="pt-BR" dirty="0"/>
              <a:t> </a:t>
            </a:r>
            <a:r>
              <a:rPr lang="pt-BR" dirty="0" err="1"/>
              <a:t>enhancing</a:t>
            </a:r>
            <a:r>
              <a:rPr lang="pt-BR" dirty="0"/>
              <a:t> </a:t>
            </a:r>
            <a:r>
              <a:rPr lang="pt-BR" dirty="0" err="1"/>
              <a:t>lesion</a:t>
            </a:r>
            <a:r>
              <a:rPr lang="pt-BR" dirty="0"/>
              <a:t>”; </a:t>
            </a:r>
            <a:r>
              <a:rPr lang="pt-BR" dirty="0" err="1"/>
              <a:t>tuberculoma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321616" y="5862284"/>
            <a:ext cx="38131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“</a:t>
            </a:r>
            <a:r>
              <a:rPr lang="pt-BR" dirty="0" err="1"/>
              <a:t>Ring</a:t>
            </a:r>
            <a:r>
              <a:rPr lang="pt-BR" dirty="0"/>
              <a:t> </a:t>
            </a:r>
            <a:r>
              <a:rPr lang="pt-BR" dirty="0" err="1"/>
              <a:t>enhancing</a:t>
            </a:r>
            <a:r>
              <a:rPr lang="pt-BR" dirty="0"/>
              <a:t> </a:t>
            </a:r>
            <a:r>
              <a:rPr lang="pt-BR" dirty="0" err="1"/>
              <a:t>lesion</a:t>
            </a:r>
            <a:r>
              <a:rPr lang="pt-BR" dirty="0"/>
              <a:t>”; </a:t>
            </a:r>
            <a:r>
              <a:rPr lang="pt-BR" dirty="0" err="1"/>
              <a:t>criptococoma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572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Cefaleia Pós-traumática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Pode ser aguda: cefaleia que ocorre com menos de 14 dias após traumatismo </a:t>
            </a:r>
            <a:r>
              <a:rPr lang="pt-BR" dirty="0" err="1" smtClean="0"/>
              <a:t>cranioencefálico</a:t>
            </a:r>
            <a:r>
              <a:rPr lang="pt-BR" dirty="0" smtClean="0"/>
              <a:t> e cessa 8 semanas após o trauma</a:t>
            </a:r>
          </a:p>
          <a:p>
            <a:r>
              <a:rPr lang="pt-BR" dirty="0" smtClean="0"/>
              <a:t>A cefaleia pode ser em aperto (geralmente associada com instabilidade emocional após o trauma) ou unilateral, pulsátil, acompanhada por náusea</a:t>
            </a:r>
          </a:p>
          <a:p>
            <a:r>
              <a:rPr lang="pt-BR" dirty="0" smtClean="0"/>
              <a:t>A localização é variável </a:t>
            </a:r>
          </a:p>
          <a:p>
            <a:r>
              <a:rPr lang="pt-BR" dirty="0" smtClean="0"/>
              <a:t>O tratamento sintomático varia de acordo com o caráter da cefaleia (analgésicos )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396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Migrânea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Fatores desencadeantes:</a:t>
            </a:r>
          </a:p>
          <a:p>
            <a:pPr marL="0" indent="0">
              <a:buNone/>
            </a:pPr>
            <a:r>
              <a:rPr lang="pt-BR" dirty="0" smtClean="0"/>
              <a:t>- alimentos</a:t>
            </a:r>
            <a:r>
              <a:rPr lang="pt-BR" dirty="0"/>
              <a:t>:</a:t>
            </a:r>
            <a:r>
              <a:rPr lang="pt-BR" dirty="0" smtClean="0"/>
              <a:t> </a:t>
            </a:r>
            <a:r>
              <a:rPr lang="pt-BR" dirty="0"/>
              <a:t>chocolate, queijos fortes, glutamato monossódico, bebidas </a:t>
            </a:r>
            <a:r>
              <a:rPr lang="pt-BR" dirty="0" smtClean="0"/>
              <a:t>alcoólicas ou </a:t>
            </a:r>
            <a:r>
              <a:rPr lang="pt-BR" dirty="0"/>
              <a:t>mesmo </a:t>
            </a:r>
            <a:r>
              <a:rPr lang="pt-BR" dirty="0" smtClean="0"/>
              <a:t>jejum </a:t>
            </a:r>
            <a:r>
              <a:rPr lang="pt-BR" dirty="0"/>
              <a:t>prolongado. </a:t>
            </a:r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privação </a:t>
            </a:r>
            <a:r>
              <a:rPr lang="pt-BR" dirty="0"/>
              <a:t>ou excesso de </a:t>
            </a:r>
            <a:r>
              <a:rPr lang="pt-BR" dirty="0" smtClean="0"/>
              <a:t>sono</a:t>
            </a:r>
          </a:p>
          <a:p>
            <a:pPr>
              <a:buFontTx/>
              <a:buChar char="-"/>
            </a:pPr>
            <a:r>
              <a:rPr lang="pt-BR" dirty="0" smtClean="0"/>
              <a:t>variações climáticas</a:t>
            </a:r>
          </a:p>
          <a:p>
            <a:pPr>
              <a:buFontTx/>
              <a:buChar char="-"/>
            </a:pPr>
            <a:r>
              <a:rPr lang="pt-BR" dirty="0" smtClean="0"/>
              <a:t> </a:t>
            </a:r>
            <a:r>
              <a:rPr lang="pt-BR" dirty="0"/>
              <a:t>Variações </a:t>
            </a:r>
            <a:r>
              <a:rPr lang="pt-BR" dirty="0" smtClean="0"/>
              <a:t>hormonais (menstruação) </a:t>
            </a:r>
          </a:p>
          <a:p>
            <a:pPr>
              <a:buFontTx/>
              <a:buChar char="-"/>
            </a:pPr>
            <a:r>
              <a:rPr lang="pt-BR" dirty="0" smtClean="0"/>
              <a:t>estresse emocional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784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Migrânea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Diagnóstico</a:t>
            </a:r>
          </a:p>
          <a:p>
            <a:r>
              <a:rPr lang="pt-BR" dirty="0" smtClean="0"/>
              <a:t>Sem aura: nº crises </a:t>
            </a:r>
            <a:r>
              <a:rPr lang="pt-BR" dirty="0"/>
              <a:t> </a:t>
            </a:r>
            <a:r>
              <a:rPr lang="pt-BR" dirty="0" smtClean="0"/>
              <a:t>≥ 5 (crise = pelo menos dois itens da dor e pelo menos uma manifestação associada)</a:t>
            </a:r>
          </a:p>
          <a:p>
            <a:r>
              <a:rPr lang="pt-BR" dirty="0" smtClean="0"/>
              <a:t>Com aura: nº crises </a:t>
            </a:r>
            <a:r>
              <a:rPr lang="pt-BR" dirty="0"/>
              <a:t> </a:t>
            </a:r>
            <a:r>
              <a:rPr lang="pt-BR" dirty="0" smtClean="0"/>
              <a:t>≥ 2  e manifestações neurológicas reversíveis associadas até 60min antes do fenômeno álgico</a:t>
            </a:r>
          </a:p>
        </p:txBody>
      </p:sp>
    </p:spTree>
    <p:extLst>
      <p:ext uri="{BB962C8B-B14F-4D97-AF65-F5344CB8AC3E}">
        <p14:creationId xmlns:p14="http://schemas.microsoft.com/office/powerpoint/2010/main" val="261145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Migrânea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Tratamento: </a:t>
            </a:r>
          </a:p>
          <a:p>
            <a:r>
              <a:rPr lang="pt-BR" dirty="0" smtClean="0"/>
              <a:t>1) Profilático: </a:t>
            </a:r>
          </a:p>
          <a:p>
            <a:pPr marL="971550" lvl="1" indent="-514350">
              <a:buAutoNum type="alphaLcParenR"/>
            </a:pPr>
            <a:r>
              <a:rPr lang="pt-BR" dirty="0" smtClean="0"/>
              <a:t>betabloqueadores</a:t>
            </a:r>
          </a:p>
          <a:p>
            <a:pPr marL="971550" lvl="1" indent="-514350">
              <a:buAutoNum type="alphaLcParenR"/>
            </a:pPr>
            <a:r>
              <a:rPr lang="pt-BR" dirty="0" smtClean="0"/>
              <a:t>Antidepressivos: tricíclicos ou inibidores da recaptação de </a:t>
            </a:r>
            <a:r>
              <a:rPr lang="pt-BR" dirty="0" err="1" smtClean="0"/>
              <a:t>serotonina</a:t>
            </a:r>
            <a:endParaRPr lang="pt-BR" dirty="0" smtClean="0"/>
          </a:p>
          <a:p>
            <a:pPr marL="971550" lvl="1" indent="-514350">
              <a:buAutoNum type="alphaLcParenR"/>
            </a:pPr>
            <a:r>
              <a:rPr lang="pt-BR" dirty="0" smtClean="0"/>
              <a:t>Anticonvulsivantes: ácido </a:t>
            </a:r>
            <a:r>
              <a:rPr lang="pt-BR" dirty="0" err="1" smtClean="0"/>
              <a:t>valpróico</a:t>
            </a:r>
            <a:r>
              <a:rPr lang="pt-BR" dirty="0" smtClean="0"/>
              <a:t> ou </a:t>
            </a:r>
            <a:r>
              <a:rPr lang="pt-BR" dirty="0" err="1" smtClean="0"/>
              <a:t>topiramato</a:t>
            </a:r>
            <a:endParaRPr lang="pt-BR" dirty="0" smtClean="0"/>
          </a:p>
          <a:p>
            <a:pPr marL="971550" lvl="1" indent="-514350">
              <a:buAutoNum type="alphaLcParenR"/>
            </a:pPr>
            <a:r>
              <a:rPr lang="pt-BR" dirty="0" smtClean="0"/>
              <a:t>Antagonistas dos canais de Ca++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468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Migrânea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Tratamento</a:t>
            </a:r>
          </a:p>
          <a:p>
            <a:r>
              <a:rPr lang="pt-BR" dirty="0" smtClean="0"/>
              <a:t>2) Nas crises:</a:t>
            </a:r>
          </a:p>
          <a:p>
            <a:pPr lvl="1"/>
            <a:r>
              <a:rPr lang="pt-BR" dirty="0" smtClean="0"/>
              <a:t>Anti-inflamatórios</a:t>
            </a:r>
          </a:p>
          <a:p>
            <a:pPr lvl="1"/>
            <a:r>
              <a:rPr lang="pt-BR" dirty="0" smtClean="0"/>
              <a:t>Analgésicos</a:t>
            </a:r>
          </a:p>
          <a:p>
            <a:pPr lvl="1"/>
            <a:r>
              <a:rPr lang="pt-BR" dirty="0" smtClean="0"/>
              <a:t> </a:t>
            </a:r>
            <a:r>
              <a:rPr lang="pt-BR" dirty="0" err="1" smtClean="0"/>
              <a:t>Triptanos</a:t>
            </a:r>
            <a:endParaRPr lang="pt-BR" dirty="0" smtClean="0"/>
          </a:p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72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2617</TotalTime>
  <Words>2209</Words>
  <Application>Microsoft Office PowerPoint</Application>
  <PresentationFormat>Apresentação na tela (4:3)</PresentationFormat>
  <Paragraphs>309</Paragraphs>
  <Slides>52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52</vt:i4>
      </vt:variant>
    </vt:vector>
  </HeadingPairs>
  <TitlesOfParts>
    <vt:vector size="56" baseType="lpstr">
      <vt:lpstr>Arial</vt:lpstr>
      <vt:lpstr>Calibri</vt:lpstr>
      <vt:lpstr>Wingdings</vt:lpstr>
      <vt:lpstr>Tema do Office</vt:lpstr>
      <vt:lpstr>Apresentação do PowerPoint</vt:lpstr>
      <vt:lpstr>Apresentação do PowerPoint</vt:lpstr>
      <vt:lpstr>Migrânea</vt:lpstr>
      <vt:lpstr>Migrânea</vt:lpstr>
      <vt:lpstr>Migrânea</vt:lpstr>
      <vt:lpstr>Migrânea</vt:lpstr>
      <vt:lpstr>Migrânea</vt:lpstr>
      <vt:lpstr>Migrânea</vt:lpstr>
      <vt:lpstr>Migrânea</vt:lpstr>
      <vt:lpstr>Cefaleia Tensional </vt:lpstr>
      <vt:lpstr>Manifestações Clinicas da Cefaleia Tensional</vt:lpstr>
      <vt:lpstr>Tratamento da Cefaleia Tensional </vt:lpstr>
      <vt:lpstr>Cefaleia em Salvas (Cluster Headache)</vt:lpstr>
      <vt:lpstr>Cefaleia em Salvas</vt:lpstr>
      <vt:lpstr>Período de Salvas</vt:lpstr>
      <vt:lpstr>Cefaleia em Salvas</vt:lpstr>
      <vt:lpstr>Cefaleia em Salvas</vt:lpstr>
      <vt:lpstr>Tipos de Cefaleia em Salvas</vt:lpstr>
      <vt:lpstr>Apresentação do PowerPoint</vt:lpstr>
      <vt:lpstr>Cefaleia em Salvas</vt:lpstr>
      <vt:lpstr>Apresentação do PowerPoint</vt:lpstr>
      <vt:lpstr>Apresentação do PowerPoint</vt:lpstr>
      <vt:lpstr>Hipotálamo</vt:lpstr>
      <vt:lpstr>Tratamento</vt:lpstr>
      <vt:lpstr>Apresentação do PowerPoint</vt:lpstr>
      <vt:lpstr>SUNCT</vt:lpstr>
      <vt:lpstr>Epidemiologia</vt:lpstr>
      <vt:lpstr>Apresentação Clínica</vt:lpstr>
      <vt:lpstr>Crises</vt:lpstr>
      <vt:lpstr>Critérios de diagnóstico</vt:lpstr>
      <vt:lpstr>Fisiopatologia</vt:lpstr>
      <vt:lpstr>Tratamento</vt:lpstr>
      <vt:lpstr>Hemicrania Paroxística</vt:lpstr>
      <vt:lpstr>Hemicrania Paroxística</vt:lpstr>
      <vt:lpstr>Hemicrania Contínua</vt:lpstr>
      <vt:lpstr>Cefaleia Crônica Diária</vt:lpstr>
      <vt:lpstr>Cefaleia Crônica Diária</vt:lpstr>
      <vt:lpstr>Cefaleia Crônica Diária</vt:lpstr>
      <vt:lpstr>Cefaleia Crônica Diária</vt:lpstr>
      <vt:lpstr>Cefaleias Secundárias  Quando suspeitar?</vt:lpstr>
      <vt:lpstr>Tumor Cerebral</vt:lpstr>
      <vt:lpstr>Tumor Cerebral  </vt:lpstr>
      <vt:lpstr>Tumor Cerebral </vt:lpstr>
      <vt:lpstr>Cefaleia Secundária a abscessos</vt:lpstr>
      <vt:lpstr>Cefaleia Secundária a abscessos</vt:lpstr>
      <vt:lpstr>Cefaleia Secundária a abscessos</vt:lpstr>
      <vt:lpstr>Cefaleia Secundária a abscessos</vt:lpstr>
      <vt:lpstr>Cefaleia Secundária a abscessos</vt:lpstr>
      <vt:lpstr>Granulomas</vt:lpstr>
      <vt:lpstr>Granulomas</vt:lpstr>
      <vt:lpstr>Apresentação do PowerPoint</vt:lpstr>
      <vt:lpstr>Cefaleia Pós-traumática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Cefaléias Secundárias – Quando suspeitar?</dc:title>
  <dc:creator>Carol</dc:creator>
  <cp:lastModifiedBy>MARCHIOLI MARCHIOLI</cp:lastModifiedBy>
  <cp:revision>136</cp:revision>
  <dcterms:created xsi:type="dcterms:W3CDTF">2013-03-12T00:38:45Z</dcterms:created>
  <dcterms:modified xsi:type="dcterms:W3CDTF">2017-04-15T14:11:39Z</dcterms:modified>
</cp:coreProperties>
</file>