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A5724-ADFF-4439-AC29-2EEEDD06DF6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B81022F-3419-4F53-8121-74A17E3B7426}">
      <dgm:prSet phldrT="[Texto]"/>
      <dgm:spPr/>
      <dgm:t>
        <a:bodyPr/>
        <a:lstStyle/>
        <a:p>
          <a:r>
            <a:rPr lang="pt-BR" dirty="0" smtClean="0"/>
            <a:t>Fatores estimulantes do sistema trigeminovascular</a:t>
          </a:r>
          <a:endParaRPr lang="pt-BR" dirty="0"/>
        </a:p>
      </dgm:t>
    </dgm:pt>
    <dgm:pt modelId="{FBD811C5-BCB7-49C2-804C-9E7FDF4DB866}" type="parTrans" cxnId="{4386F636-F275-4DD2-8E6D-FAEEB3429BBD}">
      <dgm:prSet/>
      <dgm:spPr/>
      <dgm:t>
        <a:bodyPr/>
        <a:lstStyle/>
        <a:p>
          <a:endParaRPr lang="pt-BR"/>
        </a:p>
      </dgm:t>
    </dgm:pt>
    <dgm:pt modelId="{F74CD6A2-4C33-46CE-A3E1-5C0586B8360F}" type="sibTrans" cxnId="{4386F636-F275-4DD2-8E6D-FAEEB3429BBD}">
      <dgm:prSet/>
      <dgm:spPr/>
      <dgm:t>
        <a:bodyPr/>
        <a:lstStyle/>
        <a:p>
          <a:endParaRPr lang="pt-BR"/>
        </a:p>
      </dgm:t>
    </dgm:pt>
    <dgm:pt modelId="{9927C7A2-E08D-49A4-B946-35F9DE918281}">
      <dgm:prSet phldrT="[Texto]"/>
      <dgm:spPr/>
      <dgm:t>
        <a:bodyPr/>
        <a:lstStyle/>
        <a:p>
          <a:r>
            <a:rPr lang="pt-BR" dirty="0" smtClean="0"/>
            <a:t>Ativação craniana autonômica reflexa</a:t>
          </a:r>
          <a:endParaRPr lang="pt-BR" dirty="0"/>
        </a:p>
      </dgm:t>
    </dgm:pt>
    <dgm:pt modelId="{22994EE4-52E2-40F5-8D04-5B192B436836}" type="parTrans" cxnId="{01A0E4BC-5CB9-4B80-8C79-15C39E2FE07C}">
      <dgm:prSet/>
      <dgm:spPr/>
      <dgm:t>
        <a:bodyPr/>
        <a:lstStyle/>
        <a:p>
          <a:endParaRPr lang="pt-BR"/>
        </a:p>
      </dgm:t>
    </dgm:pt>
    <dgm:pt modelId="{A565CC5B-AE3A-4D7E-B31C-76D0C6524042}" type="sibTrans" cxnId="{01A0E4BC-5CB9-4B80-8C79-15C39E2FE07C}">
      <dgm:prSet/>
      <dgm:spPr/>
      <dgm:t>
        <a:bodyPr/>
        <a:lstStyle/>
        <a:p>
          <a:endParaRPr lang="pt-BR"/>
        </a:p>
      </dgm:t>
    </dgm:pt>
    <dgm:pt modelId="{C6D7DB16-CA78-45AD-8914-8512EB92099F}">
      <dgm:prSet phldrT="[Texto]"/>
      <dgm:spPr/>
      <dgm:t>
        <a:bodyPr/>
        <a:lstStyle/>
        <a:p>
          <a:r>
            <a:rPr lang="pt-BR" dirty="0" smtClean="0"/>
            <a:t>Dor referida na primeira e segunda divisões trigeminais; ativação simpática e parassimpática (sudorese, lacrimejamento, congestão nasal)</a:t>
          </a:r>
          <a:endParaRPr lang="pt-BR" dirty="0"/>
        </a:p>
      </dgm:t>
    </dgm:pt>
    <dgm:pt modelId="{B8EF72AA-FE71-40A6-9117-04EB18A3FA4D}" type="parTrans" cxnId="{C4619284-EEE1-4533-B556-72E2BDA7BF22}">
      <dgm:prSet/>
      <dgm:spPr/>
      <dgm:t>
        <a:bodyPr/>
        <a:lstStyle/>
        <a:p>
          <a:endParaRPr lang="pt-BR"/>
        </a:p>
      </dgm:t>
    </dgm:pt>
    <dgm:pt modelId="{0FD1C08F-F9BF-4C38-AEF1-15A92F152D66}" type="sibTrans" cxnId="{C4619284-EEE1-4533-B556-72E2BDA7BF22}">
      <dgm:prSet/>
      <dgm:spPr/>
      <dgm:t>
        <a:bodyPr/>
        <a:lstStyle/>
        <a:p>
          <a:endParaRPr lang="pt-BR"/>
        </a:p>
      </dgm:t>
    </dgm:pt>
    <dgm:pt modelId="{BB73650B-78C2-4328-91E0-B1809C3209DC}" type="pres">
      <dgm:prSet presAssocID="{62FA5724-ADFF-4439-AC29-2EEEDD06DF65}" presName="Name0" presStyleCnt="0">
        <dgm:presLayoutVars>
          <dgm:dir/>
          <dgm:resizeHandles val="exact"/>
        </dgm:presLayoutVars>
      </dgm:prSet>
      <dgm:spPr/>
    </dgm:pt>
    <dgm:pt modelId="{A8403712-C7E7-441E-96F3-A89525763237}" type="pres">
      <dgm:prSet presAssocID="{EB81022F-3419-4F53-8121-74A17E3B7426}" presName="node" presStyleLbl="node1" presStyleIdx="0" presStyleCnt="3" custScaleX="110575" custScaleY="10170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FC9D94-5564-4B58-B1AD-8AE9E5B00B61}" type="pres">
      <dgm:prSet presAssocID="{F74CD6A2-4C33-46CE-A3E1-5C0586B8360F}" presName="sibTrans" presStyleLbl="sibTrans2D1" presStyleIdx="0" presStyleCnt="2"/>
      <dgm:spPr/>
      <dgm:t>
        <a:bodyPr/>
        <a:lstStyle/>
        <a:p>
          <a:endParaRPr lang="pt-BR"/>
        </a:p>
      </dgm:t>
    </dgm:pt>
    <dgm:pt modelId="{2B59A989-9180-4CE5-9D42-9E7442263571}" type="pres">
      <dgm:prSet presAssocID="{F74CD6A2-4C33-46CE-A3E1-5C0586B8360F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A4F5C8D1-92D8-432C-86F6-0BEBB314E8C6}" type="pres">
      <dgm:prSet presAssocID="{9927C7A2-E08D-49A4-B946-35F9DE918281}" presName="node" presStyleLbl="node1" presStyleIdx="1" presStyleCnt="3" custLinFactNeighborX="-220" custLinFactNeighborY="-255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23DDD9-AA8A-483F-969A-3E5985C9119C}" type="pres">
      <dgm:prSet presAssocID="{A565CC5B-AE3A-4D7E-B31C-76D0C6524042}" presName="sibTrans" presStyleLbl="sibTrans2D1" presStyleIdx="1" presStyleCnt="2"/>
      <dgm:spPr/>
      <dgm:t>
        <a:bodyPr/>
        <a:lstStyle/>
        <a:p>
          <a:endParaRPr lang="pt-BR"/>
        </a:p>
      </dgm:t>
    </dgm:pt>
    <dgm:pt modelId="{31316094-8A1B-42CB-AFDE-B7754E0011FD}" type="pres">
      <dgm:prSet presAssocID="{A565CC5B-AE3A-4D7E-B31C-76D0C6524042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EDA91458-87DA-4521-891A-0C72DFA5A67C}" type="pres">
      <dgm:prSet presAssocID="{C6D7DB16-CA78-45AD-8914-8512EB92099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C800D00-8336-47A6-BAD0-65CA6E986493}" type="presOf" srcId="{F74CD6A2-4C33-46CE-A3E1-5C0586B8360F}" destId="{2B59A989-9180-4CE5-9D42-9E7442263571}" srcOrd="1" destOrd="0" presId="urn:microsoft.com/office/officeart/2005/8/layout/process1"/>
    <dgm:cxn modelId="{529DF484-BFC2-420B-85EF-A6E1704BEBE7}" type="presOf" srcId="{62FA5724-ADFF-4439-AC29-2EEEDD06DF65}" destId="{BB73650B-78C2-4328-91E0-B1809C3209DC}" srcOrd="0" destOrd="0" presId="urn:microsoft.com/office/officeart/2005/8/layout/process1"/>
    <dgm:cxn modelId="{8AC4C824-448D-441E-AEC9-0AC3ECE36983}" type="presOf" srcId="{A565CC5B-AE3A-4D7E-B31C-76D0C6524042}" destId="{31316094-8A1B-42CB-AFDE-B7754E0011FD}" srcOrd="1" destOrd="0" presId="urn:microsoft.com/office/officeart/2005/8/layout/process1"/>
    <dgm:cxn modelId="{60402F0C-241E-4318-84B2-E8A1CE51DF46}" type="presOf" srcId="{A565CC5B-AE3A-4D7E-B31C-76D0C6524042}" destId="{8723DDD9-AA8A-483F-969A-3E5985C9119C}" srcOrd="0" destOrd="0" presId="urn:microsoft.com/office/officeart/2005/8/layout/process1"/>
    <dgm:cxn modelId="{4386F636-F275-4DD2-8E6D-FAEEB3429BBD}" srcId="{62FA5724-ADFF-4439-AC29-2EEEDD06DF65}" destId="{EB81022F-3419-4F53-8121-74A17E3B7426}" srcOrd="0" destOrd="0" parTransId="{FBD811C5-BCB7-49C2-804C-9E7FDF4DB866}" sibTransId="{F74CD6A2-4C33-46CE-A3E1-5C0586B8360F}"/>
    <dgm:cxn modelId="{9979BCA2-B93F-4CE6-979B-C53C32ED4FA9}" type="presOf" srcId="{C6D7DB16-CA78-45AD-8914-8512EB92099F}" destId="{EDA91458-87DA-4521-891A-0C72DFA5A67C}" srcOrd="0" destOrd="0" presId="urn:microsoft.com/office/officeart/2005/8/layout/process1"/>
    <dgm:cxn modelId="{01A0E4BC-5CB9-4B80-8C79-15C39E2FE07C}" srcId="{62FA5724-ADFF-4439-AC29-2EEEDD06DF65}" destId="{9927C7A2-E08D-49A4-B946-35F9DE918281}" srcOrd="1" destOrd="0" parTransId="{22994EE4-52E2-40F5-8D04-5B192B436836}" sibTransId="{A565CC5B-AE3A-4D7E-B31C-76D0C6524042}"/>
    <dgm:cxn modelId="{278E6321-7E8D-403F-8084-0A50125E0347}" type="presOf" srcId="{9927C7A2-E08D-49A4-B946-35F9DE918281}" destId="{A4F5C8D1-92D8-432C-86F6-0BEBB314E8C6}" srcOrd="0" destOrd="0" presId="urn:microsoft.com/office/officeart/2005/8/layout/process1"/>
    <dgm:cxn modelId="{C4619284-EEE1-4533-B556-72E2BDA7BF22}" srcId="{62FA5724-ADFF-4439-AC29-2EEEDD06DF65}" destId="{C6D7DB16-CA78-45AD-8914-8512EB92099F}" srcOrd="2" destOrd="0" parTransId="{B8EF72AA-FE71-40A6-9117-04EB18A3FA4D}" sibTransId="{0FD1C08F-F9BF-4C38-AEF1-15A92F152D66}"/>
    <dgm:cxn modelId="{94402DEC-C8DA-4612-A078-3AA0FC3FB82A}" type="presOf" srcId="{F74CD6A2-4C33-46CE-A3E1-5C0586B8360F}" destId="{3BFC9D94-5564-4B58-B1AD-8AE9E5B00B61}" srcOrd="0" destOrd="0" presId="urn:microsoft.com/office/officeart/2005/8/layout/process1"/>
    <dgm:cxn modelId="{886EA11D-4754-4989-8C75-D9577FC3F1EB}" type="presOf" srcId="{EB81022F-3419-4F53-8121-74A17E3B7426}" destId="{A8403712-C7E7-441E-96F3-A89525763237}" srcOrd="0" destOrd="0" presId="urn:microsoft.com/office/officeart/2005/8/layout/process1"/>
    <dgm:cxn modelId="{FFB8BF6A-3C4F-4AEC-A9AE-65F975DF694A}" type="presParOf" srcId="{BB73650B-78C2-4328-91E0-B1809C3209DC}" destId="{A8403712-C7E7-441E-96F3-A89525763237}" srcOrd="0" destOrd="0" presId="urn:microsoft.com/office/officeart/2005/8/layout/process1"/>
    <dgm:cxn modelId="{86186271-85CC-4786-B176-BC7EA44D491F}" type="presParOf" srcId="{BB73650B-78C2-4328-91E0-B1809C3209DC}" destId="{3BFC9D94-5564-4B58-B1AD-8AE9E5B00B61}" srcOrd="1" destOrd="0" presId="urn:microsoft.com/office/officeart/2005/8/layout/process1"/>
    <dgm:cxn modelId="{AABB4062-B0F7-416B-87F9-5B0ECCB0D4B0}" type="presParOf" srcId="{3BFC9D94-5564-4B58-B1AD-8AE9E5B00B61}" destId="{2B59A989-9180-4CE5-9D42-9E7442263571}" srcOrd="0" destOrd="0" presId="urn:microsoft.com/office/officeart/2005/8/layout/process1"/>
    <dgm:cxn modelId="{AE90F295-76D8-46BD-BB37-6DD536F1ADD4}" type="presParOf" srcId="{BB73650B-78C2-4328-91E0-B1809C3209DC}" destId="{A4F5C8D1-92D8-432C-86F6-0BEBB314E8C6}" srcOrd="2" destOrd="0" presId="urn:microsoft.com/office/officeart/2005/8/layout/process1"/>
    <dgm:cxn modelId="{1C49F3D3-7296-41CF-9DA1-6EFC36B05141}" type="presParOf" srcId="{BB73650B-78C2-4328-91E0-B1809C3209DC}" destId="{8723DDD9-AA8A-483F-969A-3E5985C9119C}" srcOrd="3" destOrd="0" presId="urn:microsoft.com/office/officeart/2005/8/layout/process1"/>
    <dgm:cxn modelId="{B8B386E3-A20D-4036-9246-366B6509D468}" type="presParOf" srcId="{8723DDD9-AA8A-483F-969A-3E5985C9119C}" destId="{31316094-8A1B-42CB-AFDE-B7754E0011FD}" srcOrd="0" destOrd="0" presId="urn:microsoft.com/office/officeart/2005/8/layout/process1"/>
    <dgm:cxn modelId="{0DAB4B39-6569-4102-9FD2-3E7A7D739684}" type="presParOf" srcId="{BB73650B-78C2-4328-91E0-B1809C3209DC}" destId="{EDA91458-87DA-4521-891A-0C72DFA5A67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403712-C7E7-441E-96F3-A89525763237}">
      <dsp:nvSpPr>
        <dsp:cNvPr id="0" name=""/>
        <dsp:cNvSpPr/>
      </dsp:nvSpPr>
      <dsp:spPr>
        <a:xfrm>
          <a:off x="2786" y="1198955"/>
          <a:ext cx="2328289" cy="2128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Fatores estimulantes do sistema trigeminovascular</a:t>
          </a:r>
          <a:endParaRPr lang="pt-BR" sz="1800" kern="1200" dirty="0"/>
        </a:p>
      </dsp:txBody>
      <dsp:txXfrm>
        <a:off x="2786" y="1198955"/>
        <a:ext cx="2328289" cy="2128052"/>
      </dsp:txXfrm>
    </dsp:sp>
    <dsp:sp modelId="{3BFC9D94-5564-4B58-B1AD-8AE9E5B00B61}">
      <dsp:nvSpPr>
        <dsp:cNvPr id="0" name=""/>
        <dsp:cNvSpPr/>
      </dsp:nvSpPr>
      <dsp:spPr>
        <a:xfrm rot="21004008">
          <a:off x="2537785" y="1722218"/>
          <a:ext cx="452187" cy="522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 rot="21004008">
        <a:off x="2537785" y="1722218"/>
        <a:ext cx="452187" cy="522193"/>
      </dsp:txXfrm>
    </dsp:sp>
    <dsp:sp modelId="{A4F5C8D1-92D8-432C-86F6-0BEBB314E8C6}">
      <dsp:nvSpPr>
        <dsp:cNvPr id="0" name=""/>
        <dsp:cNvSpPr/>
      </dsp:nvSpPr>
      <dsp:spPr>
        <a:xfrm>
          <a:off x="3171471" y="681332"/>
          <a:ext cx="2105620" cy="2092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Ativação craniana autonômica reflexa</a:t>
          </a:r>
          <a:endParaRPr lang="pt-BR" sz="1800" kern="1200" dirty="0"/>
        </a:p>
      </dsp:txBody>
      <dsp:txXfrm>
        <a:off x="3171471" y="681332"/>
        <a:ext cx="2105620" cy="2092460"/>
      </dsp:txXfrm>
    </dsp:sp>
    <dsp:sp modelId="{8723DDD9-AA8A-483F-969A-3E5985C9119C}">
      <dsp:nvSpPr>
        <dsp:cNvPr id="0" name=""/>
        <dsp:cNvSpPr/>
      </dsp:nvSpPr>
      <dsp:spPr>
        <a:xfrm rot="617282">
          <a:off x="5484462" y="1736473"/>
          <a:ext cx="454683" cy="522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 rot="617282">
        <a:off x="5484462" y="1736473"/>
        <a:ext cx="454683" cy="522193"/>
      </dsp:txXfrm>
    </dsp:sp>
    <dsp:sp modelId="{EDA91458-87DA-4521-891A-0C72DFA5A67C}">
      <dsp:nvSpPr>
        <dsp:cNvPr id="0" name=""/>
        <dsp:cNvSpPr/>
      </dsp:nvSpPr>
      <dsp:spPr>
        <a:xfrm>
          <a:off x="6121192" y="1216751"/>
          <a:ext cx="2105620" cy="2092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Dor referida na primeira e segunda divisões trigeminais; ativação simpática e parassimpática (sudorese, lacrimejamento, congestão nasal)</a:t>
          </a:r>
          <a:endParaRPr lang="pt-BR" sz="1800" kern="1200" dirty="0"/>
        </a:p>
      </dsp:txBody>
      <dsp:txXfrm>
        <a:off x="6121192" y="1216751"/>
        <a:ext cx="2105620" cy="2092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D0327DE-46A6-4C9B-AEB1-1759641EE6DF}" type="datetimeFigureOut">
              <a:rPr lang="pt-BR" smtClean="0"/>
              <a:pPr/>
              <a:t>13/6/2013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B62FEE-CC49-48FB-A2A3-5A998825FD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Cefaleias Primárias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David Claro – 4ª série </a:t>
            </a:r>
            <a:r>
              <a:rPr lang="pt-BR" dirty="0" smtClean="0"/>
              <a:t>Medicina</a:t>
            </a:r>
          </a:p>
          <a:p>
            <a:endParaRPr lang="pt-BR" sz="2000" dirty="0" smtClean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43808" y="5589240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Ambulatório  de </a:t>
            </a:r>
            <a:r>
              <a:rPr lang="pt-BR" sz="2400" dirty="0" err="1" smtClean="0">
                <a:solidFill>
                  <a:srgbClr val="FFFF00"/>
                </a:solidFill>
              </a:rPr>
              <a:t>Cefaléia</a:t>
            </a:r>
            <a:r>
              <a:rPr lang="pt-BR" sz="2400" dirty="0" smtClean="0">
                <a:solidFill>
                  <a:srgbClr val="FFFF00"/>
                </a:solidFill>
              </a:rPr>
              <a:t> – </a:t>
            </a:r>
            <a:r>
              <a:rPr lang="pt-BR" sz="2400" dirty="0" err="1" smtClean="0">
                <a:solidFill>
                  <a:srgbClr val="FFFF00"/>
                </a:solidFill>
              </a:rPr>
              <a:t>Famema</a:t>
            </a:r>
            <a:r>
              <a:rPr lang="pt-BR" sz="2400" dirty="0" smtClean="0">
                <a:solidFill>
                  <a:srgbClr val="FFFF00"/>
                </a:solidFill>
              </a:rPr>
              <a:t> 2013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Professor Dr. Milton </a:t>
            </a:r>
            <a:r>
              <a:rPr lang="pt-BR" sz="2400" dirty="0" err="1" smtClean="0">
                <a:solidFill>
                  <a:srgbClr val="FFFF00"/>
                </a:solidFill>
              </a:rPr>
              <a:t>Marchioli</a:t>
            </a: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04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/>
          </a:bodyPr>
          <a:lstStyle/>
          <a:p>
            <a:r>
              <a:rPr lang="pt-BR" sz="2800" dirty="0"/>
              <a:t>20 (22%) entrevistados solicitariam exames complementares - </a:t>
            </a:r>
            <a:r>
              <a:rPr lang="pt-BR" sz="2800" dirty="0" smtClean="0"/>
              <a:t>EEG/RX Crânio/S</a:t>
            </a:r>
            <a:r>
              <a:rPr lang="pt-BR" sz="2800" dirty="0" smtClean="0"/>
              <a:t>eios da </a:t>
            </a:r>
            <a:r>
              <a:rPr lang="pt-BR" sz="2800" dirty="0" smtClean="0"/>
              <a:t>F</a:t>
            </a:r>
            <a:r>
              <a:rPr lang="pt-BR" sz="2800" dirty="0" smtClean="0"/>
              <a:t>ace/                  CT </a:t>
            </a:r>
            <a:r>
              <a:rPr lang="pt-BR" sz="2800" dirty="0"/>
              <a:t>C</a:t>
            </a:r>
            <a:r>
              <a:rPr lang="pt-BR" sz="2800" dirty="0" smtClean="0"/>
              <a:t>rânio</a:t>
            </a:r>
            <a:r>
              <a:rPr lang="pt-BR" sz="2800" dirty="0"/>
              <a:t>; 67 (73,6%) iniciariam o tratamento, </a:t>
            </a:r>
            <a:r>
              <a:rPr lang="pt-BR" sz="2800" dirty="0" smtClean="0"/>
              <a:t>                       24 </a:t>
            </a:r>
            <a:r>
              <a:rPr lang="pt-BR" sz="2800" dirty="0"/>
              <a:t>(26,4%) não tratariam e 59 (64,8%) encaminhariam ao neurologista, enquanto 20 (22%) </a:t>
            </a:r>
            <a:r>
              <a:rPr lang="pt-BR" sz="2800" dirty="0" smtClean="0"/>
              <a:t>optariam por </a:t>
            </a:r>
            <a:r>
              <a:rPr lang="pt-BR" sz="2800" dirty="0"/>
              <a:t>outros especialistas.</a:t>
            </a:r>
          </a:p>
        </p:txBody>
      </p:sp>
    </p:spTree>
    <p:extLst>
      <p:ext uri="{BB962C8B-B14F-4D97-AF65-F5344CB8AC3E}">
        <p14:creationId xmlns:p14="http://schemas.microsoft.com/office/powerpoint/2010/main" xmlns="" val="3474290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Tabela 3. Diagnósticos dados como primeira hipótese diagnóstica para a história clínica “</a:t>
            </a:r>
            <a:r>
              <a:rPr lang="pt-BR" dirty="0" err="1"/>
              <a:t>migrânea</a:t>
            </a:r>
            <a:r>
              <a:rPr lang="pt-BR" dirty="0"/>
              <a:t> com aura” por 91 médicos não neurologistas.</a:t>
            </a:r>
          </a:p>
          <a:p>
            <a:r>
              <a:rPr lang="pt-BR" dirty="0"/>
              <a:t>Diagnóstico N </a:t>
            </a:r>
            <a:r>
              <a:rPr lang="pt-BR" dirty="0" smtClean="0"/>
              <a:t>-----------------------------------%</a:t>
            </a:r>
            <a:endParaRPr lang="pt-BR" dirty="0"/>
          </a:p>
          <a:p>
            <a:r>
              <a:rPr lang="pt-BR" dirty="0"/>
              <a:t>1. Tumor cerebral 25 </a:t>
            </a:r>
            <a:r>
              <a:rPr lang="pt-BR" dirty="0" smtClean="0"/>
              <a:t>--------------------------27,4</a:t>
            </a:r>
            <a:endParaRPr lang="pt-BR" dirty="0"/>
          </a:p>
          <a:p>
            <a:r>
              <a:rPr lang="pt-BR" dirty="0"/>
              <a:t>2. Enxaqueca 21 </a:t>
            </a:r>
            <a:r>
              <a:rPr lang="pt-BR" dirty="0" smtClean="0"/>
              <a:t>------------------------------23,0</a:t>
            </a:r>
            <a:endParaRPr lang="pt-BR" dirty="0"/>
          </a:p>
          <a:p>
            <a:r>
              <a:rPr lang="pt-BR" dirty="0"/>
              <a:t>3. Aneurisma 10 </a:t>
            </a:r>
            <a:r>
              <a:rPr lang="pt-BR" dirty="0" smtClean="0"/>
              <a:t>-------------------------------11,0</a:t>
            </a:r>
            <a:endParaRPr lang="pt-BR" dirty="0"/>
          </a:p>
          <a:p>
            <a:r>
              <a:rPr lang="pt-BR" dirty="0"/>
              <a:t>4. Não responderam 7 </a:t>
            </a:r>
            <a:r>
              <a:rPr lang="pt-BR" dirty="0" smtClean="0"/>
              <a:t>------------------------7,7</a:t>
            </a:r>
            <a:endParaRPr lang="pt-BR" dirty="0"/>
          </a:p>
          <a:p>
            <a:r>
              <a:rPr lang="pt-BR" dirty="0"/>
              <a:t>5. </a:t>
            </a:r>
            <a:r>
              <a:rPr lang="pt-BR" dirty="0" smtClean="0"/>
              <a:t>Cefaleia </a:t>
            </a:r>
            <a:r>
              <a:rPr lang="pt-BR" dirty="0"/>
              <a:t>5 </a:t>
            </a:r>
            <a:r>
              <a:rPr lang="pt-BR" dirty="0" smtClean="0"/>
              <a:t>-----------------------------------5,5</a:t>
            </a:r>
            <a:endParaRPr lang="pt-BR" dirty="0"/>
          </a:p>
          <a:p>
            <a:r>
              <a:rPr lang="pt-BR" dirty="0"/>
              <a:t>6. HAS 4 </a:t>
            </a:r>
            <a:r>
              <a:rPr lang="pt-BR" dirty="0" smtClean="0"/>
              <a:t>----------------------------------------4,4</a:t>
            </a:r>
            <a:endParaRPr lang="pt-BR" dirty="0"/>
          </a:p>
          <a:p>
            <a:r>
              <a:rPr lang="pt-BR" dirty="0"/>
              <a:t>7. </a:t>
            </a:r>
            <a:r>
              <a:rPr lang="pt-BR" dirty="0" smtClean="0"/>
              <a:t>Hipertensão </a:t>
            </a:r>
            <a:r>
              <a:rPr lang="pt-BR" dirty="0"/>
              <a:t>intracraniana 3 </a:t>
            </a:r>
            <a:r>
              <a:rPr lang="pt-BR" dirty="0" smtClean="0"/>
              <a:t>--------------3,3</a:t>
            </a:r>
            <a:endParaRPr lang="pt-BR" dirty="0"/>
          </a:p>
          <a:p>
            <a:r>
              <a:rPr lang="pt-BR" dirty="0"/>
              <a:t>8. Hemicrania 2 </a:t>
            </a:r>
            <a:r>
              <a:rPr lang="pt-BR" dirty="0" smtClean="0"/>
              <a:t>--------------------------------2,2</a:t>
            </a:r>
            <a:endParaRPr lang="pt-BR" dirty="0"/>
          </a:p>
          <a:p>
            <a:r>
              <a:rPr lang="pt-BR" dirty="0"/>
              <a:t>9. </a:t>
            </a:r>
            <a:r>
              <a:rPr lang="pt-BR" dirty="0" smtClean="0"/>
              <a:t>Cefaleia </a:t>
            </a:r>
            <a:r>
              <a:rPr lang="pt-BR" dirty="0"/>
              <a:t>em salvas 2 </a:t>
            </a:r>
            <a:r>
              <a:rPr lang="pt-BR" dirty="0" smtClean="0"/>
              <a:t>----------------------2,2</a:t>
            </a:r>
            <a:endParaRPr lang="pt-BR" dirty="0"/>
          </a:p>
          <a:p>
            <a:r>
              <a:rPr lang="pt-BR" dirty="0"/>
              <a:t>10. </a:t>
            </a:r>
            <a:r>
              <a:rPr lang="pt-BR" dirty="0" err="1"/>
              <a:t>Migrânea</a:t>
            </a:r>
            <a:r>
              <a:rPr lang="pt-BR" dirty="0"/>
              <a:t> 2 </a:t>
            </a:r>
            <a:r>
              <a:rPr lang="pt-BR" dirty="0" smtClean="0"/>
              <a:t>--------------------------------2,2</a:t>
            </a:r>
            <a:endParaRPr lang="pt-BR" dirty="0"/>
          </a:p>
          <a:p>
            <a:r>
              <a:rPr lang="pt-BR" dirty="0"/>
              <a:t>11. </a:t>
            </a:r>
            <a:r>
              <a:rPr lang="pt-BR" dirty="0" smtClean="0"/>
              <a:t>Cefaleia </a:t>
            </a:r>
            <a:r>
              <a:rPr lang="pt-BR" dirty="0"/>
              <a:t>tensional 2 </a:t>
            </a:r>
            <a:r>
              <a:rPr lang="pt-BR" dirty="0" smtClean="0"/>
              <a:t>----------------------2,2</a:t>
            </a:r>
            <a:endParaRPr lang="pt-BR" dirty="0"/>
          </a:p>
          <a:p>
            <a:r>
              <a:rPr lang="pt-BR" dirty="0"/>
              <a:t>12. </a:t>
            </a:r>
            <a:r>
              <a:rPr lang="pt-BR" dirty="0" smtClean="0"/>
              <a:t>Cefaleia </a:t>
            </a:r>
            <a:r>
              <a:rPr lang="pt-BR" dirty="0"/>
              <a:t>vascular 1 </a:t>
            </a:r>
            <a:r>
              <a:rPr lang="pt-BR" dirty="0" smtClean="0"/>
              <a:t>-----------------------1,1</a:t>
            </a:r>
            <a:endParaRPr lang="pt-BR" dirty="0"/>
          </a:p>
          <a:p>
            <a:r>
              <a:rPr lang="pt-BR" dirty="0"/>
              <a:t>13. Stress 1 </a:t>
            </a:r>
            <a:r>
              <a:rPr lang="pt-BR" dirty="0" smtClean="0"/>
              <a:t>-------------------------------------1,1</a:t>
            </a:r>
            <a:endParaRPr lang="pt-BR" dirty="0"/>
          </a:p>
          <a:p>
            <a:r>
              <a:rPr lang="pt-BR" dirty="0"/>
              <a:t>14. Enxaqueca clássica 1 </a:t>
            </a:r>
            <a:r>
              <a:rPr lang="pt-BR" dirty="0" smtClean="0"/>
              <a:t>---------------------1,1</a:t>
            </a:r>
            <a:r>
              <a:rPr lang="pt-BR" dirty="0"/>
              <a:t>*</a:t>
            </a:r>
          </a:p>
          <a:p>
            <a:r>
              <a:rPr lang="pt-BR" dirty="0"/>
              <a:t>15. Malformação vascular 1 </a:t>
            </a:r>
            <a:r>
              <a:rPr lang="pt-BR" dirty="0" smtClean="0"/>
              <a:t>-----------------1,1</a:t>
            </a:r>
            <a:endParaRPr lang="pt-BR" dirty="0"/>
          </a:p>
          <a:p>
            <a:r>
              <a:rPr lang="pt-BR" dirty="0"/>
              <a:t>16. Enxaqueca hemiplégica 1 </a:t>
            </a:r>
            <a:r>
              <a:rPr lang="pt-BR" dirty="0" smtClean="0"/>
              <a:t>---------------1,1</a:t>
            </a:r>
            <a:endParaRPr lang="pt-BR" dirty="0"/>
          </a:p>
          <a:p>
            <a:r>
              <a:rPr lang="pt-BR" dirty="0"/>
              <a:t>17. Ictus transitórios 1 </a:t>
            </a:r>
            <a:r>
              <a:rPr lang="pt-BR" dirty="0" smtClean="0"/>
              <a:t>-------------------------1,1</a:t>
            </a:r>
            <a:endParaRPr lang="pt-BR" dirty="0"/>
          </a:p>
          <a:p>
            <a:r>
              <a:rPr lang="pt-BR" dirty="0"/>
              <a:t>18. </a:t>
            </a:r>
            <a:r>
              <a:rPr lang="pt-BR" dirty="0" smtClean="0"/>
              <a:t>Cefaleia </a:t>
            </a:r>
            <a:r>
              <a:rPr lang="pt-BR" dirty="0"/>
              <a:t>secundária </a:t>
            </a:r>
            <a:r>
              <a:rPr lang="pt-BR" dirty="0" smtClean="0"/>
              <a:t>1------------------- </a:t>
            </a:r>
            <a:r>
              <a:rPr lang="pt-BR" dirty="0"/>
              <a:t>1,1</a:t>
            </a:r>
          </a:p>
          <a:p>
            <a:r>
              <a:rPr lang="pt-BR" dirty="0"/>
              <a:t>19. </a:t>
            </a:r>
            <a:r>
              <a:rPr lang="pt-BR" dirty="0" smtClean="0"/>
              <a:t>Dismenorreia </a:t>
            </a:r>
            <a:r>
              <a:rPr lang="pt-BR" dirty="0"/>
              <a:t>1 </a:t>
            </a:r>
            <a:r>
              <a:rPr lang="pt-BR" dirty="0" smtClean="0"/>
              <a:t>----------------------------1,1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3137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26 (</a:t>
            </a:r>
            <a:r>
              <a:rPr lang="pt-BR" sz="2800" dirty="0" smtClean="0"/>
              <a:t>28,6</a:t>
            </a:r>
            <a:r>
              <a:rPr lang="pt-BR" sz="2800" dirty="0"/>
              <a:t>%) entrevistados solicitariam exames complementares (</a:t>
            </a:r>
            <a:r>
              <a:rPr lang="pt-BR" sz="2800" dirty="0" smtClean="0"/>
              <a:t>EEG/RX crânio/</a:t>
            </a:r>
            <a:r>
              <a:rPr lang="pt-BR" sz="2800" dirty="0" smtClean="0"/>
              <a:t>S</a:t>
            </a:r>
            <a:r>
              <a:rPr lang="pt-BR" sz="2800" dirty="0" smtClean="0"/>
              <a:t>eios da </a:t>
            </a:r>
            <a:r>
              <a:rPr lang="pt-BR" sz="2800" dirty="0" smtClean="0"/>
              <a:t>F</a:t>
            </a:r>
            <a:r>
              <a:rPr lang="pt-BR" sz="2800" dirty="0" smtClean="0"/>
              <a:t>ace/                CT </a:t>
            </a:r>
            <a:r>
              <a:rPr lang="pt-BR" sz="2800" dirty="0"/>
              <a:t>crânio); 80 (87,9%) não iniciariam o tratamento; 78 </a:t>
            </a:r>
            <a:r>
              <a:rPr lang="pt-BR" sz="2800" dirty="0" smtClean="0"/>
              <a:t>(</a:t>
            </a:r>
            <a:r>
              <a:rPr lang="pt-BR" sz="2800" dirty="0"/>
              <a:t>85,7%) encaminhariam ao neurologista e seis (6,6%) </a:t>
            </a:r>
            <a:r>
              <a:rPr lang="pt-BR" sz="2800" dirty="0" smtClean="0"/>
              <a:t>ao </a:t>
            </a:r>
            <a:r>
              <a:rPr lang="pt-BR" sz="2800" dirty="0"/>
              <a:t>neurocirurgião. </a:t>
            </a: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Apenas 16 (17,6%) médicos responderam conhecer a </a:t>
            </a:r>
            <a:r>
              <a:rPr lang="pt-BR" sz="2800" dirty="0" smtClean="0"/>
              <a:t>ICHD-II 2004.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940615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orientação da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Headache</a:t>
            </a:r>
            <a:r>
              <a:rPr lang="pt-BR" dirty="0" smtClean="0"/>
              <a:t> </a:t>
            </a:r>
            <a:r>
              <a:rPr lang="pt-BR" dirty="0" err="1" smtClean="0"/>
              <a:t>Society</a:t>
            </a:r>
            <a:r>
              <a:rPr lang="pt-BR" dirty="0" smtClean="0"/>
              <a:t> (IHS) </a:t>
            </a:r>
            <a:r>
              <a:rPr lang="pt-BR" dirty="0"/>
              <a:t>é que o médico não-especialista seja capaz de identificar o tipo </a:t>
            </a:r>
            <a:r>
              <a:rPr lang="pt-BR" dirty="0" smtClean="0"/>
              <a:t>               (</a:t>
            </a:r>
            <a:r>
              <a:rPr lang="pt-BR" dirty="0"/>
              <a:t>1º nível) e até o subtipo (2º nível) para estabelecer uma estratégia terapêutica adequada e eficaz.</a:t>
            </a:r>
          </a:p>
          <a:p>
            <a:r>
              <a:rPr lang="pt-BR" dirty="0" smtClean="0"/>
              <a:t>A </a:t>
            </a:r>
            <a:r>
              <a:rPr lang="pt-BR" dirty="0"/>
              <a:t>falta de conhecimento dos critérios diagnósticos da </a:t>
            </a:r>
            <a:r>
              <a:rPr lang="pt-BR" dirty="0" smtClean="0"/>
              <a:t>IHS </a:t>
            </a:r>
            <a:r>
              <a:rPr lang="pt-BR" dirty="0"/>
              <a:t>para </a:t>
            </a:r>
            <a:r>
              <a:rPr lang="pt-BR" dirty="0" smtClean="0"/>
              <a:t>cefaleias </a:t>
            </a:r>
            <a:r>
              <a:rPr lang="pt-BR" dirty="0"/>
              <a:t>primárias está na origem da dificuldade encontrada para se fazer o diagnóstico diferencial entre as </a:t>
            </a:r>
            <a:r>
              <a:rPr lang="pt-BR" dirty="0" smtClean="0"/>
              <a:t>cefaleias </a:t>
            </a:r>
            <a:r>
              <a:rPr lang="pt-BR" dirty="0"/>
              <a:t>primárias e secundárias, assim </a:t>
            </a:r>
            <a:r>
              <a:rPr lang="pt-BR" dirty="0" smtClean="0"/>
              <a:t>como </a:t>
            </a:r>
            <a:r>
              <a:rPr lang="pt-BR" dirty="0"/>
              <a:t>o desconhecimento generalizado dos subtipos </a:t>
            </a:r>
            <a:r>
              <a:rPr lang="pt-BR" dirty="0" smtClean="0"/>
              <a:t>de cefaleias </a:t>
            </a:r>
            <a:r>
              <a:rPr lang="pt-BR" dirty="0"/>
              <a:t>primárias</a:t>
            </a:r>
          </a:p>
        </p:txBody>
      </p:sp>
    </p:spTree>
    <p:extLst>
      <p:ext uri="{BB962C8B-B14F-4D97-AF65-F5344CB8AC3E}">
        <p14:creationId xmlns:p14="http://schemas.microsoft.com/office/powerpoint/2010/main" xmlns="" val="2418461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90872" y="1628800"/>
            <a:ext cx="8229600" cy="24482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CEFALEIA DO TIPO TENSIONAL</a:t>
            </a:r>
            <a:br>
              <a:rPr lang="pt-BR" dirty="0" smtClean="0"/>
            </a:br>
            <a:r>
              <a:rPr lang="pt-BR" dirty="0" smtClean="0"/>
              <a:t>Ambulatório de </a:t>
            </a:r>
            <a:r>
              <a:rPr lang="pt-BR" dirty="0" err="1" smtClean="0"/>
              <a:t>Neurologia-Famema</a:t>
            </a:r>
            <a:r>
              <a:rPr lang="pt-BR" dirty="0" smtClean="0"/>
              <a:t> 2013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200" dirty="0" smtClean="0"/>
              <a:t>Ana Caroline Ramires </a:t>
            </a:r>
            <a:r>
              <a:rPr lang="pt-BR" sz="2200" dirty="0" smtClean="0"/>
              <a:t>Ramos- 4º ano do curso de medicina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pt-BR" i="1" dirty="0" smtClean="0"/>
              <a:t>CEFALEIAS PRIMÁRIAS: </a:t>
            </a:r>
            <a:r>
              <a:rPr lang="pt-BR" dirty="0" smtClean="0"/>
              <a:t>são as que ocorrem </a:t>
            </a:r>
            <a:r>
              <a:rPr lang="pt-BR" dirty="0" smtClean="0"/>
              <a:t>sem etiologia </a:t>
            </a:r>
            <a:r>
              <a:rPr lang="pt-BR" dirty="0" smtClean="0"/>
              <a:t>demonstrável pelos exames clínicos ou laboratoriais usuais. O principal exemplo é a </a:t>
            </a:r>
            <a:r>
              <a:rPr lang="pt-BR" dirty="0" err="1" smtClean="0"/>
              <a:t>migrânea</a:t>
            </a:r>
            <a:r>
              <a:rPr lang="pt-BR" dirty="0" smtClean="0"/>
              <a:t> (</a:t>
            </a:r>
            <a:r>
              <a:rPr lang="pt-BR" dirty="0" smtClean="0"/>
              <a:t>enxaqueca), a </a:t>
            </a:r>
            <a:r>
              <a:rPr lang="pt-BR" dirty="0" err="1" smtClean="0"/>
              <a:t>cefaléia</a:t>
            </a:r>
            <a:r>
              <a:rPr lang="pt-BR" dirty="0" smtClean="0"/>
              <a:t> tipo tensão, a </a:t>
            </a:r>
            <a:r>
              <a:rPr lang="pt-BR" dirty="0" err="1" smtClean="0"/>
              <a:t>cefaléia</a:t>
            </a:r>
            <a:r>
              <a:rPr lang="pt-BR" dirty="0" smtClean="0"/>
              <a:t> </a:t>
            </a:r>
            <a:r>
              <a:rPr lang="pt-BR" dirty="0" smtClean="0"/>
              <a:t>em salvas. </a:t>
            </a:r>
          </a:p>
          <a:p>
            <a:r>
              <a:rPr lang="pt-BR" dirty="0" smtClean="0"/>
              <a:t>Nestes </a:t>
            </a:r>
            <a:r>
              <a:rPr lang="pt-BR" dirty="0" smtClean="0"/>
              <a:t>casos, desordens neuroquímicas, encefálicas têm sido demonstradas, envolvendo desequilíbrio de neurotransmissores, principalmente para a </a:t>
            </a:r>
            <a:r>
              <a:rPr lang="pt-BR" dirty="0" err="1" smtClean="0"/>
              <a:t>migrânea</a:t>
            </a:r>
            <a:r>
              <a:rPr lang="pt-BR" dirty="0" smtClean="0"/>
              <a:t>. Tais desordens seriam herdadas e, sobre tal susceptibilidade endógena, atuariam fatores </a:t>
            </a:r>
            <a:r>
              <a:rPr lang="pt-BR" dirty="0" smtClean="0"/>
              <a:t>ambientais.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/>
              <a:t>Cefaléias</a:t>
            </a:r>
            <a:r>
              <a:rPr lang="pt-BR" i="1" dirty="0"/>
              <a:t> </a:t>
            </a:r>
            <a:r>
              <a:rPr lang="pt-BR" i="1" dirty="0" smtClean="0"/>
              <a:t>Agudas</a:t>
            </a:r>
            <a:r>
              <a:rPr lang="pt-BR" i="1" dirty="0"/>
              <a:t>: </a:t>
            </a:r>
            <a:r>
              <a:rPr lang="pt-BR" dirty="0"/>
              <a:t>são as que atingem </a:t>
            </a:r>
            <a:r>
              <a:rPr lang="pt-BR" dirty="0" smtClean="0"/>
              <a:t>seu máximo </a:t>
            </a:r>
            <a:r>
              <a:rPr lang="pt-BR" dirty="0"/>
              <a:t>em minutos ou poucas horas. </a:t>
            </a:r>
            <a:endParaRPr lang="pt-BR" dirty="0" smtClean="0"/>
          </a:p>
          <a:p>
            <a:r>
              <a:rPr lang="pt-BR" dirty="0" smtClean="0"/>
              <a:t>Tanto </a:t>
            </a:r>
            <a:r>
              <a:rPr lang="pt-BR" dirty="0"/>
              <a:t>as </a:t>
            </a:r>
            <a:r>
              <a:rPr lang="pt-BR" dirty="0" err="1" smtClean="0"/>
              <a:t>cefaléias</a:t>
            </a:r>
            <a:r>
              <a:rPr lang="pt-BR" dirty="0" smtClean="0"/>
              <a:t> primárias </a:t>
            </a:r>
            <a:r>
              <a:rPr lang="pt-BR" dirty="0"/>
              <a:t>como as secundárias podem </a:t>
            </a:r>
            <a:r>
              <a:rPr lang="pt-BR" dirty="0" smtClean="0"/>
              <a:t>apresentar este </a:t>
            </a:r>
            <a:r>
              <a:rPr lang="pt-BR" dirty="0"/>
              <a:t>tipo de instalação. Citamos, como </a:t>
            </a:r>
            <a:r>
              <a:rPr lang="pt-BR" dirty="0" smtClean="0"/>
              <a:t>exemplo, </a:t>
            </a:r>
            <a:r>
              <a:rPr lang="pt-BR" dirty="0" err="1" smtClean="0"/>
              <a:t>migrânea</a:t>
            </a:r>
            <a:r>
              <a:rPr lang="pt-BR" dirty="0" smtClean="0"/>
              <a:t>, </a:t>
            </a:r>
            <a:r>
              <a:rPr lang="pt-BR" dirty="0" err="1" smtClean="0"/>
              <a:t>cefaléia</a:t>
            </a:r>
            <a:r>
              <a:rPr lang="pt-BR" dirty="0" smtClean="0"/>
              <a:t> </a:t>
            </a:r>
            <a:r>
              <a:rPr lang="pt-BR" dirty="0"/>
              <a:t>de tensão, </a:t>
            </a:r>
            <a:r>
              <a:rPr lang="pt-BR" dirty="0" smtClean="0"/>
              <a:t>meningite, encefalite, hemorragia cerebral não-arterial, sinusite </a:t>
            </a:r>
            <a:r>
              <a:rPr lang="pt-BR" dirty="0" smtClean="0"/>
              <a:t>aguda.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 err="1"/>
              <a:t>Cefaléias</a:t>
            </a:r>
            <a:r>
              <a:rPr lang="pt-BR" i="1" dirty="0"/>
              <a:t> </a:t>
            </a:r>
            <a:r>
              <a:rPr lang="pt-BR" i="1" dirty="0" smtClean="0"/>
              <a:t>Crônicas</a:t>
            </a:r>
            <a:r>
              <a:rPr lang="pt-BR" i="1" dirty="0"/>
              <a:t>: </a:t>
            </a:r>
            <a:r>
              <a:rPr lang="pt-BR" dirty="0" smtClean="0"/>
              <a:t>persistem por meses </a:t>
            </a:r>
            <a:r>
              <a:rPr lang="pt-BR" dirty="0"/>
              <a:t>ou anos e, em geral, são </a:t>
            </a:r>
            <a:r>
              <a:rPr lang="pt-BR" dirty="0" smtClean="0"/>
              <a:t>primárias.</a:t>
            </a:r>
            <a:endParaRPr lang="pt-BR" dirty="0" smtClean="0"/>
          </a:p>
          <a:p>
            <a:r>
              <a:rPr lang="pt-BR" b="1" dirty="0" err="1" smtClean="0"/>
              <a:t>Recidivantes</a:t>
            </a:r>
            <a:r>
              <a:rPr lang="pt-BR" dirty="0"/>
              <a:t> </a:t>
            </a:r>
            <a:r>
              <a:rPr lang="pt-BR" dirty="0" smtClean="0"/>
              <a:t>- por </a:t>
            </a:r>
            <a:r>
              <a:rPr lang="pt-BR" dirty="0"/>
              <a:t>período variável de </a:t>
            </a:r>
            <a:r>
              <a:rPr lang="pt-BR" dirty="0" smtClean="0"/>
              <a:t>tempo (</a:t>
            </a:r>
            <a:r>
              <a:rPr lang="pt-BR" dirty="0"/>
              <a:t>minutos</a:t>
            </a:r>
            <a:r>
              <a:rPr lang="pt-BR" dirty="0" smtClean="0"/>
              <a:t>, horas</a:t>
            </a:r>
            <a:r>
              <a:rPr lang="pt-BR" dirty="0"/>
              <a:t>, dias) para depois desaparecerem</a:t>
            </a:r>
            <a:r>
              <a:rPr lang="pt-BR" dirty="0" smtClean="0"/>
              <a:t>, reaparecendo algum </a:t>
            </a:r>
            <a:r>
              <a:rPr lang="pt-BR" dirty="0"/>
              <a:t>tempo depois, como a </a:t>
            </a:r>
            <a:r>
              <a:rPr lang="pt-BR" dirty="0" err="1"/>
              <a:t>migrânea</a:t>
            </a:r>
            <a:r>
              <a:rPr lang="pt-BR" dirty="0" smtClean="0"/>
              <a:t>, </a:t>
            </a:r>
            <a:r>
              <a:rPr lang="pt-BR" dirty="0" err="1" smtClean="0"/>
              <a:t>cefaléia</a:t>
            </a:r>
            <a:r>
              <a:rPr lang="pt-BR" dirty="0" smtClean="0"/>
              <a:t> </a:t>
            </a:r>
            <a:r>
              <a:rPr lang="pt-BR" dirty="0"/>
              <a:t>em salvas</a:t>
            </a:r>
            <a:r>
              <a:rPr lang="pt-BR" dirty="0" smtClean="0"/>
              <a:t>, </a:t>
            </a:r>
            <a:r>
              <a:rPr lang="pt-BR" dirty="0" err="1" smtClean="0"/>
              <a:t>cefaléia</a:t>
            </a:r>
            <a:r>
              <a:rPr lang="pt-BR" dirty="0" smtClean="0"/>
              <a:t> </a:t>
            </a:r>
            <a:r>
              <a:rPr lang="pt-BR" dirty="0"/>
              <a:t>tipo tensão </a:t>
            </a:r>
            <a:r>
              <a:rPr lang="pt-BR" dirty="0" smtClean="0"/>
              <a:t>esporádica.</a:t>
            </a:r>
            <a:endParaRPr lang="pt-BR" dirty="0" smtClean="0"/>
          </a:p>
          <a:p>
            <a:r>
              <a:rPr lang="pt-BR" b="1" dirty="0" smtClean="0"/>
              <a:t>Persistentes - </a:t>
            </a:r>
            <a:r>
              <a:rPr lang="pt-BR" dirty="0" smtClean="0"/>
              <a:t>aparecendo diariamente ou quase diariamente</a:t>
            </a:r>
            <a:r>
              <a:rPr lang="pt-BR" dirty="0"/>
              <a:t>, por um período mínimo </a:t>
            </a:r>
            <a:r>
              <a:rPr lang="pt-BR" dirty="0" smtClean="0"/>
              <a:t>de quatro </a:t>
            </a:r>
            <a:r>
              <a:rPr lang="pt-BR" dirty="0"/>
              <a:t>horas. </a:t>
            </a:r>
            <a:r>
              <a:rPr lang="pt-BR" dirty="0" smtClean="0"/>
              <a:t>A intensidade </a:t>
            </a:r>
            <a:r>
              <a:rPr lang="pt-BR" dirty="0"/>
              <a:t>da dor deve </a:t>
            </a:r>
            <a:r>
              <a:rPr lang="pt-BR" dirty="0" smtClean="0"/>
              <a:t>permanecer mais </a:t>
            </a:r>
            <a:r>
              <a:rPr lang="pt-BR" dirty="0"/>
              <a:t>ou menos </a:t>
            </a:r>
            <a:r>
              <a:rPr lang="pt-BR" dirty="0" smtClean="0"/>
              <a:t>a mesma </a:t>
            </a:r>
            <a:r>
              <a:rPr lang="pt-BR" dirty="0"/>
              <a:t>no decorrer dos </a:t>
            </a:r>
            <a:r>
              <a:rPr lang="pt-BR" dirty="0" smtClean="0"/>
              <a:t>meses, como na </a:t>
            </a:r>
            <a:r>
              <a:rPr lang="pt-BR" dirty="0" err="1"/>
              <a:t>cefaléia</a:t>
            </a:r>
            <a:r>
              <a:rPr lang="pt-BR" dirty="0"/>
              <a:t> crônica diária, </a:t>
            </a:r>
            <a:r>
              <a:rPr lang="pt-BR" dirty="0" smtClean="0"/>
              <a:t>uma das </a:t>
            </a:r>
            <a:r>
              <a:rPr lang="pt-BR" dirty="0"/>
              <a:t>que mais aparecem em </a:t>
            </a:r>
            <a:r>
              <a:rPr lang="pt-BR" dirty="0" smtClean="0"/>
              <a:t>consultório médico.</a:t>
            </a:r>
          </a:p>
          <a:p>
            <a:r>
              <a:rPr lang="pt-BR" dirty="0" smtClean="0"/>
              <a:t>O </a:t>
            </a:r>
            <a:r>
              <a:rPr lang="pt-BR" dirty="0"/>
              <a:t>médico deve estar atento</a:t>
            </a:r>
            <a:r>
              <a:rPr lang="pt-BR" dirty="0" smtClean="0"/>
              <a:t>, nas </a:t>
            </a:r>
            <a:r>
              <a:rPr lang="pt-BR" dirty="0" err="1"/>
              <a:t>cefaléias</a:t>
            </a:r>
            <a:r>
              <a:rPr lang="pt-BR" dirty="0"/>
              <a:t> crônicas, </a:t>
            </a:r>
            <a:r>
              <a:rPr lang="pt-BR" dirty="0" smtClean="0"/>
              <a:t>para mudanças </a:t>
            </a:r>
            <a:r>
              <a:rPr lang="pt-BR" dirty="0"/>
              <a:t>das </a:t>
            </a:r>
            <a:r>
              <a:rPr lang="pt-BR" dirty="0" smtClean="0"/>
              <a:t>características ou </a:t>
            </a:r>
            <a:r>
              <a:rPr lang="pt-BR" dirty="0"/>
              <a:t>da intensidade da dor, pois podem indicar </a:t>
            </a:r>
            <a:r>
              <a:rPr lang="pt-BR" dirty="0" smtClean="0"/>
              <a:t>o aparecimento </a:t>
            </a:r>
            <a:r>
              <a:rPr lang="pt-BR" dirty="0"/>
              <a:t>de </a:t>
            </a:r>
            <a:r>
              <a:rPr lang="pt-BR" dirty="0" err="1"/>
              <a:t>cefaléia</a:t>
            </a:r>
            <a:r>
              <a:rPr lang="pt-BR" dirty="0"/>
              <a:t> </a:t>
            </a:r>
            <a:r>
              <a:rPr lang="pt-BR" dirty="0" smtClean="0"/>
              <a:t>secundária </a:t>
            </a:r>
            <a:r>
              <a:rPr lang="pt-BR" dirty="0" smtClean="0"/>
              <a:t>associada.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7266547" cy="5763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Cefaleia crônica PRIMÁRIA</a:t>
            </a:r>
          </a:p>
          <a:p>
            <a:r>
              <a:rPr lang="pt-BR" dirty="0" smtClean="0"/>
              <a:t>Cefaleia de tensão: causa mais comum de cefaleia primária, predominante no gênero </a:t>
            </a:r>
            <a:r>
              <a:rPr lang="pt-BR" dirty="0" smtClean="0"/>
              <a:t>feminino.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Cefaleia do tipo opressivo, </a:t>
            </a:r>
            <a:r>
              <a:rPr lang="pt-BR" dirty="0" err="1" smtClean="0"/>
              <a:t>frontooccipital</a:t>
            </a:r>
            <a:r>
              <a:rPr lang="pt-BR" dirty="0" smtClean="0"/>
              <a:t> </a:t>
            </a:r>
            <a:r>
              <a:rPr lang="pt-BR" dirty="0" smtClean="0"/>
              <a:t>ou </a:t>
            </a:r>
            <a:r>
              <a:rPr lang="pt-BR" dirty="0" err="1" smtClean="0"/>
              <a:t>temporooccipital</a:t>
            </a:r>
            <a:r>
              <a:rPr lang="pt-BR" dirty="0" smtClean="0"/>
              <a:t> </a:t>
            </a:r>
            <a:r>
              <a:rPr lang="pt-BR" dirty="0" smtClean="0"/>
              <a:t>bilateral, intensidade de leve a moderada (não acorda o paciente, não há parada das </a:t>
            </a:r>
            <a:r>
              <a:rPr lang="pt-BR" dirty="0" smtClean="0"/>
              <a:t>atividades diárias), </a:t>
            </a:r>
            <a:r>
              <a:rPr lang="pt-BR" dirty="0" smtClean="0"/>
              <a:t>duração prolongada (horas, dias), início no período vespertino ou noturno, após um dia estressante ou algum </a:t>
            </a:r>
            <a:r>
              <a:rPr lang="pt-BR" dirty="0" smtClean="0"/>
              <a:t>aborrecimento.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Cefaleias </a:t>
            </a:r>
            <a:r>
              <a:rPr lang="pt-BR" dirty="0" smtClean="0"/>
              <a:t>Primárias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pt-BR" dirty="0"/>
              <a:t>As </a:t>
            </a:r>
            <a:r>
              <a:rPr lang="pt-BR" dirty="0" smtClean="0"/>
              <a:t>cefaleias </a:t>
            </a:r>
            <a:r>
              <a:rPr lang="pt-BR" dirty="0"/>
              <a:t>são importante problema de saúde </a:t>
            </a:r>
            <a:r>
              <a:rPr lang="pt-BR" dirty="0" smtClean="0"/>
              <a:t>pública </a:t>
            </a:r>
            <a:r>
              <a:rPr lang="pt-BR" dirty="0"/>
              <a:t>no Brasil e no </a:t>
            </a:r>
            <a:r>
              <a:rPr lang="pt-BR" dirty="0" smtClean="0"/>
              <a:t>mundo</a:t>
            </a:r>
          </a:p>
          <a:p>
            <a:r>
              <a:rPr lang="pt-BR" dirty="0" smtClean="0"/>
              <a:t>Impacto </a:t>
            </a:r>
            <a:r>
              <a:rPr lang="pt-BR" dirty="0"/>
              <a:t>individual e </a:t>
            </a:r>
            <a:r>
              <a:rPr lang="pt-BR" dirty="0" smtClean="0"/>
              <a:t>social</a:t>
            </a:r>
          </a:p>
          <a:p>
            <a:r>
              <a:rPr lang="pt-BR" dirty="0" smtClean="0"/>
              <a:t>Elevado </a:t>
            </a:r>
            <a:r>
              <a:rPr lang="pt-BR" dirty="0"/>
              <a:t>potencial de </a:t>
            </a:r>
            <a:r>
              <a:rPr lang="pt-BR" dirty="0" err="1" smtClean="0"/>
              <a:t>cronificação</a:t>
            </a:r>
            <a:endParaRPr lang="pt-BR" dirty="0" smtClean="0"/>
          </a:p>
          <a:p>
            <a:r>
              <a:rPr lang="pt-BR" dirty="0"/>
              <a:t>C</a:t>
            </a:r>
            <a:r>
              <a:rPr lang="pt-BR" dirty="0" smtClean="0"/>
              <a:t>ustos </a:t>
            </a:r>
            <a:r>
              <a:rPr lang="pt-BR" dirty="0"/>
              <a:t>econômicos </a:t>
            </a:r>
            <a:r>
              <a:rPr lang="pt-BR" dirty="0" smtClean="0"/>
              <a:t>elevados</a:t>
            </a:r>
            <a:endParaRPr lang="pt-BR" dirty="0"/>
          </a:p>
          <a:p>
            <a:r>
              <a:rPr lang="pt-BR" dirty="0" smtClean="0"/>
              <a:t>R</a:t>
            </a:r>
            <a:r>
              <a:rPr lang="pt-BR" dirty="0" smtClean="0"/>
              <a:t>edução </a:t>
            </a:r>
            <a:r>
              <a:rPr lang="pt-BR" dirty="0"/>
              <a:t>na qualidade de vida </a:t>
            </a:r>
            <a:endParaRPr lang="pt-BR" dirty="0" smtClean="0"/>
          </a:p>
          <a:p>
            <a:r>
              <a:rPr lang="pt-BR" dirty="0"/>
              <a:t>M</a:t>
            </a:r>
            <a:r>
              <a:rPr lang="pt-BR" dirty="0" smtClean="0"/>
              <a:t>aioria </a:t>
            </a:r>
            <a:r>
              <a:rPr lang="pt-BR" dirty="0"/>
              <a:t>das vezes subdiagnosticadas e subtratadas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92911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C</a:t>
            </a:r>
            <a:r>
              <a:rPr lang="pt-BR" dirty="0" err="1" smtClean="0"/>
              <a:t>efaléia</a:t>
            </a:r>
            <a:r>
              <a:rPr lang="pt-BR" dirty="0" smtClean="0"/>
              <a:t> </a:t>
            </a:r>
            <a:r>
              <a:rPr lang="pt-BR" dirty="0"/>
              <a:t>do tipo tensional (CTT), </a:t>
            </a:r>
            <a:r>
              <a:rPr lang="pt-BR" dirty="0" smtClean="0"/>
              <a:t>é </a:t>
            </a:r>
            <a:r>
              <a:rPr lang="pt-BR" dirty="0"/>
              <a:t>pobremente </a:t>
            </a:r>
            <a:r>
              <a:rPr lang="pt-BR" dirty="0" smtClean="0"/>
              <a:t>compreendida e </a:t>
            </a:r>
            <a:r>
              <a:rPr lang="pt-BR" dirty="0"/>
              <a:t>definida de maneira </a:t>
            </a:r>
            <a:r>
              <a:rPr lang="pt-BR" dirty="0" smtClean="0"/>
              <a:t>imprecisa.</a:t>
            </a:r>
            <a:endParaRPr lang="pt-BR" dirty="0" smtClean="0"/>
          </a:p>
          <a:p>
            <a:r>
              <a:rPr lang="pt-BR" dirty="0"/>
              <a:t>D</a:t>
            </a:r>
            <a:r>
              <a:rPr lang="pt-BR" dirty="0" smtClean="0"/>
              <a:t>or </a:t>
            </a:r>
            <a:r>
              <a:rPr lang="pt-BR" dirty="0"/>
              <a:t>ou sensação de aperto</a:t>
            </a:r>
            <a:r>
              <a:rPr lang="pt-BR" dirty="0" smtClean="0"/>
              <a:t>, pressão </a:t>
            </a:r>
            <a:r>
              <a:rPr lang="pt-BR" dirty="0"/>
              <a:t>ou </a:t>
            </a:r>
            <a:r>
              <a:rPr lang="pt-BR" dirty="0" err="1"/>
              <a:t>constricção</a:t>
            </a:r>
            <a:r>
              <a:rPr lang="pt-BR" dirty="0"/>
              <a:t>, </a:t>
            </a:r>
            <a:r>
              <a:rPr lang="pt-BR" dirty="0" smtClean="0"/>
              <a:t>variáveis </a:t>
            </a:r>
            <a:r>
              <a:rPr lang="pt-BR" dirty="0"/>
              <a:t>na </a:t>
            </a:r>
            <a:r>
              <a:rPr lang="pt-BR" dirty="0" err="1"/>
              <a:t>freqüência</a:t>
            </a:r>
            <a:r>
              <a:rPr lang="pt-BR" dirty="0" smtClean="0"/>
              <a:t>, intensidade </a:t>
            </a:r>
            <a:r>
              <a:rPr lang="pt-BR" dirty="0"/>
              <a:t>e duração. De </a:t>
            </a:r>
            <a:r>
              <a:rPr lang="pt-BR" dirty="0" smtClean="0"/>
              <a:t>duração prolongada </a:t>
            </a:r>
            <a:r>
              <a:rPr lang="pt-BR" dirty="0"/>
              <a:t>e, geralmente, de localização </a:t>
            </a:r>
            <a:r>
              <a:rPr lang="pt-BR" dirty="0" smtClean="0"/>
              <a:t>suboccipital.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Associada </a:t>
            </a:r>
            <a:r>
              <a:rPr lang="pt-BR" dirty="0" smtClean="0"/>
              <a:t>ou não a </a:t>
            </a:r>
            <a:r>
              <a:rPr lang="pt-BR" dirty="0" smtClean="0"/>
              <a:t>uma contração prolongada dos </a:t>
            </a:r>
            <a:r>
              <a:rPr lang="pt-BR" dirty="0"/>
              <a:t>músculos esqueléticos do </a:t>
            </a:r>
            <a:r>
              <a:rPr lang="pt-BR" dirty="0" smtClean="0"/>
              <a:t>segmento cefálico </a:t>
            </a:r>
            <a:r>
              <a:rPr lang="pt-BR" dirty="0"/>
              <a:t>(cabeça/pescoço), como parte da reação </a:t>
            </a:r>
            <a:r>
              <a:rPr lang="pt-BR" dirty="0" smtClean="0"/>
              <a:t>do indivíduo </a:t>
            </a:r>
            <a:r>
              <a:rPr lang="pt-BR" dirty="0"/>
              <a:t>a situações de </a:t>
            </a:r>
            <a:r>
              <a:rPr lang="pt-BR" b="1" dirty="0"/>
              <a:t>stress </a:t>
            </a:r>
            <a:r>
              <a:rPr lang="pt-BR" dirty="0"/>
              <a:t>do cotidiano, sem </a:t>
            </a:r>
            <a:r>
              <a:rPr lang="pt-BR" dirty="0" smtClean="0"/>
              <a:t>que existam </a:t>
            </a:r>
            <a:r>
              <a:rPr lang="pt-BR" dirty="0"/>
              <a:t>alterações estruturais </a:t>
            </a:r>
            <a:r>
              <a:rPr lang="pt-BR" dirty="0" smtClean="0"/>
              <a:t>permanentes.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Mecanismo da </a:t>
            </a:r>
            <a:r>
              <a:rPr lang="pt-BR" b="1" dirty="0" smtClean="0"/>
              <a:t>CTT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/>
            <a:r>
              <a:rPr lang="pt-BR" dirty="0" smtClean="0"/>
              <a:t> Medidas </a:t>
            </a:r>
            <a:r>
              <a:rPr lang="pt-BR" dirty="0"/>
              <a:t>do fluxo </a:t>
            </a:r>
            <a:r>
              <a:rPr lang="pt-BR" dirty="0" err="1"/>
              <a:t>sangüíneo</a:t>
            </a:r>
            <a:r>
              <a:rPr lang="pt-BR" dirty="0"/>
              <a:t> muscular</a:t>
            </a:r>
            <a:r>
              <a:rPr lang="pt-BR" dirty="0" smtClean="0"/>
              <a:t>, na CTT</a:t>
            </a:r>
            <a:r>
              <a:rPr lang="pt-BR" dirty="0"/>
              <a:t>, </a:t>
            </a:r>
            <a:r>
              <a:rPr lang="pt-BR" dirty="0" smtClean="0"/>
              <a:t>mostraram-se </a:t>
            </a:r>
            <a:r>
              <a:rPr lang="pt-BR" dirty="0" smtClean="0"/>
              <a:t>   normais</a:t>
            </a:r>
            <a:r>
              <a:rPr lang="pt-BR" dirty="0" smtClean="0"/>
              <a:t>, o </a:t>
            </a:r>
            <a:r>
              <a:rPr lang="pt-BR" dirty="0"/>
              <a:t>que </a:t>
            </a:r>
            <a:r>
              <a:rPr lang="pt-BR" dirty="0" smtClean="0"/>
              <a:t>abalou </a:t>
            </a:r>
            <a:r>
              <a:rPr lang="pt-BR" dirty="0"/>
              <a:t>o conceito de </a:t>
            </a:r>
            <a:r>
              <a:rPr lang="pt-BR" dirty="0" smtClean="0"/>
              <a:t>isquemia muscular </a:t>
            </a:r>
            <a:r>
              <a:rPr lang="pt-BR" dirty="0"/>
              <a:t>como fator gerador de dor </a:t>
            </a:r>
            <a:r>
              <a:rPr lang="pt-BR" dirty="0" smtClean="0"/>
              <a:t>.</a:t>
            </a:r>
          </a:p>
          <a:p>
            <a:pPr marL="0" indent="0"/>
            <a:r>
              <a:rPr lang="pt-BR" dirty="0" smtClean="0"/>
              <a:t> </a:t>
            </a:r>
            <a:r>
              <a:rPr lang="pt-BR" dirty="0" smtClean="0"/>
              <a:t>Diminuição no SNC dos mecanismos inibitórios da dor no tronco cerebral.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124744"/>
            <a:ext cx="831692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TRATAMENTO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ABORTIVO – analgésicos (</a:t>
            </a:r>
            <a:r>
              <a:rPr lang="pt-BR" dirty="0" err="1" smtClean="0"/>
              <a:t>paracetmol</a:t>
            </a:r>
            <a:r>
              <a:rPr lang="pt-BR" dirty="0" smtClean="0"/>
              <a:t>, </a:t>
            </a:r>
            <a:r>
              <a:rPr lang="pt-BR" dirty="0" err="1" smtClean="0"/>
              <a:t>dipirona</a:t>
            </a:r>
            <a:r>
              <a:rPr lang="pt-BR" dirty="0" smtClean="0"/>
              <a:t>,) AINE e/ou </a:t>
            </a:r>
            <a:r>
              <a:rPr lang="pt-BR" dirty="0" err="1" smtClean="0"/>
              <a:t>miorrelaxantes</a:t>
            </a:r>
            <a:r>
              <a:rPr lang="pt-BR" dirty="0" smtClean="0"/>
              <a:t> (</a:t>
            </a:r>
            <a:r>
              <a:rPr lang="pt-BR" dirty="0" err="1" smtClean="0"/>
              <a:t>tizanidina</a:t>
            </a:r>
            <a:r>
              <a:rPr lang="pt-BR" dirty="0" smtClean="0"/>
              <a:t>); técnicas de relaxamento</a:t>
            </a:r>
          </a:p>
          <a:p>
            <a:endParaRPr lang="pt-BR" dirty="0" smtClean="0"/>
          </a:p>
          <a:p>
            <a:r>
              <a:rPr lang="pt-BR" dirty="0" smtClean="0"/>
              <a:t>PROFILÁTICO – antidepressivos tricíclicos (</a:t>
            </a:r>
            <a:r>
              <a:rPr lang="pt-BR" dirty="0" err="1" smtClean="0"/>
              <a:t>amitriptilina</a:t>
            </a:r>
            <a:r>
              <a:rPr lang="pt-BR" dirty="0" smtClean="0"/>
              <a:t>, </a:t>
            </a:r>
            <a:r>
              <a:rPr lang="pt-BR" dirty="0" err="1" smtClean="0"/>
              <a:t>imipramina</a:t>
            </a:r>
            <a:r>
              <a:rPr lang="pt-BR" dirty="0" smtClean="0"/>
              <a:t>, </a:t>
            </a:r>
            <a:r>
              <a:rPr lang="pt-BR" dirty="0" err="1" smtClean="0"/>
              <a:t>desipramina</a:t>
            </a:r>
            <a:r>
              <a:rPr lang="pt-BR" dirty="0" smtClean="0"/>
              <a:t>, e </a:t>
            </a:r>
            <a:r>
              <a:rPr lang="pt-BR" dirty="0" err="1" smtClean="0"/>
              <a:t>nortriptilina</a:t>
            </a:r>
            <a:r>
              <a:rPr lang="pt-BR" dirty="0" smtClean="0"/>
              <a:t>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3200" dirty="0" smtClean="0">
                <a:solidFill>
                  <a:schemeClr val="tx1"/>
                </a:solidFill>
              </a:rPr>
              <a:t>CEFALEIAS PRIMÁRIAS</a:t>
            </a:r>
            <a:endParaRPr lang="pt-BR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3200" dirty="0" smtClean="0">
                <a:solidFill>
                  <a:schemeClr val="tx1"/>
                </a:solidFill>
              </a:rPr>
              <a:t>Ambulatório </a:t>
            </a:r>
            <a:r>
              <a:rPr lang="pt-BR" sz="3200" dirty="0" smtClean="0">
                <a:solidFill>
                  <a:schemeClr val="tx1"/>
                </a:solidFill>
              </a:rPr>
              <a:t>de </a:t>
            </a:r>
            <a:r>
              <a:rPr lang="pt-BR" sz="3200" dirty="0" err="1" smtClean="0">
                <a:solidFill>
                  <a:schemeClr val="tx1"/>
                </a:solidFill>
              </a:rPr>
              <a:t>Neurologia-Famema</a:t>
            </a:r>
            <a:r>
              <a:rPr lang="pt-BR" sz="3200" dirty="0" smtClean="0">
                <a:solidFill>
                  <a:schemeClr val="tx1"/>
                </a:solidFill>
              </a:rPr>
              <a:t> 2013</a:t>
            </a:r>
            <a:endParaRPr lang="pt-BR" sz="32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Bruna </a:t>
            </a:r>
            <a:r>
              <a:rPr lang="pt-BR" sz="2000" dirty="0" smtClean="0"/>
              <a:t>A. </a:t>
            </a:r>
            <a:r>
              <a:rPr lang="pt-BR" sz="2000" dirty="0" err="1" smtClean="0"/>
              <a:t>Nalin</a:t>
            </a:r>
            <a:r>
              <a:rPr lang="pt-BR" sz="2000" dirty="0" smtClean="0"/>
              <a:t>-</a:t>
            </a:r>
            <a:r>
              <a:rPr lang="pt-BR" sz="2000" dirty="0" smtClean="0"/>
              <a:t> 4º ano do curso de medicina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Cefaleias </a:t>
            </a:r>
            <a:r>
              <a:rPr lang="pt-BR" dirty="0" err="1" smtClean="0">
                <a:solidFill>
                  <a:schemeClr val="tx1"/>
                </a:solidFill>
              </a:rPr>
              <a:t>trigêmino-autonômicas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>
                <a:solidFill>
                  <a:schemeClr val="tx2">
                    <a:lumMod val="90000"/>
                  </a:schemeClr>
                </a:solidFill>
              </a:rPr>
              <a:t>Classificação internacional</a:t>
            </a:r>
          </a:p>
          <a:p>
            <a:pPr marL="0" indent="0">
              <a:buNone/>
            </a:pPr>
            <a:endParaRPr lang="pt-BR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Cefaleia em salvas</a:t>
            </a: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Hemicrania paroxística</a:t>
            </a: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SUNCT</a:t>
            </a: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Cefaleia </a:t>
            </a:r>
            <a:r>
              <a:rPr lang="pt-BR" dirty="0" err="1" smtClean="0">
                <a:solidFill>
                  <a:schemeClr val="tx2">
                    <a:lumMod val="90000"/>
                  </a:schemeClr>
                </a:solidFill>
              </a:rPr>
              <a:t>trigêmino</a:t>
            </a:r>
            <a:r>
              <a:rPr lang="pt-BR" dirty="0" smtClean="0">
                <a:solidFill>
                  <a:schemeClr val="tx2">
                    <a:lumMod val="90000"/>
                  </a:schemeClr>
                </a:solidFill>
              </a:rPr>
              <a:t>-autonômica provável</a:t>
            </a:r>
            <a:endParaRPr lang="pt-BR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Fisiopatologia</a:t>
            </a:r>
            <a:endParaRPr lang="pt-BR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87087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27584" y="5301208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Papel hipotalâmico? – Aumento de fluxo</a:t>
            </a:r>
          </a:p>
          <a:p>
            <a:pPr algn="ctr"/>
            <a:r>
              <a:rPr lang="pt-BR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Observado estreitamento do segmento cavernoso da artéria carótida.</a:t>
            </a:r>
          </a:p>
          <a:p>
            <a:pPr algn="ctr"/>
            <a:r>
              <a:rPr lang="pt-BR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Fisiopatologia ainda não está bem definida.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Tendo como principal representante a cefaleia em salvas, as cefaleias </a:t>
            </a:r>
            <a:r>
              <a:rPr lang="pt-BR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trigêmino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-autonômicas englobam um grupo de cefaleias primárias que provavelmente compartilham as mesmas bases fisiopatológicas e apresentam, basicamente, o mesmo quadro clínico, divergindo apenas no padrão temporal. </a:t>
            </a:r>
            <a:endParaRPr lang="pt-BR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Hemicrania Paroxística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Hemicrania paroxística episódica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Hemicrania paroxística crônica</a:t>
            </a:r>
            <a:endParaRPr lang="pt-BR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Hemicrania Paroxística Crônica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Síndrome rara;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Acomete predominantemente mulheres;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Apresenta intensidade grave;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Localização orbitária unilateral ou temporal;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Sinais autonômicos ipsilaterais à dor – hiperemia conjuntival, lacrimejamento, </a:t>
            </a:r>
            <a:r>
              <a:rPr lang="pt-BR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rinorréia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;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Crise dura por mais de um ano;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Não apresenta períodos de remissão, ou se apresenta, é inferior a 1 mês.</a:t>
            </a:r>
            <a:endParaRPr lang="pt-BR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Abordagem diagnóstica por </a:t>
            </a:r>
            <a:r>
              <a:rPr lang="pt-BR" dirty="0" smtClean="0"/>
              <a:t>médicos                </a:t>
            </a:r>
            <a:r>
              <a:rPr lang="pt-BR" dirty="0"/>
              <a:t>não-neurologistas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pt-BR" dirty="0"/>
              <a:t>Foram entrevistados 91 médicos, com atuação no sistema privado de saúde, na cidade de Campina Grande</a:t>
            </a:r>
            <a:r>
              <a:rPr lang="pt-BR" dirty="0" smtClean="0"/>
              <a:t>.</a:t>
            </a:r>
          </a:p>
          <a:p>
            <a:r>
              <a:rPr lang="pt-BR" dirty="0" smtClean="0"/>
              <a:t>Excluíram-se especialistas e médicos que não atendiam na rede básica de saúde.</a:t>
            </a:r>
          </a:p>
          <a:p>
            <a:r>
              <a:rPr lang="pt-BR" dirty="0" smtClean="0"/>
              <a:t>Foram </a:t>
            </a:r>
            <a:r>
              <a:rPr lang="pt-BR" dirty="0"/>
              <a:t>apresentadas três histórias </a:t>
            </a:r>
            <a:r>
              <a:rPr lang="pt-BR" dirty="0" smtClean="0"/>
              <a:t>clínicas de cefaleia</a:t>
            </a:r>
          </a:p>
          <a:p>
            <a:r>
              <a:rPr lang="pt-BR" dirty="0" smtClean="0"/>
              <a:t>Foi solicitado a elaboração de três </a:t>
            </a:r>
            <a:r>
              <a:rPr lang="pt-BR" dirty="0"/>
              <a:t>hipóteses </a:t>
            </a:r>
            <a:r>
              <a:rPr lang="pt-BR" dirty="0" smtClean="0"/>
              <a:t>diagnósticas, </a:t>
            </a:r>
            <a:r>
              <a:rPr lang="pt-BR" dirty="0"/>
              <a:t>bem como opção quanto à solicitação de exames </a:t>
            </a:r>
            <a:r>
              <a:rPr lang="pt-BR" dirty="0" smtClean="0"/>
              <a:t>complementares</a:t>
            </a:r>
            <a:r>
              <a:rPr lang="pt-BR" dirty="0"/>
              <a:t>, tratamento e encaminhamento a um especialista. </a:t>
            </a:r>
            <a:endParaRPr lang="pt-BR" dirty="0" smtClean="0"/>
          </a:p>
          <a:p>
            <a:r>
              <a:rPr lang="pt-BR" dirty="0" smtClean="0"/>
              <a:t>Ao </a:t>
            </a:r>
            <a:r>
              <a:rPr lang="pt-BR" dirty="0"/>
              <a:t>final eles responderam se conheciam a </a:t>
            </a:r>
            <a:r>
              <a:rPr lang="pt-BR" dirty="0" smtClean="0"/>
              <a:t>ICHDII-2004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329849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Hemicrania Paroxística Episódica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marL="0" indent="0" algn="ctr">
              <a:buNone/>
            </a:pPr>
            <a:endParaRPr lang="pt-BR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Apresenta as mesmas características da cefaleia hemicrania paroxística crônica, contudo as crises duram de 7 dias a 1 ano; e os períodos de remissão são superiores a 1 mês.</a:t>
            </a:r>
            <a:endParaRPr lang="pt-BR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Critérios diagnósticos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A. Pelo menos 20 crises preenchendo os critérios de B a D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B. Crise forte unilateral, orbitária, 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supraorbitária 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ou temporal, durando de 2 a 30 minutos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C. Pelo menos um dos </a:t>
            </a:r>
            <a:r>
              <a:rPr lang="pt-BR" dirty="0">
                <a:solidFill>
                  <a:schemeClr val="bg2">
                    <a:lumMod val="10000"/>
                    <a:lumOff val="90000"/>
                  </a:schemeClr>
                </a:solidFill>
              </a:rPr>
              <a:t>i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tens associados: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1. hiperemia conjuntival e/ou lacrimejamento ipsilaterais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2. congestão nasal e/ou rinorreia ipsilaterais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3. edema palpebral ipsilateral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4. sudorese frontal e facial ipsilateral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5. miose e/ou semiptose palpebral ipsilateral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D. As crises têm uma frequência superior a cinco por dia em mais da metade do tempo, ainda que períodos de menor frequência possam ocorrer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E. As crises são absolutamente responsivas à indometacina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F. Quadro não é atribuído a outro transtorno</a:t>
            </a:r>
            <a:endParaRPr lang="pt-BR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Tratamento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Indometacina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– AINE disponível desde 1963, em comprimidos de 25mg ou 50 mg. 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Inibidor da COX, das prostaglandinas e da atividade de leucócitos. Possui propriedades antipirética, analgésica, anti-inflamatória e diminui o fluxo sanguíneo cerebral, assim como a pressão do líquido </a:t>
            </a:r>
            <a:r>
              <a:rPr lang="pt-BR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céfalorraquiano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pt-BR" dirty="0" smtClean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Dose recomendada – 25mg a 250mg/dia.</a:t>
            </a:r>
            <a:endParaRPr lang="pt-BR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996952"/>
            <a:ext cx="7931224" cy="3129211"/>
          </a:xfrm>
        </p:spPr>
        <p:txBody>
          <a:bodyPr/>
          <a:lstStyle/>
          <a:p>
            <a:endParaRPr lang="pt-BR" dirty="0" smtClean="0"/>
          </a:p>
          <a:p>
            <a:r>
              <a:rPr lang="en-US" dirty="0" smtClean="0"/>
              <a:t> 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SUNCT - Cefaleia de curta duração, unilateral, </a:t>
            </a:r>
            <a:r>
              <a:rPr lang="pt-BR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neuralgiforme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com </a:t>
            </a:r>
            <a:r>
              <a:rPr lang="pt-BR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hiperemia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conjuntival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 lacrimejo. </a:t>
            </a:r>
          </a:p>
          <a:p>
            <a:endParaRPr lang="pt-BR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91264" cy="2088232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SUNCT </a:t>
            </a:r>
            <a:r>
              <a:rPr lang="pt-BR" sz="3200" b="1" dirty="0" smtClean="0">
                <a:solidFill>
                  <a:schemeClr val="tx1"/>
                </a:solidFill>
              </a:rPr>
              <a:t>– </a:t>
            </a:r>
            <a:r>
              <a:rPr lang="en-US" sz="3200" b="1" dirty="0" smtClean="0">
                <a:solidFill>
                  <a:schemeClr val="tx1"/>
                </a:solidFill>
              </a:rPr>
              <a:t>(</a:t>
            </a:r>
            <a:r>
              <a:rPr lang="en-US" sz="3200" dirty="0" smtClean="0"/>
              <a:t>Short-lasting Unilateral </a:t>
            </a:r>
            <a:r>
              <a:rPr lang="en-US" sz="3200" dirty="0" err="1" smtClean="0"/>
              <a:t>Neuralgiform</a:t>
            </a:r>
            <a:r>
              <a:rPr lang="en-US" sz="3200" dirty="0" smtClean="0"/>
              <a:t> Headache Attacks with </a:t>
            </a:r>
            <a:r>
              <a:rPr lang="en-US" sz="3200" dirty="0" err="1" smtClean="0"/>
              <a:t>Conjunctival</a:t>
            </a:r>
            <a:r>
              <a:rPr lang="en-US" sz="3200" dirty="0" smtClean="0"/>
              <a:t> </a:t>
            </a:r>
            <a:r>
              <a:rPr lang="en-US" sz="3200" dirty="0" smtClean="0"/>
              <a:t>Injection and  </a:t>
            </a:r>
            <a:r>
              <a:rPr lang="en-US" sz="3200" dirty="0" smtClean="0"/>
              <a:t>Tearing, </a:t>
            </a:r>
            <a:r>
              <a:rPr lang="en-US" sz="3200" dirty="0" smtClean="0"/>
              <a:t>Sweating</a:t>
            </a:r>
            <a:r>
              <a:rPr lang="en-US" sz="3200" dirty="0" smtClean="0"/>
              <a:t>, and </a:t>
            </a:r>
            <a:r>
              <a:rPr lang="en-US" sz="3200" dirty="0" err="1" smtClean="0"/>
              <a:t>Rhinorhea</a:t>
            </a:r>
            <a:r>
              <a:rPr lang="en-US" sz="3200" b="1" dirty="0" smtClean="0">
                <a:solidFill>
                  <a:schemeClr val="tx1"/>
                </a:solidFill>
              </a:rPr>
              <a:t>)</a:t>
            </a:r>
            <a:endParaRPr lang="pt-B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Quadro clínico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Episódios dolorosos sem período de remissão;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Crises muito breves (5 a 240s);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Alta frequência (média de 28 crises por dia);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Lacrimejamento e vermelhidão acentuada em olho ipsilateral;</a:t>
            </a: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Não responsiva aos tratamentos propostos para </a:t>
            </a:r>
            <a:r>
              <a:rPr lang="pt-BR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Cefaléia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em Salvas e 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para 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Hemicrania Paroxística;</a:t>
            </a:r>
            <a:endParaRPr lang="pt-BR" dirty="0" smtClean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Pode ser sensível a alguns neuromoduladores (</a:t>
            </a:r>
            <a:r>
              <a:rPr lang="pt-BR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gabapentina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, </a:t>
            </a:r>
            <a:r>
              <a:rPr lang="pt-BR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topiramato</a:t>
            </a:r>
            <a:r>
              <a:rPr lang="pt-BR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).</a:t>
            </a:r>
            <a:endParaRPr lang="pt-BR" dirty="0" smtClean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endParaRPr lang="pt-BR" dirty="0" smtClean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Paciente de 10 anos, feminino, com relato de crises de dor de cabeça há quatro anos, com </a:t>
            </a:r>
            <a:r>
              <a:rPr lang="pt-BR" dirty="0" smtClean="0"/>
              <a:t>frequência </a:t>
            </a:r>
            <a:r>
              <a:rPr lang="pt-BR" dirty="0"/>
              <a:t>de um a dois episódios </a:t>
            </a:r>
            <a:r>
              <a:rPr lang="pt-BR" dirty="0" smtClean="0"/>
              <a:t>trimestrais </a:t>
            </a:r>
            <a:r>
              <a:rPr lang="pt-BR" dirty="0"/>
              <a:t>no último ano, caracterizadas como dor pulsátil, lateralizada, ora a direita, ora a esquerda, de forte intensidade, </a:t>
            </a:r>
            <a:r>
              <a:rPr lang="pt-BR" dirty="0" smtClean="0"/>
              <a:t>acompanhadas </a:t>
            </a:r>
            <a:r>
              <a:rPr lang="pt-BR" dirty="0"/>
              <a:t>por náuseas, fotofobia e fonofobia, piorando com atividades físicas rotineiras e melhorando com uso de analgésicos comuns. </a:t>
            </a:r>
            <a:r>
              <a:rPr lang="pt-BR" dirty="0" smtClean="0"/>
              <a:t>                          O </a:t>
            </a:r>
            <a:r>
              <a:rPr lang="pt-BR" dirty="0"/>
              <a:t>exame clínico é normal.</a:t>
            </a:r>
          </a:p>
        </p:txBody>
      </p:sp>
    </p:spTree>
    <p:extLst>
      <p:ext uri="{BB962C8B-B14F-4D97-AF65-F5344CB8AC3E}">
        <p14:creationId xmlns:p14="http://schemas.microsoft.com/office/powerpoint/2010/main" xmlns="" val="413506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Paciente de 57 anos, feminino, do lar, com relato de </a:t>
            </a:r>
            <a:r>
              <a:rPr lang="pt-BR" dirty="0" smtClean="0"/>
              <a:t>cefaleia </a:t>
            </a:r>
            <a:r>
              <a:rPr lang="pt-BR" dirty="0"/>
              <a:t>intermitente há mais de 20 anos, que se tornou diária nos últimos </a:t>
            </a:r>
            <a:r>
              <a:rPr lang="pt-BR" dirty="0" smtClean="0"/>
              <a:t>dois </a:t>
            </a:r>
            <a:r>
              <a:rPr lang="pt-BR" dirty="0"/>
              <a:t>anos, de intensidade leve a moderada. </a:t>
            </a:r>
            <a:r>
              <a:rPr lang="pt-BR" dirty="0" smtClean="0"/>
              <a:t>                     A </a:t>
            </a:r>
            <a:r>
              <a:rPr lang="pt-BR" dirty="0"/>
              <a:t>dor geralmente é bilateral, com sensação de aperto e não impede as atividades </a:t>
            </a:r>
            <a:r>
              <a:rPr lang="pt-BR" dirty="0" smtClean="0"/>
              <a:t>rotineiras</a:t>
            </a:r>
            <a:r>
              <a:rPr lang="pt-BR" dirty="0"/>
              <a:t>, mesmo quando acompanhada de fonofobia. O exame clínico é normal..</a:t>
            </a:r>
          </a:p>
        </p:txBody>
      </p:sp>
    </p:spTree>
    <p:extLst>
      <p:ext uri="{BB962C8B-B14F-4D97-AF65-F5344CB8AC3E}">
        <p14:creationId xmlns:p14="http://schemas.microsoft.com/office/powerpoint/2010/main" xmlns="" val="273655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Historia 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Paciente de 18 anos, masculino, estudante, com relato de episódios recorrentes de dor de cabeça nos últimos seis meses, de forte intensidade, durando várias horas, pulsátil, mais </a:t>
            </a:r>
            <a:r>
              <a:rPr lang="pt-BR" dirty="0" smtClean="0"/>
              <a:t>frequentemente </a:t>
            </a:r>
            <a:r>
              <a:rPr lang="pt-BR" dirty="0"/>
              <a:t>localizada em região </a:t>
            </a:r>
            <a:r>
              <a:rPr lang="pt-BR" dirty="0" smtClean="0"/>
              <a:t>hemicrania </a:t>
            </a:r>
            <a:r>
              <a:rPr lang="pt-BR" dirty="0"/>
              <a:t>esquerda. </a:t>
            </a:r>
            <a:r>
              <a:rPr lang="pt-BR" dirty="0" smtClean="0"/>
              <a:t>          A </a:t>
            </a:r>
            <a:r>
              <a:rPr lang="pt-BR" dirty="0"/>
              <a:t>dor geralmente se inicia com alterações visuais e dificuldade para falar, reversíveis. Associa-se a fotofobia, fonofobia, náuseas e/ou </a:t>
            </a:r>
            <a:r>
              <a:rPr lang="pt-BR" dirty="0" smtClean="0"/>
              <a:t>vômitos</a:t>
            </a:r>
            <a:r>
              <a:rPr lang="pt-BR" dirty="0"/>
              <a:t>. Essa dor o incapacita para suas atividades diárias. O exame clínico é normal.</a:t>
            </a:r>
          </a:p>
        </p:txBody>
      </p:sp>
    </p:spTree>
    <p:extLst>
      <p:ext uri="{BB962C8B-B14F-4D97-AF65-F5344CB8AC3E}">
        <p14:creationId xmlns:p14="http://schemas.microsoft.com/office/powerpoint/2010/main" xmlns="" val="1409119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Tabela 1. Diagnósticos dados como primeira hipótese diagnóstica para a história clínica “</a:t>
            </a:r>
            <a:r>
              <a:rPr lang="pt-BR" dirty="0" err="1"/>
              <a:t>migrânea</a:t>
            </a:r>
            <a:r>
              <a:rPr lang="pt-BR" dirty="0"/>
              <a:t> sem aura” por 91 médicos não neurologistas.</a:t>
            </a:r>
          </a:p>
          <a:p>
            <a:r>
              <a:rPr lang="pt-BR" dirty="0"/>
              <a:t>Diagnóstico N </a:t>
            </a:r>
            <a:r>
              <a:rPr lang="pt-BR" dirty="0" smtClean="0"/>
              <a:t>-------------------------------------%</a:t>
            </a:r>
            <a:endParaRPr lang="pt-BR" dirty="0"/>
          </a:p>
          <a:p>
            <a:r>
              <a:rPr lang="pt-BR" dirty="0"/>
              <a:t>1. Enxaqueca 54 </a:t>
            </a:r>
            <a:r>
              <a:rPr lang="pt-BR" dirty="0" smtClean="0"/>
              <a:t>--------------------------------59,0</a:t>
            </a:r>
            <a:endParaRPr lang="pt-BR" dirty="0"/>
          </a:p>
          <a:p>
            <a:r>
              <a:rPr lang="pt-BR" dirty="0"/>
              <a:t>2. Não responderam 7 </a:t>
            </a:r>
            <a:r>
              <a:rPr lang="pt-BR" dirty="0" smtClean="0"/>
              <a:t>-------------------------7,7</a:t>
            </a:r>
            <a:endParaRPr lang="pt-BR" dirty="0"/>
          </a:p>
          <a:p>
            <a:r>
              <a:rPr lang="pt-BR" dirty="0"/>
              <a:t>3. Distúrbios visuais 5 </a:t>
            </a:r>
            <a:r>
              <a:rPr lang="pt-BR" dirty="0" smtClean="0"/>
              <a:t>---------------------------5,5</a:t>
            </a:r>
            <a:endParaRPr lang="pt-BR" dirty="0"/>
          </a:p>
          <a:p>
            <a:r>
              <a:rPr lang="pt-BR" dirty="0"/>
              <a:t>4. HAS 3 </a:t>
            </a:r>
            <a:r>
              <a:rPr lang="pt-BR" dirty="0" smtClean="0"/>
              <a:t>------------------------------------------3,3</a:t>
            </a:r>
            <a:endParaRPr lang="pt-BR" dirty="0"/>
          </a:p>
          <a:p>
            <a:r>
              <a:rPr lang="pt-BR" dirty="0"/>
              <a:t>5. Tumor cerebral 3 </a:t>
            </a:r>
            <a:r>
              <a:rPr lang="pt-BR" dirty="0" smtClean="0"/>
              <a:t>-----------------------------3,3</a:t>
            </a:r>
            <a:endParaRPr lang="pt-BR" dirty="0"/>
          </a:p>
          <a:p>
            <a:r>
              <a:rPr lang="pt-BR" dirty="0"/>
              <a:t>6. Enxaqueca clássica </a:t>
            </a:r>
            <a:r>
              <a:rPr lang="pt-BR" dirty="0" smtClean="0"/>
              <a:t>3------------------------ </a:t>
            </a:r>
            <a:r>
              <a:rPr lang="pt-BR" dirty="0"/>
              <a:t>3,3</a:t>
            </a:r>
          </a:p>
          <a:p>
            <a:r>
              <a:rPr lang="pt-BR" dirty="0"/>
              <a:t>7. </a:t>
            </a:r>
            <a:r>
              <a:rPr lang="pt-BR" dirty="0" err="1"/>
              <a:t>Migrânea</a:t>
            </a:r>
            <a:r>
              <a:rPr lang="pt-BR" dirty="0"/>
              <a:t> 3 </a:t>
            </a:r>
            <a:r>
              <a:rPr lang="pt-BR" dirty="0" smtClean="0"/>
              <a:t>-----------------------------------3,3</a:t>
            </a:r>
            <a:endParaRPr lang="pt-BR" dirty="0"/>
          </a:p>
          <a:p>
            <a:r>
              <a:rPr lang="pt-BR" dirty="0"/>
              <a:t>8. </a:t>
            </a:r>
            <a:r>
              <a:rPr lang="pt-BR" dirty="0" smtClean="0"/>
              <a:t>Cefaleia </a:t>
            </a:r>
            <a:r>
              <a:rPr lang="pt-BR" dirty="0"/>
              <a:t>2 </a:t>
            </a:r>
            <a:r>
              <a:rPr lang="pt-BR" dirty="0" smtClean="0"/>
              <a:t>-------------------------------------2,2</a:t>
            </a:r>
            <a:endParaRPr lang="pt-BR" dirty="0"/>
          </a:p>
          <a:p>
            <a:r>
              <a:rPr lang="pt-BR" dirty="0"/>
              <a:t>9. Aneurisma 2 </a:t>
            </a:r>
            <a:r>
              <a:rPr lang="pt-BR" dirty="0" smtClean="0"/>
              <a:t>-----------------------------------2,2</a:t>
            </a:r>
            <a:endParaRPr lang="pt-BR" dirty="0"/>
          </a:p>
          <a:p>
            <a:r>
              <a:rPr lang="pt-BR" dirty="0"/>
              <a:t>10. </a:t>
            </a:r>
            <a:r>
              <a:rPr lang="pt-BR" dirty="0" smtClean="0"/>
              <a:t>Cefaleia </a:t>
            </a:r>
            <a:r>
              <a:rPr lang="pt-BR" dirty="0"/>
              <a:t>vascular </a:t>
            </a:r>
            <a:r>
              <a:rPr lang="pt-BR" dirty="0" smtClean="0"/>
              <a:t>1------------------------- </a:t>
            </a:r>
            <a:r>
              <a:rPr lang="pt-BR" dirty="0"/>
              <a:t>1,1</a:t>
            </a:r>
          </a:p>
          <a:p>
            <a:r>
              <a:rPr lang="pt-BR" dirty="0"/>
              <a:t>11. Síndrome </a:t>
            </a:r>
            <a:r>
              <a:rPr lang="pt-BR" dirty="0" err="1"/>
              <a:t>enxaquecosa</a:t>
            </a:r>
            <a:r>
              <a:rPr lang="pt-BR" dirty="0"/>
              <a:t> 1 </a:t>
            </a:r>
            <a:r>
              <a:rPr lang="pt-BR" dirty="0" smtClean="0"/>
              <a:t>------------------1,1</a:t>
            </a:r>
            <a:endParaRPr lang="pt-BR" dirty="0"/>
          </a:p>
          <a:p>
            <a:r>
              <a:rPr lang="pt-BR" dirty="0"/>
              <a:t>12. Hipoglicemia 1 </a:t>
            </a:r>
            <a:r>
              <a:rPr lang="pt-BR" dirty="0" smtClean="0"/>
              <a:t>------------------------------1,1</a:t>
            </a:r>
            <a:endParaRPr lang="pt-BR" dirty="0"/>
          </a:p>
          <a:p>
            <a:r>
              <a:rPr lang="pt-BR" dirty="0"/>
              <a:t>13. Sinusite 1 </a:t>
            </a:r>
            <a:r>
              <a:rPr lang="pt-BR" dirty="0" smtClean="0"/>
              <a:t>-------------------------------------1,1</a:t>
            </a:r>
            <a:endParaRPr lang="pt-BR" dirty="0"/>
          </a:p>
          <a:p>
            <a:r>
              <a:rPr lang="pt-BR" dirty="0"/>
              <a:t>14. Hipertensão </a:t>
            </a:r>
            <a:r>
              <a:rPr lang="pt-BR" dirty="0" smtClean="0"/>
              <a:t>intracraniana 1--------------- </a:t>
            </a:r>
            <a:r>
              <a:rPr lang="pt-BR" dirty="0"/>
              <a:t>1,1</a:t>
            </a:r>
          </a:p>
          <a:p>
            <a:r>
              <a:rPr lang="pt-BR" dirty="0"/>
              <a:t>15. Enxaqueca complicada </a:t>
            </a:r>
            <a:r>
              <a:rPr lang="pt-BR" dirty="0" smtClean="0"/>
              <a:t>1------------------- </a:t>
            </a:r>
            <a:r>
              <a:rPr lang="pt-BR" dirty="0"/>
              <a:t>1,1</a:t>
            </a:r>
          </a:p>
          <a:p>
            <a:r>
              <a:rPr lang="pt-BR" dirty="0"/>
              <a:t>16. Enxaqueca sem aura 1---------------------- 1,1*</a:t>
            </a:r>
          </a:p>
          <a:p>
            <a:r>
              <a:rPr lang="pt-BR" dirty="0"/>
              <a:t>17. </a:t>
            </a:r>
            <a:r>
              <a:rPr lang="pt-BR" dirty="0" err="1"/>
              <a:t>Migrânea</a:t>
            </a:r>
            <a:r>
              <a:rPr lang="pt-BR" dirty="0"/>
              <a:t> sem aura 1------------------------1,1*</a:t>
            </a:r>
          </a:p>
          <a:p>
            <a:r>
              <a:rPr lang="pt-BR" dirty="0"/>
              <a:t>18. Hemicrania </a:t>
            </a:r>
            <a:r>
              <a:rPr lang="pt-BR" dirty="0" smtClean="0"/>
              <a:t>1---------------------------------- </a:t>
            </a:r>
            <a:r>
              <a:rPr lang="pt-BR" dirty="0"/>
              <a:t>1,1</a:t>
            </a:r>
          </a:p>
        </p:txBody>
      </p:sp>
    </p:spTree>
    <p:extLst>
      <p:ext uri="{BB962C8B-B14F-4D97-AF65-F5344CB8AC3E}">
        <p14:creationId xmlns:p14="http://schemas.microsoft.com/office/powerpoint/2010/main" xmlns="" val="391243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r>
              <a:rPr lang="pt-BR" sz="2800" dirty="0"/>
              <a:t>Entre os entrevistados, 79 (86,8%) não solicitariam exames e 12 </a:t>
            </a:r>
            <a:r>
              <a:rPr lang="pt-BR" sz="2800" dirty="0" smtClean="0"/>
              <a:t>(</a:t>
            </a:r>
            <a:r>
              <a:rPr lang="pt-BR" sz="2800" dirty="0"/>
              <a:t>13,2%) pediriam </a:t>
            </a:r>
            <a:r>
              <a:rPr lang="pt-BR" sz="2800" dirty="0" smtClean="0"/>
              <a:t>Radiografia </a:t>
            </a:r>
            <a:r>
              <a:rPr lang="pt-BR" sz="2800" dirty="0"/>
              <a:t>S</a:t>
            </a:r>
            <a:r>
              <a:rPr lang="pt-BR" sz="2800" dirty="0" smtClean="0"/>
              <a:t>imples </a:t>
            </a:r>
            <a:r>
              <a:rPr lang="pt-BR" sz="2800" dirty="0"/>
              <a:t>do </a:t>
            </a:r>
            <a:r>
              <a:rPr lang="pt-BR" sz="2800" dirty="0" smtClean="0"/>
              <a:t>Crânio/</a:t>
            </a:r>
            <a:r>
              <a:rPr lang="pt-BR" sz="2800" dirty="0" smtClean="0"/>
              <a:t>Sei</a:t>
            </a:r>
            <a:r>
              <a:rPr lang="pt-BR" sz="2800" dirty="0" smtClean="0"/>
              <a:t>os </a:t>
            </a:r>
            <a:r>
              <a:rPr lang="pt-BR" sz="2800" dirty="0" smtClean="0"/>
              <a:t>da </a:t>
            </a:r>
            <a:r>
              <a:rPr lang="pt-BR" sz="2800" dirty="0" smtClean="0"/>
              <a:t>F</a:t>
            </a:r>
            <a:r>
              <a:rPr lang="pt-BR" sz="2800" dirty="0" smtClean="0"/>
              <a:t>ace, Eletroencefalograma </a:t>
            </a:r>
            <a:r>
              <a:rPr lang="pt-BR" sz="2800" dirty="0"/>
              <a:t>(EEG) </a:t>
            </a:r>
            <a:r>
              <a:rPr lang="pt-BR" sz="2800" dirty="0" smtClean="0"/>
              <a:t>e </a:t>
            </a:r>
            <a:r>
              <a:rPr lang="pt-BR" sz="2800" dirty="0" smtClean="0"/>
              <a:t>To</a:t>
            </a:r>
            <a:r>
              <a:rPr lang="pt-BR" sz="2800" dirty="0" smtClean="0"/>
              <a:t>mografia </a:t>
            </a:r>
            <a:r>
              <a:rPr lang="pt-BR" sz="2800" dirty="0"/>
              <a:t>C</a:t>
            </a:r>
            <a:r>
              <a:rPr lang="pt-BR" sz="2800" dirty="0" smtClean="0"/>
              <a:t>omputadorizada </a:t>
            </a:r>
            <a:r>
              <a:rPr lang="pt-BR" sz="2800" dirty="0"/>
              <a:t>do </a:t>
            </a:r>
            <a:r>
              <a:rPr lang="pt-BR" sz="2800" dirty="0" smtClean="0"/>
              <a:t>Crânio </a:t>
            </a:r>
            <a:r>
              <a:rPr lang="pt-BR" sz="2800" dirty="0"/>
              <a:t>(TC); </a:t>
            </a:r>
            <a:r>
              <a:rPr lang="pt-BR" sz="2800" dirty="0" smtClean="0"/>
              <a:t>                 77 </a:t>
            </a:r>
            <a:r>
              <a:rPr lang="pt-BR" sz="2800" dirty="0" smtClean="0"/>
              <a:t>(</a:t>
            </a:r>
            <a:r>
              <a:rPr lang="pt-BR" sz="2800" dirty="0"/>
              <a:t>84,6%) não tratariam e 82 (90,1%) encaminhariam </a:t>
            </a:r>
            <a:r>
              <a:rPr lang="pt-BR" sz="2800" dirty="0" smtClean="0"/>
              <a:t>ao </a:t>
            </a:r>
            <a:r>
              <a:rPr lang="pt-BR" sz="2800" dirty="0"/>
              <a:t>neurologista ou a outros especialistas.</a:t>
            </a:r>
          </a:p>
        </p:txBody>
      </p:sp>
    </p:spTree>
    <p:extLst>
      <p:ext uri="{BB962C8B-B14F-4D97-AF65-F5344CB8AC3E}">
        <p14:creationId xmlns:p14="http://schemas.microsoft.com/office/powerpoint/2010/main" xmlns="" val="105629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Tabela 2. Diagnósticos dados como primeira hipótese diagnóstica para a história clínica </a:t>
            </a:r>
            <a:r>
              <a:rPr lang="pt-BR" dirty="0" smtClean="0"/>
              <a:t>“cefaleia </a:t>
            </a:r>
            <a:r>
              <a:rPr lang="pt-BR" dirty="0"/>
              <a:t>do tipo tensional crônica” </a:t>
            </a:r>
            <a:r>
              <a:rPr lang="pt-BR" dirty="0" smtClean="0"/>
              <a:t>por </a:t>
            </a:r>
            <a:r>
              <a:rPr lang="pt-BR" dirty="0"/>
              <a:t>91 médicos </a:t>
            </a:r>
            <a:r>
              <a:rPr lang="pt-BR" dirty="0" smtClean="0"/>
              <a:t>                 não </a:t>
            </a:r>
            <a:r>
              <a:rPr lang="pt-BR" dirty="0"/>
              <a:t>neurologistas.</a:t>
            </a:r>
          </a:p>
          <a:p>
            <a:r>
              <a:rPr lang="pt-BR" dirty="0"/>
              <a:t>Diagnóstico* N </a:t>
            </a:r>
            <a:r>
              <a:rPr lang="pt-BR" dirty="0" smtClean="0"/>
              <a:t>----------------------------------%</a:t>
            </a:r>
            <a:endParaRPr lang="pt-BR" dirty="0"/>
          </a:p>
          <a:p>
            <a:r>
              <a:rPr lang="pt-BR" dirty="0"/>
              <a:t>1. Enxaqueca 31 </a:t>
            </a:r>
            <a:r>
              <a:rPr lang="pt-BR" dirty="0" smtClean="0"/>
              <a:t>-------------------------------34,0</a:t>
            </a:r>
            <a:endParaRPr lang="pt-BR" dirty="0"/>
          </a:p>
          <a:p>
            <a:r>
              <a:rPr lang="pt-BR" dirty="0"/>
              <a:t>2. </a:t>
            </a:r>
            <a:r>
              <a:rPr lang="pt-BR" dirty="0" smtClean="0"/>
              <a:t>Cefaleia </a:t>
            </a:r>
            <a:r>
              <a:rPr lang="pt-BR" dirty="0"/>
              <a:t>tensional 12 </a:t>
            </a:r>
            <a:r>
              <a:rPr lang="pt-BR" dirty="0" smtClean="0"/>
              <a:t>----------------------13,0</a:t>
            </a:r>
            <a:endParaRPr lang="pt-BR" dirty="0"/>
          </a:p>
          <a:p>
            <a:r>
              <a:rPr lang="pt-BR" dirty="0"/>
              <a:t>3. HAS 12 </a:t>
            </a:r>
            <a:r>
              <a:rPr lang="pt-BR" dirty="0" smtClean="0"/>
              <a:t>---------------------------------------10,0</a:t>
            </a:r>
            <a:endParaRPr lang="pt-BR" dirty="0"/>
          </a:p>
          <a:p>
            <a:r>
              <a:rPr lang="pt-BR" dirty="0"/>
              <a:t>4. Não responderam 9 </a:t>
            </a:r>
            <a:r>
              <a:rPr lang="pt-BR" dirty="0" smtClean="0"/>
              <a:t>------------------------10,0</a:t>
            </a:r>
            <a:endParaRPr lang="pt-BR" dirty="0"/>
          </a:p>
          <a:p>
            <a:r>
              <a:rPr lang="pt-BR" dirty="0"/>
              <a:t>5. Tumor 6 </a:t>
            </a:r>
            <a:r>
              <a:rPr lang="pt-BR" dirty="0" smtClean="0"/>
              <a:t>---------------------------------------6,6</a:t>
            </a:r>
            <a:endParaRPr lang="pt-BR" dirty="0"/>
          </a:p>
          <a:p>
            <a:r>
              <a:rPr lang="pt-BR" dirty="0"/>
              <a:t>6. </a:t>
            </a:r>
            <a:r>
              <a:rPr lang="pt-BR" dirty="0" smtClean="0"/>
              <a:t>Cefaleia </a:t>
            </a:r>
            <a:r>
              <a:rPr lang="pt-BR" dirty="0"/>
              <a:t>5 </a:t>
            </a:r>
            <a:r>
              <a:rPr lang="pt-BR" dirty="0" smtClean="0"/>
              <a:t>------------------------------------5,5</a:t>
            </a:r>
            <a:endParaRPr lang="pt-BR" dirty="0"/>
          </a:p>
          <a:p>
            <a:r>
              <a:rPr lang="pt-BR" dirty="0"/>
              <a:t>7. Aneurisma 2 </a:t>
            </a:r>
            <a:r>
              <a:rPr lang="pt-BR" dirty="0" smtClean="0"/>
              <a:t>----------------------------------2,2</a:t>
            </a:r>
            <a:endParaRPr lang="pt-BR" dirty="0"/>
          </a:p>
          <a:p>
            <a:r>
              <a:rPr lang="pt-BR" dirty="0"/>
              <a:t>8. Hemicrania 2 </a:t>
            </a:r>
            <a:r>
              <a:rPr lang="pt-BR" dirty="0" smtClean="0"/>
              <a:t>---------------------------------2,2</a:t>
            </a:r>
            <a:endParaRPr lang="pt-BR" dirty="0"/>
          </a:p>
          <a:p>
            <a:r>
              <a:rPr lang="pt-BR" dirty="0"/>
              <a:t>9. </a:t>
            </a:r>
            <a:r>
              <a:rPr lang="pt-BR" dirty="0" smtClean="0"/>
              <a:t>Cefaleia </a:t>
            </a:r>
            <a:r>
              <a:rPr lang="pt-BR" dirty="0"/>
              <a:t>vascular 2 </a:t>
            </a:r>
            <a:r>
              <a:rPr lang="pt-BR" dirty="0" smtClean="0"/>
              <a:t>--------------------------2,2</a:t>
            </a:r>
            <a:endParaRPr lang="pt-BR" dirty="0"/>
          </a:p>
          <a:p>
            <a:r>
              <a:rPr lang="pt-BR" dirty="0"/>
              <a:t>10. Climatério 2 </a:t>
            </a:r>
            <a:r>
              <a:rPr lang="pt-BR" dirty="0" smtClean="0"/>
              <a:t>---------------------------------2,2</a:t>
            </a:r>
            <a:endParaRPr lang="pt-BR" dirty="0"/>
          </a:p>
          <a:p>
            <a:r>
              <a:rPr lang="pt-BR" dirty="0"/>
              <a:t>11. </a:t>
            </a:r>
            <a:r>
              <a:rPr lang="pt-BR" dirty="0" smtClean="0"/>
              <a:t>Cefaleia </a:t>
            </a:r>
            <a:r>
              <a:rPr lang="pt-BR" dirty="0" err="1"/>
              <a:t>cervicogênica</a:t>
            </a:r>
            <a:r>
              <a:rPr lang="pt-BR" dirty="0"/>
              <a:t> 1 </a:t>
            </a:r>
            <a:r>
              <a:rPr lang="pt-BR" dirty="0" smtClean="0"/>
              <a:t>-----------------1,1</a:t>
            </a:r>
            <a:endParaRPr lang="pt-BR" dirty="0"/>
          </a:p>
          <a:p>
            <a:r>
              <a:rPr lang="pt-BR" dirty="0"/>
              <a:t>12. </a:t>
            </a:r>
            <a:r>
              <a:rPr lang="pt-BR" dirty="0" smtClean="0"/>
              <a:t>Cefaleia </a:t>
            </a:r>
            <a:r>
              <a:rPr lang="pt-BR" dirty="0"/>
              <a:t>crônica diária 1 </a:t>
            </a:r>
            <a:r>
              <a:rPr lang="pt-BR" dirty="0" smtClean="0"/>
              <a:t>-----------------1,1</a:t>
            </a:r>
            <a:endParaRPr lang="pt-BR" dirty="0"/>
          </a:p>
          <a:p>
            <a:r>
              <a:rPr lang="pt-BR" dirty="0"/>
              <a:t>13. Hipertensão </a:t>
            </a:r>
            <a:r>
              <a:rPr lang="pt-BR" dirty="0" smtClean="0"/>
              <a:t>intracraniana </a:t>
            </a:r>
            <a:r>
              <a:rPr lang="pt-BR" dirty="0"/>
              <a:t>1 </a:t>
            </a:r>
            <a:r>
              <a:rPr lang="pt-BR" dirty="0" smtClean="0"/>
              <a:t>-------------1,1</a:t>
            </a:r>
            <a:endParaRPr lang="pt-BR" dirty="0"/>
          </a:p>
          <a:p>
            <a:r>
              <a:rPr lang="pt-BR" dirty="0"/>
              <a:t>14. </a:t>
            </a:r>
            <a:r>
              <a:rPr lang="pt-BR" dirty="0" smtClean="0"/>
              <a:t>Cefaleia </a:t>
            </a:r>
            <a:r>
              <a:rPr lang="pt-BR" dirty="0"/>
              <a:t>por estresse 1 </a:t>
            </a:r>
            <a:r>
              <a:rPr lang="pt-BR" dirty="0" smtClean="0"/>
              <a:t>-------------------1,1</a:t>
            </a:r>
            <a:endParaRPr lang="pt-BR" dirty="0"/>
          </a:p>
          <a:p>
            <a:r>
              <a:rPr lang="pt-BR" dirty="0"/>
              <a:t>15. Artrose cervical 1 </a:t>
            </a:r>
            <a:r>
              <a:rPr lang="pt-BR" dirty="0" smtClean="0"/>
              <a:t>--------------------------1,1</a:t>
            </a:r>
            <a:endParaRPr lang="pt-BR" dirty="0"/>
          </a:p>
          <a:p>
            <a:r>
              <a:rPr lang="pt-BR" dirty="0"/>
              <a:t>16. Enxaqueca clássica 1 </a:t>
            </a:r>
            <a:r>
              <a:rPr lang="pt-BR" dirty="0" smtClean="0"/>
              <a:t>----------------------1,1</a:t>
            </a:r>
            <a:endParaRPr lang="pt-BR" dirty="0"/>
          </a:p>
          <a:p>
            <a:r>
              <a:rPr lang="pt-BR" dirty="0"/>
              <a:t>17. </a:t>
            </a:r>
            <a:r>
              <a:rPr lang="pt-BR" dirty="0" smtClean="0"/>
              <a:t>Cefaleia </a:t>
            </a:r>
            <a:r>
              <a:rPr lang="pt-BR" dirty="0"/>
              <a:t>tensional episódica </a:t>
            </a:r>
            <a:r>
              <a:rPr lang="pt-BR" dirty="0" smtClean="0"/>
              <a:t>1---------- </a:t>
            </a:r>
            <a:r>
              <a:rPr lang="pt-BR" dirty="0"/>
              <a:t>1,1</a:t>
            </a:r>
          </a:p>
          <a:p>
            <a:r>
              <a:rPr lang="pt-BR" dirty="0"/>
              <a:t>18. Malformação vascular 1 </a:t>
            </a:r>
            <a:r>
              <a:rPr lang="pt-BR" dirty="0" smtClean="0"/>
              <a:t>------------------1,1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82322100"/>
      </p:ext>
    </p:extLst>
  </p:cSld>
  <p:clrMapOvr>
    <a:masterClrMapping/>
  </p:clrMapOvr>
</p:sld>
</file>

<file path=ppt/theme/theme1.xml><?xml version="1.0" encoding="utf-8"?>
<a:theme xmlns:a="http://schemas.openxmlformats.org/drawingml/2006/main" name="Folhagem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158</TotalTime>
  <Words>2038</Words>
  <Application>Microsoft Office PowerPoint</Application>
  <PresentationFormat>Apresentação na tela (4:3)</PresentationFormat>
  <Paragraphs>191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Folhagem</vt:lpstr>
      <vt:lpstr>Cefaleias Primárias</vt:lpstr>
      <vt:lpstr>Cefaleias Primárias</vt:lpstr>
      <vt:lpstr>Abordagem diagnóstica por médicos                não-neurologistas</vt:lpstr>
      <vt:lpstr>História I</vt:lpstr>
      <vt:lpstr>História II</vt:lpstr>
      <vt:lpstr>Historia III</vt:lpstr>
      <vt:lpstr>Slide 7</vt:lpstr>
      <vt:lpstr>Slide 8</vt:lpstr>
      <vt:lpstr>Slide 9</vt:lpstr>
      <vt:lpstr>Slide 10</vt:lpstr>
      <vt:lpstr>Slide 11</vt:lpstr>
      <vt:lpstr>Slide 12</vt:lpstr>
      <vt:lpstr>Conclusão</vt:lpstr>
      <vt:lpstr>CEFALEIA DO TIPO TENSIONAL Ambulatório de Neurologia-Famema 2013  Ana Caroline Ramires Ramos- 4º ano do curso de medicina </vt:lpstr>
      <vt:lpstr>Definição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TRATAMENTO  </vt:lpstr>
      <vt:lpstr>Slide 24</vt:lpstr>
      <vt:lpstr>Cefaleias trigêmino-autonômicas</vt:lpstr>
      <vt:lpstr>Fisiopatologia</vt:lpstr>
      <vt:lpstr>Slide 27</vt:lpstr>
      <vt:lpstr>Hemicrania Paroxística</vt:lpstr>
      <vt:lpstr>Hemicrania Paroxística Crônica</vt:lpstr>
      <vt:lpstr>Hemicrania Paroxística Episódica</vt:lpstr>
      <vt:lpstr>Critérios diagnósticos</vt:lpstr>
      <vt:lpstr>Tratamento</vt:lpstr>
      <vt:lpstr>SUNCT – (Short-lasting Unilateral Neuralgiform Headache Attacks with Conjunctival Injection and  Tearing, Sweating, and Rhinorhea)</vt:lpstr>
      <vt:lpstr>Quadro clínico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Cefaleia</dc:title>
  <dc:creator>David</dc:creator>
  <cp:lastModifiedBy>Dr Milton</cp:lastModifiedBy>
  <cp:revision>18</cp:revision>
  <dcterms:created xsi:type="dcterms:W3CDTF">2013-06-13T01:59:38Z</dcterms:created>
  <dcterms:modified xsi:type="dcterms:W3CDTF">2013-06-14T04:32:40Z</dcterms:modified>
</cp:coreProperties>
</file>