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71" r:id="rId6"/>
    <p:sldId id="265" r:id="rId7"/>
    <p:sldId id="266" r:id="rId8"/>
    <p:sldId id="268" r:id="rId9"/>
    <p:sldId id="269" r:id="rId10"/>
    <p:sldId id="270" r:id="rId11"/>
    <p:sldId id="272" r:id="rId12"/>
    <p:sldId id="273" r:id="rId13"/>
    <p:sldId id="257" r:id="rId14"/>
    <p:sldId id="274" r:id="rId15"/>
    <p:sldId id="276" r:id="rId16"/>
    <p:sldId id="277" r:id="rId17"/>
    <p:sldId id="278" r:id="rId18"/>
    <p:sldId id="279" r:id="rId19"/>
    <p:sldId id="282" r:id="rId20"/>
    <p:sldId id="293" r:id="rId21"/>
    <p:sldId id="283" r:id="rId22"/>
    <p:sldId id="292" r:id="rId23"/>
    <p:sldId id="294" r:id="rId24"/>
    <p:sldId id="286" r:id="rId25"/>
    <p:sldId id="287" r:id="rId26"/>
    <p:sldId id="288" r:id="rId27"/>
    <p:sldId id="295" r:id="rId28"/>
    <p:sldId id="289" r:id="rId29"/>
    <p:sldId id="275" r:id="rId30"/>
    <p:sldId id="280" r:id="rId31"/>
    <p:sldId id="281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26B0-B5A8-4037-BECF-25114C61F07A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140A-1291-4570-A2A0-10FBE72BE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83568" y="2132856"/>
            <a:ext cx="7776864" cy="16137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pt-BR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CEFALeIAS</a:t>
            </a:r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 PRIMÁRIAS</a:t>
            </a:r>
            <a:endParaRPr lang="pt-B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515719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Rebeca </a:t>
            </a:r>
            <a:r>
              <a:rPr lang="pt-BR" dirty="0" err="1" smtClean="0"/>
              <a:t>Klarosk</a:t>
            </a:r>
            <a:r>
              <a:rPr lang="pt-BR" dirty="0" smtClean="0"/>
              <a:t>- Medina FAMEMA</a:t>
            </a:r>
          </a:p>
          <a:p>
            <a:r>
              <a:rPr lang="pt-BR" dirty="0" smtClean="0"/>
              <a:t>Luiz Augusto Gonzaga Filho – Medicina </a:t>
            </a:r>
            <a:r>
              <a:rPr lang="pt-BR" dirty="0" smtClean="0"/>
              <a:t>FAMEMA</a:t>
            </a:r>
          </a:p>
          <a:p>
            <a:r>
              <a:rPr lang="pt-BR" dirty="0" err="1" smtClean="0"/>
              <a:t>Prof</a:t>
            </a:r>
            <a:r>
              <a:rPr lang="pt-BR" dirty="0" smtClean="0"/>
              <a:t> Dr</a:t>
            </a:r>
            <a:r>
              <a:rPr lang="pt-BR" smtClean="0"/>
              <a:t>. Milton  </a:t>
            </a:r>
            <a:r>
              <a:rPr lang="pt-BR" dirty="0" err="1" smtClean="0"/>
              <a:t>Marchioli</a:t>
            </a:r>
            <a:r>
              <a:rPr lang="pt-BR" dirty="0" smtClean="0"/>
              <a:t>- Ambulatório de Cefaleia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CEFALEIA EM SALVAS </a:t>
            </a:r>
            <a:br>
              <a:rPr lang="pt-BR" b="1" dirty="0" smtClean="0"/>
            </a:br>
            <a:r>
              <a:rPr lang="pt-BR" b="1" dirty="0" smtClean="0"/>
              <a:t>TRATAMENTO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O tratamento da </a:t>
            </a:r>
            <a:r>
              <a:rPr lang="pt-BR" b="1" dirty="0" err="1" smtClean="0"/>
              <a:t>cefaléia</a:t>
            </a:r>
            <a:r>
              <a:rPr lang="pt-BR" b="1" dirty="0" smtClean="0"/>
              <a:t> em salvas não é uniforme, devendo a medicação ser escolhida em função da forma clínica apresentada pelos pacientes. </a:t>
            </a:r>
          </a:p>
          <a:p>
            <a:endParaRPr lang="pt-BR" b="1" dirty="0" smtClean="0"/>
          </a:p>
          <a:p>
            <a:r>
              <a:rPr lang="pt-BR" b="1" dirty="0" smtClean="0"/>
              <a:t>Quatro medidas, porém, podem ser consideradas como passíveis de ser utilizadas independentemente da forma clínica: seriam a proibição do uso de bebidas alcoólicas e a indicação do uso de tartarato de ergotamina (ou do </a:t>
            </a:r>
            <a:r>
              <a:rPr lang="pt-BR" b="1" dirty="0" err="1" smtClean="0"/>
              <a:t>mesilato</a:t>
            </a:r>
            <a:r>
              <a:rPr lang="pt-BR" b="1" dirty="0" smtClean="0"/>
              <a:t> de </a:t>
            </a:r>
            <a:r>
              <a:rPr lang="pt-BR" b="1" dirty="0" err="1" smtClean="0"/>
              <a:t>diidroergotamina</a:t>
            </a:r>
            <a:r>
              <a:rPr lang="pt-BR" b="1" dirty="0" smtClean="0"/>
              <a:t>), do </a:t>
            </a:r>
            <a:r>
              <a:rPr lang="pt-BR" b="1" dirty="0" err="1" smtClean="0"/>
              <a:t>sumatriptano</a:t>
            </a:r>
            <a:r>
              <a:rPr lang="pt-BR" b="1" dirty="0" smtClean="0"/>
              <a:t> ou da inalação de oxigênio no tratamento abortivo das crises de vasoconstrição.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CEFALEIA EM SALVAS </a:t>
            </a:r>
            <a:br>
              <a:rPr lang="pt-BR" b="1" dirty="0" smtClean="0"/>
            </a:br>
            <a:r>
              <a:rPr lang="pt-BR" b="1" dirty="0" smtClean="0"/>
              <a:t>TRATAMENTO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1) Abortivo (Crises) </a:t>
            </a:r>
          </a:p>
          <a:p>
            <a:pPr>
              <a:buFontTx/>
              <a:buChar char="-"/>
            </a:pPr>
            <a:r>
              <a:rPr lang="pt-BR" dirty="0" smtClean="0"/>
              <a:t>Oxigênio 100% 10-12 l/</a:t>
            </a:r>
            <a:r>
              <a:rPr lang="pt-BR" dirty="0" err="1" smtClean="0"/>
              <a:t>min</a:t>
            </a:r>
            <a:r>
              <a:rPr lang="pt-BR" dirty="0" smtClean="0"/>
              <a:t>, durante 15-20 min.</a:t>
            </a:r>
          </a:p>
          <a:p>
            <a:pPr>
              <a:buFontTx/>
              <a:buChar char="-"/>
            </a:pPr>
            <a:r>
              <a:rPr lang="pt-BR" dirty="0" err="1" smtClean="0"/>
              <a:t>Sumatriptano</a:t>
            </a:r>
            <a:r>
              <a:rPr lang="pt-BR" dirty="0" smtClean="0"/>
              <a:t> 6 </a:t>
            </a:r>
            <a:r>
              <a:rPr lang="pt-BR" dirty="0" err="1" smtClean="0"/>
              <a:t>mg</a:t>
            </a:r>
            <a:r>
              <a:rPr lang="pt-BR" dirty="0" smtClean="0"/>
              <a:t> SC (3 injeções/dia).</a:t>
            </a:r>
          </a:p>
          <a:p>
            <a:pPr>
              <a:buFontTx/>
              <a:buChar char="-"/>
            </a:pPr>
            <a:r>
              <a:rPr lang="pt-BR" dirty="0" smtClean="0"/>
              <a:t>Se refratária: </a:t>
            </a:r>
            <a:r>
              <a:rPr lang="pt-BR" dirty="0" err="1" smtClean="0"/>
              <a:t>Octreotide</a:t>
            </a:r>
            <a:r>
              <a:rPr lang="pt-BR" dirty="0" smtClean="0"/>
              <a:t> (análogo da </a:t>
            </a:r>
            <a:r>
              <a:rPr lang="pt-BR" dirty="0" err="1" smtClean="0"/>
              <a:t>somatostatina</a:t>
            </a:r>
            <a:r>
              <a:rPr lang="pt-BR" dirty="0" smtClean="0"/>
              <a:t>) IV e ergotamina VO, lidocaína intranasal.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CEFALEIA EM SALVAS </a:t>
            </a:r>
            <a:br>
              <a:rPr lang="pt-BR" b="1" dirty="0" smtClean="0"/>
            </a:br>
            <a:r>
              <a:rPr lang="pt-BR" b="1" dirty="0" smtClean="0"/>
              <a:t>TRATAMENTO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2) Profilático:</a:t>
            </a:r>
          </a:p>
          <a:p>
            <a:pPr>
              <a:buFontTx/>
              <a:buChar char="-"/>
            </a:pPr>
            <a:r>
              <a:rPr lang="pt-BR" dirty="0" err="1" smtClean="0"/>
              <a:t>Verapamil</a:t>
            </a:r>
            <a:r>
              <a:rPr lang="pt-BR" dirty="0" smtClean="0"/>
              <a:t> (</a:t>
            </a:r>
            <a:r>
              <a:rPr lang="pt-BR" dirty="0" err="1" smtClean="0"/>
              <a:t>Bloq</a:t>
            </a:r>
            <a:r>
              <a:rPr lang="pt-BR" dirty="0" smtClean="0"/>
              <a:t>. Canal de Cálcio) 240-960 </a:t>
            </a:r>
            <a:r>
              <a:rPr lang="pt-BR" dirty="0" err="1" smtClean="0"/>
              <a:t>mg</a:t>
            </a:r>
            <a:r>
              <a:rPr lang="pt-BR" dirty="0" smtClean="0"/>
              <a:t> /dia em 3 doses;</a:t>
            </a:r>
          </a:p>
          <a:p>
            <a:pPr>
              <a:buFontTx/>
              <a:buChar char="-"/>
            </a:pPr>
            <a:r>
              <a:rPr lang="pt-BR" dirty="0" err="1" smtClean="0"/>
              <a:t>Valproato</a:t>
            </a:r>
            <a:r>
              <a:rPr lang="pt-BR" dirty="0" smtClean="0"/>
              <a:t>: 1-2 g/dia;</a:t>
            </a:r>
          </a:p>
          <a:p>
            <a:pPr>
              <a:buFontTx/>
              <a:buChar char="-"/>
            </a:pPr>
            <a:r>
              <a:rPr lang="pt-BR" dirty="0" smtClean="0"/>
              <a:t>Prednisona: ciclo de 10 dias 60 </a:t>
            </a:r>
            <a:r>
              <a:rPr lang="pt-BR" dirty="0" err="1" smtClean="0"/>
              <a:t>mg</a:t>
            </a:r>
            <a:r>
              <a:rPr lang="pt-BR" dirty="0" smtClean="0"/>
              <a:t>/dia</a:t>
            </a:r>
          </a:p>
          <a:p>
            <a:pPr>
              <a:buFontTx/>
              <a:buChar char="-"/>
            </a:pPr>
            <a:r>
              <a:rPr lang="pt-BR" dirty="0" smtClean="0"/>
              <a:t>Outras opções:  lítio, </a:t>
            </a:r>
            <a:r>
              <a:rPr lang="pt-BR" dirty="0" err="1" smtClean="0"/>
              <a:t>topiramato</a:t>
            </a:r>
            <a:r>
              <a:rPr lang="pt-BR" dirty="0" smtClean="0"/>
              <a:t>; </a:t>
            </a:r>
          </a:p>
          <a:p>
            <a:pPr>
              <a:buFontTx/>
              <a:buChar char="-"/>
            </a:pPr>
            <a:r>
              <a:rPr lang="pt-BR" dirty="0" smtClean="0"/>
              <a:t>Em estudo para casos </a:t>
            </a:r>
            <a:r>
              <a:rPr lang="pt-BR" dirty="0" err="1" smtClean="0"/>
              <a:t>refrátarios</a:t>
            </a:r>
            <a:r>
              <a:rPr lang="pt-BR" dirty="0" smtClean="0"/>
              <a:t>: neuroestimulação do nervo occipital ou do hipotálamo posterior.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332656" y="188640"/>
            <a:ext cx="8229600" cy="1143000"/>
          </a:xfrm>
        </p:spPr>
        <p:txBody>
          <a:bodyPr/>
          <a:lstStyle/>
          <a:p>
            <a:r>
              <a:rPr lang="pt-BR" b="1" dirty="0" smtClean="0"/>
              <a:t>MIGRÂNEA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pt-BR" sz="2600" b="1" u="sng" dirty="0" smtClean="0"/>
              <a:t>EPIDEMIOLOGIA</a:t>
            </a:r>
            <a:r>
              <a:rPr lang="pt-BR" sz="2600" b="1" dirty="0" smtClean="0"/>
              <a:t>:</a:t>
            </a:r>
          </a:p>
          <a:p>
            <a:pPr>
              <a:buFontTx/>
              <a:buChar char="-"/>
            </a:pPr>
            <a:r>
              <a:rPr lang="pt-BR" sz="2600" b="1" dirty="0" smtClean="0"/>
              <a:t>10% da população;</a:t>
            </a:r>
          </a:p>
          <a:p>
            <a:pPr>
              <a:buFontTx/>
              <a:buChar char="-"/>
            </a:pPr>
            <a:r>
              <a:rPr lang="pt-BR" sz="2600" b="1" dirty="0" smtClean="0"/>
              <a:t>15% das mulheres;</a:t>
            </a:r>
          </a:p>
          <a:p>
            <a:pPr>
              <a:buFontTx/>
              <a:buChar char="-"/>
            </a:pPr>
            <a:r>
              <a:rPr lang="pt-BR" sz="2600" b="1" dirty="0" smtClean="0"/>
              <a:t>6% dos homens;</a:t>
            </a:r>
          </a:p>
          <a:p>
            <a:pPr>
              <a:buFontTx/>
              <a:buChar char="-"/>
            </a:pPr>
            <a:r>
              <a:rPr lang="pt-BR" sz="2600" b="1" dirty="0" smtClean="0"/>
              <a:t>Paciente típico: sexo feminino, 30-50 anos, cujo quadro iniciou-se na infância ou adolescência, com presença de história familiar positiva em 60% a 80% dos casos.</a:t>
            </a:r>
          </a:p>
          <a:p>
            <a:endParaRPr lang="pt-BR" sz="2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779912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SINTOMATOLOGIA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4 FASES:</a:t>
            </a:r>
            <a:endParaRPr lang="pt-BR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878497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SINTOMATOLOGIA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200" b="1" dirty="0" smtClean="0"/>
              <a:t>Fase de sintomas premonitórios: </a:t>
            </a:r>
            <a:r>
              <a:rPr lang="pt-BR" sz="2200" dirty="0" smtClean="0"/>
              <a:t> Surgem horas a dias antes das crises: anorexia, dificuldade de concentração, irritabilidade, bocejos repetidos, alterações do humor, apetite ou sono, e distúrbios do sistema </a:t>
            </a:r>
            <a:r>
              <a:rPr lang="pt-BR" sz="2200" dirty="0" err="1" smtClean="0"/>
              <a:t>digestório</a:t>
            </a:r>
            <a:r>
              <a:rPr lang="pt-BR" sz="2200" dirty="0" smtClean="0"/>
              <a:t>.</a:t>
            </a:r>
          </a:p>
          <a:p>
            <a:r>
              <a:rPr lang="pt-BR" sz="2200" b="1" dirty="0" smtClean="0"/>
              <a:t>Aura: </a:t>
            </a:r>
            <a:r>
              <a:rPr lang="pt-BR" sz="2200" dirty="0" smtClean="0"/>
              <a:t>sintomas neurológicos, com duração de 5 a 20 minutos (máximo de 1 hora) e pode anteceder a dor, acompanhá-la ou surgir como manifestação isolada da crise. Pode se expressar por: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sintomas visuais : pontos de luminosidade intermitente; </a:t>
            </a:r>
            <a:r>
              <a:rPr lang="pt-BR" sz="2200" dirty="0" err="1" smtClean="0"/>
              <a:t>escotomas</a:t>
            </a:r>
            <a:r>
              <a:rPr lang="pt-BR" sz="2200" dirty="0" smtClean="0"/>
              <a:t>; pontos cegos nos campos visuais que geralmente migram para a periferia; </a:t>
            </a:r>
            <a:r>
              <a:rPr lang="pt-BR" sz="2200" dirty="0" err="1" smtClean="0"/>
              <a:t>hemianopsias</a:t>
            </a:r>
            <a:r>
              <a:rPr lang="pt-BR" sz="2200" dirty="0" smtClean="0"/>
              <a:t> e </a:t>
            </a:r>
            <a:r>
              <a:rPr lang="pt-BR" sz="2200" dirty="0" err="1" smtClean="0"/>
              <a:t>quadrantopsias</a:t>
            </a:r>
            <a:r>
              <a:rPr lang="pt-BR" sz="2200" dirty="0" smtClean="0"/>
              <a:t>; macro e micropsias – mudanças de cor e forma dos objetos;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 Sintomas sensitivos: </a:t>
            </a:r>
            <a:r>
              <a:rPr lang="pt-BR" sz="2200" dirty="0" err="1" smtClean="0"/>
              <a:t>parestesias</a:t>
            </a:r>
            <a:r>
              <a:rPr lang="pt-BR" sz="2200" dirty="0" smtClean="0"/>
              <a:t>; hemiparesia, afasia, alucinações olfatórias, alucinações do tipo “jamais-vu e </a:t>
            </a:r>
            <a:r>
              <a:rPr lang="pt-BR" sz="2200" dirty="0" err="1" smtClean="0"/>
              <a:t>déjà</a:t>
            </a:r>
            <a:r>
              <a:rPr lang="pt-BR" sz="2200" dirty="0" smtClean="0"/>
              <a:t> vu” e distúrbios do movimento;</a:t>
            </a:r>
          </a:p>
          <a:p>
            <a:pPr>
              <a:buNone/>
            </a:pP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SINTOMATOLOGIA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pt-BR" sz="2200" b="1" dirty="0" err="1" smtClean="0"/>
              <a:t>Cefaléia</a:t>
            </a:r>
            <a:r>
              <a:rPr lang="pt-BR" sz="2200" b="1" dirty="0" smtClean="0"/>
              <a:t>:</a:t>
            </a:r>
          </a:p>
          <a:p>
            <a:pPr>
              <a:buFontTx/>
              <a:buChar char="-"/>
            </a:pPr>
            <a:r>
              <a:rPr lang="pt-BR" sz="2200" dirty="0" smtClean="0"/>
              <a:t>Em geral, a dor se inicia insidiosamente, atinge um máximo e diminui lentamente. </a:t>
            </a:r>
          </a:p>
          <a:p>
            <a:pPr>
              <a:buFontTx/>
              <a:buChar char="-"/>
            </a:pPr>
            <a:r>
              <a:rPr lang="pt-BR" sz="2200" dirty="0" smtClean="0"/>
              <a:t>pode se instalar subitamente, iniciando-se com sua máxima intensidade, inclusive despertando o indivíduo à noite. </a:t>
            </a:r>
          </a:p>
          <a:p>
            <a:pPr>
              <a:buFontTx/>
              <a:buChar char="-"/>
            </a:pPr>
            <a:r>
              <a:rPr lang="pt-BR" sz="2200" dirty="0" smtClean="0"/>
              <a:t>É unilateral no início em cerca de 50% a 75% dos casos, geralmente se tornando difusa no desenrolar da crise. </a:t>
            </a:r>
          </a:p>
          <a:p>
            <a:pPr>
              <a:buFontTx/>
              <a:buChar char="-"/>
            </a:pPr>
            <a:r>
              <a:rPr lang="pt-BR" sz="2200" dirty="0" smtClean="0"/>
              <a:t>caráter pulsátil (latejante), de localizações frontal e  temporal.               O habitual é durar de 4 a 48 horas, em média de 6 a 12 horas. </a:t>
            </a:r>
          </a:p>
          <a:p>
            <a:pPr>
              <a:buFontTx/>
              <a:buChar char="-"/>
            </a:pPr>
            <a:r>
              <a:rPr lang="pt-BR" sz="2200" dirty="0" smtClean="0"/>
              <a:t>A </a:t>
            </a:r>
            <a:r>
              <a:rPr lang="pt-BR" sz="2200" dirty="0" err="1" smtClean="0"/>
              <a:t>freqüência</a:t>
            </a:r>
            <a:r>
              <a:rPr lang="pt-BR" sz="2200" dirty="0" smtClean="0"/>
              <a:t> e a intensidade dos episódios de dor são variáveis.            A intensidade é de moderada a forte. Os sintomas acompanhantes mais comuns são náuseas, vômitos, visão turva e foto e/ou </a:t>
            </a:r>
            <a:r>
              <a:rPr lang="pt-BR" sz="2200" dirty="0" err="1" smtClean="0"/>
              <a:t>fonofobia</a:t>
            </a:r>
            <a:r>
              <a:rPr lang="pt-BR" sz="2200" dirty="0" smtClean="0"/>
              <a:t>, apatia, irritabilidade e dificuldade de concentração.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SINTOMATOLOGIA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200" dirty="0" smtClean="0"/>
              <a:t>fatores desencadeantes: problemas emocionais, cansaço, excesso de atividade física, alterações do sono,jejum prolongado, alimentos gordurosos, leite e derivados, temperos condimentados, chocolate, laranja, banana, abacate, refrigerantes, bebidas alcoólicas, falta ou excesso de café, estímulos olfatórios, visuais ou auditivos.</a:t>
            </a:r>
          </a:p>
          <a:p>
            <a:pPr>
              <a:buFontTx/>
              <a:buChar char="-"/>
            </a:pPr>
            <a:endParaRPr lang="pt-BR" sz="2200" dirty="0" smtClean="0"/>
          </a:p>
          <a:p>
            <a:pPr>
              <a:buFontTx/>
              <a:buChar char="-"/>
            </a:pPr>
            <a:r>
              <a:rPr lang="pt-BR" sz="2200" dirty="0" smtClean="0"/>
              <a:t> fatores de alívio: sono, a compressão das têmporas e o repouso em um ambiente silencioso e pouco iluminado. Este último aspecto é típico e permite a diferenciação do comportamento do paciente com </a:t>
            </a:r>
            <a:r>
              <a:rPr lang="pt-BR" sz="2200" dirty="0" err="1" smtClean="0"/>
              <a:t>cefaléia</a:t>
            </a:r>
            <a:r>
              <a:rPr lang="pt-BR" sz="2200" dirty="0" smtClean="0"/>
              <a:t> em salvas.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SINTOMATOLOGIA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pt-BR" b="1" dirty="0" smtClean="0"/>
              <a:t>Resolução: </a:t>
            </a:r>
            <a:r>
              <a:rPr lang="pt-BR" sz="2200" dirty="0" smtClean="0"/>
              <a:t>Quando ocorre alívio da dor, há uma sensação de letargia, exaustão; algumas vezes depressão, outras, euforia.                  São comuns as queixas de irritabilidade, dificuldade de concentração, anorexia, as quais podem permanecer durante dias.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ETIOPATOGENIA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predisposição genética: o grau de concordância em gêmeos monozigóticos é significativamente mais alto que nos gêmeos </a:t>
            </a:r>
            <a:r>
              <a:rPr lang="pt-BR" dirty="0" err="1" smtClean="0"/>
              <a:t>dizigóticos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 aproximadamente metade da suscetibilidade à enxaqueca é de origem genética, sendo a outra metade determinada por influências ambientais. </a:t>
            </a:r>
          </a:p>
          <a:p>
            <a:r>
              <a:rPr lang="pt-BR" dirty="0" smtClean="0"/>
              <a:t>60% dos pacientes têm história familiar positiva.</a:t>
            </a:r>
          </a:p>
          <a:p>
            <a:r>
              <a:rPr lang="pt-BR" dirty="0" smtClean="0"/>
              <a:t>predisposição tanto bioquímica quanto fisiológica.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13376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CEFALEIA EM SALVAS</a:t>
            </a:r>
            <a:br>
              <a:rPr lang="pt-BR" sz="4000" b="1" dirty="0" smtClean="0"/>
            </a:br>
            <a:r>
              <a:rPr lang="pt-BR" sz="4000" b="1" dirty="0" smtClean="0"/>
              <a:t>(CLUSTER HEADACHE)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Epidemiologia:  </a:t>
            </a:r>
          </a:p>
          <a:p>
            <a:pPr>
              <a:buFontTx/>
              <a:buChar char="-"/>
            </a:pPr>
            <a:r>
              <a:rPr lang="pt-BR" sz="2400" b="1" dirty="0" smtClean="0"/>
              <a:t>prev. de 0,1% na pop geral;</a:t>
            </a:r>
          </a:p>
          <a:p>
            <a:pPr>
              <a:buFontTx/>
              <a:buChar char="-"/>
            </a:pPr>
            <a:r>
              <a:rPr lang="pt-BR" sz="2400" b="1" dirty="0" smtClean="0"/>
              <a:t>mais comum em homens, numa razão em torno de 3:1</a:t>
            </a:r>
          </a:p>
          <a:p>
            <a:pPr>
              <a:buFontTx/>
              <a:buChar char="-"/>
            </a:pPr>
            <a:r>
              <a:rPr lang="pt-BR" sz="2400" b="1" dirty="0" smtClean="0"/>
              <a:t>pode iniciar-se em qualquer idade, sendo mais comum o início na segunda ou terceira décadas de vida.</a:t>
            </a:r>
            <a:endParaRPr lang="pt-BR" sz="2400" b="1" dirty="0"/>
          </a:p>
        </p:txBody>
      </p:sp>
      <p:pic>
        <p:nvPicPr>
          <p:cNvPr id="17410" name="Picture 2" descr="http://www.imagem.eti.br/clipart/animais_acao_1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6321" y="4293096"/>
            <a:ext cx="2727679" cy="2415944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ANd9GcSWxiRZyFbckwYFv4Td8I5wuuufRQcXssohaUeAmPLwShTJ9p3X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9" y="-1"/>
            <a:ext cx="2339752" cy="2258015"/>
          </a:xfrm>
          <a:prstGeom prst="rect">
            <a:avLst/>
          </a:prstGeom>
          <a:noFill/>
        </p:spPr>
      </p:pic>
      <p:pic>
        <p:nvPicPr>
          <p:cNvPr id="17414" name="Picture 6" descr="http://pixers.es/image/1/400/n8nLuI3MPR9ilicSRN0MY1UNP5mFk60iYN1StpVTa61ThZHSf6k1bNERE89QfNDXw79Qho0QhQERh79Qh72MhF3FqzSKhZkaMR3KhRGKm5dRkRHT0NnasiGaho2F0Rni/91/77/95/0091779563/3/vinilo-headache-man-dibujos-animad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ETIOPATOGENIA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O encéfalo do portador de enxaqueca está em um estado de hiperexcitabilidade. </a:t>
            </a:r>
          </a:p>
          <a:p>
            <a:r>
              <a:rPr lang="pt-BR" dirty="0" smtClean="0"/>
              <a:t>A hiperexcitabilidade é conferida por: aumento dos níveis de </a:t>
            </a:r>
            <a:r>
              <a:rPr lang="pt-BR" dirty="0" err="1" smtClean="0"/>
              <a:t>aspartato</a:t>
            </a:r>
            <a:r>
              <a:rPr lang="pt-BR" dirty="0" smtClean="0"/>
              <a:t> e </a:t>
            </a:r>
            <a:r>
              <a:rPr lang="pt-BR" dirty="0" err="1" smtClean="0"/>
              <a:t>glutamato</a:t>
            </a:r>
            <a:r>
              <a:rPr lang="pt-BR" dirty="0" smtClean="0"/>
              <a:t>; diminuição do íon magnésio; alteração dos canais de cálcio </a:t>
            </a:r>
            <a:r>
              <a:rPr lang="pt-BR" dirty="0" err="1" smtClean="0"/>
              <a:t>voltagem-dependentes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ETIOPATOGENIA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u="sng" dirty="0" smtClean="0"/>
              <a:t>Depressão </a:t>
            </a:r>
            <a:r>
              <a:rPr lang="pt-BR" u="sng" dirty="0" err="1" smtClean="0"/>
              <a:t>alastrante</a:t>
            </a:r>
            <a:r>
              <a:rPr lang="pt-BR" sz="2400" dirty="0" smtClean="0"/>
              <a:t>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Se propaga no sentido </a:t>
            </a:r>
            <a:r>
              <a:rPr lang="pt-BR" sz="2400" dirty="0" err="1" smtClean="0"/>
              <a:t>póstero-anterior</a:t>
            </a:r>
            <a:r>
              <a:rPr lang="pt-BR" sz="2400" dirty="0" smtClean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É dada por uma onda de excitação seguida de supressão da atividade neuronal;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Essa fase de supressão é desencadeada pela liberação de NO, potássio e </a:t>
            </a:r>
            <a:r>
              <a:rPr lang="pt-BR" sz="2400" dirty="0" err="1" smtClean="0"/>
              <a:t>glutamato</a:t>
            </a:r>
            <a:r>
              <a:rPr lang="pt-BR" sz="2400" dirty="0" smtClean="0"/>
              <a:t> após a despolarização;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É a responsável pelo fenômeno da aura </a:t>
            </a:r>
            <a:r>
              <a:rPr lang="pt-BR" sz="2400" dirty="0" err="1" smtClean="0"/>
              <a:t>enxaquecosa</a:t>
            </a:r>
            <a:r>
              <a:rPr lang="pt-BR" sz="2400" dirty="0" smtClean="0"/>
              <a:t>, mas pode ser subclínica explicando a enxaqueca sem aura;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Ativa o sistema trigemino-vascular;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Acompanhada por hipoperfusão no território da </a:t>
            </a:r>
            <a:r>
              <a:rPr lang="pt-BR" sz="2400" dirty="0" err="1" smtClean="0"/>
              <a:t>DA</a:t>
            </a:r>
            <a:r>
              <a:rPr lang="pt-BR" sz="2400" dirty="0" smtClean="0"/>
              <a:t>                  (depressão </a:t>
            </a:r>
            <a:r>
              <a:rPr lang="pt-BR" sz="2400" dirty="0" err="1" smtClean="0"/>
              <a:t>alastrante</a:t>
            </a:r>
            <a:r>
              <a:rPr lang="pt-BR" sz="2400" dirty="0" smtClean="0"/>
              <a:t>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dirty="0" smtClean="0"/>
              <a:t>Produz </a:t>
            </a:r>
            <a:r>
              <a:rPr lang="pt-BR" sz="2400" dirty="0" err="1" smtClean="0"/>
              <a:t>up-regulation</a:t>
            </a:r>
            <a:r>
              <a:rPr lang="pt-BR" sz="2400" dirty="0" smtClean="0"/>
              <a:t> da óxido nítrico </a:t>
            </a:r>
            <a:r>
              <a:rPr lang="pt-BR" sz="2400" dirty="0" err="1" smtClean="0"/>
              <a:t>sintase</a:t>
            </a:r>
            <a:r>
              <a:rPr lang="pt-BR" sz="2400" dirty="0" smtClean="0"/>
              <a:t> (NOS).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TRIGEMINAL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Composto por fibras </a:t>
            </a:r>
            <a:r>
              <a:rPr lang="pt-BR" dirty="0" err="1" smtClean="0"/>
              <a:t>amielínicas</a:t>
            </a:r>
            <a:r>
              <a:rPr lang="pt-BR" dirty="0" smtClean="0"/>
              <a:t> do tipo C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É ativado o núcleo caudal do trigêmeo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Libera como neurotransmissores vasoativos as substância P (SP) e o </a:t>
            </a:r>
            <a:r>
              <a:rPr lang="pt-BR" dirty="0" err="1" smtClean="0"/>
              <a:t>peptídio</a:t>
            </a:r>
            <a:r>
              <a:rPr lang="pt-BR" dirty="0" smtClean="0"/>
              <a:t> relacionado ao gene da calcitonina ( CGRP).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Devido a liberação de NO, potássio, ácido araquidônico e íons hidrogênio as terminações trigemino-vasculares perivasculares são despolarizadas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A crise </a:t>
            </a:r>
            <a:r>
              <a:rPr lang="pt-BR" dirty="0" err="1" smtClean="0"/>
              <a:t>enxaquecosa</a:t>
            </a:r>
            <a:r>
              <a:rPr lang="pt-BR" dirty="0" smtClean="0"/>
              <a:t> se desenvolve sobretudo em artérias e estruturas trigeminais centrais e periféricas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INFLAMAÇÃO NEUROGÊNICA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CGRP e SP induzem vasodilatação e aumento da permeabilidade vascular</a:t>
            </a:r>
          </a:p>
          <a:p>
            <a:r>
              <a:rPr lang="pt-BR" dirty="0" smtClean="0"/>
              <a:t>Há extravasamento de proteínas, e ativação </a:t>
            </a:r>
            <a:r>
              <a:rPr lang="pt-BR" dirty="0" err="1" smtClean="0"/>
              <a:t>plaquetária</a:t>
            </a:r>
            <a:r>
              <a:rPr lang="pt-BR" dirty="0" smtClean="0"/>
              <a:t> formando-se a inflamação neurogênica estéril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http://cienciasecognicao.org/neuroemdebate/wp-content/uploads/2012/10/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6317"/>
            <a:ext cx="8496944" cy="6503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SEROTONINA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Os receptores 5-HT1D e 5-HT1B parecem ter relação direta com crises </a:t>
            </a:r>
            <a:r>
              <a:rPr lang="pt-BR" dirty="0" err="1" smtClean="0"/>
              <a:t>enxaquecosas</a:t>
            </a:r>
            <a:r>
              <a:rPr lang="pt-BR" dirty="0" smtClean="0"/>
              <a:t>. Medicamentos como o </a:t>
            </a:r>
            <a:r>
              <a:rPr lang="pt-BR" dirty="0" err="1" smtClean="0"/>
              <a:t>Sumatriptano</a:t>
            </a:r>
            <a:r>
              <a:rPr lang="pt-BR" dirty="0" smtClean="0"/>
              <a:t> (</a:t>
            </a:r>
            <a:r>
              <a:rPr lang="pt-BR" dirty="0" err="1" smtClean="0"/>
              <a:t>antienxaquecosos</a:t>
            </a:r>
            <a:r>
              <a:rPr lang="pt-BR" dirty="0" smtClean="0"/>
              <a:t>) agem como </a:t>
            </a:r>
            <a:r>
              <a:rPr lang="pt-BR" dirty="0" err="1" smtClean="0"/>
              <a:t>agonistas</a:t>
            </a:r>
            <a:r>
              <a:rPr lang="pt-BR" dirty="0" smtClean="0"/>
              <a:t> destes receptores causando vasoconstrição (na ativação do 5HT1B) e neuromodulação quando ativa receptores 5HT1D (impedindo a inflamação neurogênica), indicando a possível ação protetora da </a:t>
            </a:r>
            <a:r>
              <a:rPr lang="pt-BR" dirty="0" err="1" smtClean="0"/>
              <a:t>serotonina</a:t>
            </a:r>
            <a:r>
              <a:rPr lang="pt-BR" dirty="0" smtClean="0"/>
              <a:t> no processo de gênese da </a:t>
            </a:r>
            <a:r>
              <a:rPr lang="pt-BR" dirty="0" err="1" smtClean="0"/>
              <a:t>migrânea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9698" name="Picture 2" descr="http://cienciasecognicao.org/neuroemdebate/wp-content/uploads/2012/10/a%C3%A7%C3%B5es-dos-triptanos-na-migr%C3%A2nea-enxaquec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24936" cy="6318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FASES...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1° fase: ativação do neurônio de primeira ordem (neurônio </a:t>
            </a:r>
            <a:r>
              <a:rPr lang="pt-BR" dirty="0" err="1" smtClean="0"/>
              <a:t>trigeminovascular</a:t>
            </a:r>
            <a:r>
              <a:rPr lang="pt-BR" dirty="0" smtClean="0"/>
              <a:t>) -&gt; dor na distribuição trigêmea e tem qualidade pulsátil.</a:t>
            </a:r>
          </a:p>
          <a:p>
            <a:r>
              <a:rPr lang="pt-BR" dirty="0" smtClean="0"/>
              <a:t>2° fase: ativação neurônio de segunda ordem, localizado entre o núcleo </a:t>
            </a:r>
            <a:r>
              <a:rPr lang="pt-BR" dirty="0" err="1" smtClean="0"/>
              <a:t>trigeminal</a:t>
            </a:r>
            <a:r>
              <a:rPr lang="pt-BR" dirty="0" smtClean="0"/>
              <a:t> caudal e o tálamo. No tálamo, centro do tronco cerebral é ativado e sensibilizado. Nesse estágio, os portadores de enxaqueca descrevem sintomas </a:t>
            </a:r>
            <a:r>
              <a:rPr lang="pt-BR" dirty="0" err="1" smtClean="0"/>
              <a:t>alodínicos</a:t>
            </a:r>
            <a:r>
              <a:rPr lang="pt-BR" dirty="0" smtClean="0"/>
              <a:t> em seu couro cabeludo e pescoço.</a:t>
            </a:r>
          </a:p>
          <a:p>
            <a:r>
              <a:rPr lang="pt-BR" dirty="0" smtClean="0"/>
              <a:t>3</a:t>
            </a:r>
            <a:r>
              <a:rPr lang="pt-BR" baseline="30000" dirty="0" smtClean="0"/>
              <a:t>º</a:t>
            </a:r>
            <a:r>
              <a:rPr lang="pt-BR" dirty="0" smtClean="0"/>
              <a:t> fase: Caso o ataque continue o neurônio de terceira ordem, localizado entre o tálamo e o córtex sensitivo cerebral, é envolvido, tornando a dor mais prevalente e de caráter não pulsátil.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FISIOPATOLÓGICA</a:t>
            </a:r>
            <a:endParaRPr lang="pt-BR" b="1" dirty="0"/>
          </a:p>
        </p:txBody>
      </p:sp>
      <p:pic>
        <p:nvPicPr>
          <p:cNvPr id="47106" name="Picture 2" descr="http://cienciasecognicao.org/neuroemdebate/wp-content/uploads/2012/10/nrneurol_2010_127-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7484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MIGRÂNEA</a:t>
            </a:r>
            <a:br>
              <a:rPr lang="pt-BR" sz="4000" b="1" dirty="0" smtClean="0"/>
            </a:br>
            <a:r>
              <a:rPr lang="pt-BR" sz="4000" b="1" dirty="0" smtClean="0"/>
              <a:t>DIAGNÓSTICO</a:t>
            </a:r>
            <a:br>
              <a:rPr lang="pt-BR" sz="4000" b="1" dirty="0" smtClean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2200" dirty="0" smtClean="0"/>
              <a:t>O diagnóstico baseia-se exclusivamente no relato feito pelo paciente de sua dor; </a:t>
            </a:r>
          </a:p>
          <a:p>
            <a:pPr>
              <a:buFontTx/>
              <a:buChar char="-"/>
            </a:pPr>
            <a:r>
              <a:rPr lang="pt-BR" sz="2200" dirty="0" smtClean="0"/>
              <a:t>Os exames complementares disponíveis no arsenal neurológico são</a:t>
            </a:r>
            <a:br>
              <a:rPr lang="pt-BR" sz="2200" dirty="0" smtClean="0"/>
            </a:br>
            <a:r>
              <a:rPr lang="pt-BR" sz="2200" dirty="0" smtClean="0"/>
              <a:t>exclusivamente excludentes de outras doenças, não se prestando para uso como ferramenta diagnóstica inicial;</a:t>
            </a:r>
          </a:p>
          <a:p>
            <a:pPr>
              <a:buFontTx/>
              <a:buChar char="-"/>
            </a:pPr>
            <a:r>
              <a:rPr lang="pt-BR" sz="2200" dirty="0" smtClean="0"/>
              <a:t>A expressão clínica da </a:t>
            </a:r>
            <a:r>
              <a:rPr lang="pt-BR" sz="2200" dirty="0" err="1" smtClean="0"/>
              <a:t>migrânea</a:t>
            </a:r>
            <a:r>
              <a:rPr lang="pt-BR" sz="2200" dirty="0" smtClean="0"/>
              <a:t> varia imensamente entre os pacientes e em um mesmo paciente; </a:t>
            </a:r>
          </a:p>
          <a:p>
            <a:pPr>
              <a:buFontTx/>
              <a:buChar char="-"/>
            </a:pPr>
            <a:r>
              <a:rPr lang="pt-BR" sz="2200" dirty="0" smtClean="0"/>
              <a:t>A enxaqueca, assim como todos os quadros de dor crônica, mobiliza fatores psicológicos importantes. Há a sensação de medo da próxima crise (ansiedade antecipatória), o descontrole sobre o próprio corpo durante os episódios de dor e várias alterações cognitivas 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CEFALEIA EM SALVAS</a:t>
            </a:r>
            <a:br>
              <a:rPr lang="pt-BR" b="1" dirty="0" smtClean="0"/>
            </a:br>
            <a:r>
              <a:rPr lang="pt-BR" b="1" dirty="0" smtClean="0"/>
              <a:t> Quadro Clínico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4200" b="1" dirty="0" smtClean="0"/>
              <a:t>A Cefaleia em Salvas pertence ao grupo das Cefaleias </a:t>
            </a:r>
            <a:r>
              <a:rPr lang="pt-BR" sz="4200" b="1" dirty="0" err="1" smtClean="0"/>
              <a:t>Trigêmio</a:t>
            </a:r>
            <a:r>
              <a:rPr lang="pt-BR" sz="4200" b="1" dirty="0" smtClean="0"/>
              <a:t>-</a:t>
            </a:r>
          </a:p>
          <a:p>
            <a:pPr>
              <a:buNone/>
            </a:pPr>
            <a:r>
              <a:rPr lang="pt-BR" sz="4200" b="1" dirty="0" smtClean="0"/>
              <a:t>autonômicas (</a:t>
            </a:r>
            <a:r>
              <a:rPr lang="pt-BR" sz="4200" b="1" dirty="0" err="1" smtClean="0"/>
              <a:t>TACs</a:t>
            </a:r>
            <a:r>
              <a:rPr lang="pt-BR" sz="4200" b="1" dirty="0" smtClean="0"/>
              <a:t>), apresentando-se com dor intensa, unilateral, </a:t>
            </a:r>
          </a:p>
          <a:p>
            <a:pPr>
              <a:buNone/>
            </a:pPr>
            <a:r>
              <a:rPr lang="pt-BR" sz="4200" b="1" dirty="0" smtClean="0"/>
              <a:t>geralmente em torno da órbita, durando de 15 a 180 minutos, se não</a:t>
            </a:r>
          </a:p>
          <a:p>
            <a:pPr>
              <a:buNone/>
            </a:pPr>
            <a:r>
              <a:rPr lang="pt-BR" sz="4200" b="1" dirty="0" smtClean="0"/>
              <a:t>tratada. </a:t>
            </a:r>
          </a:p>
          <a:p>
            <a:pPr>
              <a:buNone/>
            </a:pPr>
            <a:endParaRPr lang="pt-BR" sz="4200" b="1" dirty="0" smtClean="0"/>
          </a:p>
          <a:p>
            <a:pPr>
              <a:buNone/>
            </a:pPr>
            <a:r>
              <a:rPr lang="pt-BR" sz="4200" b="1" dirty="0" smtClean="0"/>
              <a:t>Pode ser acompanhada de vermelhidão no olho, </a:t>
            </a:r>
            <a:r>
              <a:rPr lang="pt-BR" sz="4200" b="1" dirty="0" err="1" smtClean="0"/>
              <a:t>lacrimejamento</a:t>
            </a:r>
            <a:r>
              <a:rPr lang="pt-BR" sz="4200" b="1" dirty="0" smtClean="0"/>
              <a:t>, </a:t>
            </a:r>
          </a:p>
          <a:p>
            <a:pPr>
              <a:buNone/>
            </a:pPr>
            <a:r>
              <a:rPr lang="pt-BR" sz="4200" b="1" dirty="0" smtClean="0"/>
              <a:t>congestão nasal e queda da pálpebra do mesmo lado da dor.                                    </a:t>
            </a:r>
          </a:p>
          <a:p>
            <a:pPr>
              <a:buNone/>
            </a:pPr>
            <a:r>
              <a:rPr lang="pt-BR" sz="4200" b="1" dirty="0" smtClean="0"/>
              <a:t>O paciente refere sensação </a:t>
            </a:r>
            <a:r>
              <a:rPr lang="pt-BR" sz="4200" b="1" u="sng" dirty="0" smtClean="0"/>
              <a:t>de inquietude ou agitação durante a crise. </a:t>
            </a:r>
          </a:p>
          <a:p>
            <a:pPr>
              <a:buNone/>
            </a:pPr>
            <a:endParaRPr lang="pt-BR" sz="4200" b="1" dirty="0" smtClean="0"/>
          </a:p>
          <a:p>
            <a:pPr>
              <a:buNone/>
            </a:pPr>
            <a:r>
              <a:rPr lang="pt-BR" sz="4200" b="1" dirty="0" smtClean="0"/>
              <a:t>As crises têm uma </a:t>
            </a:r>
            <a:r>
              <a:rPr lang="pt-BR" sz="4200" b="1" dirty="0" err="1" smtClean="0"/>
              <a:t>freqüência</a:t>
            </a:r>
            <a:r>
              <a:rPr lang="pt-BR" sz="4200" b="1" dirty="0" smtClean="0"/>
              <a:t> de uma a cada dois dias a oito por dia, com duração </a:t>
            </a:r>
          </a:p>
          <a:p>
            <a:pPr>
              <a:buNone/>
            </a:pPr>
            <a:r>
              <a:rPr lang="pt-BR" sz="4200" b="1" dirty="0" smtClean="0"/>
              <a:t>de 15 a 180 minutos. É caracterizada pela </a:t>
            </a:r>
            <a:r>
              <a:rPr lang="pt-BR" sz="4200" b="1" dirty="0" err="1" smtClean="0"/>
              <a:t>ritmicidade</a:t>
            </a:r>
            <a:r>
              <a:rPr lang="pt-BR" sz="4200" b="1" dirty="0" smtClean="0"/>
              <a:t> e por ser </a:t>
            </a:r>
            <a:r>
              <a:rPr lang="pt-BR" sz="4200" b="1" dirty="0" err="1" smtClean="0"/>
              <a:t>freqüentemente</a:t>
            </a:r>
            <a:r>
              <a:rPr lang="pt-BR" sz="4200" b="1" dirty="0" smtClean="0"/>
              <a:t> </a:t>
            </a:r>
          </a:p>
          <a:p>
            <a:pPr>
              <a:buNone/>
            </a:pPr>
            <a:r>
              <a:rPr lang="pt-BR" sz="4200" b="1" dirty="0" smtClean="0"/>
              <a:t>noturna, acordando o paciente no meio da noite. </a:t>
            </a:r>
          </a:p>
          <a:p>
            <a:pPr>
              <a:buNone/>
            </a:pPr>
            <a:endParaRPr lang="pt-BR" sz="4200" b="1" dirty="0" smtClean="0"/>
          </a:p>
          <a:p>
            <a:pPr>
              <a:buNone/>
            </a:pPr>
            <a:r>
              <a:rPr lang="pt-BR" sz="4200" b="1" dirty="0" smtClean="0"/>
              <a:t>Fator precipitante: ingestão alcoólica;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MIGRÂNEA</a:t>
            </a:r>
            <a:br>
              <a:rPr lang="pt-BR" b="1" dirty="0" smtClean="0"/>
            </a:br>
            <a:r>
              <a:rPr lang="pt-BR" b="1" dirty="0" smtClean="0"/>
              <a:t>EVOLUÇÃO</a:t>
            </a:r>
            <a:endParaRPr lang="pt-BR" b="1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38" y="1700808"/>
            <a:ext cx="9052062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TRATAMENTO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45942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t-BR" sz="9600" b="1" dirty="0" smtClean="0">
                <a:solidFill>
                  <a:schemeClr val="tx1"/>
                </a:solidFill>
              </a:rPr>
              <a:t>Abortivo (crises)</a:t>
            </a:r>
          </a:p>
          <a:p>
            <a:pPr marL="514350" indent="-514350" algn="l">
              <a:buAutoNum type="arabicPeriod"/>
            </a:pPr>
            <a:r>
              <a:rPr lang="pt-BR" sz="9600" dirty="0" err="1" smtClean="0">
                <a:solidFill>
                  <a:schemeClr val="tx1"/>
                </a:solidFill>
              </a:rPr>
              <a:t>Triptanos</a:t>
            </a:r>
            <a:r>
              <a:rPr lang="pt-BR" sz="9600" dirty="0" smtClean="0">
                <a:solidFill>
                  <a:schemeClr val="tx1"/>
                </a:solidFill>
              </a:rPr>
              <a:t> (</a:t>
            </a:r>
            <a:r>
              <a:rPr lang="pt-BR" sz="9600" dirty="0" err="1" smtClean="0">
                <a:solidFill>
                  <a:schemeClr val="tx1"/>
                </a:solidFill>
              </a:rPr>
              <a:t>agonistas</a:t>
            </a:r>
            <a:r>
              <a:rPr lang="pt-BR" sz="9600" dirty="0" smtClean="0">
                <a:solidFill>
                  <a:schemeClr val="tx1"/>
                </a:solidFill>
              </a:rPr>
              <a:t> seletivos de 5 HT1), vasoconstrição preferencial dos vasos cerebrais e </a:t>
            </a:r>
            <a:r>
              <a:rPr lang="pt-BR" sz="9600" dirty="0" err="1" smtClean="0">
                <a:solidFill>
                  <a:schemeClr val="tx1"/>
                </a:solidFill>
              </a:rPr>
              <a:t>meníngeos</a:t>
            </a:r>
            <a:r>
              <a:rPr lang="pt-BR" sz="9600" dirty="0" smtClean="0">
                <a:solidFill>
                  <a:schemeClr val="tx1"/>
                </a:solidFill>
              </a:rPr>
              <a:t>. Não previnem crises</a:t>
            </a:r>
          </a:p>
          <a:p>
            <a:pPr marL="514350" indent="-514350" algn="l">
              <a:buAutoNum type="arabicPeriod"/>
            </a:pPr>
            <a:r>
              <a:rPr lang="pt-BR" sz="9600" dirty="0" smtClean="0">
                <a:solidFill>
                  <a:schemeClr val="tx1"/>
                </a:solidFill>
              </a:rPr>
              <a:t>Analgésicos e </a:t>
            </a:r>
            <a:r>
              <a:rPr lang="pt-BR" sz="9600" dirty="0" err="1" smtClean="0">
                <a:solidFill>
                  <a:schemeClr val="tx1"/>
                </a:solidFill>
              </a:rPr>
              <a:t>AINEs</a:t>
            </a:r>
            <a:endParaRPr lang="pt-BR" sz="96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pt-BR" sz="9600" dirty="0" err="1" smtClean="0">
                <a:solidFill>
                  <a:schemeClr val="tx1"/>
                </a:solidFill>
              </a:rPr>
              <a:t>Opióides</a:t>
            </a:r>
            <a:r>
              <a:rPr lang="pt-BR" sz="9600" dirty="0" smtClean="0">
                <a:solidFill>
                  <a:schemeClr val="tx1"/>
                </a:solidFill>
              </a:rPr>
              <a:t>: gestante com cefaléia refratária                (codeína 30 </a:t>
            </a:r>
            <a:r>
              <a:rPr lang="pt-BR" sz="9600" dirty="0" err="1" smtClean="0">
                <a:solidFill>
                  <a:schemeClr val="tx1"/>
                </a:solidFill>
              </a:rPr>
              <a:t>mg</a:t>
            </a:r>
            <a:r>
              <a:rPr lang="pt-BR" sz="9600" dirty="0" smtClean="0">
                <a:solidFill>
                  <a:schemeClr val="tx1"/>
                </a:solidFill>
              </a:rPr>
              <a:t> + </a:t>
            </a:r>
            <a:r>
              <a:rPr lang="pt-BR" sz="9600" dirty="0" err="1" smtClean="0">
                <a:solidFill>
                  <a:schemeClr val="tx1"/>
                </a:solidFill>
              </a:rPr>
              <a:t>paracetamol</a:t>
            </a:r>
            <a:r>
              <a:rPr lang="pt-BR" sz="9600" dirty="0" smtClean="0">
                <a:solidFill>
                  <a:schemeClr val="tx1"/>
                </a:solidFill>
              </a:rPr>
              <a:t> 500 </a:t>
            </a:r>
            <a:r>
              <a:rPr lang="pt-BR" sz="9600" dirty="0" err="1" smtClean="0">
                <a:solidFill>
                  <a:schemeClr val="tx1"/>
                </a:solidFill>
              </a:rPr>
              <a:t>mg</a:t>
            </a:r>
            <a:r>
              <a:rPr lang="pt-BR" sz="9600" dirty="0" smtClean="0">
                <a:solidFill>
                  <a:schemeClr val="tx1"/>
                </a:solidFill>
              </a:rPr>
              <a:t>- </a:t>
            </a:r>
            <a:r>
              <a:rPr lang="pt-BR" sz="9600" dirty="0" err="1" smtClean="0">
                <a:solidFill>
                  <a:schemeClr val="tx1"/>
                </a:solidFill>
              </a:rPr>
              <a:t>Tylex</a:t>
            </a:r>
            <a:endParaRPr lang="pt-BR" sz="96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pt-BR" sz="9600" dirty="0" smtClean="0">
                <a:solidFill>
                  <a:schemeClr val="tx1"/>
                </a:solidFill>
              </a:rPr>
              <a:t>Pacientes com aura: </a:t>
            </a:r>
            <a:r>
              <a:rPr lang="pt-BR" sz="9600" dirty="0" err="1" smtClean="0">
                <a:solidFill>
                  <a:schemeClr val="tx1"/>
                </a:solidFill>
              </a:rPr>
              <a:t>metoclopramida</a:t>
            </a:r>
            <a:r>
              <a:rPr lang="pt-BR" sz="9600" dirty="0" smtClean="0">
                <a:solidFill>
                  <a:schemeClr val="tx1"/>
                </a:solidFill>
              </a:rPr>
              <a:t> (10mg VO ou IV, se vômitos)</a:t>
            </a:r>
          </a:p>
          <a:p>
            <a:pPr marL="514350" indent="-514350" algn="l"/>
            <a:endParaRPr lang="pt-BR" sz="7400" dirty="0" smtClean="0"/>
          </a:p>
          <a:p>
            <a:pPr marL="514350" indent="-514350"/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FALHA TERAPÊUTICA:</a:t>
            </a:r>
          </a:p>
          <a:p>
            <a:r>
              <a:rPr lang="pt-BR" sz="2400" dirty="0" err="1" smtClean="0"/>
              <a:t>Clorpramazina</a:t>
            </a:r>
            <a:r>
              <a:rPr lang="pt-BR" sz="2400" dirty="0" smtClean="0"/>
              <a:t> (</a:t>
            </a:r>
            <a:r>
              <a:rPr lang="pt-BR" sz="2400" dirty="0" err="1" smtClean="0"/>
              <a:t>amplictil</a:t>
            </a:r>
            <a:r>
              <a:rPr lang="pt-BR" sz="2400" dirty="0" smtClean="0"/>
              <a:t>), </a:t>
            </a:r>
            <a:r>
              <a:rPr lang="pt-BR" sz="2400" dirty="0" err="1" smtClean="0"/>
              <a:t>neuroléptico</a:t>
            </a:r>
            <a:r>
              <a:rPr lang="pt-BR" sz="2400" dirty="0" smtClean="0"/>
              <a:t> 0,1 </a:t>
            </a:r>
            <a:r>
              <a:rPr lang="pt-BR" sz="2400" dirty="0" err="1" smtClean="0"/>
              <a:t>mg</a:t>
            </a:r>
            <a:r>
              <a:rPr lang="pt-BR" sz="2400" dirty="0" smtClean="0"/>
              <a:t>/kg IV em 3min, antes: SF 0,9% (5ml/kg)</a:t>
            </a:r>
          </a:p>
          <a:p>
            <a:r>
              <a:rPr lang="pt-BR" sz="2400" dirty="0" err="1" smtClean="0"/>
              <a:t>Haloperidol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**  mecanismos de ação desconhecidos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PROFILÁTICO:</a:t>
            </a:r>
          </a:p>
          <a:p>
            <a:r>
              <a:rPr lang="pt-BR" sz="2400" dirty="0" smtClean="0"/>
              <a:t>Presença de 3 ou mais crises por mês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Betabloqueadores</a:t>
            </a:r>
          </a:p>
          <a:p>
            <a:r>
              <a:rPr lang="pt-BR" sz="2400" dirty="0" smtClean="0"/>
              <a:t>antidepressivos tricíclicos:</a:t>
            </a:r>
          </a:p>
          <a:p>
            <a:r>
              <a:rPr lang="pt-BR" sz="2400" dirty="0" smtClean="0"/>
              <a:t>Inibidores da recaptação da </a:t>
            </a:r>
            <a:r>
              <a:rPr lang="pt-BR" sz="2400" dirty="0" err="1" smtClean="0"/>
              <a:t>serotonina</a:t>
            </a:r>
            <a:endParaRPr lang="pt-BR" sz="2400" dirty="0" smtClean="0"/>
          </a:p>
          <a:p>
            <a:r>
              <a:rPr lang="pt-BR" sz="2400" dirty="0" smtClean="0"/>
              <a:t>Anticonvulsivantes</a:t>
            </a:r>
          </a:p>
          <a:p>
            <a:r>
              <a:rPr lang="pt-BR" sz="2400" dirty="0" smtClean="0"/>
              <a:t>Antagonistas de cálcio</a:t>
            </a:r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051720" y="3326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PROFILAXIA</a:t>
            </a:r>
            <a:endParaRPr lang="pt-BR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CEFALÉIA TENSIONAL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4500570"/>
            <a:ext cx="6400800" cy="17526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-Mais </a:t>
            </a:r>
            <a:r>
              <a:rPr lang="pt-BR" sz="2400" dirty="0" err="1" smtClean="0">
                <a:solidFill>
                  <a:schemeClr val="tx1"/>
                </a:solidFill>
              </a:rPr>
              <a:t>frequente</a:t>
            </a:r>
            <a:r>
              <a:rPr lang="pt-BR" sz="2400" dirty="0" smtClean="0">
                <a:solidFill>
                  <a:schemeClr val="tx1"/>
                </a:solidFill>
              </a:rPr>
              <a:t> das cefaléias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chemeClr val="tx1"/>
                </a:solidFill>
              </a:rPr>
              <a:t>Primária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chemeClr val="tx1"/>
                </a:solidFill>
              </a:rPr>
              <a:t>`</a:t>
            </a:r>
            <a:r>
              <a:rPr lang="pt-BR" sz="2400" dirty="0" err="1" smtClean="0">
                <a:solidFill>
                  <a:schemeClr val="tx1"/>
                </a:solidFill>
              </a:rPr>
              <a:t>`Cefaléia</a:t>
            </a:r>
            <a:r>
              <a:rPr lang="pt-BR" sz="2400" dirty="0" smtClean="0">
                <a:solidFill>
                  <a:schemeClr val="tx1"/>
                </a:solidFill>
              </a:rPr>
              <a:t> de fim de </a:t>
            </a:r>
            <a:r>
              <a:rPr lang="pt-BR" sz="2400" dirty="0" err="1" smtClean="0">
                <a:solidFill>
                  <a:schemeClr val="tx1"/>
                </a:solidFill>
              </a:rPr>
              <a:t>expediente`</a:t>
            </a:r>
            <a:r>
              <a:rPr lang="pt-BR" sz="2400" dirty="0" smtClean="0">
                <a:solidFill>
                  <a:schemeClr val="tx1"/>
                </a:solidFill>
              </a:rPr>
              <a:t>`</a:t>
            </a:r>
          </a:p>
          <a:p>
            <a:pPr>
              <a:buFontTx/>
              <a:buChar char="-"/>
            </a:pPr>
            <a:r>
              <a:rPr lang="pt-BR" sz="2400" dirty="0" smtClean="0">
                <a:solidFill>
                  <a:schemeClr val="tx1"/>
                </a:solidFill>
              </a:rPr>
              <a:t>Cefaléia de contração muscular prolongada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s://encrypted-tbn3.gstatic.com/images?q=tbn:ANd9GcR8wKyqo3Ic3QJb_9Pzsg8nSqdTrB5zBs28WhyKGv5XYbm1zG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785926"/>
            <a:ext cx="3028954" cy="2301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CLÍNICA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- homens: mulheres</a:t>
            </a:r>
          </a:p>
          <a:p>
            <a:r>
              <a:rPr lang="pt-BR" sz="2400" dirty="0" smtClean="0"/>
              <a:t>- início : 30 anos (fatores psicossociais)</a:t>
            </a:r>
          </a:p>
          <a:p>
            <a:r>
              <a:rPr lang="pt-BR" sz="2400" dirty="0" smtClean="0"/>
              <a:t>- dor: `</a:t>
            </a:r>
            <a:r>
              <a:rPr lang="pt-BR" sz="2400" dirty="0" err="1" smtClean="0"/>
              <a:t>`peso</a:t>
            </a:r>
            <a:r>
              <a:rPr lang="pt-BR" sz="2400" dirty="0" smtClean="0"/>
              <a:t>``, `</a:t>
            </a:r>
            <a:r>
              <a:rPr lang="pt-BR" sz="2400" dirty="0" err="1" smtClean="0"/>
              <a:t>`pressão</a:t>
            </a:r>
            <a:r>
              <a:rPr lang="pt-BR" sz="2400" dirty="0" smtClean="0"/>
              <a:t>´´, </a:t>
            </a:r>
          </a:p>
          <a:p>
            <a:pPr lvl="3"/>
            <a:r>
              <a:rPr lang="pt-BR" sz="2400" dirty="0" smtClean="0"/>
              <a:t>fraca/moderada</a:t>
            </a:r>
          </a:p>
          <a:p>
            <a:pPr lvl="3"/>
            <a:r>
              <a:rPr lang="pt-BR" sz="2400" dirty="0"/>
              <a:t> </a:t>
            </a:r>
            <a:r>
              <a:rPr lang="pt-BR" sz="2400" dirty="0" smtClean="0"/>
              <a:t>sem fenômenos associados (náusea, vômitos)</a:t>
            </a:r>
          </a:p>
          <a:p>
            <a:pPr lvl="3"/>
            <a:r>
              <a:rPr lang="pt-BR" sz="2400" dirty="0" smtClean="0"/>
              <a:t>Pode haver </a:t>
            </a:r>
            <a:r>
              <a:rPr lang="pt-BR" sz="2400" dirty="0" err="1" smtClean="0"/>
              <a:t>fono</a:t>
            </a:r>
            <a:r>
              <a:rPr lang="pt-BR" sz="2400" dirty="0" smtClean="0"/>
              <a:t> ou fotofobia</a:t>
            </a:r>
          </a:p>
          <a:p>
            <a:pPr lvl="3"/>
            <a:r>
              <a:rPr lang="pt-BR" sz="2400" dirty="0" smtClean="0"/>
              <a:t>Não piora aos esforços</a:t>
            </a:r>
          </a:p>
          <a:p>
            <a:pPr lvl="3"/>
            <a:r>
              <a:rPr lang="pt-BR" sz="2400" dirty="0"/>
              <a:t> </a:t>
            </a:r>
            <a:r>
              <a:rPr lang="pt-BR" sz="2400" dirty="0" err="1" smtClean="0"/>
              <a:t>fronto-temporal</a:t>
            </a:r>
            <a:r>
              <a:rPr lang="pt-BR" sz="2400" dirty="0" smtClean="0"/>
              <a:t>, geralmente bilateral</a:t>
            </a:r>
          </a:p>
          <a:p>
            <a:pPr lvl="3"/>
            <a:r>
              <a:rPr lang="pt-BR" sz="2400" dirty="0" smtClean="0"/>
              <a:t>Duração: 30 </a:t>
            </a:r>
            <a:r>
              <a:rPr lang="pt-BR" sz="2400" dirty="0" err="1" smtClean="0"/>
              <a:t>min</a:t>
            </a:r>
            <a:r>
              <a:rPr lang="pt-BR" sz="2400" dirty="0" smtClean="0"/>
              <a:t> a 7 dias</a:t>
            </a:r>
          </a:p>
          <a:p>
            <a:pPr lvl="3"/>
            <a:r>
              <a:rPr lang="pt-BR" sz="2400" dirty="0" smtClean="0"/>
              <a:t>Não impede atividades diárias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CLASSIFICAÇÃO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Infrequente</a:t>
            </a:r>
            <a:r>
              <a:rPr lang="pt-BR" sz="2400" dirty="0" smtClean="0"/>
              <a:t> : &lt; 12 dias/ ano</a:t>
            </a:r>
          </a:p>
          <a:p>
            <a:r>
              <a:rPr lang="pt-BR" sz="2400" dirty="0" err="1" smtClean="0"/>
              <a:t>Frequente</a:t>
            </a:r>
            <a:r>
              <a:rPr lang="pt-BR" sz="2400" dirty="0" smtClean="0"/>
              <a:t>: 12-180 dias/ ano</a:t>
            </a:r>
          </a:p>
          <a:p>
            <a:r>
              <a:rPr lang="pt-BR" sz="2400" dirty="0" smtClean="0"/>
              <a:t>Crônica: &gt; 180 dias/ ano ou &gt; 15 dias/ mês</a:t>
            </a:r>
            <a:endParaRPr lang="pt-BR" sz="2400" dirty="0"/>
          </a:p>
        </p:txBody>
      </p:sp>
      <p:pic>
        <p:nvPicPr>
          <p:cNvPr id="13314" name="Picture 2" descr="https://encrypted-tbn1.gstatic.com/images?q=tbn:ANd9GcSKFqC3EyiyXDM8ZRikwn-vTOm_HdWQYZMyk6mXKxqDsW69Eagp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876"/>
            <a:ext cx="3193285" cy="2895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TRATAMENTO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Abortivo (crises):</a:t>
            </a:r>
          </a:p>
          <a:p>
            <a:r>
              <a:rPr lang="pt-BR" sz="2400" dirty="0" smtClean="0"/>
              <a:t>Analgésicos ou AINES via oral</a:t>
            </a:r>
          </a:p>
          <a:p>
            <a:r>
              <a:rPr lang="pt-BR" sz="2400" dirty="0" err="1" smtClean="0"/>
              <a:t>Paracetamol</a:t>
            </a:r>
            <a:r>
              <a:rPr lang="pt-BR" sz="2400" dirty="0" smtClean="0"/>
              <a:t> 650-1000mg, </a:t>
            </a:r>
            <a:r>
              <a:rPr lang="pt-BR" sz="2400" dirty="0" err="1" smtClean="0"/>
              <a:t>Dipirona</a:t>
            </a:r>
            <a:r>
              <a:rPr lang="pt-BR" sz="2400" dirty="0" smtClean="0"/>
              <a:t> 500-1000mg</a:t>
            </a:r>
          </a:p>
          <a:p>
            <a:r>
              <a:rPr lang="pt-BR" sz="2400" dirty="0" smtClean="0"/>
              <a:t>Crônica:</a:t>
            </a:r>
          </a:p>
          <a:p>
            <a:r>
              <a:rPr lang="pt-BR" sz="2400" dirty="0" err="1" smtClean="0"/>
              <a:t>Amitriptilina</a:t>
            </a:r>
            <a:r>
              <a:rPr lang="pt-BR" sz="2400" dirty="0" smtClean="0"/>
              <a:t> 10-50 </a:t>
            </a:r>
            <a:r>
              <a:rPr lang="pt-BR" sz="2400" dirty="0" err="1" smtClean="0"/>
              <a:t>mg</a:t>
            </a:r>
            <a:r>
              <a:rPr lang="pt-BR" sz="2400" dirty="0" smtClean="0"/>
              <a:t>/ ao deitar</a:t>
            </a:r>
          </a:p>
          <a:p>
            <a:r>
              <a:rPr lang="pt-BR" sz="2400" dirty="0" smtClean="0"/>
              <a:t>Na diminuição das crises,  dose pode ser reduzida gradativamente</a:t>
            </a:r>
          </a:p>
          <a:p>
            <a:r>
              <a:rPr lang="pt-BR" sz="2400" dirty="0" smtClean="0"/>
              <a:t>Efeitos colaterais</a:t>
            </a:r>
            <a:endParaRPr lang="pt-BR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CTT E ENXAQUECA</a:t>
            </a:r>
            <a:endParaRPr lang="pt-BR" sz="4000" dirty="0"/>
          </a:p>
        </p:txBody>
      </p:sp>
      <p:pic>
        <p:nvPicPr>
          <p:cNvPr id="12290" name="Picture 2" descr="http://cefaleias.com.br/wp-content/uploads/2009/07/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188" y="0"/>
            <a:ext cx="53721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/>
              <a:t>CEFALEIA EM SALVAS</a:t>
            </a:r>
            <a:br>
              <a:rPr lang="pt-BR" sz="4000" b="1" dirty="0" smtClean="0"/>
            </a:br>
            <a:r>
              <a:rPr lang="pt-BR" sz="4000" b="1" dirty="0" smtClean="0"/>
              <a:t>Quadro Clínico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endParaRPr lang="pt-BR" sz="2800" dirty="0" smtClean="0"/>
          </a:p>
          <a:p>
            <a:r>
              <a:rPr lang="pt-BR" sz="2400" dirty="0" smtClean="0"/>
              <a:t>Os sintomas autonômicos principais são: </a:t>
            </a:r>
            <a:r>
              <a:rPr lang="pt-BR" sz="2400" dirty="0" err="1" smtClean="0"/>
              <a:t>lacrimejamento</a:t>
            </a:r>
            <a:r>
              <a:rPr lang="pt-BR" sz="2400" dirty="0" smtClean="0"/>
              <a:t>, </a:t>
            </a:r>
            <a:r>
              <a:rPr lang="pt-BR" sz="2400" dirty="0" err="1" smtClean="0"/>
              <a:t>rinorréia</a:t>
            </a:r>
            <a:r>
              <a:rPr lang="pt-BR" sz="2400" dirty="0" smtClean="0"/>
              <a:t> (parassimpático); </a:t>
            </a:r>
            <a:r>
              <a:rPr lang="pt-BR" sz="2400" dirty="0" err="1" smtClean="0"/>
              <a:t>miose</a:t>
            </a:r>
            <a:r>
              <a:rPr lang="pt-BR" sz="2400" dirty="0" smtClean="0"/>
              <a:t> e ptose (simpático); congestão nasal, edema da pálpebra e sudorese da fronte (parassimpático); </a:t>
            </a:r>
          </a:p>
          <a:p>
            <a:endParaRPr lang="pt-BR" dirty="0"/>
          </a:p>
        </p:txBody>
      </p:sp>
      <p:pic>
        <p:nvPicPr>
          <p:cNvPr id="18434" name="Picture 2" descr="http://cefaleias.com.br/wp-content/uploads/2009/07/cefaleia-em-sal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717032"/>
            <a:ext cx="3736667" cy="3140968"/>
          </a:xfrm>
          <a:prstGeom prst="rect">
            <a:avLst/>
          </a:prstGeom>
          <a:noFill/>
        </p:spPr>
      </p:pic>
      <p:pic>
        <p:nvPicPr>
          <p:cNvPr id="18436" name="Picture 4" descr="http://www.vivatranquilo.com.br/saude/colaboradores/dor_cabeca/dor_cabeca/images/cefaleia_salv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113413"/>
            <a:ext cx="4427984" cy="3744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010" y="908720"/>
            <a:ext cx="81879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CEFALEIA EM SALVAS</a:t>
            </a:r>
            <a:br>
              <a:rPr lang="pt-BR" b="1" dirty="0" smtClean="0"/>
            </a:br>
            <a:r>
              <a:rPr lang="pt-BR" b="1" dirty="0" smtClean="0"/>
              <a:t>Quadro Clínico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Estas manifestações estão relacionadas com ativação do sistema trigemino-vascular e trigemino-autonômico, sendo este uma </a:t>
            </a:r>
            <a:r>
              <a:rPr lang="pt-BR" sz="2600" b="1" u="sng" dirty="0" smtClean="0"/>
              <a:t>conexão entre o núcleo do trigêmeo e vias parassimpáticas do nervo facial a nível do tronco cerebral</a:t>
            </a:r>
            <a:r>
              <a:rPr lang="pt-BR" sz="2600" b="1" dirty="0" smtClean="0"/>
              <a:t>. Estímulos dolorosos que atingem o núcleo do trigêmeo ativam o núcleo </a:t>
            </a:r>
            <a:r>
              <a:rPr lang="pt-BR" sz="2600" b="1" dirty="0" err="1" smtClean="0"/>
              <a:t>salivatório</a:t>
            </a:r>
            <a:r>
              <a:rPr lang="pt-BR" sz="2600" b="1" dirty="0" smtClean="0"/>
              <a:t> superior do nervo facial, responsável por ativação parassimpática.</a:t>
            </a:r>
          </a:p>
          <a:p>
            <a:r>
              <a:rPr lang="pt-BR" sz="2600" b="1" dirty="0" smtClean="0"/>
              <a:t>Estes fenômenos não explicam o ritmo circadiano da </a:t>
            </a:r>
            <a:r>
              <a:rPr lang="pt-BR" sz="2600" b="1" dirty="0" err="1" smtClean="0"/>
              <a:t>cefaléia</a:t>
            </a:r>
            <a:r>
              <a:rPr lang="pt-BR" sz="2600" b="1" dirty="0" smtClean="0"/>
              <a:t> em salvas.</a:t>
            </a:r>
          </a:p>
          <a:p>
            <a:endParaRPr lang="pt-BR" sz="2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CEFALEIA EM SALVAS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Há evidências de que o hipotálamo, mais especificamente o núcleo </a:t>
            </a:r>
            <a:r>
              <a:rPr lang="pt-BR" sz="2200" b="1" dirty="0" err="1" smtClean="0"/>
              <a:t>supraquiasmático</a:t>
            </a:r>
            <a:r>
              <a:rPr lang="pt-BR" sz="2200" b="1" dirty="0" smtClean="0"/>
              <a:t>, esteja envolvido com esta periodicidade. </a:t>
            </a:r>
          </a:p>
          <a:p>
            <a:r>
              <a:rPr lang="pt-BR" sz="2200" b="1" dirty="0" smtClean="0"/>
              <a:t>Já se observou diminuição de níveis séricos de testosterona e alterações nos ciclos circadianos dos hormônios LH, FSH, cortisol, </a:t>
            </a:r>
            <a:r>
              <a:rPr lang="pt-BR" sz="2200" b="1" dirty="0" err="1" smtClean="0"/>
              <a:t>prolactina</a:t>
            </a:r>
            <a:r>
              <a:rPr lang="pt-BR" sz="2200" b="1" dirty="0" smtClean="0"/>
              <a:t>, GH, TSH nos pacientes com </a:t>
            </a:r>
            <a:r>
              <a:rPr lang="pt-BR" sz="2200" b="1" dirty="0" err="1" smtClean="0"/>
              <a:t>cefaléia</a:t>
            </a:r>
            <a:r>
              <a:rPr lang="pt-BR" sz="2200" b="1" dirty="0" smtClean="0"/>
              <a:t> em salvas. </a:t>
            </a:r>
            <a:endParaRPr lang="pt-BR" sz="2200" b="1" dirty="0"/>
          </a:p>
        </p:txBody>
      </p:sp>
      <p:pic>
        <p:nvPicPr>
          <p:cNvPr id="23554" name="Picture 2" descr="http://www.wikinoticia.com/images2/depsicologia.com/wp-content/uploads/Bild3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2796" y="3717031"/>
            <a:ext cx="4711452" cy="3140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b="1" dirty="0" smtClean="0"/>
              <a:t> CEFALEIA EM SALVAS  </a:t>
            </a:r>
            <a:br>
              <a:rPr lang="pt-BR" b="1" dirty="0" smtClean="0"/>
            </a:br>
            <a:r>
              <a:rPr lang="pt-BR" b="1" dirty="0" smtClean="0"/>
              <a:t>Possível explicação </a:t>
            </a:r>
            <a:r>
              <a:rPr lang="pt-BR" b="1" dirty="0" err="1" smtClean="0"/>
              <a:t>etiopatogênica</a:t>
            </a: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Local de </a:t>
            </a:r>
            <a:r>
              <a:rPr lang="pt-BR" b="1" u="sng" dirty="0" smtClean="0"/>
              <a:t>convergência de fibras simpáticas, parassimpáticas, artéria carótida interna e primeira divisão </a:t>
            </a:r>
            <a:r>
              <a:rPr lang="pt-BR" b="1" u="sng" dirty="0" err="1" smtClean="0"/>
              <a:t>trigeminal</a:t>
            </a:r>
            <a:r>
              <a:rPr lang="pt-BR" b="1" u="sng" dirty="0" smtClean="0"/>
              <a:t>, ou seja o nervo oftálmico, no seio cavernoso.</a:t>
            </a:r>
            <a:r>
              <a:rPr lang="pt-BR" b="1" dirty="0" smtClean="0"/>
              <a:t> </a:t>
            </a:r>
          </a:p>
          <a:p>
            <a:r>
              <a:rPr lang="pt-BR" b="1" u="sng" dirty="0" smtClean="0"/>
              <a:t>disfunção hipotalâmica, especificamente no núcleo </a:t>
            </a:r>
            <a:r>
              <a:rPr lang="pt-BR" b="1" u="sng" dirty="0" err="1" smtClean="0"/>
              <a:t>supraquiasmático</a:t>
            </a:r>
            <a:r>
              <a:rPr lang="pt-BR" b="1" u="sng" dirty="0" smtClean="0"/>
              <a:t>, que levaria a alterações </a:t>
            </a:r>
            <a:r>
              <a:rPr lang="pt-BR" b="1" u="sng" dirty="0" err="1" smtClean="0"/>
              <a:t>cronobiológicas</a:t>
            </a:r>
            <a:r>
              <a:rPr lang="pt-BR" b="1" u="sng" dirty="0" smtClean="0"/>
              <a:t> do paciente </a:t>
            </a:r>
            <a:r>
              <a:rPr lang="pt-BR" b="1" u="sng" dirty="0" err="1" smtClean="0"/>
              <a:t>sálvico</a:t>
            </a:r>
            <a:r>
              <a:rPr lang="pt-BR" b="1" dirty="0" smtClean="0"/>
              <a:t>. </a:t>
            </a:r>
          </a:p>
          <a:p>
            <a:r>
              <a:rPr lang="pt-BR" b="1" dirty="0" smtClean="0"/>
              <a:t>Estes fenômenos levariam </a:t>
            </a:r>
            <a:r>
              <a:rPr lang="pt-BR" b="1" u="sng" dirty="0" smtClean="0"/>
              <a:t>à disfunção simpática e ativação do sistema </a:t>
            </a:r>
            <a:r>
              <a:rPr lang="pt-BR" b="1" u="sng" dirty="0" err="1" smtClean="0"/>
              <a:t>trigêmino-vascular</a:t>
            </a:r>
            <a:r>
              <a:rPr lang="pt-BR" b="1" u="sng" dirty="0" smtClean="0"/>
              <a:t>.</a:t>
            </a:r>
            <a:r>
              <a:rPr lang="pt-BR" b="1" dirty="0" smtClean="0"/>
              <a:t> </a:t>
            </a:r>
          </a:p>
          <a:p>
            <a:r>
              <a:rPr lang="pt-BR" b="1" dirty="0" smtClean="0"/>
              <a:t>Tudo isso levaria ao desenvolvimento de </a:t>
            </a:r>
            <a:r>
              <a:rPr lang="pt-BR" b="1" u="sng" dirty="0" smtClean="0"/>
              <a:t>uma inflamação neurogênica do seio cavernoso, mediada principalmente pelo CGRP</a:t>
            </a:r>
            <a:r>
              <a:rPr lang="pt-BR" b="1" dirty="0" smtClean="0"/>
              <a:t>. </a:t>
            </a:r>
          </a:p>
          <a:p>
            <a:r>
              <a:rPr lang="pt-BR" b="1" dirty="0" smtClean="0"/>
              <a:t>O estímulo também passaria para o </a:t>
            </a:r>
            <a:r>
              <a:rPr lang="pt-BR" b="1" u="sng" dirty="0" smtClean="0"/>
              <a:t>tálamo levando à sensação de dor a nível cortical, ou seja, à consciência da dor.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CRITÉRIOS DIAGNÓSTICOS (IHS 2003)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/>
              <a:t>A –</a:t>
            </a:r>
            <a:r>
              <a:rPr lang="pt-BR" dirty="0" smtClean="0"/>
              <a:t> </a:t>
            </a:r>
            <a:r>
              <a:rPr lang="pt-BR" u="sng" dirty="0" smtClean="0"/>
              <a:t>Pelo menos cinco crises preenchendo critérios de A </a:t>
            </a:r>
            <a:r>
              <a:rPr lang="pt-BR" u="sng" dirty="0" err="1" smtClean="0"/>
              <a:t>a</a:t>
            </a:r>
            <a:r>
              <a:rPr lang="pt-BR" u="sng" dirty="0" smtClean="0"/>
              <a:t> D</a:t>
            </a:r>
            <a:r>
              <a:rPr lang="pt-BR" dirty="0" smtClean="0"/>
              <a:t>;</a:t>
            </a:r>
          </a:p>
          <a:p>
            <a:r>
              <a:rPr lang="pt-BR" b="1" dirty="0" smtClean="0"/>
              <a:t>B –</a:t>
            </a:r>
            <a:r>
              <a:rPr lang="pt-BR" dirty="0" smtClean="0"/>
              <a:t> Dor forte ou muito forte unilateral, orbitária, supraorbitária e/ou temporal, durando de 15 a 180 minutos, se não tratada;</a:t>
            </a:r>
          </a:p>
          <a:p>
            <a:r>
              <a:rPr lang="pt-BR" b="1" dirty="0" smtClean="0"/>
              <a:t>C – </a:t>
            </a:r>
            <a:r>
              <a:rPr lang="pt-BR" dirty="0" smtClean="0"/>
              <a:t>A </a:t>
            </a:r>
            <a:r>
              <a:rPr lang="pt-BR" dirty="0" err="1" smtClean="0"/>
              <a:t>cefaléia</a:t>
            </a:r>
            <a:r>
              <a:rPr lang="pt-BR" dirty="0" smtClean="0"/>
              <a:t> é acompanhada de pelo menos um dos seguintes itens:</a:t>
            </a:r>
          </a:p>
          <a:p>
            <a:pPr>
              <a:buNone/>
            </a:pPr>
            <a:r>
              <a:rPr lang="pt-BR" dirty="0" smtClean="0"/>
              <a:t>1- </a:t>
            </a:r>
            <a:r>
              <a:rPr lang="pt-BR" dirty="0" err="1" smtClean="0"/>
              <a:t>hiperemia</a:t>
            </a:r>
            <a:r>
              <a:rPr lang="pt-BR" dirty="0" smtClean="0"/>
              <a:t> </a:t>
            </a:r>
            <a:r>
              <a:rPr lang="pt-BR" dirty="0" err="1" smtClean="0"/>
              <a:t>conjuntival</a:t>
            </a:r>
            <a:r>
              <a:rPr lang="pt-BR" dirty="0" smtClean="0"/>
              <a:t> e/ou </a:t>
            </a:r>
            <a:r>
              <a:rPr lang="pt-BR" dirty="0" err="1" smtClean="0"/>
              <a:t>lacrimejamento</a:t>
            </a:r>
            <a:r>
              <a:rPr lang="pt-BR" dirty="0" smtClean="0"/>
              <a:t> </a:t>
            </a:r>
            <a:r>
              <a:rPr lang="pt-BR" dirty="0" err="1" smtClean="0"/>
              <a:t>ipsilaterais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2- congestão nasal e/ou </a:t>
            </a:r>
            <a:r>
              <a:rPr lang="pt-BR" dirty="0" err="1" smtClean="0"/>
              <a:t>rinorréia</a:t>
            </a:r>
            <a:r>
              <a:rPr lang="pt-BR" dirty="0" smtClean="0"/>
              <a:t> </a:t>
            </a:r>
            <a:r>
              <a:rPr lang="pt-BR" dirty="0" err="1" smtClean="0"/>
              <a:t>ipsilaterais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3- edema palpebral </a:t>
            </a:r>
            <a:r>
              <a:rPr lang="pt-BR" dirty="0" err="1" smtClean="0"/>
              <a:t>ipsilateral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4- sudorese frontal e facial </a:t>
            </a:r>
            <a:r>
              <a:rPr lang="pt-BR" dirty="0" err="1" smtClean="0"/>
              <a:t>ipsilateral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5- </a:t>
            </a:r>
            <a:r>
              <a:rPr lang="pt-BR" dirty="0" err="1" smtClean="0"/>
              <a:t>miose</a:t>
            </a:r>
            <a:r>
              <a:rPr lang="pt-BR" dirty="0" smtClean="0"/>
              <a:t> e/ou semiptose palpebral;</a:t>
            </a:r>
          </a:p>
          <a:p>
            <a:pPr>
              <a:buNone/>
            </a:pPr>
            <a:r>
              <a:rPr lang="pt-BR" dirty="0" smtClean="0"/>
              <a:t>6 – sensação de inquietude ou agitação.</a:t>
            </a:r>
          </a:p>
          <a:p>
            <a:pPr>
              <a:buFont typeface="Arial" charset="0"/>
              <a:buChar char="•"/>
            </a:pPr>
            <a:r>
              <a:rPr lang="pt-BR" b="1" dirty="0" smtClean="0"/>
              <a:t>D –</a:t>
            </a:r>
            <a:r>
              <a:rPr lang="pt-BR" dirty="0" smtClean="0"/>
              <a:t> As crises podem ocorrer na </a:t>
            </a:r>
            <a:r>
              <a:rPr lang="pt-BR" dirty="0" err="1" smtClean="0"/>
              <a:t>freqüência</a:t>
            </a:r>
            <a:r>
              <a:rPr lang="pt-BR" dirty="0" smtClean="0"/>
              <a:t> de uma crise a cada dois dias a oito por dia;</a:t>
            </a:r>
          </a:p>
          <a:p>
            <a:pPr>
              <a:buFont typeface="Arial" charset="0"/>
              <a:buChar char="•"/>
            </a:pPr>
            <a:r>
              <a:rPr lang="pt-BR" b="1" dirty="0" smtClean="0"/>
              <a:t>E –</a:t>
            </a:r>
            <a:r>
              <a:rPr lang="pt-BR" dirty="0" smtClean="0"/>
              <a:t> Não atribuída a nenhum outro transtorno.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5332</TotalTime>
  <Words>1956</Words>
  <Application>Microsoft Office PowerPoint</Application>
  <PresentationFormat>Apresentação na tela (4:3)</PresentationFormat>
  <Paragraphs>185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Slide 1</vt:lpstr>
      <vt:lpstr>CEFALEIA EM SALVAS (CLUSTER HEADACHE)</vt:lpstr>
      <vt:lpstr>CEFALEIA EM SALVAS  Quadro Clínico</vt:lpstr>
      <vt:lpstr>CEFALEIA EM SALVAS Quadro Clínico</vt:lpstr>
      <vt:lpstr>Slide 5</vt:lpstr>
      <vt:lpstr>CEFALEIA EM SALVAS Quadro Clínico</vt:lpstr>
      <vt:lpstr>CEFALEIA EM SALVAS</vt:lpstr>
      <vt:lpstr>  CEFALEIA EM SALVAS   Possível explicação etiopatogênica  </vt:lpstr>
      <vt:lpstr>CRITÉRIOS DIAGNÓSTICOS (IHS 2003)</vt:lpstr>
      <vt:lpstr>CEFALEIA EM SALVAS  TRATAMENTO</vt:lpstr>
      <vt:lpstr>CEFALEIA EM SALVAS  TRATAMENTO</vt:lpstr>
      <vt:lpstr>CEFALEIA EM SALVAS  TRATAMENTO</vt:lpstr>
      <vt:lpstr>MIGRÂNEA</vt:lpstr>
      <vt:lpstr>MIGRÂNEA SINTOMATOLOGIA</vt:lpstr>
      <vt:lpstr>MIGRÂNEA SINTOMATOLOGIA</vt:lpstr>
      <vt:lpstr>MIGRÂNEA SINTOMATOLOGIA</vt:lpstr>
      <vt:lpstr>MIGRÂNEA SINTOMATOLOGIA</vt:lpstr>
      <vt:lpstr>MIGRÂNEA SINTOMATOLOGIA</vt:lpstr>
      <vt:lpstr>MIGRÂNEA ETIOPATOGENIA</vt:lpstr>
      <vt:lpstr>MIGRÂNEA ETIOPATOGENIA</vt:lpstr>
      <vt:lpstr>MIGRÂNEA ETIOPATOGENIA</vt:lpstr>
      <vt:lpstr>SISTEMA TRIGEMINAL</vt:lpstr>
      <vt:lpstr>INFLAMAÇÃO NEUROGÊNICA</vt:lpstr>
      <vt:lpstr>Slide 24</vt:lpstr>
      <vt:lpstr>SEROTONINA</vt:lpstr>
      <vt:lpstr>Slide 26</vt:lpstr>
      <vt:lpstr>FASES...</vt:lpstr>
      <vt:lpstr>TEORIA FISIOPATOLÓGICA</vt:lpstr>
      <vt:lpstr>MIGRÂNEA DIAGNÓSTICO </vt:lpstr>
      <vt:lpstr>Slide 30</vt:lpstr>
      <vt:lpstr>MIGRÂNEA EVOLUÇÃO</vt:lpstr>
      <vt:lpstr>TRATAMENTO</vt:lpstr>
      <vt:lpstr>Slide 33</vt:lpstr>
      <vt:lpstr>Slide 34</vt:lpstr>
      <vt:lpstr>CEFALÉIA TENSIONAL</vt:lpstr>
      <vt:lpstr>CLÍNICA</vt:lpstr>
      <vt:lpstr>CLASSIFICAÇÃO</vt:lpstr>
      <vt:lpstr>TRATAMENTO</vt:lpstr>
      <vt:lpstr>CTT E ENXAQUECA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CEFALÉIAS PRIMÁRIAS</dc:title>
  <dc:creator>Rebeca</dc:creator>
  <cp:lastModifiedBy>Dr Milton</cp:lastModifiedBy>
  <cp:revision>14</cp:revision>
  <dcterms:created xsi:type="dcterms:W3CDTF">2013-08-16T14:08:08Z</dcterms:created>
  <dcterms:modified xsi:type="dcterms:W3CDTF">2013-08-24T02:02:44Z</dcterms:modified>
</cp:coreProperties>
</file>