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53" r:id="rId2"/>
  </p:sldMasterIdLst>
  <p:sldIdLst>
    <p:sldId id="256" r:id="rId3"/>
    <p:sldId id="257" r:id="rId4"/>
    <p:sldId id="258" r:id="rId5"/>
    <p:sldId id="259" r:id="rId6"/>
    <p:sldId id="270" r:id="rId7"/>
    <p:sldId id="260" r:id="rId8"/>
    <p:sldId id="269" r:id="rId9"/>
    <p:sldId id="261" r:id="rId10"/>
    <p:sldId id="262" r:id="rId11"/>
    <p:sldId id="264" r:id="rId12"/>
    <p:sldId id="265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301" r:id="rId43"/>
    <p:sldId id="298" r:id="rId44"/>
    <p:sldId id="299" r:id="rId45"/>
    <p:sldId id="300" r:id="rId46"/>
    <p:sldId id="302" r:id="rId47"/>
    <p:sldId id="303" r:id="rId48"/>
    <p:sldId id="304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285720" y="142852"/>
            <a:ext cx="8572560" cy="4857784"/>
          </a:xfrm>
          <a:prstGeom prst="roundRect">
            <a:avLst>
              <a:gd name="adj" fmla="val 2353"/>
            </a:avLst>
          </a:prstGeom>
          <a:gradFill>
            <a:gsLst>
              <a:gs pos="0">
                <a:schemeClr val="bg2"/>
              </a:gs>
              <a:gs pos="35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500" y="2928934"/>
            <a:ext cx="8001000" cy="1470025"/>
          </a:xfrm>
        </p:spPr>
        <p:txBody>
          <a:bodyPr/>
          <a:lstStyle>
            <a:lvl1pPr algn="ctr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5000636"/>
            <a:ext cx="8401080" cy="107157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/>
          <p:cNvSpPr/>
          <p:nvPr/>
        </p:nvSpPr>
        <p:spPr>
          <a:xfrm>
            <a:off x="457200" y="274638"/>
            <a:ext cx="82296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914400"/>
          </a:xfrm>
        </p:spPr>
        <p:txBody>
          <a:bodyPr>
            <a:noAutofit/>
          </a:bodyPr>
          <a:lstStyle>
            <a:lvl1pPr marL="742950" indent="-742950" algn="l">
              <a:buFont typeface="+mj-lt"/>
              <a:buNone/>
              <a:defRPr lang="pt-BR" sz="28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  <p:cxnSp>
        <p:nvCxnSpPr>
          <p:cNvPr id="12" name="Straight Connector 16"/>
          <p:cNvCxnSpPr/>
          <p:nvPr/>
        </p:nvCxnSpPr>
        <p:spPr>
          <a:xfrm rot="5400000">
            <a:off x="542106" y="731044"/>
            <a:ext cx="9144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ço Reservado para Texto 19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274638"/>
            <a:ext cx="514297" cy="914400"/>
          </a:xfrm>
        </p:spPr>
        <p:txBody>
          <a:bodyPr anchor="ctr"/>
          <a:lstStyle>
            <a:lvl1pPr>
              <a:buNone/>
              <a:defRPr lang="pt-BR" sz="5000" kern="12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dirty="0" smtClean="0"/>
              <a:t>1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4" name="Rectangle 5"/>
          <p:cNvSpPr/>
          <p:nvPr/>
        </p:nvSpPr>
        <p:spPr>
          <a:xfrm>
            <a:off x="384464" y="1524000"/>
            <a:ext cx="27432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6" name="Straight Connector 9"/>
          <p:cNvCxnSpPr/>
          <p:nvPr/>
        </p:nvCxnSpPr>
        <p:spPr>
          <a:xfrm rot="5400000">
            <a:off x="728158" y="1980406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0"/>
          <p:cNvSpPr/>
          <p:nvPr/>
        </p:nvSpPr>
        <p:spPr>
          <a:xfrm>
            <a:off x="3238500" y="1524000"/>
            <a:ext cx="2667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 smtClean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9" name="Straight Connector 12"/>
          <p:cNvCxnSpPr/>
          <p:nvPr/>
        </p:nvCxnSpPr>
        <p:spPr>
          <a:xfrm rot="5400000">
            <a:off x="3582194" y="1980406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4"/>
          <p:cNvSpPr/>
          <p:nvPr/>
        </p:nvSpPr>
        <p:spPr>
          <a:xfrm>
            <a:off x="6099464" y="1524000"/>
            <a:ext cx="2667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42" name="Straight Connector 16"/>
          <p:cNvCxnSpPr/>
          <p:nvPr/>
        </p:nvCxnSpPr>
        <p:spPr>
          <a:xfrm rot="5400000">
            <a:off x="6443158" y="1980406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spaço Reservado para Texto 54"/>
          <p:cNvSpPr>
            <a:spLocks noGrp="1"/>
          </p:cNvSpPr>
          <p:nvPr>
            <p:ph type="body" sz="quarter" idx="14" hasCustomPrompt="1"/>
          </p:nvPr>
        </p:nvSpPr>
        <p:spPr>
          <a:xfrm>
            <a:off x="1055962" y="1533532"/>
            <a:ext cx="2071702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1</a:t>
            </a:r>
            <a:endParaRPr lang="pt-BR" dirty="0"/>
          </a:p>
        </p:txBody>
      </p:sp>
      <p:sp>
        <p:nvSpPr>
          <p:cNvPr id="56" name="Espaço Reservado para Texto 54"/>
          <p:cNvSpPr>
            <a:spLocks noGrp="1"/>
          </p:cNvSpPr>
          <p:nvPr>
            <p:ph type="body" sz="quarter" idx="15" hasCustomPrompt="1"/>
          </p:nvPr>
        </p:nvSpPr>
        <p:spPr>
          <a:xfrm>
            <a:off x="3925888" y="1524000"/>
            <a:ext cx="2003434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2</a:t>
            </a:r>
            <a:endParaRPr lang="pt-BR" dirty="0"/>
          </a:p>
        </p:txBody>
      </p:sp>
      <p:sp>
        <p:nvSpPr>
          <p:cNvPr id="57" name="Espaço Reservado para Texto 54"/>
          <p:cNvSpPr>
            <a:spLocks noGrp="1"/>
          </p:cNvSpPr>
          <p:nvPr>
            <p:ph type="body" sz="quarter" idx="16" hasCustomPrompt="1"/>
          </p:nvPr>
        </p:nvSpPr>
        <p:spPr>
          <a:xfrm>
            <a:off x="6786852" y="1524000"/>
            <a:ext cx="1999990" cy="904868"/>
          </a:xfrm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3</a:t>
            </a:r>
            <a:endParaRPr lang="pt-BR" dirty="0"/>
          </a:p>
        </p:txBody>
      </p:sp>
      <p:sp>
        <p:nvSpPr>
          <p:cNvPr id="59" name="Espaço Reservado para Texto 58"/>
          <p:cNvSpPr>
            <a:spLocks noGrp="1"/>
          </p:cNvSpPr>
          <p:nvPr>
            <p:ph type="body" sz="quarter" idx="17"/>
          </p:nvPr>
        </p:nvSpPr>
        <p:spPr>
          <a:xfrm>
            <a:off x="384464" y="2428868"/>
            <a:ext cx="2743200" cy="388800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0" name="Espaço Reservado para Texto 58"/>
          <p:cNvSpPr>
            <a:spLocks noGrp="1"/>
          </p:cNvSpPr>
          <p:nvPr>
            <p:ph type="body" sz="quarter" idx="18"/>
          </p:nvPr>
        </p:nvSpPr>
        <p:spPr>
          <a:xfrm>
            <a:off x="3238500" y="2428868"/>
            <a:ext cx="2690822" cy="392909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1" name="Espaço Reservado para Texto 58"/>
          <p:cNvSpPr>
            <a:spLocks noGrp="1"/>
          </p:cNvSpPr>
          <p:nvPr>
            <p:ph type="body" sz="quarter" idx="19"/>
          </p:nvPr>
        </p:nvSpPr>
        <p:spPr>
          <a:xfrm>
            <a:off x="6092576" y="2438400"/>
            <a:ext cx="2694266" cy="3835374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3" name="Espaço Reservado para Texto 62"/>
          <p:cNvSpPr>
            <a:spLocks noGrp="1"/>
          </p:cNvSpPr>
          <p:nvPr>
            <p:ph type="body" sz="quarter" idx="20" hasCustomPrompt="1"/>
          </p:nvPr>
        </p:nvSpPr>
        <p:spPr>
          <a:xfrm>
            <a:off x="384464" y="1524000"/>
            <a:ext cx="671498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64" name="Espaço Reservado para Texto 62"/>
          <p:cNvSpPr>
            <a:spLocks noGrp="1"/>
          </p:cNvSpPr>
          <p:nvPr>
            <p:ph type="body" sz="quarter" idx="21" hasCustomPrompt="1"/>
          </p:nvPr>
        </p:nvSpPr>
        <p:spPr>
          <a:xfrm>
            <a:off x="3254390" y="1524000"/>
            <a:ext cx="671498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65" name="Espaço Reservado para Texto 62"/>
          <p:cNvSpPr>
            <a:spLocks noGrp="1"/>
          </p:cNvSpPr>
          <p:nvPr>
            <p:ph type="body" sz="quarter" idx="22" hasCustomPrompt="1"/>
          </p:nvPr>
        </p:nvSpPr>
        <p:spPr>
          <a:xfrm>
            <a:off x="6092576" y="1524000"/>
            <a:ext cx="671498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1812" y="2143116"/>
            <a:ext cx="4040188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ctangle 5"/>
          <p:cNvSpPr/>
          <p:nvPr/>
        </p:nvSpPr>
        <p:spPr>
          <a:xfrm>
            <a:off x="531812" y="1417638"/>
            <a:ext cx="4040188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457176" y="1357298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1</a:t>
            </a:r>
          </a:p>
        </p:txBody>
      </p:sp>
      <p:cxnSp>
        <p:nvCxnSpPr>
          <p:cNvPr id="12" name="Straight Connector 9"/>
          <p:cNvCxnSpPr/>
          <p:nvPr/>
        </p:nvCxnSpPr>
        <p:spPr>
          <a:xfrm rot="5400000">
            <a:off x="729432" y="1799422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73127" y="1428736"/>
            <a:ext cx="3424262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Rectangle 5"/>
          <p:cNvSpPr/>
          <p:nvPr/>
        </p:nvSpPr>
        <p:spPr>
          <a:xfrm>
            <a:off x="4645025" y="1417638"/>
            <a:ext cx="4041775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4572000" y="1357298"/>
            <a:ext cx="68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2</a:t>
            </a:r>
            <a:endParaRPr lang="en-US" sz="5000" dirty="0">
              <a:solidFill>
                <a:srgbClr val="EEECE1">
                  <a:lumMod val="75000"/>
                </a:srgbClr>
              </a:solidFill>
              <a:latin typeface="Calisto MT" pitchFamily="18" charset="0"/>
            </a:endParaRPr>
          </a:p>
        </p:txBody>
      </p:sp>
      <p:cxnSp>
        <p:nvCxnSpPr>
          <p:cNvPr id="16" name="Straight Connector 9"/>
          <p:cNvCxnSpPr/>
          <p:nvPr/>
        </p:nvCxnSpPr>
        <p:spPr>
          <a:xfrm rot="5400000">
            <a:off x="4872836" y="1799422"/>
            <a:ext cx="685800" cy="1588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5214942" y="1428736"/>
            <a:ext cx="3424262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>
                  <a:lumMod val="9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solidFill>
              <a:schemeClr val="bg2">
                <a:lumMod val="75000"/>
              </a:schemeClr>
            </a:solidFill>
          </a:ln>
        </p:spPr>
        <p:txBody>
          <a:bodyPr anchor="ctr"/>
          <a:lstStyle>
            <a:lvl1pPr algn="l"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FA1985-BF13-4DC5-84F2-0A182E107E9E}" type="datetimeFigureOut">
              <a:rPr lang="pt-BR" smtClean="0"/>
              <a:pPr/>
              <a:t>15/04/2017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EE269A-42F2-4299-A3B9-750472D7229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CEFALÉIAS PRIMÁRIAS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5085184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Gabriela </a:t>
            </a:r>
            <a:r>
              <a:rPr lang="pt-BR" dirty="0" err="1" smtClean="0"/>
              <a:t>Digmanese</a:t>
            </a:r>
            <a:r>
              <a:rPr lang="pt-BR" dirty="0" smtClean="0"/>
              <a:t> </a:t>
            </a:r>
            <a:r>
              <a:rPr lang="pt-BR" dirty="0" err="1" smtClean="0"/>
              <a:t>Cantovitz</a:t>
            </a:r>
            <a:endParaRPr lang="pt-BR" dirty="0" smtClean="0"/>
          </a:p>
          <a:p>
            <a:r>
              <a:rPr lang="pt-BR" dirty="0" err="1" smtClean="0"/>
              <a:t>Higor</a:t>
            </a:r>
            <a:r>
              <a:rPr lang="pt-BR" dirty="0" smtClean="0"/>
              <a:t> Martins</a:t>
            </a:r>
          </a:p>
          <a:p>
            <a:r>
              <a:rPr lang="pt-BR" dirty="0" smtClean="0"/>
              <a:t>Acadêmicos 4º ano Medicina</a:t>
            </a:r>
          </a:p>
          <a:p>
            <a:r>
              <a:rPr lang="pt-BR" dirty="0" smtClean="0"/>
              <a:t>Faculdade de Medicina de Marília – FAMEMA</a:t>
            </a:r>
          </a:p>
          <a:p>
            <a:r>
              <a:rPr lang="pt-BR" dirty="0" smtClean="0"/>
              <a:t>Prof. Milton </a:t>
            </a:r>
            <a:r>
              <a:rPr lang="pt-BR" dirty="0" err="1" smtClean="0"/>
              <a:t>Marchioli</a:t>
            </a:r>
            <a:r>
              <a:rPr lang="pt-BR" dirty="0" smtClean="0"/>
              <a:t> – </a:t>
            </a:r>
            <a:r>
              <a:rPr lang="pt-BR" dirty="0" err="1" smtClean="0"/>
              <a:t>Famema</a:t>
            </a:r>
            <a:r>
              <a:rPr lang="pt-BR" smtClean="0"/>
              <a:t> 2013 </a:t>
            </a:r>
            <a:endParaRPr lang="pt-BR" dirty="0"/>
          </a:p>
        </p:txBody>
      </p:sp>
      <p:pic>
        <p:nvPicPr>
          <p:cNvPr id="5" name="Picture 8" descr="http://3.bp.blogspot.com/-tQlef2Y9mlQ/Tc_TNJNl2yI/AAAAAAAAHJ8/5BRtcX3jVjE/s1600/0-0-0-headach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4038"/>
            <a:ext cx="24987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www.novidadediaria.com.br/wp-content/gallery/tratamento-para-enxaqueca/thumbs/thumbs_tratamento-para-enxaqueca-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244808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99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smtClean="0"/>
              <a:t>Teoria da Depressão Alastrante </a:t>
            </a:r>
            <a:r>
              <a:rPr lang="pt-BR" dirty="0" err="1" smtClean="0"/>
              <a:t>Cortical,de</a:t>
            </a:r>
            <a:r>
              <a:rPr lang="pt-BR" dirty="0" smtClean="0"/>
              <a:t> Aristides Leão.</a:t>
            </a:r>
          </a:p>
          <a:p>
            <a:pPr>
              <a:buFontTx/>
              <a:buChar char="-"/>
            </a:pPr>
            <a:r>
              <a:rPr lang="pt-BR" dirty="0" smtClean="0"/>
              <a:t>Onda de despolarização da região occipital em direção ao córtex frontal (v=3mm/min) que ativa o sistema </a:t>
            </a:r>
            <a:r>
              <a:rPr lang="pt-BR" dirty="0" err="1" smtClean="0"/>
              <a:t>trigeminovascular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17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Inflamação Neurogênica/Sistema </a:t>
            </a:r>
            <a:r>
              <a:rPr lang="pt-BR" dirty="0" err="1" smtClean="0"/>
              <a:t>Trigeminovascular</a:t>
            </a:r>
            <a:r>
              <a:rPr lang="pt-BR" dirty="0" smtClean="0"/>
              <a:t>:</a:t>
            </a:r>
          </a:p>
          <a:p>
            <a:r>
              <a:rPr lang="pt-BR" dirty="0" smtClean="0"/>
              <a:t>Estímulo </a:t>
            </a:r>
            <a:r>
              <a:rPr lang="pt-BR" dirty="0" err="1"/>
              <a:t>trigeminal</a:t>
            </a:r>
            <a:r>
              <a:rPr lang="pt-BR" dirty="0"/>
              <a:t>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vasodilatação </a:t>
            </a:r>
            <a:r>
              <a:rPr lang="pt-BR" dirty="0"/>
              <a:t>e extravasamento de plasma, com liberação de </a:t>
            </a:r>
            <a:r>
              <a:rPr lang="pt-BR" dirty="0" smtClean="0"/>
              <a:t>neurotransmissores</a:t>
            </a:r>
            <a:r>
              <a:rPr lang="pt-BR" dirty="0"/>
              <a:t> (NPY, </a:t>
            </a:r>
            <a:r>
              <a:rPr lang="pt-BR" dirty="0" err="1"/>
              <a:t>neuropeptídeo</a:t>
            </a:r>
            <a:r>
              <a:rPr lang="pt-BR" dirty="0"/>
              <a:t> Y; VIP, peptídeo intestinal vasoativo; SP, substância P; CGRP, peptídeo relacionado ao gene da </a:t>
            </a:r>
            <a:r>
              <a:rPr lang="pt-BR" dirty="0" smtClean="0"/>
              <a:t>calcitonina...)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303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Hormônio Melatonina:</a:t>
            </a:r>
          </a:p>
          <a:p>
            <a:r>
              <a:rPr lang="pt-BR" dirty="0" smtClean="0"/>
              <a:t>Algumas </a:t>
            </a:r>
            <a:r>
              <a:rPr lang="pt-BR" dirty="0" err="1"/>
              <a:t>cefaléias</a:t>
            </a:r>
            <a:r>
              <a:rPr lang="pt-BR" dirty="0"/>
              <a:t> apresentam nítida </a:t>
            </a:r>
            <a:r>
              <a:rPr lang="pt-BR" dirty="0" err="1" smtClean="0"/>
              <a:t>ritmicidade</a:t>
            </a:r>
            <a:r>
              <a:rPr lang="pt-BR" dirty="0"/>
              <a:t> </a:t>
            </a:r>
            <a:r>
              <a:rPr lang="pt-BR" dirty="0" smtClean="0"/>
              <a:t>circadiana;</a:t>
            </a:r>
          </a:p>
          <a:p>
            <a:r>
              <a:rPr lang="pt-BR" dirty="0" smtClean="0"/>
              <a:t>Efeitos </a:t>
            </a:r>
            <a:r>
              <a:rPr lang="pt-BR" dirty="0"/>
              <a:t>biológicos da </a:t>
            </a:r>
            <a:r>
              <a:rPr lang="pt-BR" dirty="0" err="1" smtClean="0"/>
              <a:t>melatonina:Potencializar</a:t>
            </a:r>
            <a:r>
              <a:rPr lang="pt-BR" dirty="0" smtClean="0"/>
              <a:t> o GABA</a:t>
            </a:r>
            <a:r>
              <a:rPr lang="pt-BR" dirty="0"/>
              <a:t>, inibir o glutamato, varrer óxido nítrico, </a:t>
            </a:r>
            <a:r>
              <a:rPr lang="pt-BR" dirty="0" smtClean="0"/>
              <a:t>modular  a  ação </a:t>
            </a:r>
            <a:r>
              <a:rPr lang="pt-BR" dirty="0"/>
              <a:t>da serotonina, dopamina e analgesia </a:t>
            </a:r>
            <a:r>
              <a:rPr lang="pt-BR" dirty="0" err="1"/>
              <a:t>opióide</a:t>
            </a:r>
            <a:r>
              <a:rPr lang="pt-BR" dirty="0"/>
              <a:t>, agir </a:t>
            </a:r>
            <a:r>
              <a:rPr lang="pt-BR" dirty="0" smtClean="0"/>
              <a:t>como </a:t>
            </a:r>
            <a:r>
              <a:rPr lang="pt-BR" dirty="0" err="1" smtClean="0"/>
              <a:t>antiinflamatório</a:t>
            </a:r>
            <a:r>
              <a:rPr lang="pt-BR" dirty="0"/>
              <a:t>, além de ter estrutura molecular </a:t>
            </a:r>
            <a:r>
              <a:rPr lang="pt-BR" dirty="0" smtClean="0"/>
              <a:t>semelhante  à </a:t>
            </a:r>
            <a:r>
              <a:rPr lang="pt-BR" dirty="0"/>
              <a:t>indometacina, molécula de muito interesse na área </a:t>
            </a:r>
            <a:r>
              <a:rPr lang="pt-BR" dirty="0" smtClean="0"/>
              <a:t>das </a:t>
            </a:r>
            <a:r>
              <a:rPr lang="pt-BR" dirty="0" err="1" smtClean="0"/>
              <a:t>cefaléias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Recentemente</a:t>
            </a:r>
            <a:r>
              <a:rPr lang="pt-BR" dirty="0"/>
              <a:t>, </a:t>
            </a:r>
            <a:r>
              <a:rPr lang="pt-BR" dirty="0" smtClean="0"/>
              <a:t>mostrou-se </a:t>
            </a:r>
            <a:r>
              <a:rPr lang="pt-BR" dirty="0"/>
              <a:t>que a melatonina </a:t>
            </a:r>
            <a:r>
              <a:rPr lang="pt-BR" dirty="0" smtClean="0"/>
              <a:t>3mg  foi </a:t>
            </a:r>
            <a:r>
              <a:rPr lang="pt-BR" dirty="0"/>
              <a:t>eficaz na prevenção da </a:t>
            </a:r>
            <a:r>
              <a:rPr lang="pt-BR" dirty="0" smtClean="0"/>
              <a:t>enxaqueca. </a:t>
            </a:r>
          </a:p>
          <a:p>
            <a:r>
              <a:rPr lang="pt-BR" dirty="0" smtClean="0"/>
              <a:t>Na </a:t>
            </a:r>
            <a:r>
              <a:rPr lang="pt-BR" dirty="0"/>
              <a:t>enxaqueca, níveis diminuídos de melatonina e alteração na sua curva de secreção foram detectados. </a:t>
            </a:r>
            <a:endParaRPr lang="pt-BR" dirty="0" smtClean="0"/>
          </a:p>
          <a:p>
            <a:r>
              <a:rPr lang="pt-BR" dirty="0" smtClean="0"/>
              <a:t>Clinicamente</a:t>
            </a:r>
            <a:r>
              <a:rPr lang="pt-BR" dirty="0"/>
              <a:t>, crises podem ocorrer à noite, mudanças de ritmo de sono desencadeiam crises de enxaqueca, </a:t>
            </a:r>
            <a:r>
              <a:rPr lang="pt-BR" dirty="0" smtClean="0"/>
              <a:t>pacientes com </a:t>
            </a:r>
            <a:r>
              <a:rPr lang="pt-BR" dirty="0"/>
              <a:t>enxaqueca dormem menos, têm latência de sono </a:t>
            </a:r>
            <a:r>
              <a:rPr lang="pt-BR" dirty="0" smtClean="0"/>
              <a:t>maior e tem </a:t>
            </a:r>
            <a:r>
              <a:rPr lang="pt-BR" dirty="0"/>
              <a:t>mais despertares noturnos. </a:t>
            </a:r>
          </a:p>
        </p:txBody>
      </p:sp>
    </p:spTree>
    <p:extLst>
      <p:ext uri="{BB962C8B-B14F-4D97-AF65-F5344CB8AC3E}">
        <p14:creationId xmlns:p14="http://schemas.microsoft.com/office/powerpoint/2010/main" val="1944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Predisposição Genética:</a:t>
            </a:r>
          </a:p>
          <a:p>
            <a:pPr marL="109728" indent="0">
              <a:buNone/>
            </a:pPr>
            <a:r>
              <a:rPr lang="pt-BR" dirty="0" smtClean="0"/>
              <a:t>-Familiares </a:t>
            </a:r>
            <a:r>
              <a:rPr lang="pt-BR" dirty="0"/>
              <a:t>de </a:t>
            </a:r>
            <a:r>
              <a:rPr lang="pt-BR" dirty="0" err="1"/>
              <a:t>enxaquecosos</a:t>
            </a:r>
            <a:r>
              <a:rPr lang="pt-BR" dirty="0"/>
              <a:t> sem aura têm um risco 1,9 vezes maior de ter esta </a:t>
            </a:r>
            <a:r>
              <a:rPr lang="pt-BR" dirty="0" smtClean="0"/>
              <a:t>desordem;</a:t>
            </a:r>
          </a:p>
          <a:p>
            <a:pPr marL="109728" indent="0">
              <a:buNone/>
            </a:pPr>
            <a:r>
              <a:rPr lang="pt-BR" dirty="0" smtClean="0"/>
              <a:t>-Existe uma </a:t>
            </a:r>
            <a:r>
              <a:rPr lang="pt-BR" dirty="0"/>
              <a:t>associação entre a “</a:t>
            </a:r>
            <a:r>
              <a:rPr lang="pt-BR" dirty="0" smtClean="0"/>
              <a:t>enxaqueca hemiplégica </a:t>
            </a:r>
            <a:r>
              <a:rPr lang="pt-BR" dirty="0"/>
              <a:t>familiar” (EHF), com mais de 40 famílias descritas, e o cromossoma </a:t>
            </a:r>
            <a:r>
              <a:rPr lang="pt-BR" dirty="0" smtClean="0"/>
              <a:t>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310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8064895" cy="5953150"/>
          </a:xfrm>
        </p:spPr>
      </p:pic>
    </p:spTree>
    <p:extLst>
      <p:ext uri="{BB962C8B-B14F-4D97-AF65-F5344CB8AC3E}">
        <p14:creationId xmlns:p14="http://schemas.microsoft.com/office/powerpoint/2010/main" val="19551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pt-BR" sz="2400" dirty="0" smtClean="0"/>
              <a:t>Formas Clínicas</a:t>
            </a:r>
          </a:p>
          <a:p>
            <a:pPr marL="109728" indent="0">
              <a:buNone/>
            </a:pPr>
            <a:r>
              <a:rPr lang="pt-BR" sz="2400" dirty="0" smtClean="0"/>
              <a:t>-</a:t>
            </a:r>
            <a:r>
              <a:rPr lang="pt-BR" sz="2400" b="1" dirty="0" smtClean="0"/>
              <a:t>Sem aura: </a:t>
            </a:r>
            <a:r>
              <a:rPr lang="pt-BR" sz="2400" dirty="0" err="1" smtClean="0"/>
              <a:t>Cefaléia</a:t>
            </a:r>
            <a:r>
              <a:rPr lang="pt-BR" sz="2400" dirty="0" smtClean="0"/>
              <a:t> </a:t>
            </a:r>
            <a:r>
              <a:rPr lang="pt-BR" sz="2400" dirty="0" err="1" smtClean="0"/>
              <a:t>hemicraniana</a:t>
            </a:r>
            <a:r>
              <a:rPr lang="pt-BR" sz="2400" dirty="0" smtClean="0"/>
              <a:t> ou bilateral, de caráter </a:t>
            </a:r>
            <a:r>
              <a:rPr lang="pt-BR" sz="2400" dirty="0" err="1" smtClean="0"/>
              <a:t>pulsátil,de</a:t>
            </a:r>
            <a:r>
              <a:rPr lang="pt-BR" sz="2400" dirty="0" smtClean="0"/>
              <a:t> intensidade moderada a </a:t>
            </a:r>
            <a:r>
              <a:rPr lang="pt-BR" sz="2400" dirty="0" err="1" smtClean="0"/>
              <a:t>forte,incapacitante,que</a:t>
            </a:r>
            <a:r>
              <a:rPr lang="pt-BR" sz="2400" dirty="0" smtClean="0"/>
              <a:t> piora com as atividades da vida diária. Acompanha-se de náuseas e eventualmente vômitos </a:t>
            </a:r>
            <a:r>
              <a:rPr lang="pt-BR" sz="2400" dirty="0" err="1" smtClean="0"/>
              <a:t>e,quando</a:t>
            </a:r>
            <a:r>
              <a:rPr lang="pt-BR" sz="2400" dirty="0" smtClean="0"/>
              <a:t> estes </a:t>
            </a:r>
            <a:r>
              <a:rPr lang="pt-BR" sz="2400" dirty="0" err="1" smtClean="0"/>
              <a:t>ocorrem,geralmente</a:t>
            </a:r>
            <a:r>
              <a:rPr lang="pt-BR" sz="2400" dirty="0" smtClean="0"/>
              <a:t> promovem alívio da </a:t>
            </a:r>
            <a:r>
              <a:rPr lang="pt-BR" sz="2400" dirty="0" err="1" smtClean="0"/>
              <a:t>dor.Também</a:t>
            </a:r>
            <a:r>
              <a:rPr lang="pt-BR" sz="2400" dirty="0" smtClean="0"/>
              <a:t> vem acompanhada de fotofobia e de fonofobia.</a:t>
            </a:r>
          </a:p>
          <a:p>
            <a:pPr marL="109728" lvl="1" indent="0">
              <a:buClr>
                <a:schemeClr val="accent3"/>
              </a:buClr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-</a:t>
            </a:r>
            <a:r>
              <a:rPr lang="pt-BR" sz="2400" b="1" dirty="0" smtClean="0">
                <a:solidFill>
                  <a:schemeClr val="tx1"/>
                </a:solidFill>
              </a:rPr>
              <a:t>Com aura: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É menos </a:t>
            </a:r>
            <a:r>
              <a:rPr lang="pt-BR" sz="2400" dirty="0" err="1">
                <a:solidFill>
                  <a:schemeClr val="tx1"/>
                </a:solidFill>
              </a:rPr>
              <a:t>freqüente</a:t>
            </a:r>
            <a:r>
              <a:rPr lang="pt-BR" sz="2400" dirty="0">
                <a:solidFill>
                  <a:schemeClr val="tx1"/>
                </a:solidFill>
              </a:rPr>
              <a:t> e representa aproximadamente 10 a 15%. É caracterizada pela presença de </a:t>
            </a:r>
            <a:r>
              <a:rPr lang="pt-BR" sz="2400" dirty="0" smtClean="0">
                <a:solidFill>
                  <a:schemeClr val="tx1"/>
                </a:solidFill>
              </a:rPr>
              <a:t>aura (manifestações </a:t>
            </a:r>
            <a:r>
              <a:rPr lang="pt-BR" sz="2400" dirty="0">
                <a:solidFill>
                  <a:schemeClr val="tx1"/>
                </a:solidFill>
              </a:rPr>
              <a:t>neurológicas reversíveis </a:t>
            </a:r>
            <a:r>
              <a:rPr lang="pt-BR" sz="2400" dirty="0" smtClean="0">
                <a:solidFill>
                  <a:schemeClr val="tx1"/>
                </a:solidFill>
              </a:rPr>
              <a:t>que sinalizam </a:t>
            </a:r>
            <a:r>
              <a:rPr lang="pt-BR" sz="2400" u="sng" dirty="0">
                <a:solidFill>
                  <a:schemeClr val="tx1"/>
                </a:solidFill>
              </a:rPr>
              <a:t>comprometimento do córtex cerebral ou do tronco </a:t>
            </a:r>
            <a:r>
              <a:rPr lang="pt-BR" sz="2400" u="sng" dirty="0" smtClean="0">
                <a:solidFill>
                  <a:schemeClr val="tx1"/>
                </a:solidFill>
              </a:rPr>
              <a:t>encefálico).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A </a:t>
            </a:r>
            <a:r>
              <a:rPr lang="pt-BR" sz="2400" u="sng" dirty="0">
                <a:solidFill>
                  <a:schemeClr val="tx1"/>
                </a:solidFill>
              </a:rPr>
              <a:t>duração habitual da aura é de 5 a 20 minutos</a:t>
            </a:r>
            <a:r>
              <a:rPr lang="pt-BR" sz="2400" dirty="0">
                <a:solidFill>
                  <a:schemeClr val="tx1"/>
                </a:solidFill>
              </a:rPr>
              <a:t>, mas pode chegar </a:t>
            </a:r>
            <a:r>
              <a:rPr lang="pt-BR" sz="2400" dirty="0" smtClean="0">
                <a:solidFill>
                  <a:schemeClr val="tx1"/>
                </a:solidFill>
              </a:rPr>
              <a:t>a até  </a:t>
            </a:r>
            <a:r>
              <a:rPr lang="pt-BR" sz="2400" dirty="0">
                <a:solidFill>
                  <a:schemeClr val="tx1"/>
                </a:solidFill>
              </a:rPr>
              <a:t>60 minutos.</a:t>
            </a:r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A clínica é dividida em 4 fases:</a:t>
            </a:r>
          </a:p>
          <a:p>
            <a:pPr>
              <a:buFontTx/>
              <a:buChar char="-"/>
            </a:pPr>
            <a:r>
              <a:rPr lang="pt-BR" dirty="0" err="1" smtClean="0"/>
              <a:t>Pródromo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Aura</a:t>
            </a:r>
          </a:p>
          <a:p>
            <a:pPr>
              <a:buFontTx/>
              <a:buChar char="-"/>
            </a:pPr>
            <a:r>
              <a:rPr lang="pt-BR" dirty="0" smtClean="0"/>
              <a:t>Fase Álgica</a:t>
            </a:r>
          </a:p>
          <a:p>
            <a:pPr>
              <a:buFontTx/>
              <a:buChar char="-"/>
            </a:pPr>
            <a:r>
              <a:rPr lang="pt-BR" dirty="0" err="1" smtClean="0"/>
              <a:t>Pósdromo</a:t>
            </a:r>
            <a:r>
              <a:rPr lang="pt-BR" dirty="0" smtClean="0"/>
              <a:t>/Resolução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29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PRÓDROMO</a:t>
            </a:r>
          </a:p>
          <a:p>
            <a:pPr>
              <a:buFontTx/>
              <a:buChar char="-"/>
            </a:pPr>
            <a:r>
              <a:rPr lang="pt-BR" dirty="0" smtClean="0"/>
              <a:t>Precede a crise propriamente dita em várias horas ou até por períodos superiores a 24h.</a:t>
            </a:r>
          </a:p>
          <a:p>
            <a:pPr>
              <a:buFontTx/>
              <a:buChar char="-"/>
            </a:pPr>
            <a:r>
              <a:rPr lang="pt-BR" dirty="0" smtClean="0"/>
              <a:t>Caracteriza-se pela presença de:</a:t>
            </a:r>
          </a:p>
          <a:p>
            <a:pPr marL="109728" indent="0">
              <a:buNone/>
            </a:pPr>
            <a:r>
              <a:rPr lang="pt-BR" dirty="0" smtClean="0"/>
              <a:t>Distúrbios </a:t>
            </a:r>
            <a:r>
              <a:rPr lang="pt-BR" dirty="0"/>
              <a:t>do sono </a:t>
            </a:r>
            <a:r>
              <a:rPr lang="pt-BR" dirty="0" smtClean="0"/>
              <a:t>(bocejos </a:t>
            </a:r>
            <a:r>
              <a:rPr lang="pt-BR" dirty="0" err="1" smtClean="0"/>
              <a:t>freqüentes</a:t>
            </a:r>
            <a:r>
              <a:rPr lang="pt-BR" dirty="0"/>
              <a:t>, sonolência, insônia), distúrbios do humor (irritabilidade, ansiedade, euforia, depressão</a:t>
            </a:r>
            <a:r>
              <a:rPr lang="pt-BR" dirty="0" smtClean="0"/>
              <a:t>), </a:t>
            </a:r>
            <a:r>
              <a:rPr lang="pt-BR" dirty="0"/>
              <a:t>distúrbios intelectivos (embotamento mental, diminuição da concentra-</a:t>
            </a:r>
          </a:p>
          <a:p>
            <a:pPr marL="109728" indent="0">
              <a:buNone/>
            </a:pPr>
            <a:r>
              <a:rPr lang="pt-BR" dirty="0" err="1"/>
              <a:t>ção</a:t>
            </a:r>
            <a:r>
              <a:rPr lang="pt-BR" dirty="0"/>
              <a:t>, aumento da acuidade mental), distúrbios gastrointestinais (inapetência, bulimia, dispepsia, obstipação).</a:t>
            </a:r>
          </a:p>
        </p:txBody>
      </p:sp>
    </p:spTree>
    <p:extLst>
      <p:ext uri="{BB962C8B-B14F-4D97-AF65-F5344CB8AC3E}">
        <p14:creationId xmlns:p14="http://schemas.microsoft.com/office/powerpoint/2010/main" val="9566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AURA</a:t>
            </a:r>
          </a:p>
          <a:p>
            <a:pPr marL="109728" indent="0">
              <a:buNone/>
            </a:pPr>
            <a:r>
              <a:rPr lang="pt-BR" dirty="0" smtClean="0"/>
              <a:t>-Causada </a:t>
            </a:r>
            <a:r>
              <a:rPr lang="pt-BR" dirty="0"/>
              <a:t>por uma </a:t>
            </a:r>
            <a:r>
              <a:rPr lang="pt-BR" b="1" dirty="0"/>
              <a:t>despolarização de neurônios </a:t>
            </a:r>
            <a:r>
              <a:rPr lang="pt-BR" dirty="0"/>
              <a:t>começando na região occipital (causando os sintomas visuais) e migrando para o córtex frontal. </a:t>
            </a:r>
            <a:endParaRPr lang="pt-BR" dirty="0" smtClean="0"/>
          </a:p>
          <a:p>
            <a:pPr marL="109728" indent="0">
              <a:buNone/>
            </a:pPr>
            <a:r>
              <a:rPr lang="pt-BR" dirty="0"/>
              <a:t>-</a:t>
            </a:r>
            <a:r>
              <a:rPr lang="pt-BR" dirty="0" smtClean="0"/>
              <a:t>Os </a:t>
            </a:r>
            <a:r>
              <a:rPr lang="pt-BR" dirty="0"/>
              <a:t>sintomas </a:t>
            </a:r>
            <a:r>
              <a:rPr lang="pt-BR" dirty="0" smtClean="0"/>
              <a:t>começam </a:t>
            </a:r>
            <a:r>
              <a:rPr lang="pt-BR" dirty="0"/>
              <a:t>por fenômenos visuais: luzes cintilantes, linhas em </a:t>
            </a:r>
            <a:r>
              <a:rPr lang="pt-BR" dirty="0" err="1"/>
              <a:t>zigue-zague</a:t>
            </a:r>
            <a:r>
              <a:rPr lang="pt-BR" dirty="0"/>
              <a:t> ou recortadas, manchas cegas, dificuldade para focar as imagens ou uma percepção distorcida dos </a:t>
            </a:r>
            <a:r>
              <a:rPr lang="pt-BR" dirty="0" smtClean="0"/>
              <a:t>objetos. </a:t>
            </a:r>
          </a:p>
          <a:p>
            <a:pPr marL="109728" indent="0">
              <a:buNone/>
            </a:pPr>
            <a:r>
              <a:rPr lang="pt-BR" dirty="0"/>
              <a:t>-</a:t>
            </a:r>
            <a:r>
              <a:rPr lang="pt-BR" dirty="0" smtClean="0"/>
              <a:t>Outras </a:t>
            </a:r>
            <a:r>
              <a:rPr lang="pt-BR" dirty="0"/>
              <a:t>manifestações da aura incluem: formigamentos, disfunção motora como fraqueza ou </a:t>
            </a:r>
            <a:r>
              <a:rPr lang="pt-BR" dirty="0" err="1"/>
              <a:t>incoordenação</a:t>
            </a:r>
            <a:r>
              <a:rPr lang="pt-BR" dirty="0"/>
              <a:t>, dificuldade para falar ou comprometimento do equilíbrio (</a:t>
            </a:r>
            <a:r>
              <a:rPr lang="pt-BR" dirty="0" err="1"/>
              <a:t>migrânea</a:t>
            </a:r>
            <a:r>
              <a:rPr lang="pt-BR" dirty="0"/>
              <a:t> basilar). </a:t>
            </a:r>
            <a:endParaRPr lang="pt-BR" dirty="0" smtClean="0"/>
          </a:p>
          <a:p>
            <a:pPr marL="109728" indent="0">
              <a:buNone/>
            </a:pPr>
            <a:r>
              <a:rPr lang="pt-BR" dirty="0"/>
              <a:t>-</a:t>
            </a:r>
            <a:r>
              <a:rPr lang="pt-BR" dirty="0" smtClean="0"/>
              <a:t>Esses </a:t>
            </a:r>
            <a:r>
              <a:rPr lang="pt-BR" dirty="0"/>
              <a:t>sintomas ocorrem em sequência. 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-A </a:t>
            </a:r>
            <a:r>
              <a:rPr lang="pt-BR" dirty="0"/>
              <a:t>aura </a:t>
            </a:r>
            <a:r>
              <a:rPr lang="pt-BR" b="1" dirty="0"/>
              <a:t>visual</a:t>
            </a:r>
            <a:r>
              <a:rPr lang="pt-BR" dirty="0"/>
              <a:t> é a mais comum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75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FASE ÁLGICA</a:t>
            </a:r>
          </a:p>
          <a:p>
            <a:pPr marL="109728" indent="0">
              <a:buNone/>
            </a:pPr>
            <a:r>
              <a:rPr lang="pt-BR" sz="2400" dirty="0" smtClean="0"/>
              <a:t>-Dor latejante/pulsátil (também pode ser em pressão);</a:t>
            </a:r>
          </a:p>
          <a:p>
            <a:pPr marL="109728" indent="0">
              <a:buNone/>
            </a:pPr>
            <a:r>
              <a:rPr lang="pt-BR" sz="2400" dirty="0" smtClean="0"/>
              <a:t>-Em </a:t>
            </a:r>
            <a:r>
              <a:rPr lang="pt-BR" sz="2400" dirty="0"/>
              <a:t>geral a dor é </a:t>
            </a:r>
            <a:r>
              <a:rPr lang="pt-BR" sz="2400" dirty="0" err="1"/>
              <a:t>hemicrânia</a:t>
            </a:r>
            <a:r>
              <a:rPr lang="pt-BR" sz="2400" dirty="0"/>
              <a:t> ou </a:t>
            </a:r>
            <a:r>
              <a:rPr lang="pt-BR" sz="2400" dirty="0" err="1"/>
              <a:t>periorbitária</a:t>
            </a:r>
            <a:r>
              <a:rPr lang="pt-BR" sz="2400" dirty="0"/>
              <a:t>, podendo mudar de lado de uma crise para outra. </a:t>
            </a:r>
            <a:r>
              <a:rPr lang="pt-BR" sz="2400" dirty="0" smtClean="0"/>
              <a:t>A dor frequentemente </a:t>
            </a:r>
            <a:r>
              <a:rPr lang="pt-BR" sz="2400" dirty="0"/>
              <a:t>se torna bilateral na sua </a:t>
            </a:r>
            <a:r>
              <a:rPr lang="pt-BR" sz="2400" dirty="0" smtClean="0"/>
              <a:t>evolução;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400" dirty="0" smtClean="0"/>
              <a:t> -Intensidade </a:t>
            </a:r>
            <a:r>
              <a:rPr lang="pt-BR" sz="2400" dirty="0"/>
              <a:t>moderada ou </a:t>
            </a:r>
            <a:r>
              <a:rPr lang="pt-BR" sz="2400" dirty="0" smtClean="0"/>
              <a:t>forte que impede as atividades diárias;</a:t>
            </a:r>
            <a:endParaRPr lang="pt-BR" sz="24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400" dirty="0" smtClean="0"/>
              <a:t> -</a:t>
            </a:r>
            <a:r>
              <a:rPr lang="pt-BR" sz="2400" dirty="0" err="1" smtClean="0"/>
              <a:t>Fronto</a:t>
            </a:r>
            <a:r>
              <a:rPr lang="pt-BR" sz="2400" dirty="0" smtClean="0"/>
              <a:t>-temporal;</a:t>
            </a:r>
            <a:endParaRPr lang="pt-BR" sz="24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400" dirty="0" smtClean="0"/>
              <a:t> -Duração</a:t>
            </a:r>
            <a:r>
              <a:rPr lang="pt-BR" sz="2400" dirty="0"/>
              <a:t>: </a:t>
            </a:r>
            <a:r>
              <a:rPr lang="pt-BR" sz="2400" dirty="0" smtClean="0"/>
              <a:t>4-72h;</a:t>
            </a:r>
            <a:endParaRPr lang="pt-BR" sz="24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400" dirty="0" smtClean="0"/>
              <a:t> -Exacerbada </a:t>
            </a:r>
            <a:r>
              <a:rPr lang="pt-BR" sz="2400" dirty="0"/>
              <a:t>por esforços </a:t>
            </a:r>
            <a:r>
              <a:rPr lang="pt-BR" sz="2400" dirty="0" smtClean="0"/>
              <a:t>físicos;</a:t>
            </a:r>
            <a:endParaRPr lang="pt-BR" sz="24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400" dirty="0" smtClean="0"/>
              <a:t> -Fotofobia </a:t>
            </a:r>
            <a:r>
              <a:rPr lang="pt-BR" sz="2400" dirty="0"/>
              <a:t>(80% dos casos</a:t>
            </a:r>
            <a:r>
              <a:rPr lang="pt-BR" sz="2400" dirty="0" smtClean="0"/>
              <a:t>);</a:t>
            </a:r>
            <a:endParaRPr lang="pt-BR" sz="24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400" dirty="0" smtClean="0"/>
              <a:t> -Fenômenos vasomotores;</a:t>
            </a:r>
            <a:endParaRPr lang="pt-BR" sz="2400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2400" dirty="0" smtClean="0"/>
              <a:t> -Sintomas gastrintestinais;</a:t>
            </a:r>
            <a:endParaRPr lang="pt-BR" sz="2400" dirty="0"/>
          </a:p>
          <a:p>
            <a:pPr>
              <a:buFontTx/>
              <a:buChar char="-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352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119257"/>
            <a:ext cx="6759853" cy="36038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err="1" smtClean="0"/>
              <a:t>Cefaléia</a:t>
            </a:r>
            <a:r>
              <a:rPr lang="pt-BR" dirty="0" smtClean="0"/>
              <a:t>: </a:t>
            </a:r>
            <a:r>
              <a:rPr lang="pt-BR" dirty="0"/>
              <a:t>P</a:t>
            </a:r>
            <a:r>
              <a:rPr lang="pt-BR" dirty="0" smtClean="0"/>
              <a:t>rocesso </a:t>
            </a:r>
            <a:r>
              <a:rPr lang="pt-BR" dirty="0"/>
              <a:t>doloroso referido no segmento cefálico, </a:t>
            </a:r>
            <a:r>
              <a:rPr lang="pt-BR" dirty="0" smtClean="0"/>
              <a:t>de origem facial ou craniana.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err="1" smtClean="0"/>
              <a:t>Cefaléia</a:t>
            </a:r>
            <a:r>
              <a:rPr lang="pt-BR" b="1" dirty="0" smtClean="0"/>
              <a:t> Primária</a:t>
            </a:r>
            <a:r>
              <a:rPr lang="pt-BR" dirty="0" smtClean="0"/>
              <a:t>: “Trata-se </a:t>
            </a:r>
            <a:r>
              <a:rPr lang="pt-BR" dirty="0"/>
              <a:t>de </a:t>
            </a:r>
            <a:r>
              <a:rPr lang="pt-BR" dirty="0" err="1"/>
              <a:t>cefaléia</a:t>
            </a:r>
            <a:r>
              <a:rPr lang="pt-BR" dirty="0"/>
              <a:t> </a:t>
            </a:r>
            <a:r>
              <a:rPr lang="pt-BR" dirty="0" smtClean="0"/>
              <a:t>crônica, de </a:t>
            </a:r>
            <a:r>
              <a:rPr lang="pt-BR" dirty="0"/>
              <a:t>apresentação episódica ou contínua e de </a:t>
            </a:r>
            <a:r>
              <a:rPr lang="pt-BR" dirty="0" smtClean="0"/>
              <a:t>natureza disfuncional</a:t>
            </a:r>
            <a:r>
              <a:rPr lang="pt-BR" dirty="0"/>
              <a:t>, o que significa a não </a:t>
            </a:r>
            <a:r>
              <a:rPr lang="pt-BR" dirty="0" smtClean="0"/>
              <a:t>participação </a:t>
            </a:r>
            <a:r>
              <a:rPr lang="pt-BR" dirty="0"/>
              <a:t>de processos estruturais na etiologia da dor</a:t>
            </a:r>
            <a:r>
              <a:rPr lang="pt-BR" dirty="0" smtClean="0"/>
              <a:t>” (</a:t>
            </a:r>
            <a:r>
              <a:rPr lang="it-IT" dirty="0" smtClean="0"/>
              <a:t>Sanvito&amp; Monzillo)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848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PÓSDROMO</a:t>
            </a:r>
          </a:p>
          <a:p>
            <a:pPr marL="109728" indent="0">
              <a:buNone/>
            </a:pPr>
            <a:r>
              <a:rPr lang="pt-BR" dirty="0" smtClean="0"/>
              <a:t>-Período de resolução;</a:t>
            </a:r>
          </a:p>
          <a:p>
            <a:pPr marL="109728" indent="0">
              <a:buNone/>
            </a:pPr>
            <a:r>
              <a:rPr lang="pt-BR" dirty="0" smtClean="0"/>
              <a:t>-O paciente pode ter episódio de vômito e logo em </a:t>
            </a:r>
            <a:r>
              <a:rPr lang="pt-BR" dirty="0" err="1" smtClean="0"/>
              <a:t>seguida,dormir</a:t>
            </a:r>
            <a:r>
              <a:rPr lang="pt-BR" dirty="0"/>
              <a:t> </a:t>
            </a:r>
            <a:r>
              <a:rPr lang="pt-BR" dirty="0" smtClean="0"/>
              <a:t>(exaustão);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/>
              <a:t>Os sintomas residuais podem incluir fadiga, fraqueza, dificuldade de concentração e confusão </a:t>
            </a:r>
            <a:r>
              <a:rPr lang="pt-BR" dirty="0" smtClean="0"/>
              <a:t>mental;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90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53" y="1941113"/>
            <a:ext cx="8499736" cy="491688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07653" y="1340768"/>
            <a:ext cx="5604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Critérios Diagnósticos (IHCD-II,2004)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493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Tratamento Não farmacológico:</a:t>
            </a:r>
          </a:p>
          <a:p>
            <a:pPr marL="109728" indent="0">
              <a:buNone/>
            </a:pPr>
            <a:r>
              <a:rPr lang="pt-BR" dirty="0" smtClean="0"/>
              <a:t>-Técnicas de relaxamento</a:t>
            </a:r>
          </a:p>
          <a:p>
            <a:pPr marL="109728" indent="0">
              <a:buNone/>
            </a:pPr>
            <a:r>
              <a:rPr lang="pt-BR" dirty="0" smtClean="0"/>
              <a:t>-Terapia cognitivo-comportamental</a:t>
            </a:r>
          </a:p>
          <a:p>
            <a:pPr marL="109728" indent="0">
              <a:buNone/>
            </a:pPr>
            <a:r>
              <a:rPr lang="pt-BR" dirty="0" smtClean="0"/>
              <a:t>-Dieta</a:t>
            </a:r>
          </a:p>
          <a:p>
            <a:pPr marL="109728" indent="0">
              <a:buNone/>
            </a:pPr>
            <a:r>
              <a:rPr lang="pt-BR" dirty="0" smtClean="0"/>
              <a:t>-Psicoterapia</a:t>
            </a:r>
          </a:p>
          <a:p>
            <a:pPr marL="109728" indent="0">
              <a:buNone/>
            </a:pPr>
            <a:r>
              <a:rPr lang="pt-BR" dirty="0" smtClean="0"/>
              <a:t>-Fisioterapia</a:t>
            </a:r>
          </a:p>
        </p:txBody>
      </p:sp>
    </p:spTree>
    <p:extLst>
      <p:ext uri="{BB962C8B-B14F-4D97-AF65-F5344CB8AC3E}">
        <p14:creationId xmlns:p14="http://schemas.microsoft.com/office/powerpoint/2010/main" val="21671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Tratamento Farmacológico:</a:t>
            </a:r>
          </a:p>
          <a:p>
            <a:pPr marL="109728" indent="0">
              <a:buNone/>
            </a:pPr>
            <a:r>
              <a:rPr lang="pt-BR" dirty="0" smtClean="0"/>
              <a:t>-Nas Crises;</a:t>
            </a:r>
          </a:p>
          <a:p>
            <a:pPr marL="109728" indent="0">
              <a:buNone/>
            </a:pPr>
            <a:r>
              <a:rPr lang="pt-BR" dirty="0" smtClean="0"/>
              <a:t>-Profilático;</a:t>
            </a:r>
          </a:p>
          <a:p>
            <a:pPr marL="109728" indent="0">
              <a:buNone/>
            </a:pPr>
            <a:r>
              <a:rPr lang="pt-BR" dirty="0" smtClean="0"/>
              <a:t>O Consenso da Sociedade Brasileira de </a:t>
            </a:r>
            <a:r>
              <a:rPr lang="pt-BR" dirty="0" err="1" smtClean="0"/>
              <a:t>Cefaléia</a:t>
            </a:r>
            <a:r>
              <a:rPr lang="pt-BR" dirty="0" smtClean="0"/>
              <a:t> (CSBC) para o tratamento da crise de enxaqueca o divide segundo a intensidade da crise:</a:t>
            </a:r>
          </a:p>
          <a:p>
            <a:pPr marL="109728" indent="0">
              <a:buNone/>
            </a:pPr>
            <a:r>
              <a:rPr lang="pt-BR" dirty="0" smtClean="0"/>
              <a:t>-Fraca</a:t>
            </a:r>
          </a:p>
          <a:p>
            <a:pPr marL="109728" indent="0">
              <a:buNone/>
            </a:pPr>
            <a:r>
              <a:rPr lang="pt-BR" dirty="0" smtClean="0"/>
              <a:t>-Moderada</a:t>
            </a:r>
          </a:p>
          <a:p>
            <a:pPr marL="109728" indent="0">
              <a:buNone/>
            </a:pPr>
            <a:r>
              <a:rPr lang="pt-BR" dirty="0" smtClean="0"/>
              <a:t>-Forte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02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u="sng" dirty="0" smtClean="0"/>
              <a:t>Tratamento nas crises fracas</a:t>
            </a:r>
            <a:r>
              <a:rPr lang="pt-BR" dirty="0" smtClean="0"/>
              <a:t>:</a:t>
            </a:r>
          </a:p>
          <a:p>
            <a:pPr marL="109728" indent="0">
              <a:buNone/>
            </a:pPr>
            <a:r>
              <a:rPr lang="pt-BR" dirty="0" smtClean="0"/>
              <a:t>-Medidas gerais: Repousar em quarto </a:t>
            </a:r>
            <a:r>
              <a:rPr lang="pt-BR" dirty="0" err="1" smtClean="0"/>
              <a:t>escuro,evitar</a:t>
            </a:r>
            <a:r>
              <a:rPr lang="pt-BR" dirty="0" smtClean="0"/>
              <a:t> barulhos </a:t>
            </a:r>
            <a:r>
              <a:rPr lang="pt-BR" dirty="0" err="1" smtClean="0"/>
              <a:t>e,se</a:t>
            </a:r>
            <a:r>
              <a:rPr lang="pt-BR" dirty="0" smtClean="0"/>
              <a:t> </a:t>
            </a:r>
            <a:r>
              <a:rPr lang="pt-BR" dirty="0" err="1" smtClean="0"/>
              <a:t>possível,conciliar</a:t>
            </a:r>
            <a:r>
              <a:rPr lang="pt-BR" dirty="0" smtClean="0"/>
              <a:t> o </a:t>
            </a:r>
            <a:r>
              <a:rPr lang="pt-BR" dirty="0" err="1" smtClean="0"/>
              <a:t>sono;Bolsas</a:t>
            </a:r>
            <a:r>
              <a:rPr lang="pt-BR" dirty="0" smtClean="0"/>
              <a:t> de gelo e/ou compressão das artérias temporais.</a:t>
            </a:r>
          </a:p>
          <a:p>
            <a:pPr marL="109728" indent="0">
              <a:buNone/>
            </a:pPr>
            <a:r>
              <a:rPr lang="pt-BR" dirty="0" smtClean="0"/>
              <a:t>-Analgésicos comuns: </a:t>
            </a:r>
            <a:r>
              <a:rPr lang="pt-BR" b="1" dirty="0" smtClean="0"/>
              <a:t>Paracetamol</a:t>
            </a:r>
            <a:r>
              <a:rPr lang="pt-BR" dirty="0" smtClean="0"/>
              <a:t> (1000mg </a:t>
            </a:r>
            <a:r>
              <a:rPr lang="pt-BR" dirty="0" err="1" smtClean="0"/>
              <a:t>VO,podendo</a:t>
            </a:r>
            <a:r>
              <a:rPr lang="pt-BR" dirty="0" smtClean="0"/>
              <a:t> ser repetido 2 a 4 h </a:t>
            </a:r>
            <a:r>
              <a:rPr lang="pt-BR" dirty="0" err="1" smtClean="0"/>
              <a:t>após,até</a:t>
            </a:r>
            <a:r>
              <a:rPr lang="pt-BR" dirty="0" smtClean="0"/>
              <a:t> o máximo de 3g/dia) e </a:t>
            </a:r>
            <a:r>
              <a:rPr lang="pt-BR" b="1" dirty="0" smtClean="0"/>
              <a:t>Dipirona </a:t>
            </a:r>
            <a:r>
              <a:rPr lang="pt-BR" dirty="0" smtClean="0"/>
              <a:t>(500 mg </a:t>
            </a:r>
            <a:r>
              <a:rPr lang="pt-BR" dirty="0" err="1" smtClean="0"/>
              <a:t>VO,podendo</a:t>
            </a:r>
            <a:r>
              <a:rPr lang="pt-BR" dirty="0" smtClean="0"/>
              <a:t> ser repetida 2 a 4h </a:t>
            </a:r>
            <a:r>
              <a:rPr lang="pt-BR" dirty="0" err="1" smtClean="0"/>
              <a:t>após,até</a:t>
            </a:r>
            <a:r>
              <a:rPr lang="pt-BR" dirty="0" smtClean="0"/>
              <a:t> o máximo de 2g/dia)</a:t>
            </a:r>
          </a:p>
          <a:p>
            <a:pPr marL="109728" indent="0">
              <a:buNone/>
            </a:pPr>
            <a:r>
              <a:rPr lang="pt-BR" dirty="0" smtClean="0"/>
              <a:t>-AINES indicados: </a:t>
            </a:r>
            <a:r>
              <a:rPr lang="pt-BR" b="1" dirty="0" err="1" smtClean="0"/>
              <a:t>Naproxeno</a:t>
            </a:r>
            <a:r>
              <a:rPr lang="pt-BR" b="1" dirty="0" smtClean="0"/>
              <a:t> Sódico</a:t>
            </a:r>
            <a:r>
              <a:rPr lang="pt-BR" dirty="0" smtClean="0"/>
              <a:t>(750-1250 mg </a:t>
            </a:r>
            <a:r>
              <a:rPr lang="pt-BR" dirty="0" err="1" smtClean="0"/>
              <a:t>VO,podendo</a:t>
            </a:r>
            <a:r>
              <a:rPr lang="pt-BR" dirty="0" smtClean="0"/>
              <a:t> ser repetido 2 a 4h após até o máximo de 1650mg/dia),</a:t>
            </a:r>
            <a:r>
              <a:rPr lang="pt-BR" b="1" dirty="0" err="1" smtClean="0"/>
              <a:t>Ibuprofeno</a:t>
            </a:r>
            <a:r>
              <a:rPr lang="pt-BR" dirty="0" smtClean="0"/>
              <a:t>(800-1200 mg </a:t>
            </a:r>
            <a:r>
              <a:rPr lang="pt-BR" dirty="0" err="1" smtClean="0"/>
              <a:t>VO,podendo</a:t>
            </a:r>
            <a:r>
              <a:rPr lang="pt-BR" dirty="0" smtClean="0"/>
              <a:t> ser repetido 2 a 4h após e até o máximo de 1600mg/dia),</a:t>
            </a:r>
            <a:r>
              <a:rPr lang="pt-BR" b="1" dirty="0" err="1" smtClean="0"/>
              <a:t>Diclofenaco</a:t>
            </a:r>
            <a:r>
              <a:rPr lang="pt-BR" b="1" dirty="0" smtClean="0"/>
              <a:t> de sódio</a:t>
            </a:r>
            <a:r>
              <a:rPr lang="pt-BR" dirty="0" smtClean="0"/>
              <a:t>(50-100 mg </a:t>
            </a:r>
            <a:r>
              <a:rPr lang="pt-BR" dirty="0" err="1" smtClean="0"/>
              <a:t>VO,podendo</a:t>
            </a:r>
            <a:r>
              <a:rPr lang="pt-BR" dirty="0" smtClean="0"/>
              <a:t> ser repetido 2 a 4h após e até o máximo de 200mg/dia);</a:t>
            </a:r>
          </a:p>
          <a:p>
            <a:pPr marL="109728" indent="0">
              <a:buNone/>
            </a:pPr>
            <a:r>
              <a:rPr lang="pt-BR" b="1" dirty="0" smtClean="0"/>
              <a:t> </a:t>
            </a:r>
            <a:r>
              <a:rPr lang="pt-BR" dirty="0" smtClean="0"/>
              <a:t>-Todos podem ser associados ou precedidos (30 min) por </a:t>
            </a:r>
            <a:r>
              <a:rPr lang="pt-BR" dirty="0" err="1" smtClean="0"/>
              <a:t>antieméticos</a:t>
            </a:r>
            <a:r>
              <a:rPr lang="pt-BR" dirty="0" smtClean="0"/>
              <a:t> e </a:t>
            </a:r>
            <a:r>
              <a:rPr lang="pt-BR" dirty="0" err="1" smtClean="0"/>
              <a:t>gastrocinéticos</a:t>
            </a:r>
            <a:r>
              <a:rPr lang="pt-BR" dirty="0" smtClean="0"/>
              <a:t>: </a:t>
            </a:r>
            <a:r>
              <a:rPr lang="pt-BR" b="1" dirty="0" err="1" smtClean="0"/>
              <a:t>Metoclopramida</a:t>
            </a:r>
            <a:r>
              <a:rPr lang="pt-BR" dirty="0" smtClean="0"/>
              <a:t>(20mg VO) ou </a:t>
            </a:r>
            <a:r>
              <a:rPr lang="pt-BR" b="1" dirty="0" err="1" smtClean="0"/>
              <a:t>Domperidona</a:t>
            </a:r>
            <a:r>
              <a:rPr lang="pt-BR" dirty="0" smtClean="0"/>
              <a:t>(20mg VO)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81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Tratamento nas Crises Moderadas</a:t>
            </a:r>
            <a:r>
              <a:rPr lang="pt-BR" dirty="0" smtClean="0"/>
              <a:t>:</a:t>
            </a:r>
          </a:p>
          <a:p>
            <a:pPr marL="109728" indent="0">
              <a:buNone/>
            </a:pPr>
            <a:r>
              <a:rPr lang="pt-BR" dirty="0" smtClean="0"/>
              <a:t>-Além dos analgésicos e dos AINES: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Sumatriptano</a:t>
            </a:r>
            <a:r>
              <a:rPr lang="pt-BR" dirty="0" smtClean="0"/>
              <a:t>(50 a 100mg </a:t>
            </a:r>
            <a:r>
              <a:rPr lang="pt-BR" dirty="0" err="1" smtClean="0"/>
              <a:t>VO,até</a:t>
            </a:r>
            <a:r>
              <a:rPr lang="pt-BR" dirty="0" smtClean="0"/>
              <a:t> no máximo 200mg VO/dia)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Zolmitriptano</a:t>
            </a:r>
            <a:r>
              <a:rPr lang="pt-BR" dirty="0" smtClean="0"/>
              <a:t>(2,5-5,0 </a:t>
            </a:r>
            <a:r>
              <a:rPr lang="pt-BR" dirty="0" err="1" smtClean="0"/>
              <a:t>VO,até</a:t>
            </a:r>
            <a:r>
              <a:rPr lang="pt-BR" dirty="0" smtClean="0"/>
              <a:t> 5,5mg/dia)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Rizatriptano</a:t>
            </a:r>
            <a:r>
              <a:rPr lang="pt-BR" dirty="0" smtClean="0"/>
              <a:t>(5-10mg </a:t>
            </a:r>
            <a:r>
              <a:rPr lang="pt-BR" dirty="0" err="1" smtClean="0"/>
              <a:t>VO,até</a:t>
            </a:r>
            <a:r>
              <a:rPr lang="pt-BR" dirty="0" smtClean="0"/>
              <a:t> 20mg/dia)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Em caso de recorrência de </a:t>
            </a:r>
            <a:r>
              <a:rPr lang="pt-BR" dirty="0" err="1" smtClean="0"/>
              <a:t>dor,os</a:t>
            </a:r>
            <a:r>
              <a:rPr lang="pt-BR" dirty="0" smtClean="0"/>
              <a:t> </a:t>
            </a:r>
            <a:r>
              <a:rPr lang="pt-BR" dirty="0" err="1" smtClean="0"/>
              <a:t>Triptanos</a:t>
            </a:r>
            <a:r>
              <a:rPr lang="pt-BR" dirty="0" smtClean="0"/>
              <a:t> poderão ser associados aos AINES.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5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Tratamento nas Crises Fortes: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Triptanos</a:t>
            </a:r>
            <a:r>
              <a:rPr lang="pt-BR" dirty="0" smtClean="0"/>
              <a:t> associados aos AINES e precedidos de </a:t>
            </a:r>
            <a:r>
              <a:rPr lang="pt-BR" dirty="0" err="1" smtClean="0"/>
              <a:t>antieméticos</a:t>
            </a:r>
            <a:r>
              <a:rPr lang="pt-BR" dirty="0" smtClean="0"/>
              <a:t> e </a:t>
            </a:r>
            <a:r>
              <a:rPr lang="pt-BR" dirty="0" err="1" smtClean="0"/>
              <a:t>gastrocinéticos</a:t>
            </a:r>
            <a:r>
              <a:rPr lang="pt-BR" dirty="0" smtClean="0"/>
              <a:t>;</a:t>
            </a:r>
          </a:p>
          <a:p>
            <a:pPr marL="109728" indent="0">
              <a:buNone/>
            </a:pPr>
            <a:r>
              <a:rPr lang="pt-BR" dirty="0" smtClean="0"/>
              <a:t>-Indometacina(100mg </a:t>
            </a:r>
            <a:r>
              <a:rPr lang="pt-BR" dirty="0" err="1" smtClean="0"/>
              <a:t>VR,no</a:t>
            </a:r>
            <a:r>
              <a:rPr lang="pt-BR" dirty="0" smtClean="0"/>
              <a:t> máximo 200 mg/dia)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Dexametasona</a:t>
            </a:r>
            <a:r>
              <a:rPr lang="pt-BR" dirty="0" smtClean="0"/>
              <a:t>(4 mg EV)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Clorpromazida</a:t>
            </a:r>
            <a:r>
              <a:rPr lang="pt-BR" dirty="0" smtClean="0"/>
              <a:t>(0,1 a 0,7mg/kg IM)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Haloperidol</a:t>
            </a:r>
            <a:r>
              <a:rPr lang="pt-BR" dirty="0" smtClean="0"/>
              <a:t>(5mg IM)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99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u="sng" dirty="0" smtClean="0"/>
              <a:t>Tratamento Profilático</a:t>
            </a:r>
          </a:p>
          <a:p>
            <a:pPr marL="109728" indent="0">
              <a:buNone/>
            </a:pPr>
            <a:r>
              <a:rPr lang="pt-BR" dirty="0" smtClean="0"/>
              <a:t>Segundo o Consenso da </a:t>
            </a:r>
            <a:r>
              <a:rPr lang="pt-BR" dirty="0" err="1" smtClean="0"/>
              <a:t>SBC,são</a:t>
            </a:r>
            <a:r>
              <a:rPr lang="pt-BR" dirty="0" smtClean="0"/>
              <a:t> indicações de profilaxia:</a:t>
            </a:r>
          </a:p>
          <a:p>
            <a:pPr>
              <a:buFontTx/>
              <a:buChar char="-"/>
            </a:pPr>
            <a:r>
              <a:rPr lang="pt-BR" dirty="0" smtClean="0"/>
              <a:t>3 ou mais crises mensais;</a:t>
            </a:r>
          </a:p>
          <a:p>
            <a:pPr>
              <a:buFontTx/>
              <a:buChar char="-"/>
            </a:pPr>
            <a:r>
              <a:rPr lang="pt-BR" dirty="0" smtClean="0"/>
              <a:t>Grau de incapacidade importante;</a:t>
            </a:r>
          </a:p>
          <a:p>
            <a:pPr>
              <a:buFontTx/>
              <a:buChar char="-"/>
            </a:pPr>
            <a:r>
              <a:rPr lang="pt-BR" dirty="0" smtClean="0"/>
              <a:t>Falência de medicação analgésica;</a:t>
            </a:r>
          </a:p>
          <a:p>
            <a:pPr>
              <a:buFontTx/>
              <a:buChar char="-"/>
            </a:pPr>
            <a:r>
              <a:rPr lang="pt-BR" dirty="0" smtClean="0"/>
              <a:t>Ineficácia da profilaxia não-farmacológica;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dirty="0" smtClean="0"/>
              <a:t>As drogas profiláticas dividem-se em 5 grupos: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b="1" dirty="0" err="1" smtClean="0"/>
              <a:t>Betabloqueadores</a:t>
            </a:r>
            <a:r>
              <a:rPr lang="pt-BR" dirty="0" err="1" smtClean="0"/>
              <a:t>:</a:t>
            </a:r>
            <a:r>
              <a:rPr lang="pt-BR" dirty="0" err="1"/>
              <a:t>Propranolol</a:t>
            </a:r>
            <a:r>
              <a:rPr lang="pt-BR" dirty="0"/>
              <a:t> 40-160 mg/dia ou </a:t>
            </a:r>
            <a:r>
              <a:rPr lang="pt-BR" dirty="0" err="1"/>
              <a:t>Atenolol</a:t>
            </a:r>
            <a:r>
              <a:rPr lang="pt-BR" dirty="0"/>
              <a:t> (50-100 mg/dia)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b="1" dirty="0" err="1" smtClean="0"/>
              <a:t>Antidepressivos</a:t>
            </a:r>
            <a:r>
              <a:rPr lang="pt-BR" dirty="0" err="1" smtClean="0"/>
              <a:t>:</a:t>
            </a:r>
            <a:r>
              <a:rPr lang="pt-BR" dirty="0" err="1"/>
              <a:t>Amitriptilina</a:t>
            </a:r>
            <a:r>
              <a:rPr lang="pt-BR" dirty="0"/>
              <a:t> 50-150 mg/dia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b="1" dirty="0" smtClean="0"/>
              <a:t>Bloqueadores de Canal de </a:t>
            </a:r>
            <a:r>
              <a:rPr lang="pt-BR" b="1" dirty="0" err="1" smtClean="0"/>
              <a:t>Cálcio</a:t>
            </a:r>
            <a:r>
              <a:rPr lang="pt-BR" dirty="0" err="1" smtClean="0"/>
              <a:t>:</a:t>
            </a:r>
            <a:r>
              <a:rPr lang="pt-BR" dirty="0" err="1"/>
              <a:t>Flunarizina</a:t>
            </a:r>
            <a:r>
              <a:rPr lang="pt-BR" dirty="0"/>
              <a:t> 5-10 </a:t>
            </a:r>
            <a:r>
              <a:rPr lang="pt-BR" dirty="0" smtClean="0"/>
              <a:t>mg/dia</a:t>
            </a:r>
          </a:p>
          <a:p>
            <a:pPr marL="109728" indent="0">
              <a:buNone/>
            </a:pPr>
            <a:r>
              <a:rPr lang="pt-BR" b="1" dirty="0" smtClean="0"/>
              <a:t>-Antagonistas da </a:t>
            </a:r>
            <a:r>
              <a:rPr lang="pt-BR" b="1" dirty="0" err="1" smtClean="0"/>
              <a:t>serotonina</a:t>
            </a:r>
            <a:r>
              <a:rPr lang="pt-BR" dirty="0" err="1" smtClean="0"/>
              <a:t>:Pizotifeno</a:t>
            </a:r>
            <a:r>
              <a:rPr lang="pt-BR" dirty="0" smtClean="0"/>
              <a:t>(1,5-3,0mg/dia em 2 a 3 tomadas)</a:t>
            </a:r>
          </a:p>
          <a:p>
            <a:pPr marL="109728" indent="0">
              <a:buNone/>
            </a:pPr>
            <a:r>
              <a:rPr lang="pt-BR" b="1" dirty="0" smtClean="0"/>
              <a:t>-Anticonvulsivantes</a:t>
            </a:r>
            <a:r>
              <a:rPr lang="pt-BR" dirty="0" smtClean="0"/>
              <a:t>: </a:t>
            </a:r>
            <a:r>
              <a:rPr lang="pt-BR" dirty="0" err="1" smtClean="0"/>
              <a:t>Topiramato</a:t>
            </a:r>
            <a:r>
              <a:rPr lang="pt-BR" dirty="0" smtClean="0"/>
              <a:t>(25 a 200mg/dia em 1-3 tomadas),Ácido </a:t>
            </a:r>
            <a:r>
              <a:rPr lang="pt-BR" dirty="0" err="1" smtClean="0"/>
              <a:t>Valpróico</a:t>
            </a:r>
            <a:r>
              <a:rPr lang="pt-BR" dirty="0" smtClean="0"/>
              <a:t>(500-1500mg/dia em 2-3 tomadas)</a:t>
            </a:r>
          </a:p>
          <a:p>
            <a:pPr marL="109728" indent="0">
              <a:buNone/>
            </a:pPr>
            <a:endParaRPr lang="pt-BR" dirty="0" smtClean="0"/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10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 Tensional (CT)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Epidemiologia: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dirty="0" err="1" smtClean="0"/>
              <a:t>Cefaléia</a:t>
            </a:r>
            <a:r>
              <a:rPr lang="pt-BR" dirty="0" smtClean="0"/>
              <a:t> de maior prevalência nos estudos populacionais.</a:t>
            </a:r>
          </a:p>
          <a:p>
            <a:pPr marL="109728" indent="0">
              <a:buNone/>
            </a:pPr>
            <a:r>
              <a:rPr lang="pt-BR" dirty="0" smtClean="0"/>
              <a:t>- Prevalência de 88% nas mulheres e 70% nos homens.</a:t>
            </a:r>
          </a:p>
          <a:p>
            <a:pPr marL="109728" indent="0">
              <a:buNone/>
            </a:pPr>
            <a:r>
              <a:rPr lang="pt-BR" dirty="0" smtClean="0"/>
              <a:t>- 5H:4M</a:t>
            </a:r>
          </a:p>
          <a:p>
            <a:pPr marL="109728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30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Tensional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Classificação: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b="1" dirty="0" smtClean="0"/>
              <a:t>CT episódica: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i="1" dirty="0" smtClean="0"/>
              <a:t>CT episódica infrequente</a:t>
            </a:r>
            <a:r>
              <a:rPr lang="pt-BR" dirty="0" smtClean="0"/>
              <a:t>: 12 dias ou menos de dor/ano.</a:t>
            </a:r>
          </a:p>
          <a:p>
            <a:pPr marL="109728" indent="0">
              <a:buNone/>
            </a:pPr>
            <a:r>
              <a:rPr lang="pt-BR" dirty="0"/>
              <a:t>	</a:t>
            </a:r>
            <a:r>
              <a:rPr lang="pt-BR" i="1" dirty="0" smtClean="0"/>
              <a:t>CT episódica frequente</a:t>
            </a:r>
            <a:r>
              <a:rPr lang="pt-BR" dirty="0" smtClean="0"/>
              <a:t>: 12 dias ou mais de dor/ano e menos de 180 dias/ano.</a:t>
            </a:r>
          </a:p>
          <a:p>
            <a:pPr marL="109728" indent="0">
              <a:buNone/>
            </a:pPr>
            <a:r>
              <a:rPr lang="pt-BR" dirty="0" smtClean="0"/>
              <a:t>-</a:t>
            </a:r>
            <a:r>
              <a:rPr lang="pt-BR" b="1" dirty="0" smtClean="0"/>
              <a:t>CT frequente</a:t>
            </a:r>
            <a:r>
              <a:rPr lang="pt-BR" dirty="0"/>
              <a:t>:</a:t>
            </a:r>
            <a:r>
              <a:rPr lang="pt-BR" dirty="0" smtClean="0"/>
              <a:t> Dor em 180 dias ou mais/ano.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5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Avaliação Clínica da </a:t>
            </a:r>
            <a:r>
              <a:rPr lang="pt-BR" dirty="0" err="1" smtClean="0"/>
              <a:t>Cefaléia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Gênero;</a:t>
            </a:r>
          </a:p>
          <a:p>
            <a:r>
              <a:rPr lang="pt-BR" sz="1600" dirty="0" smtClean="0"/>
              <a:t>Idade;</a:t>
            </a:r>
          </a:p>
          <a:p>
            <a:r>
              <a:rPr lang="pt-BR" sz="1600" dirty="0" smtClean="0"/>
              <a:t>Início dessa </a:t>
            </a:r>
            <a:r>
              <a:rPr lang="pt-BR" sz="1600" dirty="0" err="1" smtClean="0"/>
              <a:t>cefaléia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Localização da dor (Uni ou </a:t>
            </a:r>
            <a:r>
              <a:rPr lang="pt-BR" sz="1600" dirty="0" err="1" smtClean="0"/>
              <a:t>bilateral,irradiação</a:t>
            </a:r>
            <a:r>
              <a:rPr lang="pt-BR" sz="1600" dirty="0" smtClean="0"/>
              <a:t>...);</a:t>
            </a:r>
          </a:p>
          <a:p>
            <a:r>
              <a:rPr lang="pt-BR" sz="1600" dirty="0" smtClean="0"/>
              <a:t>Intensidade da dor (</a:t>
            </a:r>
            <a:r>
              <a:rPr lang="pt-BR" sz="1600" dirty="0" err="1" smtClean="0"/>
              <a:t>fraca,moderada</a:t>
            </a:r>
            <a:r>
              <a:rPr lang="pt-BR" sz="1600" dirty="0" smtClean="0"/>
              <a:t> ou forte);</a:t>
            </a:r>
          </a:p>
          <a:p>
            <a:r>
              <a:rPr lang="pt-BR" sz="1600" dirty="0" smtClean="0"/>
              <a:t>Qualidade da dor ( Em </a:t>
            </a:r>
            <a:r>
              <a:rPr lang="pt-BR" sz="1600" dirty="0" err="1" smtClean="0"/>
              <a:t>pressão,aperto</a:t>
            </a:r>
            <a:r>
              <a:rPr lang="pt-BR" sz="1600" dirty="0" smtClean="0"/>
              <a:t>/queimação/pontada/lancinante/pulsátil ou latejante/contínua e constante);</a:t>
            </a:r>
          </a:p>
          <a:p>
            <a:r>
              <a:rPr lang="pt-BR" sz="1600" dirty="0" smtClean="0"/>
              <a:t>Sinais e sintomas que acompanham a dor (</a:t>
            </a:r>
            <a:r>
              <a:rPr lang="pt-BR" sz="1600" dirty="0" err="1" smtClean="0"/>
              <a:t>Náusea,fotofobia</a:t>
            </a:r>
            <a:r>
              <a:rPr lang="pt-BR" sz="1600" dirty="0" smtClean="0"/>
              <a:t> </a:t>
            </a:r>
            <a:r>
              <a:rPr lang="pt-BR" sz="1600" smtClean="0"/>
              <a:t>e fonofobia...);</a:t>
            </a:r>
            <a:endParaRPr lang="pt-BR" sz="1600" dirty="0" smtClean="0"/>
          </a:p>
          <a:p>
            <a:r>
              <a:rPr lang="pt-BR" sz="1600" dirty="0" smtClean="0"/>
              <a:t>Fatores desencadeantes (Movimentos com o pescoço, alimentos, estresse, menstruação, reposição hormonal, aumento do intervalo entre as </a:t>
            </a:r>
            <a:r>
              <a:rPr lang="pt-BR" sz="1600" dirty="0" err="1" smtClean="0"/>
              <a:t>refeições,período</a:t>
            </a:r>
            <a:r>
              <a:rPr lang="pt-BR" sz="1600" dirty="0" smtClean="0"/>
              <a:t> de sono...);</a:t>
            </a:r>
          </a:p>
          <a:p>
            <a:r>
              <a:rPr lang="pt-BR" sz="1600" dirty="0" smtClean="0"/>
              <a:t>Fatores de piora e de melhora da dor;</a:t>
            </a:r>
          </a:p>
          <a:p>
            <a:r>
              <a:rPr lang="pt-BR" sz="1600" dirty="0" smtClean="0"/>
              <a:t>Frequência da dor em dias no mês;</a:t>
            </a:r>
          </a:p>
          <a:p>
            <a:r>
              <a:rPr lang="pt-BR" sz="1600" dirty="0" smtClean="0"/>
              <a:t>Sinais e sintomas que precedem a dor bem-descrita (alterações </a:t>
            </a:r>
            <a:r>
              <a:rPr lang="pt-BR" sz="1600" dirty="0" err="1" smtClean="0"/>
              <a:t>visuais,sensitivas,motoras</a:t>
            </a:r>
            <a:r>
              <a:rPr lang="pt-BR" sz="1600" dirty="0" smtClean="0"/>
              <a:t>) e sua duração;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4969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Tensional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Aspectos Clínicos:</a:t>
            </a:r>
          </a:p>
          <a:p>
            <a:pPr marL="109728" indent="0">
              <a:buNone/>
            </a:pPr>
            <a:r>
              <a:rPr lang="pt-BR" dirty="0" smtClean="0"/>
              <a:t>- Dor tipicamente bilateral</a:t>
            </a:r>
            <a:r>
              <a:rPr lang="pt-BR" dirty="0"/>
              <a:t>, </a:t>
            </a:r>
            <a:r>
              <a:rPr lang="pt-BR" dirty="0" smtClean="0"/>
              <a:t>estendendo-se </a:t>
            </a:r>
            <a:r>
              <a:rPr lang="pt-BR" dirty="0"/>
              <a:t>desde a fronte, passando pelas têmporas e chegando até o </a:t>
            </a:r>
            <a:r>
              <a:rPr lang="pt-BR" dirty="0" err="1" smtClean="0"/>
              <a:t>occipito</a:t>
            </a:r>
            <a:r>
              <a:rPr lang="pt-BR" dirty="0"/>
              <a:t>;</a:t>
            </a:r>
            <a:endParaRPr lang="pt-BR" dirty="0" smtClean="0"/>
          </a:p>
          <a:p>
            <a:pPr marL="109728" indent="0">
              <a:buNone/>
            </a:pPr>
            <a:r>
              <a:rPr lang="pt-BR" dirty="0" smtClean="0"/>
              <a:t>-Dor em </a:t>
            </a:r>
            <a:r>
              <a:rPr lang="pt-BR" dirty="0" err="1" smtClean="0"/>
              <a:t>pressão,aperto</a:t>
            </a:r>
            <a:r>
              <a:rPr lang="pt-BR" dirty="0" smtClean="0"/>
              <a:t>;</a:t>
            </a:r>
          </a:p>
          <a:p>
            <a:pPr marL="109728" indent="0">
              <a:buNone/>
            </a:pPr>
            <a:r>
              <a:rPr lang="pt-BR" dirty="0" smtClean="0"/>
              <a:t>-Intensidade fraca a moderada;</a:t>
            </a:r>
          </a:p>
          <a:p>
            <a:pPr marL="109728" indent="0">
              <a:buNone/>
            </a:pPr>
            <a:r>
              <a:rPr lang="pt-BR" dirty="0" smtClean="0"/>
              <a:t>-Dor não piora com a atividade física;</a:t>
            </a:r>
          </a:p>
          <a:p>
            <a:pPr marL="109728" indent="0">
              <a:buNone/>
            </a:pPr>
            <a:r>
              <a:rPr lang="pt-BR" dirty="0" smtClean="0"/>
              <a:t>-Duração prolongada: 30 min a vários dias;</a:t>
            </a:r>
          </a:p>
          <a:p>
            <a:pPr marL="109728" indent="0">
              <a:buNone/>
            </a:pPr>
            <a:r>
              <a:rPr lang="pt-BR" dirty="0" smtClean="0"/>
              <a:t>-Piora no final da tarde/início da noite;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1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Tensional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Autofit/>
          </a:bodyPr>
          <a:lstStyle/>
          <a:p>
            <a:r>
              <a:rPr lang="pt-BR" sz="2000" dirty="0" smtClean="0"/>
              <a:t>Fisiopatologia:</a:t>
            </a:r>
          </a:p>
          <a:p>
            <a:pPr marL="109728" indent="0">
              <a:buNone/>
            </a:pPr>
            <a:r>
              <a:rPr lang="pt-BR" sz="2000" dirty="0" smtClean="0"/>
              <a:t>-   </a:t>
            </a:r>
            <a:r>
              <a:rPr lang="pt-BR" sz="2000" b="1" dirty="0" smtClean="0"/>
              <a:t>Dor </a:t>
            </a:r>
            <a:r>
              <a:rPr lang="pt-BR" sz="2000" b="1" dirty="0" err="1" smtClean="0"/>
              <a:t>central</a:t>
            </a:r>
            <a:r>
              <a:rPr lang="pt-BR" sz="2000" dirty="0" err="1" smtClean="0"/>
              <a:t>?Dor</a:t>
            </a:r>
            <a:r>
              <a:rPr lang="pt-BR" sz="2000" dirty="0" smtClean="0"/>
              <a:t> </a:t>
            </a:r>
            <a:r>
              <a:rPr lang="pt-BR" sz="2000" dirty="0" err="1" smtClean="0"/>
              <a:t>Vascular?Dor</a:t>
            </a:r>
            <a:r>
              <a:rPr lang="pt-BR" sz="2000" dirty="0" smtClean="0"/>
              <a:t> </a:t>
            </a:r>
            <a:r>
              <a:rPr lang="pt-BR" sz="2000" dirty="0" err="1" smtClean="0"/>
              <a:t>Miofacial</a:t>
            </a:r>
            <a:r>
              <a:rPr lang="pt-BR" sz="2000" dirty="0" smtClean="0"/>
              <a:t>?</a:t>
            </a:r>
          </a:p>
          <a:p>
            <a:pPr>
              <a:buFontTx/>
              <a:buChar char="-"/>
            </a:pPr>
            <a:r>
              <a:rPr lang="pt-BR" sz="2000" dirty="0" smtClean="0"/>
              <a:t>3 sistemas atuando sobre o neurônio do núcleo caudal:</a:t>
            </a:r>
          </a:p>
          <a:p>
            <a:pPr>
              <a:buFontTx/>
              <a:buChar char="-"/>
            </a:pPr>
            <a:r>
              <a:rPr lang="pt-BR" sz="2000" b="1" dirty="0" smtClean="0"/>
              <a:t>Central</a:t>
            </a:r>
            <a:r>
              <a:rPr lang="pt-BR" sz="2000" dirty="0" smtClean="0"/>
              <a:t>: Controles inibitórios e excitatórios sobre esse neurônio (Modulação de inibição ou facilitação dos padrões álgicos)</a:t>
            </a:r>
          </a:p>
          <a:p>
            <a:pPr>
              <a:buFontTx/>
              <a:buChar char="-"/>
            </a:pPr>
            <a:r>
              <a:rPr lang="pt-BR" sz="2000" dirty="0" smtClean="0"/>
              <a:t>Vascular: 1 neurônio do núcleo caudal estaria também conectado a 2 neurônios do gânglio </a:t>
            </a:r>
            <a:r>
              <a:rPr lang="pt-BR" sz="2000" dirty="0" err="1" smtClean="0"/>
              <a:t>trigeminal</a:t>
            </a:r>
            <a:r>
              <a:rPr lang="pt-BR" sz="2000" dirty="0" smtClean="0"/>
              <a:t>, cada um se projetando para tecidos e vasos intra e extracranianos. (Dor pulsátil)</a:t>
            </a:r>
          </a:p>
          <a:p>
            <a:pPr>
              <a:buFontTx/>
              <a:buChar char="-"/>
            </a:pPr>
            <a:r>
              <a:rPr lang="pt-BR" sz="2000" dirty="0" smtClean="0"/>
              <a:t>Miogênico: Estruturas musculares da cabeça via ramo oftálmico do trigêmeo, assim como estruturas musculares e ligamentos do pescoço via nervos cervicais superiores. (Dor em pressão)</a:t>
            </a:r>
          </a:p>
          <a:p>
            <a:pPr>
              <a:buFontTx/>
              <a:buChar char="-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05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Tensional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Tratamento</a:t>
            </a:r>
          </a:p>
          <a:p>
            <a:pPr marL="109728" indent="0">
              <a:buNone/>
            </a:pPr>
            <a:r>
              <a:rPr lang="pt-BR" sz="2400" dirty="0" smtClean="0"/>
              <a:t>-Prevenção:Eliminar qualquer possibilidade de desencadeamento da patologia, tais como doenças dentárias, doença no seio da face, condições de trabalho insalubres, desequilíbrio postural, </a:t>
            </a:r>
            <a:r>
              <a:rPr lang="pt-BR" sz="2400" dirty="0" err="1" smtClean="0"/>
              <a:t>desbalanço</a:t>
            </a:r>
            <a:r>
              <a:rPr lang="pt-BR" sz="2400" dirty="0" smtClean="0"/>
              <a:t> alimentar e sono inadequado; manejo do estresse e de desordens depressivas.</a:t>
            </a:r>
          </a:p>
          <a:p>
            <a:pPr marL="109728" indent="0">
              <a:buNone/>
            </a:pPr>
            <a:r>
              <a:rPr lang="pt-BR" sz="2400" dirty="0" smtClean="0"/>
              <a:t>-Profilaxia: </a:t>
            </a:r>
            <a:r>
              <a:rPr lang="pt-BR" sz="2400" dirty="0" err="1" smtClean="0"/>
              <a:t>Fisioterapia;Amitriptilina</a:t>
            </a:r>
            <a:r>
              <a:rPr lang="pt-BR" sz="2400" dirty="0" smtClean="0"/>
              <a:t> (10-75 mg/dia).</a:t>
            </a:r>
          </a:p>
          <a:p>
            <a:pPr marL="109728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-Crises: Relaxamento (</a:t>
            </a:r>
            <a:r>
              <a:rPr lang="pt-BR" sz="2400" dirty="0" err="1" smtClean="0"/>
              <a:t>m</a:t>
            </a:r>
            <a:r>
              <a:rPr lang="pt-BR" sz="2400" dirty="0" err="1" smtClean="0">
                <a:solidFill>
                  <a:schemeClr val="tx1"/>
                </a:solidFill>
              </a:rPr>
              <a:t>assagem,ioga</a:t>
            </a:r>
            <a:r>
              <a:rPr lang="pt-BR" sz="2400" dirty="0" smtClean="0">
                <a:solidFill>
                  <a:schemeClr val="tx1"/>
                </a:solidFill>
              </a:rPr>
              <a:t>...)</a:t>
            </a:r>
            <a:r>
              <a:rPr lang="pt-BR" sz="2400" dirty="0" smtClean="0"/>
              <a:t>;</a:t>
            </a:r>
            <a:r>
              <a:rPr lang="pt-BR" sz="2400" dirty="0" smtClean="0">
                <a:solidFill>
                  <a:schemeClr val="tx1"/>
                </a:solidFill>
              </a:rPr>
              <a:t>Analgésicos comuns (Paracetamol);</a:t>
            </a:r>
            <a:r>
              <a:rPr lang="pt-BR" sz="2400" dirty="0" err="1" smtClean="0">
                <a:solidFill>
                  <a:schemeClr val="tx1"/>
                </a:solidFill>
              </a:rPr>
              <a:t>AINES;Benzodiazepínicos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Tensional vs. Enxaqueca</a:t>
            </a:r>
            <a:endParaRPr lang="pt-BR" dirty="0"/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50" y="2249488"/>
            <a:ext cx="76199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em Salvas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Acomete homens em 85% dos </a:t>
            </a:r>
            <a:r>
              <a:rPr lang="pt-BR" dirty="0" smtClean="0"/>
              <a:t>casos; </a:t>
            </a:r>
            <a:endParaRPr lang="pt-BR" dirty="0"/>
          </a:p>
          <a:p>
            <a:r>
              <a:rPr lang="pt-BR" dirty="0"/>
              <a:t>Comum  entre os 20 e 50 </a:t>
            </a:r>
            <a:r>
              <a:rPr lang="pt-BR" dirty="0" smtClean="0"/>
              <a:t>anos;</a:t>
            </a:r>
            <a:endParaRPr lang="pt-BR" dirty="0"/>
          </a:p>
          <a:p>
            <a:r>
              <a:rPr lang="pt-BR" dirty="0" err="1"/>
              <a:t>Freqüentemente</a:t>
            </a:r>
            <a:r>
              <a:rPr lang="pt-BR" dirty="0"/>
              <a:t> o indivíduo é </a:t>
            </a:r>
            <a:r>
              <a:rPr lang="pt-BR" dirty="0" smtClean="0"/>
              <a:t>despertado  </a:t>
            </a:r>
            <a:r>
              <a:rPr lang="pt-BR" dirty="0"/>
              <a:t>durante a </a:t>
            </a:r>
            <a:r>
              <a:rPr lang="pt-BR" dirty="0" smtClean="0"/>
              <a:t>noite </a:t>
            </a:r>
            <a:r>
              <a:rPr lang="pt-BR" dirty="0"/>
              <a:t>pela </a:t>
            </a:r>
            <a:r>
              <a:rPr lang="pt-BR" dirty="0" smtClean="0"/>
              <a:t>crise;</a:t>
            </a:r>
            <a:endParaRPr lang="pt-BR" dirty="0"/>
          </a:p>
          <a:p>
            <a:r>
              <a:rPr lang="pt-BR" dirty="0"/>
              <a:t>Pacientes comumente etilistas ou </a:t>
            </a:r>
            <a:r>
              <a:rPr lang="pt-BR" dirty="0" smtClean="0"/>
              <a:t>tabagistas;</a:t>
            </a:r>
            <a:endParaRPr lang="pt-BR" dirty="0"/>
          </a:p>
          <a:p>
            <a:r>
              <a:rPr lang="pt-BR" dirty="0"/>
              <a:t>Evolui em surtos de 1 a 3 meses de duração( salvas)</a:t>
            </a:r>
          </a:p>
          <a:p>
            <a:r>
              <a:rPr lang="pt-BR" dirty="0"/>
              <a:t>Uma a três crises por dia que duram de 15 a 180 </a:t>
            </a:r>
            <a:r>
              <a:rPr lang="pt-BR" dirty="0" smtClean="0"/>
              <a:t>min;</a:t>
            </a:r>
            <a:endParaRPr lang="pt-BR" dirty="0"/>
          </a:p>
          <a:p>
            <a:r>
              <a:rPr lang="pt-BR" dirty="0"/>
              <a:t>Dor unilateral , </a:t>
            </a:r>
            <a:r>
              <a:rPr lang="pt-BR" dirty="0" err="1"/>
              <a:t>periorbital</a:t>
            </a:r>
            <a:r>
              <a:rPr lang="pt-BR" dirty="0"/>
              <a:t>, e /ou temporal com associação </a:t>
            </a:r>
            <a:r>
              <a:rPr lang="pt-BR" dirty="0" err="1"/>
              <a:t>epsilateral</a:t>
            </a:r>
            <a:r>
              <a:rPr lang="pt-BR" dirty="0"/>
              <a:t> de pelo menos 1 dos seguintes sinais : injeção conjuntival, lacrimejamento, congestão nasal, </a:t>
            </a:r>
            <a:r>
              <a:rPr lang="pt-BR" dirty="0" err="1"/>
              <a:t>rinorréia</a:t>
            </a:r>
            <a:r>
              <a:rPr lang="pt-BR" dirty="0"/>
              <a:t> , sudorese fronte ou  face, </a:t>
            </a:r>
            <a:r>
              <a:rPr lang="pt-BR" dirty="0" err="1"/>
              <a:t>miose</a:t>
            </a:r>
            <a:r>
              <a:rPr lang="pt-BR" dirty="0"/>
              <a:t>, ptose, edema </a:t>
            </a:r>
            <a:r>
              <a:rPr lang="pt-BR" dirty="0" smtClean="0"/>
              <a:t>palpebral;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55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em Salvas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FISIOPATOLOGIA</a:t>
            </a:r>
          </a:p>
          <a:p>
            <a:r>
              <a:rPr lang="pt-BR" dirty="0"/>
              <a:t>As alterações autonômicas presentes na CS ocorrem através da ativação do núcleo </a:t>
            </a:r>
            <a:r>
              <a:rPr lang="pt-BR" dirty="0" err="1"/>
              <a:t>salivatório</a:t>
            </a:r>
            <a:r>
              <a:rPr lang="pt-BR" dirty="0"/>
              <a:t> superior, no tronco cerebral, tendo a via </a:t>
            </a:r>
            <a:r>
              <a:rPr lang="pt-BR" dirty="0" err="1"/>
              <a:t>trigeminal</a:t>
            </a:r>
            <a:r>
              <a:rPr lang="pt-BR" dirty="0"/>
              <a:t> como </a:t>
            </a:r>
            <a:r>
              <a:rPr lang="pt-BR" dirty="0" err="1"/>
              <a:t>aferência</a:t>
            </a:r>
            <a:r>
              <a:rPr lang="pt-BR" dirty="0"/>
              <a:t> e fibras parassimpáticas do nervo facial como via eferente do estímulo doloroso, </a:t>
            </a:r>
            <a:r>
              <a:rPr lang="pt-BR" dirty="0" smtClean="0"/>
              <a:t>comportando-se </a:t>
            </a:r>
            <a:r>
              <a:rPr lang="pt-BR" dirty="0"/>
              <a:t>como um reflexo </a:t>
            </a:r>
            <a:r>
              <a:rPr lang="pt-BR" dirty="0" err="1"/>
              <a:t>trigêmino</a:t>
            </a:r>
            <a:r>
              <a:rPr lang="pt-BR" dirty="0"/>
              <a:t>-autonômico.</a:t>
            </a:r>
          </a:p>
          <a:p>
            <a:r>
              <a:rPr lang="pt-BR" dirty="0"/>
              <a:t>* excesso de CGRP e  VIP no final da via dolorosa  causa vasodilatação craniana e extra craniana intimamente relacionada com o aparecimento das crises 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1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em Salvas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DIAGNÓSTICO:</a:t>
            </a:r>
          </a:p>
          <a:p>
            <a:r>
              <a:rPr lang="pt-BR" dirty="0" smtClean="0"/>
              <a:t>Pelo </a:t>
            </a:r>
            <a:r>
              <a:rPr lang="pt-BR" dirty="0"/>
              <a:t>menos cinco crises de curta duração de dor unilateral, geralmente em região orbital ou temporal que duram 15 a 180 minutos e </a:t>
            </a:r>
            <a:r>
              <a:rPr lang="pt-BR" dirty="0" err="1"/>
              <a:t>freqüência</a:t>
            </a:r>
            <a:r>
              <a:rPr lang="pt-BR" dirty="0"/>
              <a:t> em dias alternados até oito episódios ao dia.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dor deve ser associada a pelo menos um dos sintomas autonômicos relacionados: injeção conjuntival, lacrimejamento, congestão nasal, </a:t>
            </a:r>
            <a:r>
              <a:rPr lang="pt-BR" dirty="0" err="1"/>
              <a:t>rinorréia</a:t>
            </a:r>
            <a:r>
              <a:rPr lang="pt-BR" dirty="0"/>
              <a:t>, </a:t>
            </a:r>
            <a:r>
              <a:rPr lang="pt-BR" dirty="0" err="1"/>
              <a:t>semiptose</a:t>
            </a:r>
            <a:r>
              <a:rPr lang="pt-BR" dirty="0"/>
              <a:t>, edema palpebral, </a:t>
            </a:r>
            <a:r>
              <a:rPr lang="pt-BR" dirty="0" err="1"/>
              <a:t>miose</a:t>
            </a:r>
            <a:r>
              <a:rPr lang="pt-BR" dirty="0"/>
              <a:t> ou sudorese da </a:t>
            </a:r>
            <a:r>
              <a:rPr lang="pt-BR" dirty="0" smtClean="0"/>
              <a:t>fronte.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5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em Salvas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TRATAMENTO:</a:t>
            </a:r>
          </a:p>
          <a:p>
            <a:pPr marL="109728" indent="0">
              <a:buNone/>
            </a:pPr>
            <a:r>
              <a:rPr lang="pt-BR" dirty="0" smtClean="0"/>
              <a:t>-Na crise: Oxigênio </a:t>
            </a:r>
            <a:r>
              <a:rPr lang="pt-BR" dirty="0"/>
              <a:t>100% a 7L / min , durante 15 min. com paciente sentado e inclinado para frente. Uso de </a:t>
            </a:r>
            <a:r>
              <a:rPr lang="pt-BR" dirty="0" err="1"/>
              <a:t>sumatriptano</a:t>
            </a:r>
            <a:r>
              <a:rPr lang="pt-BR" dirty="0"/>
              <a:t> 6mg </a:t>
            </a:r>
            <a:r>
              <a:rPr lang="pt-BR" dirty="0" smtClean="0"/>
              <a:t>subcutâneo;</a:t>
            </a:r>
            <a:endParaRPr lang="pt-BR" dirty="0"/>
          </a:p>
          <a:p>
            <a:pPr marL="109728" indent="0">
              <a:buNone/>
            </a:pPr>
            <a:r>
              <a:rPr lang="pt-BR" dirty="0" smtClean="0"/>
              <a:t>-Profilático: </a:t>
            </a:r>
            <a:r>
              <a:rPr lang="pt-BR" dirty="0" err="1" smtClean="0"/>
              <a:t>Verapamil</a:t>
            </a:r>
            <a:r>
              <a:rPr lang="pt-BR" dirty="0" smtClean="0"/>
              <a:t> </a:t>
            </a:r>
            <a:r>
              <a:rPr lang="pt-BR" dirty="0"/>
              <a:t>240 a 480 mg/dia; </a:t>
            </a:r>
            <a:r>
              <a:rPr lang="pt-BR" dirty="0" err="1"/>
              <a:t>V</a:t>
            </a:r>
            <a:r>
              <a:rPr lang="pt-BR" dirty="0" err="1" smtClean="0"/>
              <a:t>alproato</a:t>
            </a:r>
            <a:r>
              <a:rPr lang="pt-BR" dirty="0" smtClean="0"/>
              <a:t> </a:t>
            </a:r>
            <a:r>
              <a:rPr lang="pt-BR" dirty="0"/>
              <a:t>de sódio 1000-2000mg </a:t>
            </a:r>
            <a:r>
              <a:rPr lang="pt-BR" dirty="0" smtClean="0"/>
              <a:t>dia,</a:t>
            </a:r>
            <a:r>
              <a:rPr lang="pt-BR" dirty="0" err="1" smtClean="0"/>
              <a:t>Topiramato</a:t>
            </a:r>
            <a:r>
              <a:rPr lang="pt-BR" dirty="0" smtClean="0"/>
              <a:t> </a:t>
            </a:r>
            <a:r>
              <a:rPr lang="pt-BR" dirty="0"/>
              <a:t>50-200mg/dia; </a:t>
            </a:r>
            <a:r>
              <a:rPr lang="pt-BR" dirty="0" smtClean="0"/>
              <a:t>Carbonato de lítio </a:t>
            </a:r>
            <a:r>
              <a:rPr lang="pt-BR" dirty="0"/>
              <a:t>para manter os níveis sanguíneos adequados; prednisona 40-80 mg/ </a:t>
            </a:r>
            <a:r>
              <a:rPr lang="pt-BR" dirty="0" smtClean="0"/>
              <a:t>dias;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0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Primária em Pontadas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Ocorre  </a:t>
            </a:r>
            <a:r>
              <a:rPr lang="pt-BR" dirty="0"/>
              <a:t>em qualquer ponto da cabeça , de início súbito e duração </a:t>
            </a:r>
            <a:r>
              <a:rPr lang="pt-BR" dirty="0" err="1" smtClean="0"/>
              <a:t>efêmera,predomínio</a:t>
            </a:r>
            <a:r>
              <a:rPr lang="pt-BR" dirty="0" smtClean="0"/>
              <a:t> </a:t>
            </a:r>
            <a:r>
              <a:rPr lang="pt-BR" dirty="0"/>
              <a:t>região frontal  e no sexo </a:t>
            </a:r>
            <a:r>
              <a:rPr lang="pt-BR" dirty="0" err="1" smtClean="0"/>
              <a:t>feminino.Pode</a:t>
            </a:r>
            <a:r>
              <a:rPr lang="pt-BR" dirty="0" smtClean="0"/>
              <a:t> </a:t>
            </a:r>
            <a:r>
              <a:rPr lang="pt-BR" dirty="0"/>
              <a:t>fazer parte da sintomatologia da </a:t>
            </a:r>
            <a:r>
              <a:rPr lang="pt-BR" dirty="0" err="1"/>
              <a:t>cefaléia</a:t>
            </a:r>
            <a:r>
              <a:rPr lang="pt-BR" dirty="0"/>
              <a:t> em </a:t>
            </a:r>
            <a:r>
              <a:rPr lang="pt-BR" dirty="0" err="1" smtClean="0"/>
              <a:t>salvas,cefaléia</a:t>
            </a:r>
            <a:r>
              <a:rPr lang="pt-BR" dirty="0" smtClean="0"/>
              <a:t> </a:t>
            </a:r>
            <a:r>
              <a:rPr lang="pt-BR" dirty="0"/>
              <a:t>do tipo tensional </a:t>
            </a:r>
            <a:r>
              <a:rPr lang="pt-BR" dirty="0" smtClean="0"/>
              <a:t>e </a:t>
            </a:r>
            <a:r>
              <a:rPr lang="pt-BR" dirty="0" err="1"/>
              <a:t>arterite</a:t>
            </a:r>
            <a:r>
              <a:rPr lang="pt-BR" dirty="0"/>
              <a:t> temporal.</a:t>
            </a:r>
            <a:br>
              <a:rPr lang="pt-BR" dirty="0"/>
            </a:br>
            <a:r>
              <a:rPr lang="pt-BR" dirty="0" smtClean="0"/>
              <a:t>O tratamento </a:t>
            </a:r>
            <a:r>
              <a:rPr lang="pt-BR" dirty="0"/>
              <a:t>baseia- se em </a:t>
            </a:r>
            <a:r>
              <a:rPr lang="pt-BR" dirty="0" smtClean="0"/>
              <a:t>Indometacina </a:t>
            </a:r>
            <a:r>
              <a:rPr lang="pt-BR" dirty="0"/>
              <a:t>ou outro </a:t>
            </a:r>
            <a:r>
              <a:rPr lang="pt-BR" dirty="0" err="1"/>
              <a:t>antiinflamatório</a:t>
            </a:r>
            <a:r>
              <a:rPr lang="pt-BR" dirty="0"/>
              <a:t> por poucas </a:t>
            </a:r>
            <a:r>
              <a:rPr lang="pt-BR" dirty="0" smtClean="0"/>
              <a:t>semanas.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Primária dos Esforços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Relação entre esforço físico e o aparecimento da </a:t>
            </a:r>
            <a:r>
              <a:rPr lang="pt-BR" dirty="0" err="1" smtClean="0"/>
              <a:t>dor.Em</a:t>
            </a:r>
            <a:r>
              <a:rPr lang="pt-BR" dirty="0" smtClean="0"/>
              <a:t> </a:t>
            </a:r>
            <a:r>
              <a:rPr lang="pt-BR" dirty="0"/>
              <a:t>geral é occipital ,bilateral ou </a:t>
            </a:r>
            <a:r>
              <a:rPr lang="pt-BR" dirty="0" smtClean="0"/>
              <a:t>difusa, </a:t>
            </a:r>
            <a:r>
              <a:rPr lang="pt-BR" dirty="0"/>
              <a:t>pulsátil de grande </a:t>
            </a:r>
            <a:r>
              <a:rPr lang="pt-BR" dirty="0" err="1" smtClean="0"/>
              <a:t>intensidade,de</a:t>
            </a:r>
            <a:r>
              <a:rPr lang="pt-BR" dirty="0" smtClean="0"/>
              <a:t> </a:t>
            </a:r>
            <a:r>
              <a:rPr lang="pt-BR" dirty="0"/>
              <a:t>instalação abrupta  podendo acompanhar náuseas e </a:t>
            </a:r>
            <a:r>
              <a:rPr lang="pt-BR" dirty="0" smtClean="0"/>
              <a:t>vômitos.</a:t>
            </a:r>
            <a:endParaRPr lang="pt-BR" dirty="0"/>
          </a:p>
          <a:p>
            <a:r>
              <a:rPr lang="pt-BR" dirty="0"/>
              <a:t>Tratamento: </a:t>
            </a:r>
            <a:r>
              <a:rPr lang="pt-BR" dirty="0" smtClean="0"/>
              <a:t>Evitar </a:t>
            </a:r>
            <a:r>
              <a:rPr lang="pt-BR" dirty="0"/>
              <a:t>exercícios excessivos durante o </a:t>
            </a:r>
            <a:r>
              <a:rPr lang="pt-BR" dirty="0" err="1" smtClean="0"/>
              <a:t>calor,quando</a:t>
            </a:r>
            <a:r>
              <a:rPr lang="pt-BR" dirty="0" smtClean="0"/>
              <a:t> </a:t>
            </a:r>
            <a:r>
              <a:rPr lang="pt-BR" dirty="0"/>
              <a:t>umidade do ar estiver alta e em altitudes elevadas.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932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Anatomia das </a:t>
            </a:r>
            <a:r>
              <a:rPr lang="pt-BR" dirty="0" err="1" smtClean="0"/>
              <a:t>Cefaléias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ESTRUTURAS  CEFÁLICAS  COM  SENSIBILIDADE DOLOROSA:</a:t>
            </a:r>
          </a:p>
          <a:p>
            <a:r>
              <a:rPr lang="pt-BR" sz="1800" dirty="0" smtClean="0"/>
              <a:t>Todas </a:t>
            </a:r>
            <a:r>
              <a:rPr lang="pt-BR" sz="1800" dirty="0"/>
              <a:t>as estruturas faciais superficiais ou </a:t>
            </a:r>
            <a:r>
              <a:rPr lang="pt-BR" sz="1800" dirty="0" smtClean="0"/>
              <a:t>profundas;</a:t>
            </a:r>
          </a:p>
          <a:p>
            <a:r>
              <a:rPr lang="pt-BR" sz="1800" dirty="0" smtClean="0"/>
              <a:t>Couro </a:t>
            </a:r>
            <a:r>
              <a:rPr lang="pt-BR" sz="1800" dirty="0"/>
              <a:t>cabeludo; </a:t>
            </a:r>
            <a:endParaRPr lang="pt-BR" sz="1800" dirty="0" smtClean="0"/>
          </a:p>
          <a:p>
            <a:r>
              <a:rPr lang="pt-BR" sz="1800" dirty="0"/>
              <a:t>P</a:t>
            </a:r>
            <a:r>
              <a:rPr lang="pt-BR" sz="1800" dirty="0" smtClean="0"/>
              <a:t>eriósteo </a:t>
            </a:r>
            <a:r>
              <a:rPr lang="pt-BR" sz="1800" dirty="0"/>
              <a:t>craniano</a:t>
            </a:r>
            <a:r>
              <a:rPr lang="pt-BR" sz="1800" dirty="0" smtClean="0"/>
              <a:t>;</a:t>
            </a:r>
          </a:p>
          <a:p>
            <a:r>
              <a:rPr lang="pt-BR" sz="1800" dirty="0" smtClean="0"/>
              <a:t>Vasos </a:t>
            </a:r>
            <a:r>
              <a:rPr lang="pt-BR" sz="1800" dirty="0"/>
              <a:t>sanguíneos extracranianos</a:t>
            </a:r>
            <a:r>
              <a:rPr lang="pt-BR" sz="1800" dirty="0" smtClean="0"/>
              <a:t>;</a:t>
            </a:r>
          </a:p>
          <a:p>
            <a:r>
              <a:rPr lang="pt-BR" sz="1800" dirty="0" smtClean="0"/>
              <a:t>As </a:t>
            </a:r>
            <a:r>
              <a:rPr lang="pt-BR" sz="1800" dirty="0"/>
              <a:t>artérias do círculo de Willis e as porções proximais </a:t>
            </a:r>
            <a:r>
              <a:rPr lang="pt-BR" sz="1800" dirty="0" err="1"/>
              <a:t>extracerebrais</a:t>
            </a:r>
            <a:r>
              <a:rPr lang="pt-BR" sz="1800" dirty="0"/>
              <a:t> de seus ramos; </a:t>
            </a:r>
            <a:endParaRPr lang="pt-BR" sz="1800" dirty="0" smtClean="0"/>
          </a:p>
          <a:p>
            <a:r>
              <a:rPr lang="pt-BR" sz="1800" dirty="0" smtClean="0"/>
              <a:t>Os seios </a:t>
            </a:r>
            <a:r>
              <a:rPr lang="pt-BR" sz="1800" dirty="0"/>
              <a:t>venosos intracranianos e suas veias tributárias; </a:t>
            </a:r>
            <a:endParaRPr lang="pt-BR" sz="1800" dirty="0" smtClean="0"/>
          </a:p>
          <a:p>
            <a:r>
              <a:rPr lang="pt-BR" sz="1800" dirty="0"/>
              <a:t>A</a:t>
            </a:r>
            <a:r>
              <a:rPr lang="pt-BR" sz="1800" dirty="0" smtClean="0"/>
              <a:t> </a:t>
            </a:r>
            <a:r>
              <a:rPr lang="pt-BR" sz="1800" dirty="0"/>
              <a:t>parte basal da dura </a:t>
            </a:r>
            <a:r>
              <a:rPr lang="pt-BR" sz="1800" dirty="0" err="1"/>
              <a:t>máter</a:t>
            </a:r>
            <a:r>
              <a:rPr lang="pt-BR" sz="1800" dirty="0"/>
              <a:t>; </a:t>
            </a:r>
            <a:endParaRPr lang="pt-BR" sz="1800" dirty="0" smtClean="0"/>
          </a:p>
          <a:p>
            <a:r>
              <a:rPr lang="pt-BR" sz="1800" dirty="0"/>
              <a:t>O</a:t>
            </a:r>
            <a:r>
              <a:rPr lang="pt-BR" sz="1800" dirty="0" smtClean="0"/>
              <a:t>s </a:t>
            </a:r>
            <a:r>
              <a:rPr lang="pt-BR" sz="1800" dirty="0"/>
              <a:t>nervos </a:t>
            </a:r>
            <a:r>
              <a:rPr lang="pt-BR" sz="1800" dirty="0" smtClean="0"/>
              <a:t>sensitivos;                  </a:t>
            </a:r>
            <a:endParaRPr lang="pt-BR" sz="1800" dirty="0"/>
          </a:p>
        </p:txBody>
      </p:sp>
      <p:pic>
        <p:nvPicPr>
          <p:cNvPr id="1026" name="Picture 2" descr="http://upload.wikimedia.org/wikipedia/commons/thumb/b/b6/Gray516.png/250px-Gray5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391"/>
            <a:ext cx="1835696" cy="208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-R1nhYjjzy74/TeLt42gcpBI/AAAAAAAAAF0/IYsaFzppVtk/s1600/figura3anatomiamuscul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121" y="4771980"/>
            <a:ext cx="2915816" cy="208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73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Cefaléia</a:t>
            </a:r>
            <a:r>
              <a:rPr lang="pt-BR" dirty="0" smtClean="0"/>
              <a:t> associada à atividade sexual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sz="2900" dirty="0"/>
              <a:t>Precipitada por coito ,masturbação e sonhos eróticos .</a:t>
            </a:r>
          </a:p>
          <a:p>
            <a:r>
              <a:rPr lang="pt-BR" sz="2900" dirty="0"/>
              <a:t>Comum em homens entre 30 e 50 anos </a:t>
            </a:r>
          </a:p>
          <a:p>
            <a:r>
              <a:rPr lang="pt-BR" sz="2900" dirty="0"/>
              <a:t>Relacionada a modificações na </a:t>
            </a:r>
            <a:r>
              <a:rPr lang="pt-BR" sz="2900" dirty="0" err="1"/>
              <a:t>freqüência</a:t>
            </a:r>
            <a:r>
              <a:rPr lang="pt-BR" sz="2900" dirty="0"/>
              <a:t> ou outras modificações na rotina sexual .</a:t>
            </a:r>
          </a:p>
          <a:p>
            <a:r>
              <a:rPr lang="pt-BR" sz="2900" dirty="0"/>
              <a:t>Segundo a SIC:</a:t>
            </a:r>
          </a:p>
          <a:p>
            <a:r>
              <a:rPr lang="pt-BR" sz="2900" b="1" dirty="0">
                <a:solidFill>
                  <a:srgbClr val="FF0000"/>
                </a:solidFill>
              </a:rPr>
              <a:t>A- </a:t>
            </a:r>
            <a:r>
              <a:rPr lang="pt-BR" sz="2900" b="1" dirty="0" err="1">
                <a:solidFill>
                  <a:srgbClr val="FF0000"/>
                </a:solidFill>
              </a:rPr>
              <a:t>pré</a:t>
            </a:r>
            <a:r>
              <a:rPr lang="pt-BR" sz="2900" b="1" dirty="0">
                <a:solidFill>
                  <a:srgbClr val="FF0000"/>
                </a:solidFill>
              </a:rPr>
              <a:t> orgástica </a:t>
            </a:r>
            <a:r>
              <a:rPr lang="pt-BR" sz="2900" dirty="0"/>
              <a:t>: em peso , bilateral  e intensifica com o aumento da excitação sexual ( credita- se a mesma fisiopatologia da tensional).</a:t>
            </a:r>
          </a:p>
          <a:p>
            <a:r>
              <a:rPr lang="pt-BR" sz="2900" dirty="0"/>
              <a:t>Não há necessidade de tratamento profilático</a:t>
            </a:r>
          </a:p>
          <a:p>
            <a:r>
              <a:rPr lang="pt-BR" sz="2900" dirty="0"/>
              <a:t>Evitar relação sexual nos dias que estiver tenso e se ocorrer  dor o coito deverá ser interrompido.</a:t>
            </a:r>
          </a:p>
          <a:p>
            <a:endParaRPr lang="pt-BR" sz="2900" dirty="0">
              <a:solidFill>
                <a:srgbClr val="FF0000"/>
              </a:solidFill>
            </a:endParaRPr>
          </a:p>
          <a:p>
            <a:r>
              <a:rPr lang="pt-BR" sz="2900" b="1" dirty="0">
                <a:solidFill>
                  <a:srgbClr val="FF0000"/>
                </a:solidFill>
              </a:rPr>
              <a:t>B- </a:t>
            </a:r>
            <a:r>
              <a:rPr lang="pt-BR" sz="2900" b="1" dirty="0" err="1">
                <a:solidFill>
                  <a:srgbClr val="FF0000"/>
                </a:solidFill>
              </a:rPr>
              <a:t>cefaléia</a:t>
            </a:r>
            <a:r>
              <a:rPr lang="pt-BR" sz="2900" b="1" dirty="0">
                <a:solidFill>
                  <a:srgbClr val="FF0000"/>
                </a:solidFill>
              </a:rPr>
              <a:t> orgástica</a:t>
            </a:r>
            <a:r>
              <a:rPr lang="pt-BR" sz="2900" dirty="0">
                <a:solidFill>
                  <a:srgbClr val="FF0000"/>
                </a:solidFill>
              </a:rPr>
              <a:t>: </a:t>
            </a:r>
            <a:r>
              <a:rPr lang="pt-BR" sz="2900" dirty="0"/>
              <a:t>súbita e intensa e aparece no momento do orgasmo, occipital ou generalizada  ou pode ser </a:t>
            </a:r>
            <a:r>
              <a:rPr lang="pt-BR" sz="2900" dirty="0" err="1"/>
              <a:t>hemicraniana</a:t>
            </a:r>
            <a:r>
              <a:rPr lang="pt-BR" sz="2900" dirty="0"/>
              <a:t>. A fisiopatologia é semelhante a da crise hipertensiva  ou á do </a:t>
            </a:r>
            <a:r>
              <a:rPr lang="pt-BR" sz="2900" dirty="0" err="1"/>
              <a:t>feocromocitoma</a:t>
            </a:r>
            <a:r>
              <a:rPr lang="pt-BR" sz="2900" dirty="0"/>
              <a:t>(São tumores das células </a:t>
            </a:r>
            <a:r>
              <a:rPr lang="pt-BR" sz="2900" dirty="0" err="1"/>
              <a:t>cromafins</a:t>
            </a:r>
            <a:r>
              <a:rPr lang="pt-BR" sz="2900" dirty="0"/>
              <a:t> do eixo simpático–</a:t>
            </a:r>
            <a:r>
              <a:rPr lang="pt-BR" sz="2900" dirty="0" err="1"/>
              <a:t>adrenomedular</a:t>
            </a:r>
            <a:r>
              <a:rPr lang="pt-BR" sz="2900" dirty="0"/>
              <a:t>, produtores de catecolaminas que, em geral, desenvolve grave hipertensão arterial)</a:t>
            </a:r>
          </a:p>
          <a:p>
            <a:r>
              <a:rPr lang="pt-BR" sz="2900" dirty="0"/>
              <a:t> Existe associação com obstrução da aorta abdominal , </a:t>
            </a:r>
            <a:r>
              <a:rPr lang="pt-BR" sz="2900" dirty="0" err="1"/>
              <a:t>vasoespasmo</a:t>
            </a:r>
            <a:r>
              <a:rPr lang="pt-BR" sz="2900" dirty="0"/>
              <a:t> cerebral  e impressão basilar.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54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</a:t>
            </a:r>
            <a:r>
              <a:rPr lang="pt-BR" dirty="0" err="1" smtClean="0"/>
              <a:t>Hípnica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Acorda o paciente durante a </a:t>
            </a:r>
            <a:r>
              <a:rPr lang="pt-BR" dirty="0" smtClean="0"/>
              <a:t>noite.</a:t>
            </a:r>
            <a:endParaRPr lang="pt-BR" dirty="0"/>
          </a:p>
          <a:p>
            <a:r>
              <a:rPr lang="pt-BR" dirty="0"/>
              <a:t>Bilateral, de fraca ou moderada </a:t>
            </a:r>
            <a:r>
              <a:rPr lang="pt-BR" dirty="0" smtClean="0"/>
              <a:t>intensidade</a:t>
            </a:r>
            <a:endParaRPr lang="pt-BR" dirty="0"/>
          </a:p>
          <a:p>
            <a:r>
              <a:rPr lang="pt-BR" dirty="0" smtClean="0"/>
              <a:t>Duração </a:t>
            </a:r>
            <a:r>
              <a:rPr lang="pt-BR" dirty="0"/>
              <a:t>de 15 a 180 </a:t>
            </a:r>
            <a:r>
              <a:rPr lang="pt-BR" dirty="0" smtClean="0"/>
              <a:t>minutos.</a:t>
            </a:r>
            <a:endParaRPr lang="pt-BR" dirty="0"/>
          </a:p>
          <a:p>
            <a:r>
              <a:rPr lang="pt-BR" dirty="0"/>
              <a:t>Ocorre diariamente ou quase diariamente  não acompanhando outros </a:t>
            </a:r>
            <a:r>
              <a:rPr lang="pt-BR" dirty="0" smtClean="0"/>
              <a:t>sintomas. </a:t>
            </a:r>
            <a:endParaRPr lang="pt-BR" dirty="0"/>
          </a:p>
          <a:p>
            <a:r>
              <a:rPr lang="pt-BR" dirty="0"/>
              <a:t>Comum em pacientes acima dos 60 anos </a:t>
            </a:r>
          </a:p>
          <a:p>
            <a:r>
              <a:rPr lang="pt-BR" dirty="0"/>
              <a:t>Tratamento: lítio suficiente para manter níveis sanguíneos adequados. Cafeína ou melatonina  ao deitar </a:t>
            </a:r>
            <a:r>
              <a:rPr lang="pt-BR" dirty="0" smtClean="0"/>
              <a:t>mostram-se eficientes.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2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Explosiva Primária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Início abrupto, forte </a:t>
            </a:r>
            <a:r>
              <a:rPr lang="pt-BR" dirty="0" err="1" smtClean="0"/>
              <a:t>intensidade,mimetiza</a:t>
            </a:r>
            <a:r>
              <a:rPr lang="pt-BR" dirty="0" smtClean="0"/>
              <a:t> </a:t>
            </a:r>
            <a:r>
              <a:rPr lang="pt-BR" dirty="0"/>
              <a:t>ruptura </a:t>
            </a:r>
            <a:r>
              <a:rPr lang="pt-BR" dirty="0" smtClean="0"/>
              <a:t>de aneurisma </a:t>
            </a:r>
            <a:r>
              <a:rPr lang="pt-BR" dirty="0"/>
              <a:t>intracraniano.</a:t>
            </a:r>
          </a:p>
          <a:p>
            <a:r>
              <a:rPr lang="pt-BR" dirty="0"/>
              <a:t>Duração de 1h a 10 </a:t>
            </a:r>
            <a:r>
              <a:rPr lang="pt-BR" dirty="0" smtClean="0"/>
              <a:t>dias.</a:t>
            </a:r>
            <a:endParaRPr lang="pt-BR" dirty="0"/>
          </a:p>
          <a:p>
            <a:r>
              <a:rPr lang="pt-BR" dirty="0"/>
              <a:t>Sem </a:t>
            </a:r>
            <a:r>
              <a:rPr lang="pt-BR" dirty="0" smtClean="0"/>
              <a:t>náuseas/</a:t>
            </a:r>
            <a:r>
              <a:rPr lang="pt-BR" dirty="0" err="1" smtClean="0"/>
              <a:t>vômitos,sonolência</a:t>
            </a:r>
            <a:r>
              <a:rPr lang="pt-BR" dirty="0" smtClean="0"/>
              <a:t> excessiva </a:t>
            </a:r>
            <a:r>
              <a:rPr lang="pt-BR" dirty="0"/>
              <a:t>e rigidez de nuca 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0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Cefaléia</a:t>
            </a:r>
            <a:r>
              <a:rPr lang="pt-BR" dirty="0" smtClean="0"/>
              <a:t> Persistente Diária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Contínua desde o início </a:t>
            </a:r>
            <a:r>
              <a:rPr lang="pt-BR" dirty="0" smtClean="0"/>
              <a:t>súbito. É </a:t>
            </a:r>
            <a:r>
              <a:rPr lang="pt-BR" dirty="0"/>
              <a:t>diária e sem remissão por 3 </a:t>
            </a:r>
            <a:r>
              <a:rPr lang="pt-BR" dirty="0" smtClean="0"/>
              <a:t>meses. </a:t>
            </a:r>
            <a:endParaRPr lang="pt-BR" dirty="0"/>
          </a:p>
          <a:p>
            <a:r>
              <a:rPr lang="pt-BR" dirty="0"/>
              <a:t>Bilateral em pressão ou aperto  de leve ou moderada </a:t>
            </a:r>
            <a:r>
              <a:rPr lang="pt-BR" dirty="0" smtClean="0"/>
              <a:t>intensidade.</a:t>
            </a:r>
            <a:endParaRPr lang="pt-BR" dirty="0"/>
          </a:p>
          <a:p>
            <a:r>
              <a:rPr lang="pt-BR" dirty="0"/>
              <a:t>Pode haver fotofobia, </a:t>
            </a:r>
            <a:r>
              <a:rPr lang="pt-BR" dirty="0" smtClean="0"/>
              <a:t>fonofobia </a:t>
            </a:r>
            <a:r>
              <a:rPr lang="pt-BR" dirty="0"/>
              <a:t>ou náusea </a:t>
            </a:r>
            <a:r>
              <a:rPr lang="pt-BR" dirty="0" smtClean="0"/>
              <a:t>leve. </a:t>
            </a:r>
            <a:endParaRPr lang="pt-BR" dirty="0"/>
          </a:p>
          <a:p>
            <a:r>
              <a:rPr lang="pt-BR" dirty="0"/>
              <a:t>A </a:t>
            </a:r>
            <a:r>
              <a:rPr lang="pt-BR" dirty="0" smtClean="0"/>
              <a:t>- Autolimitada: Resolve </a:t>
            </a:r>
            <a:r>
              <a:rPr lang="pt-BR" dirty="0"/>
              <a:t>sem tratamento  em alguns meses </a:t>
            </a:r>
          </a:p>
          <a:p>
            <a:r>
              <a:rPr lang="pt-BR" dirty="0"/>
              <a:t>B </a:t>
            </a:r>
            <a:r>
              <a:rPr lang="pt-BR" dirty="0" smtClean="0"/>
              <a:t>- Refratária: O </a:t>
            </a:r>
            <a:r>
              <a:rPr lang="pt-BR" dirty="0"/>
              <a:t>mesmo para as demais </a:t>
            </a:r>
            <a:r>
              <a:rPr lang="pt-BR" dirty="0" err="1"/>
              <a:t>cefaléias</a:t>
            </a:r>
            <a:r>
              <a:rPr lang="pt-BR" dirty="0"/>
              <a:t> crônicas diárias.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80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 smtClean="0"/>
              <a:t>Hemicraniana</a:t>
            </a:r>
            <a:r>
              <a:rPr lang="pt-BR" dirty="0" smtClean="0"/>
              <a:t> Paroxística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Maior prevalência no sexo feminino</a:t>
            </a:r>
          </a:p>
          <a:p>
            <a:r>
              <a:rPr lang="pt-BR" dirty="0"/>
              <a:t>Com início geralmente </a:t>
            </a:r>
            <a:r>
              <a:rPr lang="pt-BR" dirty="0" err="1"/>
              <a:t>apartir</a:t>
            </a:r>
            <a:r>
              <a:rPr lang="pt-BR" dirty="0"/>
              <a:t> dos 20 anos </a:t>
            </a:r>
          </a:p>
          <a:p>
            <a:r>
              <a:rPr lang="pt-BR" dirty="0" err="1"/>
              <a:t>Cefaléia</a:t>
            </a:r>
            <a:r>
              <a:rPr lang="pt-BR" dirty="0"/>
              <a:t> unilateral e acompanhadas dos sintomas autonômicos</a:t>
            </a:r>
          </a:p>
          <a:p>
            <a:r>
              <a:rPr lang="pt-BR" dirty="0"/>
              <a:t>A dor  é intensa acometendo regiões orbitais , supra- orbital ou temporal</a:t>
            </a:r>
          </a:p>
          <a:p>
            <a:r>
              <a:rPr lang="pt-BR" dirty="0"/>
              <a:t>Duração de 2 a 30 min.</a:t>
            </a:r>
          </a:p>
          <a:p>
            <a:r>
              <a:rPr lang="pt-BR" dirty="0" err="1"/>
              <a:t>Freqüência</a:t>
            </a:r>
            <a:r>
              <a:rPr lang="pt-BR" dirty="0"/>
              <a:t> acima de </a:t>
            </a:r>
            <a:r>
              <a:rPr lang="pt-BR" dirty="0" smtClean="0"/>
              <a:t>5 </a:t>
            </a:r>
            <a:r>
              <a:rPr lang="pt-BR" dirty="0"/>
              <a:t>crises por dia </a:t>
            </a:r>
          </a:p>
          <a:p>
            <a:r>
              <a:rPr lang="pt-BR" dirty="0"/>
              <a:t>A menor duração da crise e a maior </a:t>
            </a:r>
            <a:r>
              <a:rPr lang="pt-BR" dirty="0" smtClean="0"/>
              <a:t>frequência </a:t>
            </a:r>
            <a:r>
              <a:rPr lang="pt-BR" dirty="0"/>
              <a:t>diária são as diferenças em relação a </a:t>
            </a:r>
            <a:r>
              <a:rPr lang="pt-BR" dirty="0" err="1"/>
              <a:t>cefaléia</a:t>
            </a:r>
            <a:r>
              <a:rPr lang="pt-BR" dirty="0"/>
              <a:t> em salvas   </a:t>
            </a:r>
          </a:p>
          <a:p>
            <a:pPr marL="109728" indent="0">
              <a:buNone/>
            </a:pPr>
            <a:r>
              <a:rPr lang="pt-BR" dirty="0" err="1" smtClean="0"/>
              <a:t>TRATAMENTO:Indometacina</a:t>
            </a:r>
            <a:r>
              <a:rPr lang="pt-BR" dirty="0" smtClean="0"/>
              <a:t> VO </a:t>
            </a:r>
            <a:r>
              <a:rPr lang="pt-BR" dirty="0"/>
              <a:t>na dose de até 200 mg /dia </a:t>
            </a:r>
            <a:r>
              <a:rPr lang="pt-BR" dirty="0" smtClean="0"/>
              <a:t>   (geralmente </a:t>
            </a:r>
            <a:r>
              <a:rPr lang="pt-BR" dirty="0"/>
              <a:t>ocorre desaparecimento das crises dentro de 48 a 72 horas ). O tratamento é mantido por 1 a 2 anos.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79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Enxaqueca vs. </a:t>
            </a:r>
            <a:r>
              <a:rPr lang="pt-BR" sz="3600" dirty="0" err="1" smtClean="0"/>
              <a:t>Cefaléia</a:t>
            </a:r>
            <a:r>
              <a:rPr lang="pt-BR" sz="3600" dirty="0" smtClean="0"/>
              <a:t> em Salvas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379266"/>
              </p:ext>
            </p:extLst>
          </p:nvPr>
        </p:nvGraphicFramePr>
        <p:xfrm>
          <a:off x="72008" y="1196752"/>
          <a:ext cx="8964488" cy="56265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03608"/>
                <a:gridCol w="4560880"/>
              </a:tblGrid>
              <a:tr h="361282">
                <a:tc>
                  <a:txBody>
                    <a:bodyPr/>
                    <a:lstStyle/>
                    <a:p>
                      <a:r>
                        <a:rPr lang="pt-BR" dirty="0" smtClean="0"/>
                        <a:t>Enxaqueca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Cefaléia</a:t>
                      </a:r>
                      <a:r>
                        <a:rPr lang="pt-BR" dirty="0" smtClean="0"/>
                        <a:t> em salvas</a:t>
                      </a:r>
                      <a:endParaRPr lang="pt-BR" dirty="0"/>
                    </a:p>
                  </a:txBody>
                  <a:tcPr/>
                </a:tc>
              </a:tr>
              <a:tr h="2578559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Aura:sim</a:t>
                      </a:r>
                      <a:r>
                        <a:rPr lang="pt-BR" sz="1600" dirty="0" smtClean="0"/>
                        <a:t>/não</a:t>
                      </a:r>
                    </a:p>
                    <a:p>
                      <a:r>
                        <a:rPr lang="pt-BR" sz="1600" dirty="0" err="1" smtClean="0"/>
                        <a:t>Frontotemporal</a:t>
                      </a:r>
                      <a:endParaRPr lang="pt-BR" sz="1600" dirty="0" smtClean="0"/>
                    </a:p>
                    <a:p>
                      <a:r>
                        <a:rPr lang="pt-BR" sz="1600" dirty="0" smtClean="0"/>
                        <a:t>Intensidade moderada ou grave </a:t>
                      </a:r>
                    </a:p>
                    <a:p>
                      <a:r>
                        <a:rPr lang="pt-BR" sz="1600" dirty="0" smtClean="0"/>
                        <a:t>Pulsátil</a:t>
                      </a:r>
                    </a:p>
                    <a:p>
                      <a:r>
                        <a:rPr lang="pt-BR" sz="1600" dirty="0" smtClean="0"/>
                        <a:t>Duração 4-72 horas </a:t>
                      </a:r>
                    </a:p>
                    <a:p>
                      <a:r>
                        <a:rPr lang="pt-BR" sz="1600" dirty="0" smtClean="0"/>
                        <a:t>Instalação gradual de 1-2 horas </a:t>
                      </a:r>
                    </a:p>
                    <a:p>
                      <a:r>
                        <a:rPr lang="pt-BR" sz="1600" dirty="0" smtClean="0"/>
                        <a:t>Sinais autonômicos gastrointestinais </a:t>
                      </a:r>
                    </a:p>
                    <a:p>
                      <a:r>
                        <a:rPr lang="pt-BR" sz="1600" dirty="0" smtClean="0"/>
                        <a:t>Vários fatores desencadeantes</a:t>
                      </a:r>
                    </a:p>
                    <a:p>
                      <a:r>
                        <a:rPr lang="pt-BR" sz="1600" dirty="0" smtClean="0"/>
                        <a:t>Prevalência sexo feminino 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Sem aura </a:t>
                      </a:r>
                    </a:p>
                    <a:p>
                      <a:r>
                        <a:rPr lang="pt-BR" sz="1600" dirty="0" smtClean="0"/>
                        <a:t>Orbitária? </a:t>
                      </a:r>
                      <a:r>
                        <a:rPr lang="pt-BR" sz="1600" dirty="0" err="1" smtClean="0"/>
                        <a:t>Hemicraniana</a:t>
                      </a:r>
                      <a:r>
                        <a:rPr lang="pt-BR" sz="1600" dirty="0" smtClean="0"/>
                        <a:t> </a:t>
                      </a:r>
                    </a:p>
                    <a:p>
                      <a:r>
                        <a:rPr lang="pt-BR" sz="1600" dirty="0" smtClean="0"/>
                        <a:t>Insuportável</a:t>
                      </a:r>
                    </a:p>
                    <a:p>
                      <a:r>
                        <a:rPr lang="pt-BR" sz="1600" dirty="0" smtClean="0"/>
                        <a:t>Tipo pressão </a:t>
                      </a:r>
                    </a:p>
                    <a:p>
                      <a:r>
                        <a:rPr lang="pt-BR" sz="1600" dirty="0" smtClean="0"/>
                        <a:t>30-60 min.</a:t>
                      </a:r>
                    </a:p>
                    <a:p>
                      <a:r>
                        <a:rPr lang="pt-BR" sz="1600" dirty="0" smtClean="0"/>
                        <a:t>Instalação aguda </a:t>
                      </a:r>
                    </a:p>
                    <a:p>
                      <a:r>
                        <a:rPr lang="pt-BR" sz="1600" dirty="0" smtClean="0"/>
                        <a:t>Sinais autonômicos não </a:t>
                      </a:r>
                      <a:r>
                        <a:rPr lang="pt-BR" sz="1600" dirty="0" err="1" smtClean="0"/>
                        <a:t>gastroinstestinais</a:t>
                      </a:r>
                      <a:r>
                        <a:rPr lang="pt-BR" sz="1600" dirty="0" smtClean="0"/>
                        <a:t>  </a:t>
                      </a:r>
                    </a:p>
                    <a:p>
                      <a:r>
                        <a:rPr lang="pt-BR" sz="1600" dirty="0" smtClean="0"/>
                        <a:t>Prevalência sexo masculino </a:t>
                      </a:r>
                    </a:p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31175"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1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pt-BR" dirty="0" smtClean="0"/>
              <a:t> Enxaqueca vs. </a:t>
            </a:r>
            <a:r>
              <a:rPr lang="pt-BR" dirty="0" err="1" smtClean="0"/>
              <a:t>Cefaléia</a:t>
            </a:r>
            <a:r>
              <a:rPr lang="pt-BR" dirty="0" smtClean="0"/>
              <a:t> em salvas</a:t>
            </a:r>
            <a:endParaRPr lang="pt-BR" dirty="0"/>
          </a:p>
        </p:txBody>
      </p:sp>
      <p:pic>
        <p:nvPicPr>
          <p:cNvPr id="4" name="Espaço Reservado para Conteúdo 7" descr="vias-ascendentes-trigemina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6696744" cy="53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2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latin typeface="Century Schoolbook" pitchFamily="18" charset="0"/>
              </a:rPr>
              <a:t>1-  </a:t>
            </a:r>
            <a:r>
              <a:rPr lang="pt-BR" dirty="0">
                <a:latin typeface="Century Schoolbook" pitchFamily="18" charset="0"/>
              </a:rPr>
              <a:t>Classificação Internacional das </a:t>
            </a:r>
            <a:r>
              <a:rPr lang="pt-BR" dirty="0" err="1">
                <a:latin typeface="Century Schoolbook" pitchFamily="18" charset="0"/>
              </a:rPr>
              <a:t>Cefaléias</a:t>
            </a:r>
            <a:r>
              <a:rPr lang="pt-BR" dirty="0">
                <a:latin typeface="Century Schoolbook" pitchFamily="18" charset="0"/>
              </a:rPr>
              <a:t>, 2ª edição ICHD-II</a:t>
            </a:r>
          </a:p>
          <a:p>
            <a:endParaRPr lang="pt-BR" dirty="0">
              <a:latin typeface="Century Schoolbook" pitchFamily="18" charset="0"/>
            </a:endParaRPr>
          </a:p>
          <a:p>
            <a:r>
              <a:rPr lang="pt-BR" dirty="0">
                <a:latin typeface="Century Schoolbook" pitchFamily="18" charset="0"/>
              </a:rPr>
              <a:t>3 -Harrison Medicina Interna – 17ª ed. – Rio de Janeiro: McGraw-Hill Interamericana do Brasil, 2008.</a:t>
            </a:r>
          </a:p>
          <a:p>
            <a:endParaRPr lang="pt-BR" dirty="0">
              <a:latin typeface="Century Schoolbook" pitchFamily="18" charset="0"/>
            </a:endParaRPr>
          </a:p>
          <a:p>
            <a:r>
              <a:rPr lang="pt-BR" dirty="0">
                <a:latin typeface="Century Schoolbook" pitchFamily="18" charset="0"/>
              </a:rPr>
              <a:t>4 - NITRINI, Ricardo; A neurologia que todo médico deve saber - 2ª ed. - São Paulo: Editora Atheneu, 2008.</a:t>
            </a:r>
          </a:p>
          <a:p>
            <a:endParaRPr lang="pt-BR" dirty="0">
              <a:latin typeface="Century Schoolbook" pitchFamily="18" charset="0"/>
            </a:endParaRPr>
          </a:p>
          <a:p>
            <a:r>
              <a:rPr lang="pt-BR" dirty="0">
                <a:latin typeface="Century Schoolbook" pitchFamily="18" charset="0"/>
              </a:rPr>
              <a:t>5 - SANVITO W. L. &amp; MONZILLO P. H. . </a:t>
            </a:r>
            <a:r>
              <a:rPr lang="pt-BR" dirty="0" err="1">
                <a:latin typeface="Century Schoolbook" pitchFamily="18" charset="0"/>
              </a:rPr>
              <a:t>Cefaléias</a:t>
            </a:r>
            <a:r>
              <a:rPr lang="pt-BR" dirty="0">
                <a:latin typeface="Century Schoolbook" pitchFamily="18" charset="0"/>
              </a:rPr>
              <a:t> primárias: aspectos cínicos e terapêuticos. Medicina, Ribeirão Preto, 30: 437-448, out./dez. 1997.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6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Principais </a:t>
            </a:r>
            <a:r>
              <a:rPr lang="pt-BR" dirty="0" err="1" smtClean="0"/>
              <a:t>cefaléias</a:t>
            </a:r>
            <a:r>
              <a:rPr lang="pt-BR" dirty="0" smtClean="0"/>
              <a:t> primárias: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Enxaqueca (=</a:t>
            </a:r>
            <a:r>
              <a:rPr lang="pt-BR" dirty="0" err="1" smtClean="0"/>
              <a:t>Migrânea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Cefaléia</a:t>
            </a:r>
            <a:r>
              <a:rPr lang="pt-BR" dirty="0" smtClean="0"/>
              <a:t> tensional</a:t>
            </a:r>
          </a:p>
          <a:p>
            <a:r>
              <a:rPr lang="pt-BR" dirty="0" err="1" smtClean="0"/>
              <a:t>Cefaléia</a:t>
            </a:r>
            <a:r>
              <a:rPr lang="pt-BR" dirty="0" smtClean="0"/>
              <a:t> em salvas</a:t>
            </a:r>
          </a:p>
          <a:p>
            <a:r>
              <a:rPr lang="pt-BR" dirty="0" err="1" smtClean="0"/>
              <a:t>Cefaléia</a:t>
            </a:r>
            <a:r>
              <a:rPr lang="pt-BR" dirty="0" smtClean="0"/>
              <a:t> Crônica Diária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7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 smtClean="0"/>
              <a:t>Enxaqueca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EPIDEMIOLOGIA</a:t>
            </a:r>
          </a:p>
          <a:p>
            <a:pPr>
              <a:buFontTx/>
              <a:buChar char="-"/>
            </a:pPr>
            <a:r>
              <a:rPr lang="pt-BR" dirty="0" err="1" smtClean="0"/>
              <a:t>Stovner</a:t>
            </a:r>
            <a:r>
              <a:rPr lang="pt-BR" dirty="0" smtClean="0"/>
              <a:t> e col. apontam prevalência de 11% para </a:t>
            </a:r>
            <a:r>
              <a:rPr lang="pt-BR" dirty="0" err="1" smtClean="0"/>
              <a:t>migrânea,sendo</a:t>
            </a:r>
            <a:r>
              <a:rPr lang="pt-BR" dirty="0" smtClean="0"/>
              <a:t> 8% dos homens e 25% das mulheres.</a:t>
            </a:r>
          </a:p>
          <a:p>
            <a:pPr>
              <a:buFontTx/>
              <a:buChar char="-"/>
            </a:pPr>
            <a:r>
              <a:rPr lang="pt-BR" dirty="0" smtClean="0"/>
              <a:t>A taxa de prevalência é mais alta nas </a:t>
            </a:r>
            <a:r>
              <a:rPr lang="pt-BR" dirty="0" err="1" smtClean="0"/>
              <a:t>mulheres,na</a:t>
            </a:r>
            <a:r>
              <a:rPr lang="pt-BR" dirty="0" smtClean="0"/>
              <a:t> proporção de 3:1.</a:t>
            </a:r>
          </a:p>
          <a:p>
            <a:pPr>
              <a:buFontTx/>
              <a:buChar char="-"/>
            </a:pPr>
            <a:r>
              <a:rPr lang="pt-BR" dirty="0" smtClean="0"/>
              <a:t>Início geralmente na infância/adolescência e início da vida adulta.</a:t>
            </a:r>
          </a:p>
        </p:txBody>
      </p:sp>
    </p:spTree>
    <p:extLst>
      <p:ext uri="{BB962C8B-B14F-4D97-AF65-F5344CB8AC3E}">
        <p14:creationId xmlns:p14="http://schemas.microsoft.com/office/powerpoint/2010/main" val="362038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Mecanismos envolvidos na 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Vascular</a:t>
            </a:r>
          </a:p>
          <a:p>
            <a:pPr>
              <a:buFontTx/>
              <a:buChar char="-"/>
            </a:pPr>
            <a:r>
              <a:rPr lang="pt-BR" dirty="0" smtClean="0"/>
              <a:t>Serotoninérgico</a:t>
            </a:r>
          </a:p>
          <a:p>
            <a:pPr>
              <a:buFontTx/>
              <a:buChar char="-"/>
            </a:pPr>
            <a:r>
              <a:rPr lang="pt-BR" dirty="0" smtClean="0"/>
              <a:t>Inflamação Neurogênica</a:t>
            </a:r>
          </a:p>
          <a:p>
            <a:pPr>
              <a:buFontTx/>
              <a:buChar char="-"/>
            </a:pPr>
            <a:r>
              <a:rPr lang="pt-BR" dirty="0" smtClean="0"/>
              <a:t>Depressão Alastrante Cortical</a:t>
            </a:r>
          </a:p>
          <a:p>
            <a:pPr>
              <a:buFontTx/>
              <a:buChar char="-"/>
            </a:pPr>
            <a:r>
              <a:rPr lang="pt-BR" dirty="0" smtClean="0"/>
              <a:t>Hormônio Melatonina</a:t>
            </a:r>
          </a:p>
          <a:p>
            <a:pPr>
              <a:buFontTx/>
              <a:buChar char="-"/>
            </a:pPr>
            <a:r>
              <a:rPr lang="pt-BR" dirty="0" smtClean="0"/>
              <a:t>Predisposição Genética</a:t>
            </a:r>
          </a:p>
          <a:p>
            <a:pPr>
              <a:buNone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21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FISIOPATOLOGIA</a:t>
            </a:r>
          </a:p>
          <a:p>
            <a:pPr>
              <a:buFontTx/>
              <a:buChar char="-"/>
            </a:pPr>
            <a:r>
              <a:rPr lang="pt-BR" dirty="0" smtClean="0"/>
              <a:t>Teoria Vascular (Graham e Wolff,1938):</a:t>
            </a:r>
          </a:p>
          <a:p>
            <a:pPr marL="109728" indent="0">
              <a:buNone/>
            </a:pPr>
            <a:endParaRPr lang="pt-BR" sz="2400" b="1" i="1" dirty="0" smtClean="0"/>
          </a:p>
          <a:p>
            <a:pPr marL="109728" indent="0">
              <a:buNone/>
            </a:pPr>
            <a:r>
              <a:rPr lang="pt-BR" sz="2400" b="1" i="1" dirty="0" smtClean="0"/>
              <a:t>Vasoconstrição</a:t>
            </a:r>
            <a:r>
              <a:rPr lang="pt-BR" sz="2400" dirty="0" smtClean="0"/>
              <a:t> como a causa da Aura; </a:t>
            </a:r>
          </a:p>
          <a:p>
            <a:pPr marL="109728" indent="0">
              <a:buNone/>
            </a:pPr>
            <a:endParaRPr lang="pt-BR" sz="2400" b="1" i="1" dirty="0" smtClean="0"/>
          </a:p>
          <a:p>
            <a:pPr marL="109728" indent="0">
              <a:buNone/>
            </a:pPr>
            <a:endParaRPr lang="pt-BR" sz="2400" b="1" i="1" dirty="0" smtClean="0"/>
          </a:p>
          <a:p>
            <a:pPr marL="109728" indent="0">
              <a:buNone/>
            </a:pPr>
            <a:r>
              <a:rPr lang="pt-BR" sz="2400" b="1" i="1" dirty="0" smtClean="0"/>
              <a:t>Vasodilatação</a:t>
            </a:r>
            <a:r>
              <a:rPr lang="pt-BR" sz="2400" dirty="0" smtClean="0"/>
              <a:t> como a causa da Dor;</a:t>
            </a:r>
          </a:p>
          <a:p>
            <a:pPr marL="109728" indent="0">
              <a:buNone/>
            </a:pPr>
            <a:r>
              <a:rPr lang="pt-BR" sz="2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109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Enxaqueca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 smtClean="0"/>
              <a:t>Teoria Serotoninérgica (</a:t>
            </a:r>
            <a:r>
              <a:rPr lang="pt-BR" dirty="0" err="1" smtClean="0"/>
              <a:t>Federigo</a:t>
            </a:r>
            <a:r>
              <a:rPr lang="pt-BR" dirty="0" smtClean="0"/>
              <a:t> </a:t>
            </a:r>
            <a:r>
              <a:rPr lang="pt-BR" dirty="0" err="1" smtClean="0"/>
              <a:t>Sicuteri</a:t>
            </a:r>
            <a:r>
              <a:rPr lang="pt-BR" dirty="0" smtClean="0"/>
              <a:t> na década de 70)</a:t>
            </a:r>
          </a:p>
          <a:p>
            <a:r>
              <a:rPr lang="pt-BR" dirty="0"/>
              <a:t>Em indivíduos </a:t>
            </a:r>
            <a:r>
              <a:rPr lang="pt-BR" dirty="0" err="1"/>
              <a:t>enxaquecosos</a:t>
            </a:r>
            <a:r>
              <a:rPr lang="pt-BR" dirty="0"/>
              <a:t>, encontrou-se valores elevados de um metabólito da serotonina na urina. </a:t>
            </a:r>
            <a:endParaRPr lang="pt-BR" dirty="0" smtClean="0"/>
          </a:p>
          <a:p>
            <a:r>
              <a:rPr lang="pt-BR" dirty="0" smtClean="0"/>
              <a:t>Hipótese: Pico </a:t>
            </a:r>
            <a:r>
              <a:rPr lang="pt-BR" dirty="0"/>
              <a:t>inicial de serotonina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vasoconstrição cerebral (manifestação </a:t>
            </a:r>
            <a:r>
              <a:rPr lang="pt-BR" dirty="0"/>
              <a:t>de </a:t>
            </a:r>
            <a:r>
              <a:rPr lang="pt-BR" dirty="0" smtClean="0"/>
              <a:t>aura). </a:t>
            </a:r>
            <a:endParaRPr lang="pt-BR" dirty="0"/>
          </a:p>
          <a:p>
            <a:r>
              <a:rPr lang="pt-BR" dirty="0" err="1" smtClean="0"/>
              <a:t>Posteriormente:Queda</a:t>
            </a:r>
            <a:r>
              <a:rPr lang="pt-BR" dirty="0" smtClean="0"/>
              <a:t> </a:t>
            </a:r>
            <a:r>
              <a:rPr lang="pt-BR" dirty="0"/>
              <a:t>no nível plasmático de </a:t>
            </a:r>
            <a:r>
              <a:rPr lang="pt-BR" dirty="0" err="1" smtClean="0"/>
              <a:t>serotonina</a:t>
            </a:r>
            <a:r>
              <a:rPr lang="pt-BR" dirty="0" err="1" smtClean="0">
                <a:sym typeface="Wingdings" pitchFamily="2" charset="2"/>
              </a:rPr>
              <a:t></a:t>
            </a:r>
            <a:r>
              <a:rPr lang="pt-BR" dirty="0" err="1" smtClean="0"/>
              <a:t>hiperperfusão</a:t>
            </a:r>
            <a:r>
              <a:rPr lang="pt-BR" dirty="0" smtClean="0"/>
              <a:t> (</a:t>
            </a:r>
            <a:r>
              <a:rPr lang="pt-BR" dirty="0" err="1" smtClean="0"/>
              <a:t>cefaléia</a:t>
            </a:r>
            <a:r>
              <a:rPr lang="pt-BR" dirty="0" smtClean="0"/>
              <a:t>).</a:t>
            </a:r>
            <a:endParaRPr lang="pt-BR" dirty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525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2628</Words>
  <Application>Microsoft Office PowerPoint</Application>
  <PresentationFormat>Apresentação na tela (4:3)</PresentationFormat>
  <Paragraphs>294</Paragraphs>
  <Slides>47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47</vt:i4>
      </vt:variant>
    </vt:vector>
  </HeadingPairs>
  <TitlesOfParts>
    <vt:vector size="58" baseType="lpstr">
      <vt:lpstr>Arial</vt:lpstr>
      <vt:lpstr>Calibri</vt:lpstr>
      <vt:lpstr>Calisto MT</vt:lpstr>
      <vt:lpstr>Century Schoolbook</vt:lpstr>
      <vt:lpstr>Georgia</vt:lpstr>
      <vt:lpstr>Gill Sans MT</vt:lpstr>
      <vt:lpstr>Trebuchet MS</vt:lpstr>
      <vt:lpstr>Wingdings</vt:lpstr>
      <vt:lpstr>Wingdings 2</vt:lpstr>
      <vt:lpstr>Classic</vt:lpstr>
      <vt:lpstr>Urbano</vt:lpstr>
      <vt:lpstr>CEFALÉIAS PRIMÁRIAS</vt:lpstr>
      <vt:lpstr>Definição</vt:lpstr>
      <vt:lpstr>Avaliação Clínica da Cefaléia</vt:lpstr>
      <vt:lpstr>Anatomia das Cefaléias</vt:lpstr>
      <vt:lpstr>Principais cefaléias primárias:</vt:lpstr>
      <vt:lpstr>Enxaqueca </vt:lpstr>
      <vt:lpstr>Mecanismos envolvidos na enxaqueca</vt:lpstr>
      <vt:lpstr>Enxaqueca</vt:lpstr>
      <vt:lpstr>Enxaqueca</vt:lpstr>
      <vt:lpstr>Enxaqueca</vt:lpstr>
      <vt:lpstr>Enxaqueca</vt:lpstr>
      <vt:lpstr>Enxaqueca</vt:lpstr>
      <vt:lpstr>Enxaqueca</vt:lpstr>
      <vt:lpstr>Apresentação do PowerPoint</vt:lpstr>
      <vt:lpstr>Enxaqueca</vt:lpstr>
      <vt:lpstr>Enxaqueca</vt:lpstr>
      <vt:lpstr>Enxaqueca</vt:lpstr>
      <vt:lpstr>Enxaqueca</vt:lpstr>
      <vt:lpstr>Enxaqueca</vt:lpstr>
      <vt:lpstr>Enxaqueca</vt:lpstr>
      <vt:lpstr>Enxaqueca</vt:lpstr>
      <vt:lpstr>Enxaqueca</vt:lpstr>
      <vt:lpstr>Enxaqueca</vt:lpstr>
      <vt:lpstr>Enxaqueca</vt:lpstr>
      <vt:lpstr>Enxaqueca</vt:lpstr>
      <vt:lpstr>Enxaqueca</vt:lpstr>
      <vt:lpstr>Enxaqueca</vt:lpstr>
      <vt:lpstr>Cefaléia  Tensional (CT)</vt:lpstr>
      <vt:lpstr>Cefaléia Tensional</vt:lpstr>
      <vt:lpstr>Cefaléia Tensional</vt:lpstr>
      <vt:lpstr>Cefaléia Tensional</vt:lpstr>
      <vt:lpstr>Cefaléia Tensional</vt:lpstr>
      <vt:lpstr>Cefaléia Tensional vs. Enxaqueca</vt:lpstr>
      <vt:lpstr>Cefaléia em Salvas</vt:lpstr>
      <vt:lpstr>Cefaléia em Salvas</vt:lpstr>
      <vt:lpstr>Cefaléia em Salvas</vt:lpstr>
      <vt:lpstr>Cefaléia em Salvas</vt:lpstr>
      <vt:lpstr>Cefaléia Primária em Pontadas</vt:lpstr>
      <vt:lpstr>Cefaléia Primária dos Esforços</vt:lpstr>
      <vt:lpstr>Cefaléia associada à atividade sexual</vt:lpstr>
      <vt:lpstr>Cefaléia Hípnica</vt:lpstr>
      <vt:lpstr>Cefaléia Explosiva Primária</vt:lpstr>
      <vt:lpstr>Cefaléia Persistente Diária</vt:lpstr>
      <vt:lpstr>Hemicraniana Paroxística</vt:lpstr>
      <vt:lpstr>Enxaqueca vs. Cefaléia em Salvas</vt:lpstr>
      <vt:lpstr> Enxaqueca vs. Cefaléia em salvas</vt:lpstr>
      <vt:lpstr>Referências Bibliográficas: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CEFALÉIAS PRIMÁRIAS</dc:title>
  <dc:creator>Gabriela</dc:creator>
  <cp:lastModifiedBy>MARCHIOLI MARCHIOLI</cp:lastModifiedBy>
  <cp:revision>71</cp:revision>
  <dcterms:created xsi:type="dcterms:W3CDTF">2013-04-23T01:16:48Z</dcterms:created>
  <dcterms:modified xsi:type="dcterms:W3CDTF">2017-04-15T17:57:18Z</dcterms:modified>
</cp:coreProperties>
</file>