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338" r:id="rId2"/>
    <p:sldId id="337" r:id="rId3"/>
    <p:sldId id="321" r:id="rId4"/>
    <p:sldId id="322" r:id="rId5"/>
    <p:sldId id="326" r:id="rId6"/>
    <p:sldId id="327" r:id="rId7"/>
    <p:sldId id="328" r:id="rId8"/>
    <p:sldId id="329" r:id="rId9"/>
    <p:sldId id="330" r:id="rId10"/>
    <p:sldId id="331" r:id="rId11"/>
    <p:sldId id="332" r:id="rId12"/>
    <p:sldId id="334" r:id="rId13"/>
    <p:sldId id="335" r:id="rId14"/>
    <p:sldId id="336"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8" r:id="rId35"/>
    <p:sldId id="319" r:id="rId36"/>
    <p:sldId id="320" r:id="rId37"/>
    <p:sldId id="269" r:id="rId38"/>
    <p:sldId id="270" r:id="rId39"/>
    <p:sldId id="257" r:id="rId40"/>
    <p:sldId id="271" r:id="rId41"/>
    <p:sldId id="272" r:id="rId42"/>
    <p:sldId id="273" r:id="rId43"/>
    <p:sldId id="274" r:id="rId44"/>
    <p:sldId id="275" r:id="rId45"/>
    <p:sldId id="276" r:id="rId46"/>
    <p:sldId id="277" r:id="rId47"/>
    <p:sldId id="278" r:id="rId48"/>
    <p:sldId id="279" r:id="rId49"/>
    <p:sldId id="280" r:id="rId50"/>
    <p:sldId id="281" r:id="rId51"/>
    <p:sldId id="282" r:id="rId52"/>
    <p:sldId id="283" r:id="rId53"/>
    <p:sldId id="284" r:id="rId54"/>
    <p:sldId id="285" r:id="rId55"/>
    <p:sldId id="286" r:id="rId56"/>
    <p:sldId id="287" r:id="rId57"/>
    <p:sldId id="288" r:id="rId58"/>
    <p:sldId id="289" r:id="rId59"/>
    <p:sldId id="290" r:id="rId60"/>
    <p:sldId id="291" r:id="rId61"/>
    <p:sldId id="292" r:id="rId62"/>
    <p:sldId id="293" r:id="rId63"/>
    <p:sldId id="294" r:id="rId64"/>
    <p:sldId id="295" r:id="rId65"/>
    <p:sldId id="296" r:id="rId66"/>
    <p:sldId id="339" r:id="rId67"/>
    <p:sldId id="259" r:id="rId68"/>
    <p:sldId id="268" r:id="rId69"/>
    <p:sldId id="261" r:id="rId70"/>
    <p:sldId id="265" r:id="rId71"/>
    <p:sldId id="264" r:id="rId72"/>
    <p:sldId id="263" r:id="rId73"/>
    <p:sldId id="262" r:id="rId74"/>
    <p:sldId id="267" r:id="rId75"/>
    <p:sldId id="266" r:id="rId76"/>
    <p:sldId id="297" r:id="rId7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304" autoAdjust="0"/>
  </p:normalViewPr>
  <p:slideViewPr>
    <p:cSldViewPr>
      <p:cViewPr varScale="1">
        <p:scale>
          <a:sx n="92" d="100"/>
          <a:sy n="92"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4F3A3977-6A3A-4A5A-8767-C9D1794C8501}" type="datetimeFigureOut">
              <a:rPr lang="pt-BR" smtClean="0"/>
              <a:pPr/>
              <a:t>15/11/2013</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CAC4A5A-E3C5-4D6E-85B8-F7E3CEA8E92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4F3A3977-6A3A-4A5A-8767-C9D1794C8501}" type="datetimeFigureOut">
              <a:rPr lang="pt-BR" smtClean="0"/>
              <a:pPr/>
              <a:t>15/11/2013</a:t>
            </a:fld>
            <a:endParaRPr lang="pt-BR"/>
          </a:p>
        </p:txBody>
      </p:sp>
      <p:sp>
        <p:nvSpPr>
          <p:cNvPr id="27" name="Espaço Reservado para Número de Slide 26"/>
          <p:cNvSpPr>
            <a:spLocks noGrp="1"/>
          </p:cNvSpPr>
          <p:nvPr>
            <p:ph type="sldNum" sz="quarter" idx="11"/>
          </p:nvPr>
        </p:nvSpPr>
        <p:spPr/>
        <p:txBody>
          <a:bodyPr rtlCol="0"/>
          <a:lstStyle/>
          <a:p>
            <a:fld id="{ACAC4A5A-E3C5-4D6E-85B8-F7E3CEA8E929}"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4F3A3977-6A3A-4A5A-8767-C9D1794C8501}" type="datetimeFigureOut">
              <a:rPr lang="pt-BR" smtClean="0"/>
              <a:pPr/>
              <a:t>15/11/2013</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ACAC4A5A-E3C5-4D6E-85B8-F7E3CEA8E92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4F3A3977-6A3A-4A5A-8767-C9D1794C8501}" type="datetimeFigureOut">
              <a:rPr lang="pt-BR" smtClean="0"/>
              <a:pPr/>
              <a:t>15/11/2013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CAC4A5A-E3C5-4D6E-85B8-F7E3CEA8E92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F3A3977-6A3A-4A5A-8767-C9D1794C8501}" type="datetimeFigureOut">
              <a:rPr lang="pt-BR" smtClean="0"/>
              <a:pPr/>
              <a:t>15/11/2013</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CAC4A5A-E3C5-4D6E-85B8-F7E3CEA8E92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miltonmarchioli.com.br/artigos/neurologia/cefaliatria/CLASSIFICACAOINTERNACIONALDASCEFALEIAS1-7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2204864"/>
            <a:ext cx="8663880" cy="1470025"/>
          </a:xfrm>
        </p:spPr>
        <p:txBody>
          <a:bodyPr/>
          <a:lstStyle/>
          <a:p>
            <a:r>
              <a:rPr lang="pt-BR" dirty="0" smtClean="0"/>
              <a:t>Cefaleias Primárias e Secundárias</a:t>
            </a:r>
            <a:endParaRPr lang="pt-PT" dirty="0"/>
          </a:p>
        </p:txBody>
      </p:sp>
    </p:spTree>
    <p:extLst>
      <p:ext uri="{BB962C8B-B14F-4D97-AF65-F5344CB8AC3E}">
        <p14:creationId xmlns="" xmlns:p14="http://schemas.microsoft.com/office/powerpoint/2010/main" val="5351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lstStyle/>
          <a:p>
            <a:r>
              <a:rPr lang="pt-BR" dirty="0" smtClean="0"/>
              <a:t>Cefaleia em </a:t>
            </a:r>
            <a:r>
              <a:rPr lang="pt-BR" dirty="0" smtClean="0"/>
              <a:t>Salvas</a:t>
            </a:r>
            <a:endParaRPr lang="pt-BR" dirty="0" smtClean="0">
              <a:solidFill>
                <a:schemeClr val="tx1"/>
              </a:solidFill>
            </a:endParaRPr>
          </a:p>
        </p:txBody>
      </p:sp>
      <p:sp>
        <p:nvSpPr>
          <p:cNvPr id="3" name="Subtítulo 2"/>
          <p:cNvSpPr>
            <a:spLocks noGrp="1"/>
          </p:cNvSpPr>
          <p:nvPr>
            <p:ph idx="1"/>
          </p:nvPr>
        </p:nvSpPr>
        <p:spPr>
          <a:xfrm>
            <a:off x="457200" y="1772816"/>
            <a:ext cx="8229600" cy="4941168"/>
          </a:xfrm>
        </p:spPr>
        <p:txBody>
          <a:bodyPr>
            <a:noAutofit/>
          </a:bodyPr>
          <a:lstStyle/>
          <a:p>
            <a:pPr algn="just"/>
            <a:r>
              <a:rPr lang="pt-BR" sz="1800" dirty="0" smtClean="0">
                <a:solidFill>
                  <a:schemeClr val="tx1"/>
                </a:solidFill>
              </a:rPr>
              <a:t>Sinônimos: cefaleia histamínica, </a:t>
            </a:r>
            <a:r>
              <a:rPr lang="pt-BR" sz="1800" dirty="0" smtClean="0">
                <a:solidFill>
                  <a:schemeClr val="tx1"/>
                </a:solidFill>
              </a:rPr>
              <a:t>Cluster </a:t>
            </a:r>
            <a:r>
              <a:rPr lang="pt-BR" sz="1800" dirty="0" err="1" smtClean="0">
                <a:solidFill>
                  <a:schemeClr val="tx1"/>
                </a:solidFill>
              </a:rPr>
              <a:t>Headache</a:t>
            </a:r>
            <a:r>
              <a:rPr lang="pt-BR" sz="1800" dirty="0" smtClean="0">
                <a:solidFill>
                  <a:schemeClr val="tx1"/>
                </a:solidFill>
              </a:rPr>
              <a:t>, </a:t>
            </a:r>
            <a:r>
              <a:rPr lang="pt-BR" sz="1800" dirty="0" smtClean="0">
                <a:solidFill>
                  <a:schemeClr val="tx1"/>
                </a:solidFill>
              </a:rPr>
              <a:t>Síndrome </a:t>
            </a:r>
            <a:r>
              <a:rPr lang="pt-BR" sz="1800" dirty="0" smtClean="0">
                <a:solidFill>
                  <a:schemeClr val="tx1"/>
                </a:solidFill>
              </a:rPr>
              <a:t>de </a:t>
            </a:r>
            <a:r>
              <a:rPr lang="pt-BR" sz="1800" dirty="0" err="1" smtClean="0">
                <a:solidFill>
                  <a:schemeClr val="tx1"/>
                </a:solidFill>
              </a:rPr>
              <a:t>Raeder</a:t>
            </a:r>
            <a:r>
              <a:rPr lang="pt-BR" sz="1800" dirty="0" smtClean="0">
                <a:solidFill>
                  <a:schemeClr val="tx1"/>
                </a:solidFill>
              </a:rPr>
              <a:t>.</a:t>
            </a:r>
            <a:endParaRPr lang="pt-BR" sz="1800" dirty="0" smtClean="0">
              <a:solidFill>
                <a:schemeClr val="tx1"/>
              </a:solidFill>
            </a:endParaRPr>
          </a:p>
          <a:p>
            <a:pPr algn="just"/>
            <a:r>
              <a:rPr lang="pt-BR" sz="1800" dirty="0" smtClean="0">
                <a:solidFill>
                  <a:schemeClr val="tx1"/>
                </a:solidFill>
              </a:rPr>
              <a:t>Caracteriza se por ocorrer diariamente em um período </a:t>
            </a:r>
            <a:r>
              <a:rPr lang="pt-BR" sz="1800" dirty="0" smtClean="0">
                <a:solidFill>
                  <a:schemeClr val="tx1"/>
                </a:solidFill>
              </a:rPr>
              <a:t>curto (</a:t>
            </a:r>
            <a:r>
              <a:rPr lang="pt-BR" sz="1800" dirty="0" smtClean="0">
                <a:solidFill>
                  <a:schemeClr val="tx1"/>
                </a:solidFill>
              </a:rPr>
              <a:t>semanas) seguindo-se um longo período </a:t>
            </a:r>
            <a:r>
              <a:rPr lang="pt-BR" sz="1800" dirty="0" smtClean="0">
                <a:solidFill>
                  <a:schemeClr val="tx1"/>
                </a:solidFill>
              </a:rPr>
              <a:t>assintomático.</a:t>
            </a:r>
            <a:endParaRPr lang="pt-BR" sz="1800" dirty="0" smtClean="0">
              <a:solidFill>
                <a:schemeClr val="tx1"/>
              </a:solidFill>
            </a:endParaRPr>
          </a:p>
          <a:p>
            <a:pPr algn="just"/>
            <a:r>
              <a:rPr lang="pt-BR" sz="1800" dirty="0" smtClean="0">
                <a:solidFill>
                  <a:schemeClr val="tx1"/>
                </a:solidFill>
              </a:rPr>
              <a:t>Rara (</a:t>
            </a:r>
            <a:r>
              <a:rPr lang="pt-BR" sz="1800" dirty="0" smtClean="0">
                <a:solidFill>
                  <a:schemeClr val="tx1"/>
                </a:solidFill>
              </a:rPr>
              <a:t>7 em 1 </a:t>
            </a:r>
            <a:r>
              <a:rPr lang="pt-BR" sz="1800" dirty="0" smtClean="0">
                <a:solidFill>
                  <a:schemeClr val="tx1"/>
                </a:solidFill>
              </a:rPr>
              <a:t>milhão de pessoas).</a:t>
            </a:r>
            <a:endParaRPr lang="pt-BR" sz="1800" dirty="0" smtClean="0">
              <a:solidFill>
                <a:schemeClr val="tx1"/>
              </a:solidFill>
            </a:endParaRPr>
          </a:p>
          <a:p>
            <a:pPr algn="just"/>
            <a:r>
              <a:rPr lang="pt-BR" sz="1800" dirty="0" smtClean="0">
                <a:solidFill>
                  <a:schemeClr val="tx1"/>
                </a:solidFill>
              </a:rPr>
              <a:t>Mais comum em </a:t>
            </a:r>
            <a:r>
              <a:rPr lang="pt-BR" sz="1800" dirty="0" smtClean="0">
                <a:solidFill>
                  <a:schemeClr val="tx1"/>
                </a:solidFill>
              </a:rPr>
              <a:t>Homem (</a:t>
            </a:r>
            <a:r>
              <a:rPr lang="pt-BR" sz="1800" dirty="0" smtClean="0">
                <a:solidFill>
                  <a:schemeClr val="tx1"/>
                </a:solidFill>
              </a:rPr>
              <a:t>9:1</a:t>
            </a:r>
            <a:r>
              <a:rPr lang="pt-BR" sz="1800" dirty="0" smtClean="0">
                <a:solidFill>
                  <a:schemeClr val="tx1"/>
                </a:solidFill>
              </a:rPr>
              <a:t>).</a:t>
            </a:r>
            <a:endParaRPr lang="pt-BR" sz="1800" dirty="0" smtClean="0">
              <a:solidFill>
                <a:schemeClr val="tx1"/>
              </a:solidFill>
            </a:endParaRPr>
          </a:p>
          <a:p>
            <a:pPr algn="just"/>
            <a:r>
              <a:rPr lang="pt-BR" sz="1800" dirty="0" smtClean="0">
                <a:solidFill>
                  <a:schemeClr val="tx1"/>
                </a:solidFill>
              </a:rPr>
              <a:t>Idade 20-40 </a:t>
            </a:r>
            <a:r>
              <a:rPr lang="pt-BR" sz="1800" dirty="0" smtClean="0">
                <a:solidFill>
                  <a:schemeClr val="tx1"/>
                </a:solidFill>
              </a:rPr>
              <a:t>anos.</a:t>
            </a:r>
            <a:endParaRPr lang="pt-BR" sz="1800" dirty="0" smtClean="0">
              <a:solidFill>
                <a:schemeClr val="tx1"/>
              </a:solidFill>
            </a:endParaRPr>
          </a:p>
          <a:p>
            <a:pPr algn="just"/>
            <a:r>
              <a:rPr lang="pt-BR" sz="1800" dirty="0" smtClean="0">
                <a:solidFill>
                  <a:schemeClr val="tx1"/>
                </a:solidFill>
              </a:rPr>
              <a:t>Dor unilateral </a:t>
            </a:r>
            <a:r>
              <a:rPr lang="pt-BR" sz="1800" dirty="0" smtClean="0">
                <a:solidFill>
                  <a:schemeClr val="tx1"/>
                </a:solidFill>
              </a:rPr>
              <a:t>periorbitaria.</a:t>
            </a:r>
            <a:endParaRPr lang="pt-BR" sz="1800" dirty="0" smtClean="0">
              <a:solidFill>
                <a:schemeClr val="tx1"/>
              </a:solidFill>
            </a:endParaRPr>
          </a:p>
          <a:p>
            <a:pPr algn="just"/>
            <a:r>
              <a:rPr lang="pt-BR" sz="1800" dirty="0" smtClean="0">
                <a:solidFill>
                  <a:schemeClr val="tx1"/>
                </a:solidFill>
              </a:rPr>
              <a:t>Dor </a:t>
            </a:r>
            <a:r>
              <a:rPr lang="pt-BR" sz="1800" dirty="0" smtClean="0">
                <a:solidFill>
                  <a:schemeClr val="tx1"/>
                </a:solidFill>
              </a:rPr>
              <a:t>insuportável “</a:t>
            </a:r>
            <a:r>
              <a:rPr lang="pt-BR" sz="1800" dirty="0" smtClean="0">
                <a:solidFill>
                  <a:schemeClr val="tx1"/>
                </a:solidFill>
              </a:rPr>
              <a:t>em facadas</a:t>
            </a:r>
            <a:r>
              <a:rPr lang="pt-BR" sz="1800" dirty="0" smtClean="0">
                <a:solidFill>
                  <a:schemeClr val="tx1"/>
                </a:solidFill>
              </a:rPr>
              <a:t>” (</a:t>
            </a:r>
            <a:r>
              <a:rPr lang="pt-BR" sz="1800" dirty="0" smtClean="0">
                <a:solidFill>
                  <a:schemeClr val="tx1"/>
                </a:solidFill>
              </a:rPr>
              <a:t>na crise, paciente agitado, </a:t>
            </a:r>
            <a:r>
              <a:rPr lang="pt-BR" sz="1800" dirty="0" smtClean="0">
                <a:solidFill>
                  <a:schemeClr val="tx1"/>
                </a:solidFill>
              </a:rPr>
              <a:t>bate a cabeça </a:t>
            </a:r>
            <a:r>
              <a:rPr lang="pt-BR" sz="1800" dirty="0" smtClean="0">
                <a:solidFill>
                  <a:schemeClr val="tx1"/>
                </a:solidFill>
              </a:rPr>
              <a:t>na parede, ameaça </a:t>
            </a:r>
            <a:r>
              <a:rPr lang="pt-BR" sz="1800" dirty="0" smtClean="0">
                <a:solidFill>
                  <a:schemeClr val="tx1"/>
                </a:solidFill>
              </a:rPr>
              <a:t>de suicídio).</a:t>
            </a:r>
            <a:endParaRPr lang="pt-BR" sz="1800" dirty="0" smtClean="0">
              <a:solidFill>
                <a:schemeClr val="tx1"/>
              </a:solidFill>
            </a:endParaRPr>
          </a:p>
          <a:p>
            <a:pPr algn="just"/>
            <a:r>
              <a:rPr lang="pt-BR" sz="1800" dirty="0" smtClean="0">
                <a:solidFill>
                  <a:schemeClr val="tx1"/>
                </a:solidFill>
              </a:rPr>
              <a:t>Duração 15-180 </a:t>
            </a:r>
            <a:r>
              <a:rPr lang="pt-BR" sz="1800" dirty="0" smtClean="0">
                <a:solidFill>
                  <a:schemeClr val="tx1"/>
                </a:solidFill>
              </a:rPr>
              <a:t>min.</a:t>
            </a:r>
            <a:endParaRPr lang="pt-BR" sz="1800" dirty="0" smtClean="0">
              <a:solidFill>
                <a:schemeClr val="tx1"/>
              </a:solidFill>
            </a:endParaRPr>
          </a:p>
          <a:p>
            <a:pPr algn="just"/>
            <a:r>
              <a:rPr lang="pt-BR" sz="1800" dirty="0" smtClean="0">
                <a:solidFill>
                  <a:schemeClr val="tx1"/>
                </a:solidFill>
              </a:rPr>
              <a:t>Comumente etilista e </a:t>
            </a:r>
            <a:r>
              <a:rPr lang="pt-BR" sz="1800" dirty="0" smtClean="0">
                <a:solidFill>
                  <a:schemeClr val="tx1"/>
                </a:solidFill>
              </a:rPr>
              <a:t>tabagista (</a:t>
            </a:r>
            <a:r>
              <a:rPr lang="pt-BR" sz="1800" dirty="0" smtClean="0">
                <a:solidFill>
                  <a:schemeClr val="tx1"/>
                </a:solidFill>
              </a:rPr>
              <a:t>ingestão alcoólica principal fator desencadeante, ocorre em 70% dos pacientes) </a:t>
            </a:r>
            <a:r>
              <a:rPr lang="pt-BR" sz="1800" dirty="0" smtClean="0">
                <a:solidFill>
                  <a:schemeClr val="tx1"/>
                </a:solidFill>
              </a:rPr>
              <a:t>.</a:t>
            </a:r>
            <a:endParaRPr lang="pt-BR" sz="1800" dirty="0" smtClean="0">
              <a:solidFill>
                <a:schemeClr val="tx1"/>
              </a:solidFill>
            </a:endParaRPr>
          </a:p>
          <a:p>
            <a:pPr algn="just"/>
            <a:r>
              <a:rPr lang="pt-BR" sz="1800" dirty="0" smtClean="0">
                <a:solidFill>
                  <a:schemeClr val="tx1"/>
                </a:solidFill>
              </a:rPr>
              <a:t>Ocorre em geral </a:t>
            </a:r>
            <a:r>
              <a:rPr lang="pt-BR" sz="1800" dirty="0" smtClean="0">
                <a:solidFill>
                  <a:schemeClr val="tx1"/>
                </a:solidFill>
              </a:rPr>
              <a:t>à noite</a:t>
            </a:r>
            <a:r>
              <a:rPr lang="pt-BR" sz="1800" dirty="0" smtClean="0">
                <a:solidFill>
                  <a:schemeClr val="tx1"/>
                </a:solidFill>
              </a:rPr>
              <a:t>, acordando o paciente nas duas primeiras horas de </a:t>
            </a:r>
            <a:r>
              <a:rPr lang="pt-BR" sz="1800" dirty="0" smtClean="0">
                <a:solidFill>
                  <a:schemeClr val="tx1"/>
                </a:solidFill>
              </a:rPr>
              <a:t>sono – Frequência -  1 a 8/dia.</a:t>
            </a:r>
            <a:endParaRPr lang="pt-BR" sz="1800" dirty="0" smtClean="0">
              <a:solidFill>
                <a:schemeClr val="tx1"/>
              </a:solidFill>
            </a:endParaRPr>
          </a:p>
          <a:p>
            <a:pPr algn="just"/>
            <a:r>
              <a:rPr lang="pt-BR" sz="1800" dirty="0" smtClean="0">
                <a:solidFill>
                  <a:schemeClr val="tx1"/>
                </a:solidFill>
              </a:rPr>
              <a:t>Sem </a:t>
            </a:r>
            <a:r>
              <a:rPr lang="pt-BR" sz="1800" dirty="0" smtClean="0">
                <a:solidFill>
                  <a:schemeClr val="tx1"/>
                </a:solidFill>
              </a:rPr>
              <a:t>aura.</a:t>
            </a:r>
            <a:endParaRPr lang="pt-BR" sz="1800" dirty="0" smtClean="0">
              <a:solidFill>
                <a:schemeClr val="tx1"/>
              </a:solidFill>
            </a:endParaRPr>
          </a:p>
          <a:p>
            <a:pPr algn="just"/>
            <a:r>
              <a:rPr lang="pt-BR" sz="1800" dirty="0" smtClean="0">
                <a:solidFill>
                  <a:schemeClr val="tx1"/>
                </a:solidFill>
              </a:rPr>
              <a:t>Sem historia </a:t>
            </a:r>
            <a:r>
              <a:rPr lang="pt-BR" sz="1800" dirty="0" smtClean="0">
                <a:solidFill>
                  <a:schemeClr val="tx1"/>
                </a:solidFill>
              </a:rPr>
              <a:t>familiar.</a:t>
            </a:r>
            <a:endParaRPr lang="pt-BR" sz="1800" dirty="0" smtClean="0">
              <a:solidFill>
                <a:schemeClr val="tx1"/>
              </a:solidFill>
            </a:endParaRPr>
          </a:p>
          <a:p>
            <a:pPr algn="just"/>
            <a:endParaRPr lang="pt-BR" sz="1800" dirty="0" smtClean="0">
              <a:solidFill>
                <a:schemeClr val="tx1"/>
              </a:solidFill>
            </a:endParaRPr>
          </a:p>
          <a:p>
            <a:pPr algn="just"/>
            <a:endParaRPr lang="pt-BR" sz="1800" dirty="0" smtClean="0">
              <a:solidFill>
                <a:schemeClr val="tx1"/>
              </a:solidFill>
            </a:endParaRPr>
          </a:p>
          <a:p>
            <a:pPr algn="just"/>
            <a:endParaRPr lang="pt-BR" sz="18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Cefaleia em </a:t>
            </a:r>
            <a:r>
              <a:rPr lang="pt-BR" dirty="0" smtClean="0"/>
              <a:t>Salvas</a:t>
            </a:r>
            <a:endParaRPr lang="pt-BR" dirty="0" smtClean="0">
              <a:solidFill>
                <a:schemeClr val="tx1"/>
              </a:solidFill>
            </a:endParaRPr>
          </a:p>
        </p:txBody>
      </p:sp>
      <p:sp>
        <p:nvSpPr>
          <p:cNvPr id="3" name="Subtítulo 2"/>
          <p:cNvSpPr>
            <a:spLocks noGrp="1"/>
          </p:cNvSpPr>
          <p:nvPr>
            <p:ph idx="1"/>
          </p:nvPr>
        </p:nvSpPr>
        <p:spPr/>
        <p:txBody>
          <a:bodyPr>
            <a:normAutofit/>
          </a:bodyPr>
          <a:lstStyle/>
          <a:p>
            <a:pPr algn="just"/>
            <a:r>
              <a:rPr lang="pt-BR" dirty="0" smtClean="0">
                <a:solidFill>
                  <a:schemeClr val="tx1"/>
                </a:solidFill>
              </a:rPr>
              <a:t>Sinais e sintomas  </a:t>
            </a:r>
            <a:r>
              <a:rPr lang="pt-BR" dirty="0" err="1" smtClean="0">
                <a:solidFill>
                  <a:schemeClr val="tx1"/>
                </a:solidFill>
              </a:rPr>
              <a:t>ipsilaterais</a:t>
            </a:r>
            <a:r>
              <a:rPr lang="pt-BR" dirty="0" smtClean="0">
                <a:solidFill>
                  <a:schemeClr val="tx1"/>
                </a:solidFill>
              </a:rPr>
              <a:t> à </a:t>
            </a:r>
            <a:r>
              <a:rPr lang="pt-BR" dirty="0" smtClean="0">
                <a:solidFill>
                  <a:schemeClr val="tx1"/>
                </a:solidFill>
              </a:rPr>
              <a:t>dor.</a:t>
            </a:r>
            <a:endParaRPr lang="pt-BR" dirty="0" smtClean="0">
              <a:solidFill>
                <a:schemeClr val="tx1"/>
              </a:solidFill>
            </a:endParaRPr>
          </a:p>
          <a:p>
            <a:pPr algn="just"/>
            <a:r>
              <a:rPr lang="pt-BR" dirty="0" err="1" smtClean="0">
                <a:solidFill>
                  <a:schemeClr val="tx1"/>
                </a:solidFill>
              </a:rPr>
              <a:t>Hiperemia</a:t>
            </a:r>
            <a:r>
              <a:rPr lang="pt-BR" dirty="0" smtClean="0">
                <a:solidFill>
                  <a:schemeClr val="tx1"/>
                </a:solidFill>
              </a:rPr>
              <a:t> </a:t>
            </a:r>
            <a:r>
              <a:rPr lang="pt-BR" dirty="0" err="1" smtClean="0">
                <a:solidFill>
                  <a:schemeClr val="tx1"/>
                </a:solidFill>
              </a:rPr>
              <a:t>conjuntival</a:t>
            </a:r>
            <a:r>
              <a:rPr lang="pt-BR" dirty="0" smtClean="0">
                <a:solidFill>
                  <a:schemeClr val="tx1"/>
                </a:solidFill>
              </a:rPr>
              <a:t>.</a:t>
            </a:r>
            <a:endParaRPr lang="pt-BR" dirty="0" smtClean="0">
              <a:solidFill>
                <a:schemeClr val="tx1"/>
              </a:solidFill>
            </a:endParaRPr>
          </a:p>
          <a:p>
            <a:pPr algn="just"/>
            <a:r>
              <a:rPr lang="pt-BR" dirty="0" err="1" smtClean="0">
                <a:solidFill>
                  <a:schemeClr val="tx1"/>
                </a:solidFill>
              </a:rPr>
              <a:t>Miose</a:t>
            </a:r>
            <a:r>
              <a:rPr lang="pt-BR" dirty="0" smtClean="0">
                <a:solidFill>
                  <a:schemeClr val="tx1"/>
                </a:solidFill>
              </a:rPr>
              <a:t>, ptose e edema de </a:t>
            </a:r>
            <a:r>
              <a:rPr lang="pt-BR" dirty="0" smtClean="0">
                <a:solidFill>
                  <a:schemeClr val="tx1"/>
                </a:solidFill>
              </a:rPr>
              <a:t>palpebral.                                    </a:t>
            </a:r>
            <a:endParaRPr lang="pt-BR" dirty="0" smtClean="0">
              <a:solidFill>
                <a:schemeClr val="tx1"/>
              </a:solidFill>
            </a:endParaRPr>
          </a:p>
          <a:p>
            <a:pPr algn="just"/>
            <a:r>
              <a:rPr lang="pt-BR" dirty="0" err="1" smtClean="0">
                <a:solidFill>
                  <a:schemeClr val="tx1"/>
                </a:solidFill>
              </a:rPr>
              <a:t>Lacrimejamento</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Obstrução </a:t>
            </a:r>
            <a:r>
              <a:rPr lang="pt-BR" dirty="0" smtClean="0">
                <a:solidFill>
                  <a:schemeClr val="tx1"/>
                </a:solidFill>
              </a:rPr>
              <a:t>nasal.</a:t>
            </a:r>
            <a:endParaRPr lang="pt-BR" dirty="0" smtClean="0">
              <a:solidFill>
                <a:schemeClr val="tx1"/>
              </a:solidFill>
            </a:endParaRPr>
          </a:p>
          <a:p>
            <a:pPr algn="just"/>
            <a:r>
              <a:rPr lang="pt-BR" dirty="0" err="1" smtClean="0">
                <a:solidFill>
                  <a:schemeClr val="tx1"/>
                </a:solidFill>
              </a:rPr>
              <a:t>Rinorreia</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Sudorese </a:t>
            </a:r>
            <a:r>
              <a:rPr lang="pt-BR" dirty="0" smtClean="0">
                <a:solidFill>
                  <a:schemeClr val="tx1"/>
                </a:solidFill>
              </a:rPr>
              <a:t>facial.</a:t>
            </a:r>
            <a:endParaRPr lang="pt-BR" dirty="0" smtClean="0">
              <a:solidFill>
                <a:schemeClr val="tx1"/>
              </a:solidFill>
            </a:endParaRPr>
          </a:p>
          <a:p>
            <a:pPr algn="just"/>
            <a:endParaRPr lang="pt-BR" dirty="0" smtClean="0">
              <a:solidFill>
                <a:schemeClr val="tx1"/>
              </a:solidFill>
            </a:endParaRPr>
          </a:p>
          <a:p>
            <a:pPr algn="just"/>
            <a:endParaRPr lang="pt-B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Cefaleia em </a:t>
            </a:r>
            <a:r>
              <a:rPr lang="pt-BR" dirty="0" smtClean="0"/>
              <a:t>Salvas</a:t>
            </a:r>
            <a:endParaRPr lang="pt-BR" dirty="0" smtClean="0">
              <a:solidFill>
                <a:schemeClr val="tx1"/>
              </a:solidFill>
            </a:endParaRPr>
          </a:p>
        </p:txBody>
      </p:sp>
      <p:sp>
        <p:nvSpPr>
          <p:cNvPr id="3" name="Subtítulo 2"/>
          <p:cNvSpPr>
            <a:spLocks noGrp="1"/>
          </p:cNvSpPr>
          <p:nvPr>
            <p:ph idx="1"/>
          </p:nvPr>
        </p:nvSpPr>
        <p:spPr/>
        <p:txBody>
          <a:bodyPr>
            <a:normAutofit fontScale="92500" lnSpcReduction="10000"/>
          </a:bodyPr>
          <a:lstStyle/>
          <a:p>
            <a:pPr algn="just"/>
            <a:r>
              <a:rPr lang="pt-BR" dirty="0" smtClean="0">
                <a:solidFill>
                  <a:schemeClr val="tx1"/>
                </a:solidFill>
              </a:rPr>
              <a:t>Tratamento:</a:t>
            </a:r>
            <a:endParaRPr lang="pt-BR" dirty="0" smtClean="0">
              <a:solidFill>
                <a:schemeClr val="tx1"/>
              </a:solidFill>
            </a:endParaRPr>
          </a:p>
          <a:p>
            <a:pPr algn="just"/>
            <a:r>
              <a:rPr lang="pt-BR" dirty="0" smtClean="0">
                <a:solidFill>
                  <a:schemeClr val="tx1"/>
                </a:solidFill>
              </a:rPr>
              <a:t>Abortivo: </a:t>
            </a:r>
          </a:p>
          <a:p>
            <a:pPr algn="just"/>
            <a:r>
              <a:rPr lang="pt-BR" dirty="0" smtClean="0">
                <a:solidFill>
                  <a:schemeClr val="tx1"/>
                </a:solidFill>
              </a:rPr>
              <a:t>Oxigênio </a:t>
            </a:r>
            <a:r>
              <a:rPr lang="pt-BR" dirty="0" smtClean="0">
                <a:solidFill>
                  <a:schemeClr val="tx1"/>
                </a:solidFill>
              </a:rPr>
              <a:t>a 100%(com </a:t>
            </a:r>
            <a:r>
              <a:rPr lang="pt-BR" dirty="0" smtClean="0">
                <a:solidFill>
                  <a:schemeClr val="tx1"/>
                </a:solidFill>
              </a:rPr>
              <a:t>máscara</a:t>
            </a:r>
            <a:r>
              <a:rPr lang="pt-BR" dirty="0" smtClean="0">
                <a:solidFill>
                  <a:schemeClr val="tx1"/>
                </a:solidFill>
              </a:rPr>
              <a:t>), a </a:t>
            </a:r>
            <a:r>
              <a:rPr lang="pt-BR" dirty="0" smtClean="0">
                <a:solidFill>
                  <a:schemeClr val="tx1"/>
                </a:solidFill>
              </a:rPr>
              <a:t>10-12 l/</a:t>
            </a:r>
            <a:r>
              <a:rPr lang="pt-BR" dirty="0" err="1" smtClean="0">
                <a:solidFill>
                  <a:schemeClr val="tx1"/>
                </a:solidFill>
              </a:rPr>
              <a:t>min</a:t>
            </a:r>
            <a:r>
              <a:rPr lang="pt-BR" dirty="0" smtClean="0">
                <a:solidFill>
                  <a:schemeClr val="tx1"/>
                </a:solidFill>
              </a:rPr>
              <a:t>, por 15-20 </a:t>
            </a:r>
            <a:r>
              <a:rPr lang="pt-BR" dirty="0" err="1" smtClean="0">
                <a:solidFill>
                  <a:schemeClr val="tx1"/>
                </a:solidFill>
              </a:rPr>
              <a:t>min</a:t>
            </a:r>
            <a:r>
              <a:rPr lang="pt-BR" dirty="0" smtClean="0">
                <a:solidFill>
                  <a:schemeClr val="tx1"/>
                </a:solidFill>
              </a:rPr>
              <a:t> com o paciente sentado e inclinado para </a:t>
            </a:r>
            <a:r>
              <a:rPr lang="pt-BR" dirty="0" smtClean="0">
                <a:solidFill>
                  <a:schemeClr val="tx1"/>
                </a:solidFill>
              </a:rPr>
              <a:t>frente.</a:t>
            </a:r>
            <a:endParaRPr lang="pt-BR" dirty="0" smtClean="0">
              <a:solidFill>
                <a:schemeClr val="tx1"/>
              </a:solidFill>
            </a:endParaRPr>
          </a:p>
          <a:p>
            <a:pPr algn="just"/>
            <a:r>
              <a:rPr lang="pt-BR" dirty="0" err="1" smtClean="0">
                <a:solidFill>
                  <a:schemeClr val="tx1"/>
                </a:solidFill>
              </a:rPr>
              <a:t>Sumatriptano</a:t>
            </a:r>
            <a:r>
              <a:rPr lang="pt-BR" dirty="0" smtClean="0">
                <a:solidFill>
                  <a:schemeClr val="tx1"/>
                </a:solidFill>
              </a:rPr>
              <a:t> </a:t>
            </a:r>
            <a:r>
              <a:rPr lang="pt-BR" dirty="0" smtClean="0">
                <a:solidFill>
                  <a:schemeClr val="tx1"/>
                </a:solidFill>
              </a:rPr>
              <a:t>6 </a:t>
            </a:r>
            <a:r>
              <a:rPr lang="pt-BR" dirty="0" err="1" smtClean="0">
                <a:solidFill>
                  <a:schemeClr val="tx1"/>
                </a:solidFill>
              </a:rPr>
              <a:t>mg</a:t>
            </a:r>
            <a:r>
              <a:rPr lang="pt-BR" dirty="0" smtClean="0">
                <a:solidFill>
                  <a:schemeClr val="tx1"/>
                </a:solidFill>
              </a:rPr>
              <a:t> subcutâneo, máximo 3 injeções por </a:t>
            </a:r>
            <a:r>
              <a:rPr lang="pt-BR" dirty="0" smtClean="0">
                <a:solidFill>
                  <a:schemeClr val="tx1"/>
                </a:solidFill>
              </a:rPr>
              <a:t>dia.</a:t>
            </a:r>
            <a:endParaRPr lang="pt-BR" dirty="0" smtClean="0">
              <a:solidFill>
                <a:schemeClr val="tx1"/>
              </a:solidFill>
            </a:endParaRPr>
          </a:p>
          <a:p>
            <a:pPr algn="just"/>
            <a:r>
              <a:rPr lang="pt-BR" dirty="0" smtClean="0">
                <a:solidFill>
                  <a:schemeClr val="tx1"/>
                </a:solidFill>
              </a:rPr>
              <a:t>Profilaxia</a:t>
            </a:r>
            <a:r>
              <a:rPr lang="pt-BR" dirty="0" smtClean="0">
                <a:solidFill>
                  <a:schemeClr val="tx1"/>
                </a:solidFill>
              </a:rPr>
              <a:t>:</a:t>
            </a:r>
          </a:p>
          <a:p>
            <a:pPr algn="just"/>
            <a:r>
              <a:rPr lang="pt-BR" dirty="0" err="1" smtClean="0">
                <a:solidFill>
                  <a:schemeClr val="tx1"/>
                </a:solidFill>
              </a:rPr>
              <a:t>Verapamil</a:t>
            </a:r>
            <a:r>
              <a:rPr lang="pt-BR" dirty="0" smtClean="0">
                <a:solidFill>
                  <a:schemeClr val="tx1"/>
                </a:solidFill>
              </a:rPr>
              <a:t>: 240-480 </a:t>
            </a:r>
            <a:r>
              <a:rPr lang="pt-BR" dirty="0" err="1" smtClean="0">
                <a:solidFill>
                  <a:schemeClr val="tx1"/>
                </a:solidFill>
              </a:rPr>
              <a:t>mg</a:t>
            </a:r>
            <a:r>
              <a:rPr lang="pt-BR" dirty="0" smtClean="0">
                <a:solidFill>
                  <a:schemeClr val="tx1"/>
                </a:solidFill>
              </a:rPr>
              <a:t>/dia</a:t>
            </a:r>
          </a:p>
          <a:p>
            <a:pPr algn="just"/>
            <a:r>
              <a:rPr lang="pt-BR" dirty="0" err="1" smtClean="0">
                <a:solidFill>
                  <a:schemeClr val="tx1"/>
                </a:solidFill>
              </a:rPr>
              <a:t>Valproato</a:t>
            </a:r>
            <a:r>
              <a:rPr lang="pt-BR" dirty="0" smtClean="0">
                <a:solidFill>
                  <a:schemeClr val="tx1"/>
                </a:solidFill>
              </a:rPr>
              <a:t> </a:t>
            </a:r>
            <a:r>
              <a:rPr lang="pt-BR" dirty="0" smtClean="0">
                <a:solidFill>
                  <a:schemeClr val="tx1"/>
                </a:solidFill>
              </a:rPr>
              <a:t>de sódio :1000-2000 </a:t>
            </a:r>
            <a:r>
              <a:rPr lang="pt-BR" dirty="0" err="1" smtClean="0">
                <a:solidFill>
                  <a:schemeClr val="tx1"/>
                </a:solidFill>
              </a:rPr>
              <a:t>mg</a:t>
            </a:r>
            <a:r>
              <a:rPr lang="pt-BR" dirty="0" smtClean="0">
                <a:solidFill>
                  <a:schemeClr val="tx1"/>
                </a:solidFill>
              </a:rPr>
              <a:t>/dia.</a:t>
            </a:r>
            <a:endParaRPr lang="pt-BR" dirty="0" smtClean="0">
              <a:solidFill>
                <a:schemeClr val="tx1"/>
              </a:solidFill>
            </a:endParaRPr>
          </a:p>
          <a:p>
            <a:pPr algn="just"/>
            <a:r>
              <a:rPr lang="pt-BR" dirty="0" smtClean="0">
                <a:solidFill>
                  <a:schemeClr val="tx1"/>
                </a:solidFill>
              </a:rPr>
              <a:t>Carbonato </a:t>
            </a:r>
            <a:r>
              <a:rPr lang="pt-BR" dirty="0" smtClean="0">
                <a:solidFill>
                  <a:schemeClr val="tx1"/>
                </a:solidFill>
              </a:rPr>
              <a:t>de lítio:600-900 </a:t>
            </a:r>
            <a:r>
              <a:rPr lang="pt-BR" dirty="0" err="1" smtClean="0">
                <a:solidFill>
                  <a:schemeClr val="tx1"/>
                </a:solidFill>
              </a:rPr>
              <a:t>mg</a:t>
            </a:r>
            <a:r>
              <a:rPr lang="pt-BR" dirty="0" smtClean="0">
                <a:solidFill>
                  <a:schemeClr val="tx1"/>
                </a:solidFill>
              </a:rPr>
              <a:t>/dia.</a:t>
            </a:r>
            <a:endParaRPr lang="pt-BR"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1066800"/>
          </a:xfrm>
        </p:spPr>
        <p:txBody>
          <a:bodyPr/>
          <a:lstStyle/>
          <a:p>
            <a:r>
              <a:rPr lang="pt-BR" dirty="0" smtClean="0"/>
              <a:t>Hemicraniana </a:t>
            </a:r>
            <a:r>
              <a:rPr lang="pt-BR" dirty="0" smtClean="0"/>
              <a:t>Paroxística</a:t>
            </a:r>
            <a:endParaRPr lang="pt-BR" dirty="0" smtClean="0">
              <a:solidFill>
                <a:schemeClr val="tx1"/>
              </a:solidFill>
            </a:endParaRPr>
          </a:p>
        </p:txBody>
      </p:sp>
      <p:sp>
        <p:nvSpPr>
          <p:cNvPr id="3" name="Subtítulo 2"/>
          <p:cNvSpPr>
            <a:spLocks noGrp="1"/>
          </p:cNvSpPr>
          <p:nvPr>
            <p:ph idx="1"/>
          </p:nvPr>
        </p:nvSpPr>
        <p:spPr>
          <a:xfrm>
            <a:off x="457200" y="1628800"/>
            <a:ext cx="8229600" cy="4896544"/>
          </a:xfrm>
        </p:spPr>
        <p:txBody>
          <a:bodyPr>
            <a:noAutofit/>
          </a:bodyPr>
          <a:lstStyle/>
          <a:p>
            <a:pPr algn="just"/>
            <a:r>
              <a:rPr lang="pt-BR" sz="2400" dirty="0" smtClean="0">
                <a:solidFill>
                  <a:schemeClr val="tx1"/>
                </a:solidFill>
              </a:rPr>
              <a:t>Cefaleia </a:t>
            </a:r>
            <a:r>
              <a:rPr lang="pt-BR" sz="2400" dirty="0" smtClean="0">
                <a:solidFill>
                  <a:schemeClr val="tx1"/>
                </a:solidFill>
              </a:rPr>
              <a:t>rara.</a:t>
            </a:r>
            <a:endParaRPr lang="pt-BR" sz="2400" dirty="0" smtClean="0">
              <a:solidFill>
                <a:schemeClr val="tx1"/>
              </a:solidFill>
            </a:endParaRPr>
          </a:p>
          <a:p>
            <a:pPr algn="just"/>
            <a:r>
              <a:rPr lang="pt-BR" sz="2400" dirty="0" smtClean="0">
                <a:solidFill>
                  <a:schemeClr val="tx1"/>
                </a:solidFill>
              </a:rPr>
              <a:t>Mais comum em </a:t>
            </a:r>
            <a:r>
              <a:rPr lang="pt-BR" sz="2400" dirty="0" smtClean="0">
                <a:solidFill>
                  <a:schemeClr val="tx1"/>
                </a:solidFill>
              </a:rPr>
              <a:t>mulher (</a:t>
            </a:r>
            <a:r>
              <a:rPr lang="pt-BR" sz="2400" dirty="0" smtClean="0">
                <a:solidFill>
                  <a:schemeClr val="tx1"/>
                </a:solidFill>
              </a:rPr>
              <a:t>3:1</a:t>
            </a:r>
            <a:r>
              <a:rPr lang="pt-BR" sz="2400" dirty="0" smtClean="0">
                <a:solidFill>
                  <a:schemeClr val="tx1"/>
                </a:solidFill>
              </a:rPr>
              <a:t>).</a:t>
            </a:r>
            <a:endParaRPr lang="pt-BR" sz="2400" dirty="0" smtClean="0">
              <a:solidFill>
                <a:schemeClr val="tx1"/>
              </a:solidFill>
            </a:endParaRPr>
          </a:p>
          <a:p>
            <a:pPr algn="just"/>
            <a:r>
              <a:rPr lang="pt-BR" sz="2400" dirty="0" smtClean="0">
                <a:solidFill>
                  <a:schemeClr val="tx1"/>
                </a:solidFill>
              </a:rPr>
              <a:t>Mais em adultos.</a:t>
            </a:r>
            <a:endParaRPr lang="pt-BR" sz="2400" dirty="0" smtClean="0">
              <a:solidFill>
                <a:schemeClr val="tx1"/>
              </a:solidFill>
            </a:endParaRPr>
          </a:p>
          <a:p>
            <a:pPr algn="just"/>
            <a:r>
              <a:rPr lang="pt-BR" sz="2400" dirty="0" smtClean="0">
                <a:solidFill>
                  <a:schemeClr val="tx1"/>
                </a:solidFill>
              </a:rPr>
              <a:t>Pode ser episódica ou </a:t>
            </a:r>
            <a:r>
              <a:rPr lang="pt-BR" sz="2400" dirty="0" smtClean="0">
                <a:solidFill>
                  <a:schemeClr val="tx1"/>
                </a:solidFill>
              </a:rPr>
              <a:t>crônica.</a:t>
            </a:r>
            <a:endParaRPr lang="pt-BR" sz="2400" dirty="0" smtClean="0">
              <a:solidFill>
                <a:schemeClr val="tx1"/>
              </a:solidFill>
            </a:endParaRPr>
          </a:p>
          <a:p>
            <a:pPr algn="just"/>
            <a:r>
              <a:rPr lang="pt-BR" sz="2400" dirty="0" smtClean="0">
                <a:solidFill>
                  <a:schemeClr val="tx1"/>
                </a:solidFill>
              </a:rPr>
              <a:t>Clinicamente muito parecida com a </a:t>
            </a:r>
            <a:r>
              <a:rPr lang="pt-BR" sz="2400" dirty="0" smtClean="0">
                <a:solidFill>
                  <a:schemeClr val="tx1"/>
                </a:solidFill>
              </a:rPr>
              <a:t>Cefaleia  </a:t>
            </a:r>
            <a:r>
              <a:rPr lang="pt-BR" sz="2400" dirty="0" smtClean="0">
                <a:solidFill>
                  <a:schemeClr val="tx1"/>
                </a:solidFill>
              </a:rPr>
              <a:t>em </a:t>
            </a:r>
            <a:r>
              <a:rPr lang="pt-BR" sz="2400" dirty="0" smtClean="0">
                <a:solidFill>
                  <a:schemeClr val="tx1"/>
                </a:solidFill>
              </a:rPr>
              <a:t>Salvas</a:t>
            </a:r>
            <a:r>
              <a:rPr lang="pt-BR" sz="2400" dirty="0" smtClean="0">
                <a:solidFill>
                  <a:schemeClr val="tx1"/>
                </a:solidFill>
              </a:rPr>
              <a:t>: dor unilateral, </a:t>
            </a:r>
            <a:r>
              <a:rPr lang="pt-BR" sz="2400" dirty="0" smtClean="0">
                <a:solidFill>
                  <a:schemeClr val="tx1"/>
                </a:solidFill>
              </a:rPr>
              <a:t>periorbitaria, sintomas autonômicos (</a:t>
            </a:r>
            <a:r>
              <a:rPr lang="pt-BR" sz="2400" dirty="0" err="1" smtClean="0">
                <a:solidFill>
                  <a:schemeClr val="tx1"/>
                </a:solidFill>
              </a:rPr>
              <a:t>hiperemia</a:t>
            </a:r>
            <a:r>
              <a:rPr lang="pt-BR" sz="2400" dirty="0" smtClean="0">
                <a:solidFill>
                  <a:schemeClr val="tx1"/>
                </a:solidFill>
              </a:rPr>
              <a:t> </a:t>
            </a:r>
            <a:r>
              <a:rPr lang="pt-BR" sz="2400" dirty="0" err="1" smtClean="0">
                <a:solidFill>
                  <a:schemeClr val="tx1"/>
                </a:solidFill>
              </a:rPr>
              <a:t>conjuntival</a:t>
            </a:r>
            <a:r>
              <a:rPr lang="pt-BR" sz="2400" dirty="0" smtClean="0">
                <a:solidFill>
                  <a:schemeClr val="tx1"/>
                </a:solidFill>
              </a:rPr>
              <a:t>, </a:t>
            </a:r>
            <a:r>
              <a:rPr lang="pt-BR" sz="2400" dirty="0" err="1" smtClean="0">
                <a:solidFill>
                  <a:schemeClr val="tx1"/>
                </a:solidFill>
              </a:rPr>
              <a:t>lacrimejamento</a:t>
            </a:r>
            <a:r>
              <a:rPr lang="pt-BR" sz="2400" dirty="0" smtClean="0">
                <a:solidFill>
                  <a:schemeClr val="tx1"/>
                </a:solidFill>
              </a:rPr>
              <a:t>, congestão nasal e sudorese facial)</a:t>
            </a:r>
          </a:p>
          <a:p>
            <a:pPr algn="just"/>
            <a:r>
              <a:rPr lang="pt-BR" sz="2400" dirty="0" smtClean="0">
                <a:solidFill>
                  <a:schemeClr val="tx1"/>
                </a:solidFill>
              </a:rPr>
              <a:t>Sem historia familiar</a:t>
            </a:r>
          </a:p>
          <a:p>
            <a:pPr algn="just"/>
            <a:r>
              <a:rPr lang="pt-BR" sz="2400" dirty="0" smtClean="0">
                <a:solidFill>
                  <a:schemeClr val="tx1"/>
                </a:solidFill>
              </a:rPr>
              <a:t>Tem menor duração da </a:t>
            </a:r>
            <a:r>
              <a:rPr lang="pt-BR" sz="2400" dirty="0" smtClean="0">
                <a:solidFill>
                  <a:schemeClr val="tx1"/>
                </a:solidFill>
              </a:rPr>
              <a:t>crise (5 </a:t>
            </a:r>
            <a:r>
              <a:rPr lang="pt-BR" sz="2400" dirty="0" smtClean="0">
                <a:solidFill>
                  <a:schemeClr val="tx1"/>
                </a:solidFill>
              </a:rPr>
              <a:t>a </a:t>
            </a:r>
            <a:r>
              <a:rPr lang="pt-BR" sz="2400" dirty="0" smtClean="0">
                <a:solidFill>
                  <a:schemeClr val="tx1"/>
                </a:solidFill>
              </a:rPr>
              <a:t>45 </a:t>
            </a:r>
            <a:r>
              <a:rPr lang="pt-BR" sz="2400" dirty="0" err="1" smtClean="0">
                <a:solidFill>
                  <a:schemeClr val="tx1"/>
                </a:solidFill>
              </a:rPr>
              <a:t>min</a:t>
            </a:r>
            <a:r>
              <a:rPr lang="pt-BR" sz="2400" dirty="0" smtClean="0">
                <a:solidFill>
                  <a:schemeClr val="tx1"/>
                </a:solidFill>
              </a:rPr>
              <a:t>) e maior frequência diária </a:t>
            </a:r>
            <a:r>
              <a:rPr lang="pt-BR" sz="2400" dirty="0" smtClean="0">
                <a:solidFill>
                  <a:schemeClr val="tx1"/>
                </a:solidFill>
              </a:rPr>
              <a:t>(7 a 22 episódios/dia</a:t>
            </a:r>
            <a:r>
              <a:rPr lang="pt-BR" sz="2400" dirty="0" smtClean="0">
                <a:solidFill>
                  <a:schemeClr val="tx1"/>
                </a:solidFill>
              </a:rPr>
              <a:t>)</a:t>
            </a:r>
          </a:p>
          <a:p>
            <a:pPr algn="just"/>
            <a:r>
              <a:rPr lang="pt-BR" sz="2400" dirty="0" smtClean="0">
                <a:solidFill>
                  <a:schemeClr val="tx1"/>
                </a:solidFill>
              </a:rPr>
              <a:t>Grande resposta </a:t>
            </a:r>
            <a:r>
              <a:rPr lang="pt-BR" sz="2400" dirty="0" smtClean="0">
                <a:solidFill>
                  <a:schemeClr val="tx1"/>
                </a:solidFill>
              </a:rPr>
              <a:t>à Indometacina</a:t>
            </a:r>
            <a:endParaRPr lang="pt-BR" sz="2400" dirty="0" smtClean="0">
              <a:solidFill>
                <a:schemeClr val="tx1"/>
              </a:solidFill>
            </a:endParaRPr>
          </a:p>
          <a:p>
            <a:pPr algn="just"/>
            <a:endParaRPr lang="pt-BR" sz="2400" dirty="0" smtClean="0">
              <a:solidFill>
                <a:schemeClr val="tx1"/>
              </a:solidFill>
            </a:endParaRPr>
          </a:p>
          <a:p>
            <a:pPr algn="just"/>
            <a:endParaRPr lang="pt-BR" sz="24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Hemicraniana </a:t>
            </a:r>
            <a:r>
              <a:rPr lang="pt-BR" dirty="0" smtClean="0"/>
              <a:t>Paroxística</a:t>
            </a:r>
            <a:endParaRPr lang="pt-BR" dirty="0" smtClean="0">
              <a:solidFill>
                <a:schemeClr val="tx1"/>
              </a:solidFill>
            </a:endParaRPr>
          </a:p>
        </p:txBody>
      </p:sp>
      <p:sp>
        <p:nvSpPr>
          <p:cNvPr id="3" name="Subtítulo 2"/>
          <p:cNvSpPr>
            <a:spLocks noGrp="1"/>
          </p:cNvSpPr>
          <p:nvPr>
            <p:ph idx="1"/>
          </p:nvPr>
        </p:nvSpPr>
        <p:spPr/>
        <p:txBody>
          <a:bodyPr>
            <a:normAutofit/>
          </a:bodyPr>
          <a:lstStyle/>
          <a:p>
            <a:pPr algn="just"/>
            <a:r>
              <a:rPr lang="pt-BR" dirty="0" smtClean="0">
                <a:solidFill>
                  <a:schemeClr val="tx1"/>
                </a:solidFill>
              </a:rPr>
              <a:t>Tratamento:</a:t>
            </a:r>
            <a:endParaRPr lang="pt-BR" dirty="0" smtClean="0">
              <a:solidFill>
                <a:schemeClr val="tx1"/>
              </a:solidFill>
            </a:endParaRPr>
          </a:p>
          <a:p>
            <a:pPr algn="just"/>
            <a:r>
              <a:rPr lang="pt-BR" dirty="0" smtClean="0">
                <a:solidFill>
                  <a:schemeClr val="tx1"/>
                </a:solidFill>
              </a:rPr>
              <a:t>Fase </a:t>
            </a:r>
            <a:r>
              <a:rPr lang="pt-BR" dirty="0" smtClean="0">
                <a:solidFill>
                  <a:schemeClr val="tx1"/>
                </a:solidFill>
              </a:rPr>
              <a:t>aguda (crises) e crônica </a:t>
            </a:r>
            <a:r>
              <a:rPr lang="pt-BR" dirty="0" smtClean="0">
                <a:solidFill>
                  <a:schemeClr val="tx1"/>
                </a:solidFill>
              </a:rPr>
              <a:t>e mantido por </a:t>
            </a:r>
            <a:r>
              <a:rPr lang="pt-BR" dirty="0" smtClean="0">
                <a:solidFill>
                  <a:schemeClr val="tx1"/>
                </a:solidFill>
              </a:rPr>
              <a:t>                1 </a:t>
            </a:r>
            <a:r>
              <a:rPr lang="pt-BR" dirty="0" smtClean="0">
                <a:solidFill>
                  <a:schemeClr val="tx1"/>
                </a:solidFill>
              </a:rPr>
              <a:t>a 2 </a:t>
            </a:r>
            <a:r>
              <a:rPr lang="pt-BR" dirty="0" smtClean="0">
                <a:solidFill>
                  <a:schemeClr val="tx1"/>
                </a:solidFill>
              </a:rPr>
              <a:t>anos</a:t>
            </a:r>
            <a:endParaRPr lang="pt-BR" dirty="0" smtClean="0">
              <a:solidFill>
                <a:schemeClr val="tx1"/>
              </a:solidFill>
            </a:endParaRPr>
          </a:p>
          <a:p>
            <a:pPr algn="just"/>
            <a:r>
              <a:rPr lang="pt-BR" dirty="0" smtClean="0">
                <a:solidFill>
                  <a:schemeClr val="tx1"/>
                </a:solidFill>
              </a:rPr>
              <a:t>Indometacina </a:t>
            </a:r>
            <a:r>
              <a:rPr lang="pt-BR" dirty="0" smtClean="0">
                <a:solidFill>
                  <a:schemeClr val="tx1"/>
                </a:solidFill>
              </a:rPr>
              <a:t>25-50 </a:t>
            </a:r>
            <a:r>
              <a:rPr lang="pt-BR" dirty="0" err="1" smtClean="0">
                <a:solidFill>
                  <a:schemeClr val="tx1"/>
                </a:solidFill>
              </a:rPr>
              <a:t>mg</a:t>
            </a:r>
            <a:r>
              <a:rPr lang="pt-BR" dirty="0" smtClean="0">
                <a:solidFill>
                  <a:schemeClr val="tx1"/>
                </a:solidFill>
              </a:rPr>
              <a:t> de 8/8 horas</a:t>
            </a:r>
          </a:p>
          <a:p>
            <a:pPr algn="just"/>
            <a:endParaRPr lang="pt-BR" dirty="0" smtClean="0">
              <a:solidFill>
                <a:schemeClr val="tx1"/>
              </a:solidFill>
            </a:endParaRPr>
          </a:p>
          <a:p>
            <a:pPr algn="just"/>
            <a:endParaRPr lang="pt-BR"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Cefaleias Primárias</a:t>
            </a:r>
            <a:endParaRPr lang="pt-PT" dirty="0"/>
          </a:p>
        </p:txBody>
      </p:sp>
    </p:spTree>
    <p:extLst>
      <p:ext uri="{BB962C8B-B14F-4D97-AF65-F5344CB8AC3E}">
        <p14:creationId xmlns="" xmlns:p14="http://schemas.microsoft.com/office/powerpoint/2010/main" val="662286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Migrânea</a:t>
            </a:r>
            <a:endParaRPr lang="pt-PT" dirty="0"/>
          </a:p>
        </p:txBody>
      </p:sp>
      <p:sp>
        <p:nvSpPr>
          <p:cNvPr id="3" name="Espaço Reservado para Conteúdo 2"/>
          <p:cNvSpPr>
            <a:spLocks noGrp="1"/>
          </p:cNvSpPr>
          <p:nvPr>
            <p:ph idx="1"/>
          </p:nvPr>
        </p:nvSpPr>
        <p:spPr/>
        <p:txBody>
          <a:bodyPr>
            <a:normAutofit/>
          </a:bodyPr>
          <a:lstStyle/>
          <a:p>
            <a:r>
              <a:rPr lang="pt-PT" dirty="0" smtClean="0"/>
              <a:t> </a:t>
            </a:r>
            <a:r>
              <a:rPr lang="pt-PT" dirty="0" smtClean="0"/>
              <a:t>Migrânea Comum - elevada </a:t>
            </a:r>
            <a:r>
              <a:rPr lang="pt-PT" dirty="0"/>
              <a:t>prevalência </a:t>
            </a:r>
            <a:r>
              <a:rPr lang="pt-PT" dirty="0" smtClean="0"/>
              <a:t>               (</a:t>
            </a:r>
            <a:r>
              <a:rPr lang="pt-PT" dirty="0"/>
              <a:t>15% população geral) </a:t>
            </a:r>
            <a:endParaRPr lang="pt-PT" dirty="0" smtClean="0"/>
          </a:p>
          <a:p>
            <a:pPr marL="0" indent="0">
              <a:buNone/>
            </a:pPr>
            <a:r>
              <a:rPr lang="pt-PT" dirty="0" smtClean="0"/>
              <a:t>20</a:t>
            </a:r>
            <a:r>
              <a:rPr lang="pt-PT" dirty="0"/>
              <a:t>% das </a:t>
            </a:r>
            <a:r>
              <a:rPr lang="pt-PT" dirty="0" smtClean="0"/>
              <a:t>mulheres</a:t>
            </a:r>
          </a:p>
          <a:p>
            <a:pPr marL="0" indent="0">
              <a:buNone/>
            </a:pPr>
            <a:r>
              <a:rPr lang="pt-PT" dirty="0" smtClean="0"/>
              <a:t>6</a:t>
            </a:r>
            <a:r>
              <a:rPr lang="pt-PT" dirty="0"/>
              <a:t>% dos homens </a:t>
            </a:r>
            <a:endParaRPr lang="pt-PT" dirty="0" smtClean="0"/>
          </a:p>
          <a:p>
            <a:pPr marL="0" indent="0">
              <a:buNone/>
            </a:pPr>
            <a:r>
              <a:rPr lang="pt-PT" dirty="0" smtClean="0"/>
              <a:t>4 </a:t>
            </a:r>
            <a:r>
              <a:rPr lang="pt-PT" dirty="0"/>
              <a:t>a 8% das crianças </a:t>
            </a:r>
            <a:endParaRPr lang="pt-PT" dirty="0" smtClean="0"/>
          </a:p>
          <a:p>
            <a:pPr>
              <a:buFont typeface="Arial" charset="0"/>
              <a:buChar char="•"/>
            </a:pPr>
            <a:r>
              <a:rPr lang="pt-PT" dirty="0" smtClean="0"/>
              <a:t>I</a:t>
            </a:r>
            <a:r>
              <a:rPr lang="pt-PT" dirty="0" smtClean="0"/>
              <a:t>ncapacitante = impacto </a:t>
            </a:r>
            <a:r>
              <a:rPr lang="pt-PT" dirty="0"/>
              <a:t>socioeconômico e </a:t>
            </a:r>
            <a:r>
              <a:rPr lang="pt-PT" dirty="0" smtClean="0"/>
              <a:t>pessoal</a:t>
            </a:r>
            <a:endParaRPr lang="pt-PT" dirty="0"/>
          </a:p>
          <a:p>
            <a:r>
              <a:rPr lang="pt-PT" dirty="0"/>
              <a:t>Ranking da OMS : 19ª posição mundial entre todas as doenças causadoras de incapacidade</a:t>
            </a:r>
          </a:p>
          <a:p>
            <a:endParaRPr lang="pt-PT" dirty="0"/>
          </a:p>
        </p:txBody>
      </p:sp>
    </p:spTree>
    <p:extLst>
      <p:ext uri="{BB962C8B-B14F-4D97-AF65-F5344CB8AC3E}">
        <p14:creationId xmlns="" xmlns:p14="http://schemas.microsoft.com/office/powerpoint/2010/main" val="334393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a:t>
            </a:r>
            <a:endParaRPr lang="pt-PT" dirty="0"/>
          </a:p>
        </p:txBody>
      </p:sp>
      <p:sp>
        <p:nvSpPr>
          <p:cNvPr id="3" name="Espaço Reservado para Conteúdo 2"/>
          <p:cNvSpPr>
            <a:spLocks noGrp="1"/>
          </p:cNvSpPr>
          <p:nvPr>
            <p:ph idx="1"/>
          </p:nvPr>
        </p:nvSpPr>
        <p:spPr>
          <a:xfrm>
            <a:off x="457200" y="2249424"/>
            <a:ext cx="8229600" cy="2835760"/>
          </a:xfrm>
        </p:spPr>
        <p:txBody>
          <a:bodyPr>
            <a:normAutofit/>
          </a:bodyPr>
          <a:lstStyle/>
          <a:p>
            <a:pPr marL="0" indent="0"/>
            <a:r>
              <a:rPr lang="pt-PT" dirty="0" smtClean="0"/>
              <a:t>Migrânea </a:t>
            </a:r>
            <a:r>
              <a:rPr lang="pt-PT" dirty="0"/>
              <a:t>sem aura </a:t>
            </a:r>
            <a:endParaRPr lang="pt-PT" dirty="0" smtClean="0"/>
          </a:p>
          <a:p>
            <a:pPr marL="0" indent="0"/>
            <a:r>
              <a:rPr lang="pt-PT" dirty="0" smtClean="0"/>
              <a:t>Migrânea </a:t>
            </a:r>
            <a:r>
              <a:rPr lang="pt-PT" dirty="0"/>
              <a:t>com aura</a:t>
            </a:r>
          </a:p>
        </p:txBody>
      </p:sp>
    </p:spTree>
    <p:extLst>
      <p:ext uri="{BB962C8B-B14F-4D97-AF65-F5344CB8AC3E}">
        <p14:creationId xmlns="" xmlns:p14="http://schemas.microsoft.com/office/powerpoint/2010/main" val="261907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Período </a:t>
            </a:r>
            <a:r>
              <a:rPr lang="pt-BR" dirty="0" err="1" smtClean="0"/>
              <a:t>Prodrômico</a:t>
            </a:r>
            <a:endParaRPr lang="pt-PT" dirty="0"/>
          </a:p>
        </p:txBody>
      </p:sp>
      <p:sp>
        <p:nvSpPr>
          <p:cNvPr id="3" name="Espaço Reservado para Conteúdo 2"/>
          <p:cNvSpPr>
            <a:spLocks noGrp="1"/>
          </p:cNvSpPr>
          <p:nvPr>
            <p:ph idx="1"/>
          </p:nvPr>
        </p:nvSpPr>
        <p:spPr/>
        <p:txBody>
          <a:bodyPr>
            <a:normAutofit/>
          </a:bodyPr>
          <a:lstStyle/>
          <a:p>
            <a:r>
              <a:rPr lang="pt-PT" dirty="0"/>
              <a:t>Pode haver uma fase premonitória (hiperatividade, hipoatividade,depressão, apetite específico para determinados alimentos, bocejos repetidos, fadiga, dificuldade de concentração, rigidez do pescoço, foto ou fonofobia, náusea, visão borrada, palidez e outros sintomas inespecíficos), horas ou dias, antes do aparecimento da cefaléia, e uma fase de resolução da cefaléia. </a:t>
            </a:r>
          </a:p>
        </p:txBody>
      </p:sp>
    </p:spTree>
    <p:extLst>
      <p:ext uri="{BB962C8B-B14F-4D97-AF65-F5344CB8AC3E}">
        <p14:creationId xmlns="" xmlns:p14="http://schemas.microsoft.com/office/powerpoint/2010/main" val="286338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Fisiopatologia</a:t>
            </a:r>
            <a:endParaRPr lang="pt-PT" dirty="0"/>
          </a:p>
        </p:txBody>
      </p:sp>
      <p:sp>
        <p:nvSpPr>
          <p:cNvPr id="3" name="Espaço Reservado para Conteúdo 2"/>
          <p:cNvSpPr>
            <a:spLocks noGrp="1"/>
          </p:cNvSpPr>
          <p:nvPr>
            <p:ph idx="1"/>
          </p:nvPr>
        </p:nvSpPr>
        <p:spPr/>
        <p:txBody>
          <a:bodyPr>
            <a:normAutofit fontScale="62500" lnSpcReduction="20000"/>
          </a:bodyPr>
          <a:lstStyle/>
          <a:p>
            <a:r>
              <a:rPr lang="pt-PT" dirty="0" smtClean="0"/>
              <a:t>Associada </a:t>
            </a:r>
            <a:r>
              <a:rPr lang="pt-PT" dirty="0"/>
              <a:t>a um distúrbio genético envolvendo o cromossomo 19</a:t>
            </a:r>
            <a:r>
              <a:rPr lang="pt-PT" dirty="0" smtClean="0"/>
              <a:t>.</a:t>
            </a:r>
          </a:p>
          <a:p>
            <a:r>
              <a:rPr lang="pt-PT" dirty="0" smtClean="0"/>
              <a:t>Pode-se </a:t>
            </a:r>
            <a:r>
              <a:rPr lang="pt-PT" dirty="0"/>
              <a:t>entender o paciente com migrânea como mais sensível aos estímulos nocivos externos (alguns alimentos, odores, sol, calor, etc)e internos (alterações hormonais, estresse) com respostas inadequadas a esses estímulos. </a:t>
            </a:r>
            <a:endParaRPr lang="pt-PT" dirty="0" smtClean="0"/>
          </a:p>
          <a:p>
            <a:r>
              <a:rPr lang="pt-PT" dirty="0" smtClean="0"/>
              <a:t>Não </a:t>
            </a:r>
            <a:r>
              <a:rPr lang="pt-PT" dirty="0"/>
              <a:t>há confirmação da mudança do fluxo sanguíneo cerebral na migrânea sem aura, contudo a aura é caracterizada por um onda isquêmica em que há despolarização dos neurônios inicialmente na região occipital e migrando para o cortex frontal. </a:t>
            </a:r>
            <a:endParaRPr lang="pt-PT" dirty="0" smtClean="0"/>
          </a:p>
          <a:p>
            <a:r>
              <a:rPr lang="pt-PT" dirty="0" smtClean="0"/>
              <a:t>Neurotransmissores </a:t>
            </a:r>
            <a:r>
              <a:rPr lang="pt-PT" dirty="0"/>
              <a:t>como NO e CGRP (calcitonin-gene-related peptide) estão envolvidos na gênese da migrânea. </a:t>
            </a:r>
            <a:r>
              <a:rPr lang="pt-PT" dirty="0" smtClean="0"/>
              <a:t>A serotonina participa tanto </a:t>
            </a:r>
            <a:r>
              <a:rPr lang="pt-PT" dirty="0"/>
              <a:t>como agente vasomotora quanto reguladora da percepção dos estímulos nocivos. </a:t>
            </a:r>
            <a:endParaRPr lang="pt-PT" dirty="0" smtClean="0"/>
          </a:p>
          <a:p>
            <a:r>
              <a:rPr lang="pt-PT" dirty="0" smtClean="0"/>
              <a:t>Embora </a:t>
            </a:r>
            <a:r>
              <a:rPr lang="pt-PT" dirty="0"/>
              <a:t>sua dor característica, pulsátil, tenha sugerido uma etiopatogenia vascular, atualmente se enfatiza a importância da sensibilização (estado pró inflamatório)das terminações nervosas perivasculares e </a:t>
            </a:r>
            <a:r>
              <a:rPr lang="pt-PT" dirty="0" smtClean="0"/>
              <a:t>as </a:t>
            </a:r>
            <a:r>
              <a:rPr lang="pt-PT" dirty="0"/>
              <a:t>crises serem originadas no sistema nervoso central. </a:t>
            </a:r>
          </a:p>
        </p:txBody>
      </p:sp>
    </p:spTree>
    <p:extLst>
      <p:ext uri="{BB962C8B-B14F-4D97-AF65-F5344CB8AC3E}">
        <p14:creationId xmlns="" xmlns:p14="http://schemas.microsoft.com/office/powerpoint/2010/main" val="4037232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204864"/>
            <a:ext cx="8229600" cy="3921299"/>
          </a:xfrm>
        </p:spPr>
        <p:txBody>
          <a:bodyPr>
            <a:normAutofit fontScale="92500" lnSpcReduction="20000"/>
          </a:bodyPr>
          <a:lstStyle/>
          <a:p>
            <a:pPr marL="0" indent="0" algn="ctr">
              <a:buNone/>
            </a:pPr>
            <a:r>
              <a:rPr lang="pt-BR" dirty="0" smtClean="0">
                <a:latin typeface="+mj-lt"/>
              </a:rPr>
              <a:t>Lucas </a:t>
            </a:r>
            <a:r>
              <a:rPr lang="pt-BR" dirty="0" err="1" smtClean="0">
                <a:latin typeface="+mj-lt"/>
              </a:rPr>
              <a:t>Nakasone</a:t>
            </a:r>
            <a:endParaRPr lang="pt-BR" dirty="0" smtClean="0">
              <a:latin typeface="+mj-lt"/>
            </a:endParaRPr>
          </a:p>
          <a:p>
            <a:pPr marL="0" indent="0" algn="ctr">
              <a:buNone/>
            </a:pPr>
            <a:r>
              <a:rPr lang="pt-BR" dirty="0" smtClean="0">
                <a:latin typeface="+mj-lt"/>
              </a:rPr>
              <a:t>Luiz Affonso</a:t>
            </a:r>
          </a:p>
          <a:p>
            <a:pPr marL="0" indent="0" algn="ctr">
              <a:buNone/>
            </a:pPr>
            <a:r>
              <a:rPr lang="pt-BR" dirty="0" smtClean="0">
                <a:latin typeface="+mj-lt"/>
              </a:rPr>
              <a:t>Maitê Cardoso</a:t>
            </a:r>
          </a:p>
          <a:p>
            <a:pPr marL="0" indent="0" algn="ctr">
              <a:buNone/>
            </a:pPr>
            <a:r>
              <a:rPr lang="pt-BR" dirty="0" smtClean="0">
                <a:latin typeface="+mj-lt"/>
              </a:rPr>
              <a:t>Mariana </a:t>
            </a:r>
            <a:r>
              <a:rPr lang="pt-BR" dirty="0" err="1" smtClean="0">
                <a:latin typeface="+mj-lt"/>
              </a:rPr>
              <a:t>Sakugawa</a:t>
            </a:r>
            <a:endParaRPr lang="pt-BR" dirty="0" smtClean="0">
              <a:latin typeface="+mj-lt"/>
            </a:endParaRPr>
          </a:p>
          <a:p>
            <a:pPr marL="0" indent="0" algn="ctr">
              <a:buNone/>
            </a:pPr>
            <a:r>
              <a:rPr lang="pt-BR" dirty="0" smtClean="0">
                <a:latin typeface="+mj-lt"/>
              </a:rPr>
              <a:t>Vanessa </a:t>
            </a:r>
            <a:r>
              <a:rPr lang="pt-BR" dirty="0" smtClean="0">
                <a:latin typeface="+mj-lt"/>
              </a:rPr>
              <a:t>Lima</a:t>
            </a:r>
          </a:p>
          <a:p>
            <a:pPr marL="0" indent="0" algn="ctr">
              <a:buNone/>
            </a:pPr>
            <a:endParaRPr lang="pt-BR" dirty="0" smtClean="0">
              <a:latin typeface="+mj-lt"/>
            </a:endParaRPr>
          </a:p>
          <a:p>
            <a:pPr marL="0" indent="0" algn="ctr">
              <a:buNone/>
            </a:pPr>
            <a:r>
              <a:rPr lang="pt-BR" dirty="0" smtClean="0">
                <a:latin typeface="+mj-lt"/>
              </a:rPr>
              <a:t>Ambulatório Neurologia (</a:t>
            </a:r>
            <a:r>
              <a:rPr lang="pt-BR" dirty="0" err="1" smtClean="0">
                <a:latin typeface="+mj-lt"/>
              </a:rPr>
              <a:t>Cefaliatria</a:t>
            </a:r>
            <a:r>
              <a:rPr lang="pt-BR" dirty="0" smtClean="0">
                <a:latin typeface="+mj-lt"/>
              </a:rPr>
              <a:t>)                                           Educação em Ciências da Saúde</a:t>
            </a:r>
          </a:p>
          <a:p>
            <a:pPr marL="0" indent="0" algn="ctr">
              <a:buNone/>
            </a:pPr>
            <a:r>
              <a:rPr lang="pt-BR" dirty="0" smtClean="0">
                <a:latin typeface="+mj-lt"/>
              </a:rPr>
              <a:t>Prof. Dr. Milton </a:t>
            </a:r>
            <a:r>
              <a:rPr lang="pt-BR" dirty="0" err="1" smtClean="0">
                <a:latin typeface="+mj-lt"/>
              </a:rPr>
              <a:t>Marchioli</a:t>
            </a:r>
            <a:endParaRPr lang="pt-BR" dirty="0" smtClean="0">
              <a:latin typeface="+mj-lt"/>
            </a:endParaRPr>
          </a:p>
          <a:p>
            <a:pPr marL="0" indent="0" algn="ctr">
              <a:buNone/>
            </a:pPr>
            <a:r>
              <a:rPr lang="pt-BR" dirty="0" err="1" smtClean="0">
                <a:latin typeface="+mj-lt"/>
              </a:rPr>
              <a:t>Famema</a:t>
            </a:r>
            <a:r>
              <a:rPr lang="pt-BR" dirty="0" smtClean="0">
                <a:latin typeface="+mj-lt"/>
              </a:rPr>
              <a:t> 2013</a:t>
            </a:r>
            <a:endParaRPr lang="pt-PT" dirty="0">
              <a:latin typeface="+mj-lt"/>
            </a:endParaRPr>
          </a:p>
        </p:txBody>
      </p:sp>
    </p:spTree>
    <p:extLst>
      <p:ext uri="{BB962C8B-B14F-4D97-AF65-F5344CB8AC3E}">
        <p14:creationId xmlns="" xmlns:p14="http://schemas.microsoft.com/office/powerpoint/2010/main" val="340602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Migrânea</a:t>
            </a:r>
            <a:r>
              <a:rPr lang="pt-BR" dirty="0" smtClean="0"/>
              <a:t> </a:t>
            </a:r>
            <a:r>
              <a:rPr lang="pt-BR" dirty="0" smtClean="0"/>
              <a:t>s</a:t>
            </a:r>
            <a:r>
              <a:rPr lang="pt-BR" dirty="0" smtClean="0"/>
              <a:t>em </a:t>
            </a:r>
            <a:r>
              <a:rPr lang="pt-BR" dirty="0" smtClean="0"/>
              <a:t>Aura</a:t>
            </a:r>
            <a:endParaRPr lang="pt-PT" dirty="0"/>
          </a:p>
        </p:txBody>
      </p:sp>
      <p:sp>
        <p:nvSpPr>
          <p:cNvPr id="3" name="Espaço Reservado para Conteúdo 2"/>
          <p:cNvSpPr>
            <a:spLocks noGrp="1"/>
          </p:cNvSpPr>
          <p:nvPr>
            <p:ph idx="1"/>
          </p:nvPr>
        </p:nvSpPr>
        <p:spPr/>
        <p:txBody>
          <a:bodyPr>
            <a:normAutofit fontScale="92500"/>
          </a:bodyPr>
          <a:lstStyle/>
          <a:p>
            <a:pPr marL="0" indent="0"/>
            <a:r>
              <a:rPr lang="pt-PT" dirty="0" smtClean="0"/>
              <a:t> Características da cefaleia: crises que duram de 4 a 72             horas; localização unilateral; caráter pulsátil;  intensidade moderada ou forte, e exacerbação por atividade física rotineira ou incapacitação de realizá-la. Durante a crise: associação com náusea/vômitos, ou  fotofobia e fonofobia; </a:t>
            </a:r>
          </a:p>
          <a:p>
            <a:pPr marL="0" indent="0"/>
            <a:r>
              <a:rPr lang="pt-PT" dirty="0" smtClean="0"/>
              <a:t>Diagnóstico</a:t>
            </a:r>
            <a:r>
              <a:rPr lang="pt-PT" dirty="0"/>
              <a:t>: pelo menos 5 crises, com ao menos </a:t>
            </a:r>
            <a:r>
              <a:rPr lang="pt-PT" dirty="0" smtClean="0"/>
              <a:t>duas características </a:t>
            </a:r>
            <a:r>
              <a:rPr lang="pt-PT" dirty="0"/>
              <a:t>supracitadas e uma das </a:t>
            </a:r>
            <a:r>
              <a:rPr lang="pt-PT" dirty="0" smtClean="0"/>
              <a:t>características durante </a:t>
            </a:r>
            <a:r>
              <a:rPr lang="pt-PT" dirty="0"/>
              <a:t>a crise, não atribuídas a outros transtornos.</a:t>
            </a:r>
          </a:p>
          <a:p>
            <a:endParaRPr lang="pt-PT" dirty="0"/>
          </a:p>
        </p:txBody>
      </p:sp>
    </p:spTree>
    <p:extLst>
      <p:ext uri="{BB962C8B-B14F-4D97-AF65-F5344CB8AC3E}">
        <p14:creationId xmlns="" xmlns:p14="http://schemas.microsoft.com/office/powerpoint/2010/main" val="1502220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Migrânea</a:t>
            </a:r>
            <a:r>
              <a:rPr lang="pt-BR" dirty="0" smtClean="0"/>
              <a:t> </a:t>
            </a:r>
            <a:r>
              <a:rPr lang="pt-BR" dirty="0" smtClean="0"/>
              <a:t>sem </a:t>
            </a:r>
            <a:r>
              <a:rPr lang="pt-BR" dirty="0" smtClean="0"/>
              <a:t>Aura</a:t>
            </a:r>
            <a:endParaRPr lang="pt-PT" dirty="0"/>
          </a:p>
        </p:txBody>
      </p:sp>
      <p:sp>
        <p:nvSpPr>
          <p:cNvPr id="3" name="Espaço Reservado para Conteúdo 2"/>
          <p:cNvSpPr>
            <a:spLocks noGrp="1"/>
          </p:cNvSpPr>
          <p:nvPr>
            <p:ph idx="1"/>
          </p:nvPr>
        </p:nvSpPr>
        <p:spPr/>
        <p:txBody>
          <a:bodyPr>
            <a:normAutofit/>
          </a:bodyPr>
          <a:lstStyle/>
          <a:p>
            <a:pPr marL="0" indent="0">
              <a:buNone/>
            </a:pPr>
            <a:r>
              <a:rPr lang="pt-PT" dirty="0"/>
              <a:t>Atentar-se para:</a:t>
            </a:r>
          </a:p>
          <a:p>
            <a:pPr>
              <a:buFontTx/>
              <a:buChar char="-"/>
            </a:pPr>
            <a:r>
              <a:rPr lang="pt-PT" dirty="0" smtClean="0"/>
              <a:t>dificuldade </a:t>
            </a:r>
            <a:r>
              <a:rPr lang="pt-PT" dirty="0"/>
              <a:t>na diferencição entre Migrânea sem aura e Cefaleia Tensional Episódica</a:t>
            </a:r>
            <a:r>
              <a:rPr lang="pt-PT" dirty="0" smtClean="0"/>
              <a:t>.</a:t>
            </a:r>
          </a:p>
          <a:p>
            <a:pPr>
              <a:buFontTx/>
              <a:buChar char="-"/>
            </a:pPr>
            <a:r>
              <a:rPr lang="pt-PT" dirty="0" smtClean="0"/>
              <a:t>atribuir </a:t>
            </a:r>
            <a:r>
              <a:rPr lang="pt-PT" dirty="0"/>
              <a:t>o diagnóstico Migrânea Crônica para persistência por mais de 3 meses</a:t>
            </a:r>
            <a:r>
              <a:rPr lang="pt-PT" dirty="0" smtClean="0"/>
              <a:t>.</a:t>
            </a:r>
          </a:p>
          <a:p>
            <a:pPr>
              <a:buFontTx/>
              <a:buChar char="-"/>
            </a:pPr>
            <a:r>
              <a:rPr lang="pt-PT" dirty="0" smtClean="0"/>
              <a:t>em </a:t>
            </a:r>
            <a:r>
              <a:rPr lang="pt-PT" dirty="0"/>
              <a:t>crianças a duração varia entre 1 e 72 horas, geralmente é bilateral, e o diagnóstico só deve ser confirmado mediante exclusão de outras causas neurológicas. </a:t>
            </a:r>
            <a:r>
              <a:rPr lang="pt-PT" dirty="0" smtClean="0"/>
              <a:t> </a:t>
            </a:r>
            <a:r>
              <a:rPr lang="pt-PT" dirty="0" smtClean="0"/>
              <a:t>R</a:t>
            </a:r>
            <a:r>
              <a:rPr lang="pt-PT" dirty="0" smtClean="0"/>
              <a:t>elação </a:t>
            </a:r>
            <a:r>
              <a:rPr lang="pt-PT" dirty="0"/>
              <a:t>com a menstrução.</a:t>
            </a:r>
          </a:p>
          <a:p>
            <a:endParaRPr lang="pt-PT" dirty="0"/>
          </a:p>
        </p:txBody>
      </p:sp>
    </p:spTree>
    <p:extLst>
      <p:ext uri="{BB962C8B-B14F-4D97-AF65-F5344CB8AC3E}">
        <p14:creationId xmlns="" xmlns:p14="http://schemas.microsoft.com/office/powerpoint/2010/main" val="1608979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Migrânea com Aura</a:t>
            </a:r>
            <a:endParaRPr lang="pt-PT" dirty="0"/>
          </a:p>
        </p:txBody>
      </p:sp>
      <p:sp>
        <p:nvSpPr>
          <p:cNvPr id="3" name="Espaço Reservado para Conteúdo 2"/>
          <p:cNvSpPr>
            <a:spLocks noGrp="1"/>
          </p:cNvSpPr>
          <p:nvPr>
            <p:ph idx="1"/>
          </p:nvPr>
        </p:nvSpPr>
        <p:spPr/>
        <p:txBody>
          <a:bodyPr>
            <a:normAutofit/>
          </a:bodyPr>
          <a:lstStyle/>
          <a:p>
            <a:pPr marL="0" indent="0"/>
            <a:r>
              <a:rPr lang="pt-PT" dirty="0" smtClean="0"/>
              <a:t> Caracterizada </a:t>
            </a:r>
            <a:r>
              <a:rPr lang="pt-PT" dirty="0"/>
              <a:t>pelos sintomas neurológicos focais reversíveis que geralmente se desenvolvem gradualmente em 5 a 20 minutos e que duram menos de 60 </a:t>
            </a:r>
            <a:r>
              <a:rPr lang="pt-PT" dirty="0" smtClean="0"/>
              <a:t>minutos antes da cefaleia. Menos </a:t>
            </a:r>
            <a:r>
              <a:rPr lang="pt-PT" dirty="0"/>
              <a:t>comumente </a:t>
            </a:r>
            <a:r>
              <a:rPr lang="pt-PT" dirty="0" smtClean="0"/>
              <a:t>a aura não se segue de cefafeia ou a cefaleia não tem características migranosas.</a:t>
            </a:r>
            <a:endParaRPr lang="pt-PT" dirty="0"/>
          </a:p>
          <a:p>
            <a:endParaRPr lang="pt-PT" dirty="0"/>
          </a:p>
        </p:txBody>
      </p:sp>
    </p:spTree>
    <p:extLst>
      <p:ext uri="{BB962C8B-B14F-4D97-AF65-F5344CB8AC3E}">
        <p14:creationId xmlns="" xmlns:p14="http://schemas.microsoft.com/office/powerpoint/2010/main" val="2637421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1824"/>
            <a:ext cx="8229600" cy="1143000"/>
          </a:xfrm>
        </p:spPr>
        <p:txBody>
          <a:bodyPr/>
          <a:lstStyle/>
          <a:p>
            <a:r>
              <a:rPr lang="pt-BR" dirty="0" smtClean="0"/>
              <a:t>Classificação</a:t>
            </a:r>
            <a:endParaRPr lang="pt-PT" dirty="0"/>
          </a:p>
        </p:txBody>
      </p:sp>
      <p:sp>
        <p:nvSpPr>
          <p:cNvPr id="3" name="Espaço Reservado para Conteúdo 2"/>
          <p:cNvSpPr>
            <a:spLocks noGrp="1"/>
          </p:cNvSpPr>
          <p:nvPr>
            <p:ph idx="1"/>
          </p:nvPr>
        </p:nvSpPr>
        <p:spPr/>
        <p:txBody>
          <a:bodyPr/>
          <a:lstStyle/>
          <a:p>
            <a:r>
              <a:rPr lang="pt-PT" dirty="0" smtClean="0"/>
              <a:t>Subclassificações da Migrânea com aura </a:t>
            </a:r>
          </a:p>
          <a:p>
            <a:pPr>
              <a:buFontTx/>
              <a:buChar char="-"/>
            </a:pPr>
            <a:r>
              <a:rPr lang="pt-PT" dirty="0" smtClean="0"/>
              <a:t>Aura típica com </a:t>
            </a:r>
            <a:r>
              <a:rPr lang="pt-PT" dirty="0" smtClean="0"/>
              <a:t>cefaleia </a:t>
            </a:r>
            <a:r>
              <a:rPr lang="pt-PT" dirty="0" smtClean="0"/>
              <a:t>migranosa </a:t>
            </a:r>
          </a:p>
          <a:p>
            <a:pPr>
              <a:buFontTx/>
              <a:buChar char="-"/>
            </a:pPr>
            <a:r>
              <a:rPr lang="pt-PT" dirty="0" smtClean="0"/>
              <a:t>Aura típica com </a:t>
            </a:r>
            <a:r>
              <a:rPr lang="pt-PT" dirty="0" smtClean="0"/>
              <a:t>cefaleia </a:t>
            </a:r>
            <a:r>
              <a:rPr lang="pt-PT" dirty="0" smtClean="0"/>
              <a:t>não-migranosa </a:t>
            </a:r>
          </a:p>
          <a:p>
            <a:pPr>
              <a:buFontTx/>
              <a:buChar char="-"/>
            </a:pPr>
            <a:r>
              <a:rPr lang="pt-PT" dirty="0" smtClean="0"/>
              <a:t>Aura típica sem </a:t>
            </a:r>
            <a:r>
              <a:rPr lang="pt-PT" dirty="0" smtClean="0"/>
              <a:t>cefaleia </a:t>
            </a:r>
            <a:endParaRPr lang="pt-PT" dirty="0" smtClean="0"/>
          </a:p>
          <a:p>
            <a:pPr>
              <a:buFontTx/>
              <a:buChar char="-"/>
            </a:pPr>
            <a:r>
              <a:rPr lang="pt-PT" dirty="0" smtClean="0"/>
              <a:t>Migrânea hemiplégica familiar (MHF)</a:t>
            </a:r>
          </a:p>
          <a:p>
            <a:pPr>
              <a:buFontTx/>
              <a:buChar char="-"/>
            </a:pPr>
            <a:r>
              <a:rPr lang="pt-PT" dirty="0" smtClean="0"/>
              <a:t>Migrânea hemiplégica </a:t>
            </a:r>
            <a:r>
              <a:rPr lang="pt-PT" dirty="0" smtClean="0"/>
              <a:t>esporádica</a:t>
            </a:r>
          </a:p>
          <a:p>
            <a:pPr>
              <a:buFontTx/>
              <a:buChar char="-"/>
            </a:pPr>
            <a:r>
              <a:rPr lang="pt-PT" dirty="0" smtClean="0"/>
              <a:t>Migrânea </a:t>
            </a:r>
            <a:r>
              <a:rPr lang="pt-PT" dirty="0" smtClean="0"/>
              <a:t>do tipo basilar</a:t>
            </a:r>
          </a:p>
          <a:p>
            <a:endParaRPr lang="pt-PT" dirty="0"/>
          </a:p>
        </p:txBody>
      </p:sp>
    </p:spTree>
    <p:extLst>
      <p:ext uri="{BB962C8B-B14F-4D97-AF65-F5344CB8AC3E}">
        <p14:creationId xmlns="" xmlns:p14="http://schemas.microsoft.com/office/powerpoint/2010/main" val="686823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Aura </a:t>
            </a:r>
            <a:r>
              <a:rPr lang="pt-BR" dirty="0" smtClean="0"/>
              <a:t>típica</a:t>
            </a:r>
            <a:endParaRPr lang="pt-PT" dirty="0"/>
          </a:p>
        </p:txBody>
      </p:sp>
      <p:sp>
        <p:nvSpPr>
          <p:cNvPr id="3" name="Espaço Reservado para Conteúdo 2"/>
          <p:cNvSpPr>
            <a:spLocks noGrp="1"/>
          </p:cNvSpPr>
          <p:nvPr>
            <p:ph idx="1"/>
          </p:nvPr>
        </p:nvSpPr>
        <p:spPr/>
        <p:txBody>
          <a:bodyPr>
            <a:normAutofit fontScale="62500" lnSpcReduction="20000"/>
          </a:bodyPr>
          <a:lstStyle/>
          <a:p>
            <a:r>
              <a:rPr lang="pt-PT" dirty="0" smtClean="0"/>
              <a:t>Pelo </a:t>
            </a:r>
            <a:r>
              <a:rPr lang="pt-PT" dirty="0"/>
              <a:t>menos 2 </a:t>
            </a:r>
            <a:r>
              <a:rPr lang="pt-PT" dirty="0" smtClean="0"/>
              <a:t>crises com:</a:t>
            </a:r>
          </a:p>
          <a:p>
            <a:pPr marL="0" indent="0">
              <a:buNone/>
            </a:pPr>
            <a:r>
              <a:rPr lang="pt-PT" dirty="0" smtClean="0"/>
              <a:t> </a:t>
            </a:r>
          </a:p>
          <a:p>
            <a:pPr>
              <a:buFontTx/>
              <a:buChar char="-"/>
            </a:pPr>
            <a:r>
              <a:rPr lang="pt-PT" dirty="0" smtClean="0"/>
              <a:t>Pelo </a:t>
            </a:r>
            <a:r>
              <a:rPr lang="pt-PT" dirty="0"/>
              <a:t>menos um dos seguintes, mas sem nenhuma paresia (fraqueza motora): </a:t>
            </a:r>
            <a:endParaRPr lang="pt-PT" dirty="0" smtClean="0"/>
          </a:p>
          <a:p>
            <a:pPr marL="0" indent="0">
              <a:buNone/>
            </a:pPr>
            <a:r>
              <a:rPr lang="pt-PT" dirty="0" smtClean="0"/>
              <a:t>1. Sintomas </a:t>
            </a:r>
            <a:r>
              <a:rPr lang="pt-PT" dirty="0"/>
              <a:t>visuais completamente reversíveis, incluindo características positivas (p.ex., luzes tremulantes, manchas ou linhas) e/ou características negativas (i.e., perda de visão, borramento da visão central) </a:t>
            </a:r>
            <a:endParaRPr lang="pt-PT" dirty="0" smtClean="0"/>
          </a:p>
          <a:p>
            <a:pPr marL="0" indent="0">
              <a:buNone/>
            </a:pPr>
            <a:r>
              <a:rPr lang="pt-PT" dirty="0" smtClean="0"/>
              <a:t>2</a:t>
            </a:r>
            <a:r>
              <a:rPr lang="pt-PT" dirty="0"/>
              <a:t>. Sintomas sensitivos completamente reversíveis, incluindo características positivas (i.e., formigamento) e/ou características negativas (i.e.,dormência</a:t>
            </a:r>
            <a:r>
              <a:rPr lang="pt-PT" dirty="0" smtClean="0"/>
              <a:t>) </a:t>
            </a:r>
          </a:p>
          <a:p>
            <a:pPr marL="0" indent="0">
              <a:buNone/>
            </a:pPr>
            <a:r>
              <a:rPr lang="pt-PT" dirty="0" smtClean="0"/>
              <a:t>3</a:t>
            </a:r>
            <a:r>
              <a:rPr lang="pt-PT" dirty="0"/>
              <a:t>. Disfasia completamente </a:t>
            </a:r>
            <a:r>
              <a:rPr lang="pt-PT" dirty="0" smtClean="0"/>
              <a:t>reversível</a:t>
            </a:r>
          </a:p>
          <a:p>
            <a:pPr marL="0" indent="0">
              <a:buNone/>
            </a:pPr>
            <a:endParaRPr lang="pt-PT" dirty="0"/>
          </a:p>
          <a:p>
            <a:pPr>
              <a:buFontTx/>
              <a:buChar char="-"/>
            </a:pPr>
            <a:r>
              <a:rPr lang="pt-PT" dirty="0" smtClean="0"/>
              <a:t>Pelo </a:t>
            </a:r>
            <a:r>
              <a:rPr lang="pt-PT" dirty="0"/>
              <a:t>menos dois dos seguintes: </a:t>
            </a:r>
            <a:endParaRPr lang="pt-PT" dirty="0" smtClean="0"/>
          </a:p>
          <a:p>
            <a:pPr marL="0" indent="0">
              <a:buNone/>
            </a:pPr>
            <a:r>
              <a:rPr lang="pt-PT" dirty="0" smtClean="0"/>
              <a:t>1. Sintomas </a:t>
            </a:r>
            <a:r>
              <a:rPr lang="pt-PT" dirty="0"/>
              <a:t>visuais homônimos e/ou sintomas sensitivos unilaterais </a:t>
            </a:r>
            <a:endParaRPr lang="pt-PT" dirty="0" smtClean="0"/>
          </a:p>
          <a:p>
            <a:pPr marL="0" indent="0">
              <a:buNone/>
            </a:pPr>
            <a:r>
              <a:rPr lang="pt-PT" dirty="0" smtClean="0"/>
              <a:t>2</a:t>
            </a:r>
            <a:r>
              <a:rPr lang="pt-PT" dirty="0"/>
              <a:t>. Pelo menos um sintoma de aura desenvolve-se gradualmente em 5 minutos e/ou diferentes sintomas de aura ocorrem em sucessão em 5 </a:t>
            </a:r>
            <a:r>
              <a:rPr lang="pt-PT" dirty="0" smtClean="0"/>
              <a:t>minutos</a:t>
            </a:r>
          </a:p>
          <a:p>
            <a:pPr marL="0" indent="0">
              <a:buNone/>
            </a:pPr>
            <a:r>
              <a:rPr lang="pt-PT" dirty="0" smtClean="0"/>
              <a:t>3</a:t>
            </a:r>
            <a:r>
              <a:rPr lang="pt-PT" dirty="0"/>
              <a:t>. Cada sintoma dura entre 5 e 60 </a:t>
            </a:r>
            <a:r>
              <a:rPr lang="pt-PT" dirty="0" smtClean="0"/>
              <a:t>minutos.</a:t>
            </a:r>
          </a:p>
        </p:txBody>
      </p:sp>
    </p:spTree>
    <p:extLst>
      <p:ext uri="{BB962C8B-B14F-4D97-AF65-F5344CB8AC3E}">
        <p14:creationId xmlns="" xmlns:p14="http://schemas.microsoft.com/office/powerpoint/2010/main" val="3845949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Migrânea </a:t>
            </a:r>
            <a:r>
              <a:rPr lang="pt-PT" dirty="0" smtClean="0"/>
              <a:t>Hemiplégica </a:t>
            </a:r>
            <a:r>
              <a:rPr lang="pt-PT" dirty="0" smtClean="0"/>
              <a:t>F</a:t>
            </a:r>
            <a:r>
              <a:rPr lang="pt-PT" dirty="0" smtClean="0"/>
              <a:t>amiliar </a:t>
            </a:r>
            <a:r>
              <a:rPr lang="pt-PT" dirty="0" smtClean="0"/>
              <a:t>(MHF)</a:t>
            </a:r>
            <a:endParaRPr lang="pt-PT" dirty="0"/>
          </a:p>
        </p:txBody>
      </p:sp>
      <p:sp>
        <p:nvSpPr>
          <p:cNvPr id="3" name="Espaço Reservado para Conteúdo 2"/>
          <p:cNvSpPr>
            <a:spLocks noGrp="1"/>
          </p:cNvSpPr>
          <p:nvPr>
            <p:ph idx="1"/>
          </p:nvPr>
        </p:nvSpPr>
        <p:spPr/>
        <p:txBody>
          <a:bodyPr>
            <a:normAutofit fontScale="92500" lnSpcReduction="20000"/>
          </a:bodyPr>
          <a:lstStyle/>
          <a:p>
            <a:r>
              <a:rPr lang="pt-PT" dirty="0" smtClean="0"/>
              <a:t>Migrânea </a:t>
            </a:r>
            <a:r>
              <a:rPr lang="pt-PT" dirty="0"/>
              <a:t>com aura que inclui paresia e pelo menos um parente de primeiro ou segundo grau apresentando aura migranosa que inclui paresia.</a:t>
            </a:r>
          </a:p>
          <a:p>
            <a:r>
              <a:rPr lang="pt-PT" dirty="0"/>
              <a:t>Pode ser difícil distinguir paresia de alteração sensitiva. </a:t>
            </a:r>
            <a:r>
              <a:rPr lang="pt-PT" dirty="0" smtClean="0"/>
              <a:t>A</a:t>
            </a:r>
            <a:r>
              <a:rPr lang="pt-PT" dirty="0" smtClean="0"/>
              <a:t>p</a:t>
            </a:r>
            <a:r>
              <a:rPr lang="pt-PT" dirty="0" smtClean="0"/>
              <a:t>resenta </a:t>
            </a:r>
            <a:r>
              <a:rPr lang="pt-PT" dirty="0"/>
              <a:t>sintomas do tipo basilar em associação com sintomas de aura típica, e </a:t>
            </a:r>
            <a:r>
              <a:rPr lang="pt-PT" dirty="0" smtClean="0"/>
              <a:t>a </a:t>
            </a:r>
            <a:r>
              <a:rPr lang="pt-PT" dirty="0"/>
              <a:t>cefaléia está praticamente sempre presente. </a:t>
            </a:r>
            <a:r>
              <a:rPr lang="pt-PT" dirty="0" smtClean="0"/>
              <a:t>                            Durante </a:t>
            </a:r>
            <a:r>
              <a:rPr lang="pt-PT" dirty="0"/>
              <a:t>as crises de MHF, podem ocorrer distúrbios da consciência (às vezes incluindo coma), febre, pleocitose liquórica e </a:t>
            </a:r>
            <a:r>
              <a:rPr lang="pt-PT" dirty="0" smtClean="0"/>
              <a:t>confusão).                                                As </a:t>
            </a:r>
            <a:r>
              <a:rPr lang="pt-PT" dirty="0"/>
              <a:t>crises de </a:t>
            </a:r>
            <a:r>
              <a:rPr lang="pt-PT" dirty="0" smtClean="0"/>
              <a:t>MHF  </a:t>
            </a:r>
            <a:r>
              <a:rPr lang="pt-PT" dirty="0"/>
              <a:t>podem ser desencadeadas por trauma craniano (leve). </a:t>
            </a:r>
          </a:p>
          <a:p>
            <a:endParaRPr lang="pt-PT" dirty="0"/>
          </a:p>
        </p:txBody>
      </p:sp>
    </p:spTree>
    <p:extLst>
      <p:ext uri="{BB962C8B-B14F-4D97-AF65-F5344CB8AC3E}">
        <p14:creationId xmlns="" xmlns:p14="http://schemas.microsoft.com/office/powerpoint/2010/main" val="1219715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Migrânea </a:t>
            </a:r>
            <a:r>
              <a:rPr lang="pt-PT" dirty="0" smtClean="0"/>
              <a:t>Hemiplégica </a:t>
            </a:r>
            <a:r>
              <a:rPr lang="pt-PT" dirty="0" smtClean="0"/>
              <a:t>E</a:t>
            </a:r>
            <a:r>
              <a:rPr lang="pt-PT" dirty="0" smtClean="0"/>
              <a:t>sporádica</a:t>
            </a:r>
            <a:endParaRPr lang="pt-PT" dirty="0"/>
          </a:p>
        </p:txBody>
      </p:sp>
      <p:sp>
        <p:nvSpPr>
          <p:cNvPr id="3" name="Espaço Reservado para Conteúdo 2"/>
          <p:cNvSpPr>
            <a:spLocks noGrp="1"/>
          </p:cNvSpPr>
          <p:nvPr>
            <p:ph idx="1"/>
          </p:nvPr>
        </p:nvSpPr>
        <p:spPr/>
        <p:txBody>
          <a:bodyPr/>
          <a:lstStyle/>
          <a:p>
            <a:r>
              <a:rPr lang="pt-PT" dirty="0" smtClean="0"/>
              <a:t>Migrânea </a:t>
            </a:r>
            <a:r>
              <a:rPr lang="pt-PT" dirty="0"/>
              <a:t>com aura, incluindo paresia, mas nenhum parente de primeiro ou de segundo grau apresenta aura incluindo paresia.</a:t>
            </a:r>
          </a:p>
          <a:p>
            <a:r>
              <a:rPr lang="pt-PT" dirty="0" smtClean="0"/>
              <a:t>Mesmas </a:t>
            </a:r>
            <a:r>
              <a:rPr lang="pt-PT" dirty="0"/>
              <a:t>características clínicas das descritas em Migrânea </a:t>
            </a:r>
            <a:r>
              <a:rPr lang="pt-PT" dirty="0" smtClean="0"/>
              <a:t>Hemiplégica </a:t>
            </a:r>
            <a:r>
              <a:rPr lang="pt-PT" dirty="0"/>
              <a:t>F</a:t>
            </a:r>
            <a:r>
              <a:rPr lang="pt-PT" dirty="0" smtClean="0"/>
              <a:t>amiliar</a:t>
            </a:r>
            <a:r>
              <a:rPr lang="pt-PT" dirty="0" smtClean="0"/>
              <a:t>.</a:t>
            </a:r>
          </a:p>
          <a:p>
            <a:r>
              <a:rPr lang="pt-PT" dirty="0"/>
              <a:t>M</a:t>
            </a:r>
            <a:r>
              <a:rPr lang="pt-PT" dirty="0" smtClean="0"/>
              <a:t>ais </a:t>
            </a:r>
            <a:r>
              <a:rPr lang="pt-PT" dirty="0"/>
              <a:t>prevalente em homens </a:t>
            </a:r>
            <a:r>
              <a:rPr lang="pt-PT" dirty="0" smtClean="0"/>
              <a:t>e freqüentemente </a:t>
            </a:r>
            <a:r>
              <a:rPr lang="pt-PT" dirty="0"/>
              <a:t>associa-se a hemiparesia transitória e afasia.</a:t>
            </a:r>
          </a:p>
          <a:p>
            <a:endParaRPr lang="pt-PT" dirty="0"/>
          </a:p>
        </p:txBody>
      </p:sp>
    </p:spTree>
    <p:extLst>
      <p:ext uri="{BB962C8B-B14F-4D97-AF65-F5344CB8AC3E}">
        <p14:creationId xmlns="" xmlns:p14="http://schemas.microsoft.com/office/powerpoint/2010/main" val="21056465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Migrânea do tipo </a:t>
            </a:r>
            <a:r>
              <a:rPr lang="pt-PT" dirty="0" smtClean="0"/>
              <a:t>Basilar</a:t>
            </a:r>
            <a:endParaRPr lang="pt-PT" dirty="0"/>
          </a:p>
        </p:txBody>
      </p:sp>
      <p:sp>
        <p:nvSpPr>
          <p:cNvPr id="3" name="Espaço Reservado para Conteúdo 2"/>
          <p:cNvSpPr>
            <a:spLocks noGrp="1"/>
          </p:cNvSpPr>
          <p:nvPr>
            <p:ph idx="1"/>
          </p:nvPr>
        </p:nvSpPr>
        <p:spPr/>
        <p:txBody>
          <a:bodyPr>
            <a:normAutofit fontScale="62500" lnSpcReduction="20000"/>
          </a:bodyPr>
          <a:lstStyle/>
          <a:p>
            <a:r>
              <a:rPr lang="pt-PT" dirty="0" smtClean="0"/>
              <a:t>Migrânea </a:t>
            </a:r>
            <a:r>
              <a:rPr lang="pt-PT" dirty="0"/>
              <a:t>com sintomas de aura claramente originados no tronco encefálico e/ou em ambos os hemisférios cerebrais simultaneamente, mas sem nenhuma paresia. </a:t>
            </a:r>
            <a:endParaRPr lang="pt-PT" dirty="0" smtClean="0"/>
          </a:p>
          <a:p>
            <a:r>
              <a:rPr lang="pt-PT" dirty="0" smtClean="0"/>
              <a:t>Diagnóstico: Pelo </a:t>
            </a:r>
            <a:r>
              <a:rPr lang="pt-PT" dirty="0"/>
              <a:t>menos 2 crises com a</a:t>
            </a:r>
            <a:r>
              <a:rPr lang="pt-PT" dirty="0" smtClean="0"/>
              <a:t>ura </a:t>
            </a:r>
            <a:r>
              <a:rPr lang="pt-PT" dirty="0"/>
              <a:t>consistindo em pelo menos dois dos seguintes sintomas totalmente reversíveis, mas sem paresia: </a:t>
            </a:r>
            <a:endParaRPr lang="pt-PT" dirty="0" smtClean="0"/>
          </a:p>
          <a:p>
            <a:pPr marL="0" indent="0">
              <a:buNone/>
            </a:pPr>
            <a:r>
              <a:rPr lang="pt-PT" dirty="0" smtClean="0"/>
              <a:t>1. disartria </a:t>
            </a:r>
          </a:p>
          <a:p>
            <a:pPr marL="0" indent="0">
              <a:buNone/>
            </a:pPr>
            <a:r>
              <a:rPr lang="pt-PT" dirty="0" smtClean="0"/>
              <a:t>2</a:t>
            </a:r>
            <a:r>
              <a:rPr lang="pt-PT" dirty="0"/>
              <a:t>. vertigem </a:t>
            </a:r>
            <a:endParaRPr lang="pt-PT" dirty="0" smtClean="0"/>
          </a:p>
          <a:p>
            <a:pPr marL="0" indent="0">
              <a:buNone/>
            </a:pPr>
            <a:r>
              <a:rPr lang="pt-PT" dirty="0" smtClean="0"/>
              <a:t>3</a:t>
            </a:r>
            <a:r>
              <a:rPr lang="pt-PT" dirty="0"/>
              <a:t>. zumbido </a:t>
            </a:r>
            <a:endParaRPr lang="pt-PT" dirty="0" smtClean="0"/>
          </a:p>
          <a:p>
            <a:pPr marL="0" indent="0">
              <a:buNone/>
            </a:pPr>
            <a:r>
              <a:rPr lang="pt-PT" dirty="0" smtClean="0"/>
              <a:t>4</a:t>
            </a:r>
            <a:r>
              <a:rPr lang="pt-PT" dirty="0"/>
              <a:t>. hipoacusia </a:t>
            </a:r>
            <a:endParaRPr lang="pt-PT" dirty="0" smtClean="0"/>
          </a:p>
          <a:p>
            <a:pPr marL="0" indent="0">
              <a:buNone/>
            </a:pPr>
            <a:r>
              <a:rPr lang="pt-PT" dirty="0" smtClean="0"/>
              <a:t>5</a:t>
            </a:r>
            <a:r>
              <a:rPr lang="pt-PT" dirty="0"/>
              <a:t>. diplopia </a:t>
            </a:r>
            <a:endParaRPr lang="pt-PT" dirty="0" smtClean="0"/>
          </a:p>
          <a:p>
            <a:pPr marL="0" indent="0">
              <a:buNone/>
            </a:pPr>
            <a:r>
              <a:rPr lang="pt-PT" dirty="0" smtClean="0"/>
              <a:t>6</a:t>
            </a:r>
            <a:r>
              <a:rPr lang="pt-PT" dirty="0"/>
              <a:t>. sintomas visuais ocorrendo simultaneamente nos campos temporal e nasal dos dois olhos </a:t>
            </a:r>
            <a:endParaRPr lang="pt-PT" dirty="0" smtClean="0"/>
          </a:p>
          <a:p>
            <a:pPr marL="0" indent="0">
              <a:buNone/>
            </a:pPr>
            <a:r>
              <a:rPr lang="pt-PT" dirty="0" smtClean="0"/>
              <a:t>7</a:t>
            </a:r>
            <a:r>
              <a:rPr lang="pt-PT" dirty="0"/>
              <a:t>. ataxia </a:t>
            </a:r>
            <a:endParaRPr lang="pt-PT" dirty="0" smtClean="0"/>
          </a:p>
          <a:p>
            <a:pPr marL="0" indent="0">
              <a:buNone/>
            </a:pPr>
            <a:r>
              <a:rPr lang="pt-PT" dirty="0" smtClean="0"/>
              <a:t>8</a:t>
            </a:r>
            <a:r>
              <a:rPr lang="pt-PT" dirty="0"/>
              <a:t>. diminuição no nível de consciência </a:t>
            </a:r>
            <a:endParaRPr lang="pt-PT" dirty="0" smtClean="0"/>
          </a:p>
          <a:p>
            <a:pPr marL="0" indent="0">
              <a:buNone/>
            </a:pPr>
            <a:r>
              <a:rPr lang="pt-PT" dirty="0" smtClean="0"/>
              <a:t>9</a:t>
            </a:r>
            <a:r>
              <a:rPr lang="pt-PT" dirty="0"/>
              <a:t>. parestesias bilaterais simultânea</a:t>
            </a:r>
          </a:p>
          <a:p>
            <a:endParaRPr lang="pt-PT" dirty="0"/>
          </a:p>
        </p:txBody>
      </p:sp>
    </p:spTree>
    <p:extLst>
      <p:ext uri="{BB962C8B-B14F-4D97-AF65-F5344CB8AC3E}">
        <p14:creationId xmlns="" xmlns:p14="http://schemas.microsoft.com/office/powerpoint/2010/main" val="4024325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1296144"/>
          </a:xfrm>
        </p:spPr>
        <p:txBody>
          <a:bodyPr>
            <a:normAutofit fontScale="90000"/>
          </a:bodyPr>
          <a:lstStyle/>
          <a:p>
            <a:pPr algn="ctr"/>
            <a:r>
              <a:rPr lang="pt-PT" dirty="0" smtClean="0"/>
              <a:t>Síndromes periódicas da infância comumente precursoras de migrânea</a:t>
            </a:r>
            <a:br>
              <a:rPr lang="pt-PT" dirty="0" smtClean="0"/>
            </a:br>
            <a:endParaRPr lang="pt-PT" dirty="0"/>
          </a:p>
        </p:txBody>
      </p:sp>
      <p:sp>
        <p:nvSpPr>
          <p:cNvPr id="3" name="Espaço Reservado para Conteúdo 2"/>
          <p:cNvSpPr>
            <a:spLocks noGrp="1"/>
          </p:cNvSpPr>
          <p:nvPr>
            <p:ph idx="1"/>
          </p:nvPr>
        </p:nvSpPr>
        <p:spPr>
          <a:xfrm>
            <a:off x="395536" y="1916832"/>
            <a:ext cx="8424936" cy="4680520"/>
          </a:xfrm>
        </p:spPr>
        <p:txBody>
          <a:bodyPr>
            <a:normAutofit/>
          </a:bodyPr>
          <a:lstStyle/>
          <a:p>
            <a:r>
              <a:rPr lang="pt-PT" sz="2000" dirty="0" smtClean="0"/>
              <a:t>Vômitos </a:t>
            </a:r>
            <a:r>
              <a:rPr lang="pt-PT" sz="2000" dirty="0"/>
              <a:t>cíclicos </a:t>
            </a:r>
            <a:endParaRPr lang="pt-PT" sz="2000" dirty="0" smtClean="0"/>
          </a:p>
          <a:p>
            <a:pPr marL="0" indent="0">
              <a:buNone/>
            </a:pPr>
            <a:r>
              <a:rPr lang="pt-PT" sz="2000" dirty="0" smtClean="0"/>
              <a:t>Crises </a:t>
            </a:r>
            <a:r>
              <a:rPr lang="pt-PT" sz="2000" dirty="0"/>
              <a:t>episódicas recorrentes de vômitos e náusea intensa (pelo menos 4 vezes por hora com duração entre 1 hora e 5 dias) associadas a palidez e letargia. Há completo desaparecimento dos sintomas entre as crises.</a:t>
            </a:r>
          </a:p>
          <a:p>
            <a:r>
              <a:rPr lang="pt-PT" sz="2000" dirty="0"/>
              <a:t>Migrânea abdominal </a:t>
            </a:r>
            <a:endParaRPr lang="pt-PT" sz="2000" dirty="0" smtClean="0"/>
          </a:p>
          <a:p>
            <a:pPr marL="0" indent="0">
              <a:buNone/>
            </a:pPr>
            <a:r>
              <a:rPr lang="pt-PT" sz="2000" dirty="0"/>
              <a:t>T</a:t>
            </a:r>
            <a:r>
              <a:rPr lang="pt-PT" sz="2000" dirty="0" smtClean="0"/>
              <a:t>ranstorno </a:t>
            </a:r>
            <a:r>
              <a:rPr lang="pt-PT" sz="2000" dirty="0"/>
              <a:t>recorrente idiopático, principalmente em crianças e caracterizado por dor abdominal episódica localizada na linha média, manifestando- se por crises que duram de </a:t>
            </a:r>
            <a:r>
              <a:rPr lang="pt-PT" sz="2000" dirty="0" smtClean="0"/>
              <a:t>1 a </a:t>
            </a:r>
            <a:r>
              <a:rPr lang="pt-PT" sz="2000" dirty="0"/>
              <a:t>72 horas com normalidade entre os episódios. A dor tem intensidade moderada a forte e é associada a sintomas vasomotores, náusea e vômitos.</a:t>
            </a:r>
          </a:p>
          <a:p>
            <a:r>
              <a:rPr lang="pt-PT" sz="2000" dirty="0"/>
              <a:t>Vertigem paroxística benigna da infância </a:t>
            </a:r>
            <a:endParaRPr lang="pt-PT" sz="2000" dirty="0" smtClean="0"/>
          </a:p>
          <a:p>
            <a:pPr marL="0" indent="0">
              <a:buNone/>
            </a:pPr>
            <a:r>
              <a:rPr lang="pt-PT" sz="2000" dirty="0"/>
              <a:t>T</a:t>
            </a:r>
            <a:r>
              <a:rPr lang="pt-PT" sz="2000" dirty="0" smtClean="0"/>
              <a:t>ranstorno </a:t>
            </a:r>
            <a:r>
              <a:rPr lang="pt-PT" sz="2000" dirty="0"/>
              <a:t>heterogêneo é caracterizado por episódios recorrentes e breves de vertigem, ocorrendo sem aviso e </a:t>
            </a:r>
            <a:r>
              <a:rPr lang="pt-PT" sz="2000" dirty="0" smtClean="0"/>
              <a:t>resolve-se </a:t>
            </a:r>
            <a:r>
              <a:rPr lang="pt-PT" sz="2000" dirty="0"/>
              <a:t>espontaneamente em uma criança saudável.</a:t>
            </a:r>
          </a:p>
          <a:p>
            <a:endParaRPr lang="pt-PT" sz="2000" dirty="0"/>
          </a:p>
        </p:txBody>
      </p:sp>
    </p:spTree>
    <p:extLst>
      <p:ext uri="{BB962C8B-B14F-4D97-AF65-F5344CB8AC3E}">
        <p14:creationId xmlns="" xmlns:p14="http://schemas.microsoft.com/office/powerpoint/2010/main" val="3056846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80728"/>
            <a:ext cx="8229600" cy="1066800"/>
          </a:xfrm>
        </p:spPr>
        <p:txBody>
          <a:bodyPr>
            <a:normAutofit fontScale="90000"/>
          </a:bodyPr>
          <a:lstStyle/>
          <a:p>
            <a:r>
              <a:rPr lang="pt-BR" dirty="0" smtClean="0"/>
              <a:t>Outras </a:t>
            </a:r>
            <a:r>
              <a:rPr lang="pt-BR" dirty="0" smtClean="0"/>
              <a:t>c</a:t>
            </a:r>
            <a:r>
              <a:rPr lang="pt-BR" dirty="0" smtClean="0"/>
              <a:t>lassificações </a:t>
            </a:r>
            <a:r>
              <a:rPr lang="pt-BR" dirty="0" smtClean="0"/>
              <a:t>para </a:t>
            </a:r>
            <a:r>
              <a:rPr lang="pt-BR" dirty="0" err="1" smtClean="0"/>
              <a:t>Migrânea</a:t>
            </a:r>
            <a:endParaRPr lang="pt-PT" dirty="0"/>
          </a:p>
        </p:txBody>
      </p:sp>
      <p:sp>
        <p:nvSpPr>
          <p:cNvPr id="3" name="Espaço Reservado para Conteúdo 2"/>
          <p:cNvSpPr>
            <a:spLocks noGrp="1"/>
          </p:cNvSpPr>
          <p:nvPr>
            <p:ph idx="1"/>
          </p:nvPr>
        </p:nvSpPr>
        <p:spPr>
          <a:xfrm>
            <a:off x="457200" y="2132856"/>
            <a:ext cx="8229600" cy="4325112"/>
          </a:xfrm>
        </p:spPr>
        <p:txBody>
          <a:bodyPr>
            <a:normAutofit fontScale="77500" lnSpcReduction="20000"/>
          </a:bodyPr>
          <a:lstStyle/>
          <a:p>
            <a:r>
              <a:rPr lang="pt-PT" dirty="0"/>
              <a:t>Migrânea retiniana </a:t>
            </a:r>
            <a:endParaRPr lang="pt-PT" dirty="0" smtClean="0"/>
          </a:p>
          <a:p>
            <a:pPr marL="0" indent="0">
              <a:buNone/>
            </a:pPr>
            <a:r>
              <a:rPr lang="pt-PT" dirty="0" smtClean="0"/>
              <a:t>Crises </a:t>
            </a:r>
            <a:r>
              <a:rPr lang="pt-PT" dirty="0"/>
              <a:t>recorrentes de distúrbio visual monocular, incluindo cintilações, escotomas ou amaurose, associado a cefaléia da migrânea.</a:t>
            </a:r>
          </a:p>
          <a:p>
            <a:r>
              <a:rPr lang="pt-PT" dirty="0"/>
              <a:t>Estado </a:t>
            </a:r>
            <a:r>
              <a:rPr lang="pt-PT" dirty="0" smtClean="0"/>
              <a:t>Migranoso </a:t>
            </a:r>
            <a:endParaRPr lang="pt-PT" dirty="0" smtClean="0"/>
          </a:p>
          <a:p>
            <a:pPr marL="0" indent="0">
              <a:buNone/>
            </a:pPr>
            <a:r>
              <a:rPr lang="pt-PT" dirty="0" smtClean="0"/>
              <a:t>Uma </a:t>
            </a:r>
            <a:r>
              <a:rPr lang="pt-PT" dirty="0"/>
              <a:t>crise debilitante de migrânea durando mais de 72 horas.</a:t>
            </a:r>
          </a:p>
          <a:p>
            <a:r>
              <a:rPr lang="pt-PT" dirty="0"/>
              <a:t>Aura persistente sem </a:t>
            </a:r>
            <a:r>
              <a:rPr lang="pt-PT" dirty="0" smtClean="0"/>
              <a:t>infarto</a:t>
            </a:r>
          </a:p>
          <a:p>
            <a:pPr marL="0" indent="0">
              <a:buNone/>
            </a:pPr>
            <a:r>
              <a:rPr lang="pt-PT" dirty="0" smtClean="0"/>
              <a:t>Sintomas </a:t>
            </a:r>
            <a:r>
              <a:rPr lang="pt-PT" dirty="0"/>
              <a:t>de aura persistindo por mais de uma semana sem evidência de infarto em exame de neuroimagem.</a:t>
            </a:r>
          </a:p>
          <a:p>
            <a:r>
              <a:rPr lang="pt-PT" dirty="0"/>
              <a:t>Infarto </a:t>
            </a:r>
            <a:r>
              <a:rPr lang="pt-PT" dirty="0" smtClean="0"/>
              <a:t>migranoso</a:t>
            </a:r>
          </a:p>
          <a:p>
            <a:pPr marL="0" indent="0">
              <a:buNone/>
            </a:pPr>
            <a:r>
              <a:rPr lang="pt-PT" dirty="0" smtClean="0"/>
              <a:t>Um </a:t>
            </a:r>
            <a:r>
              <a:rPr lang="pt-PT" dirty="0"/>
              <a:t>ou mais sintomas de aura migranosa associado a uma lesão cerebral isquêmica em território apropriado demonstrada por exame de neuroimagem. Nestes casos a aura supera 60 minutos</a:t>
            </a:r>
            <a:r>
              <a:rPr lang="pt-PT" dirty="0" smtClean="0"/>
              <a:t>.</a:t>
            </a:r>
          </a:p>
          <a:p>
            <a:pPr>
              <a:buFont typeface="Arial" charset="0"/>
              <a:buChar char="•"/>
            </a:pPr>
            <a:r>
              <a:rPr lang="pt-PT" dirty="0" smtClean="0"/>
              <a:t>Crise </a:t>
            </a:r>
            <a:r>
              <a:rPr lang="pt-PT" dirty="0"/>
              <a:t>epiléptica desencadeada por migrânea com </a:t>
            </a:r>
            <a:r>
              <a:rPr lang="pt-PT" dirty="0" smtClean="0"/>
              <a:t>aura</a:t>
            </a:r>
          </a:p>
          <a:p>
            <a:pPr marL="0" indent="0">
              <a:buNone/>
            </a:pPr>
            <a:endParaRPr lang="pt-PT" dirty="0"/>
          </a:p>
          <a:p>
            <a:endParaRPr lang="pt-PT" dirty="0"/>
          </a:p>
        </p:txBody>
      </p:sp>
    </p:spTree>
    <p:extLst>
      <p:ext uri="{BB962C8B-B14F-4D97-AF65-F5344CB8AC3E}">
        <p14:creationId xmlns="" xmlns:p14="http://schemas.microsoft.com/office/powerpoint/2010/main" val="397016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lstStyle/>
          <a:p>
            <a:r>
              <a:rPr lang="pt-BR" dirty="0"/>
              <a:t>C</a:t>
            </a:r>
            <a:r>
              <a:rPr lang="pt-BR" dirty="0" smtClean="0"/>
              <a:t>efaleia</a:t>
            </a:r>
            <a:endParaRPr lang="pt-BR" dirty="0"/>
          </a:p>
        </p:txBody>
      </p:sp>
      <p:sp>
        <p:nvSpPr>
          <p:cNvPr id="3" name="Subtítulo 2"/>
          <p:cNvSpPr>
            <a:spLocks noGrp="1"/>
          </p:cNvSpPr>
          <p:nvPr>
            <p:ph idx="1"/>
          </p:nvPr>
        </p:nvSpPr>
        <p:spPr>
          <a:xfrm>
            <a:off x="457200" y="1988840"/>
            <a:ext cx="8229600" cy="4585696"/>
          </a:xfrm>
        </p:spPr>
        <p:txBody>
          <a:bodyPr>
            <a:normAutofit fontScale="92500"/>
          </a:bodyPr>
          <a:lstStyle/>
          <a:p>
            <a:pPr algn="just"/>
            <a:r>
              <a:rPr lang="pt-BR" dirty="0" smtClean="0">
                <a:solidFill>
                  <a:schemeClr val="tx1"/>
                </a:solidFill>
              </a:rPr>
              <a:t>Primária</a:t>
            </a:r>
            <a:r>
              <a:rPr lang="pt-BR" dirty="0" smtClean="0">
                <a:solidFill>
                  <a:schemeClr val="tx1"/>
                </a:solidFill>
              </a:rPr>
              <a:t>:</a:t>
            </a:r>
          </a:p>
          <a:p>
            <a:pPr algn="just"/>
            <a:r>
              <a:rPr lang="pt-BR" dirty="0" smtClean="0">
                <a:solidFill>
                  <a:schemeClr val="tx1"/>
                </a:solidFill>
              </a:rPr>
              <a:t>Enxaqueca/</a:t>
            </a:r>
            <a:r>
              <a:rPr lang="pt-BR" dirty="0" err="1" smtClean="0"/>
              <a:t>M</a:t>
            </a:r>
            <a:r>
              <a:rPr lang="pt-BR" dirty="0" err="1" smtClean="0">
                <a:solidFill>
                  <a:schemeClr val="tx1"/>
                </a:solidFill>
              </a:rPr>
              <a:t>igrânea</a:t>
            </a:r>
            <a:r>
              <a:rPr lang="pt-BR" dirty="0" smtClean="0">
                <a:solidFill>
                  <a:schemeClr val="tx1"/>
                </a:solidFill>
              </a:rPr>
              <a:t>: mais comum na </a:t>
            </a:r>
            <a:r>
              <a:rPr lang="pt-BR" dirty="0" smtClean="0">
                <a:solidFill>
                  <a:schemeClr val="tx1"/>
                </a:solidFill>
              </a:rPr>
              <a:t>emergência.</a:t>
            </a:r>
            <a:endParaRPr lang="pt-BR" dirty="0" smtClean="0">
              <a:solidFill>
                <a:schemeClr val="tx1"/>
              </a:solidFill>
            </a:endParaRPr>
          </a:p>
          <a:p>
            <a:pPr algn="just"/>
            <a:r>
              <a:rPr lang="pt-BR" dirty="0" smtClean="0">
                <a:solidFill>
                  <a:schemeClr val="tx1"/>
                </a:solidFill>
              </a:rPr>
              <a:t>Tensional</a:t>
            </a:r>
            <a:r>
              <a:rPr lang="pt-BR" dirty="0" smtClean="0">
                <a:solidFill>
                  <a:schemeClr val="tx1"/>
                </a:solidFill>
              </a:rPr>
              <a:t>: mais comum do </a:t>
            </a:r>
            <a:r>
              <a:rPr lang="pt-BR" dirty="0" smtClean="0">
                <a:solidFill>
                  <a:schemeClr val="tx1"/>
                </a:solidFill>
              </a:rPr>
              <a:t>mundo.</a:t>
            </a:r>
            <a:endParaRPr lang="pt-BR" dirty="0" smtClean="0">
              <a:solidFill>
                <a:schemeClr val="tx1"/>
              </a:solidFill>
            </a:endParaRPr>
          </a:p>
          <a:p>
            <a:pPr algn="just"/>
            <a:r>
              <a:rPr lang="pt-BR" dirty="0" err="1" smtClean="0">
                <a:solidFill>
                  <a:schemeClr val="tx1"/>
                </a:solidFill>
              </a:rPr>
              <a:t>Trigêmino-autonômicas</a:t>
            </a:r>
            <a:r>
              <a:rPr lang="pt-BR" dirty="0" smtClean="0">
                <a:solidFill>
                  <a:schemeClr val="tx1"/>
                </a:solidFill>
              </a:rPr>
              <a:t>: em </a:t>
            </a:r>
            <a:r>
              <a:rPr lang="pt-BR" dirty="0" smtClean="0">
                <a:solidFill>
                  <a:schemeClr val="tx1"/>
                </a:solidFill>
              </a:rPr>
              <a:t>Salvas</a:t>
            </a:r>
            <a:r>
              <a:rPr lang="pt-BR" dirty="0" smtClean="0">
                <a:solidFill>
                  <a:schemeClr val="tx1"/>
                </a:solidFill>
              </a:rPr>
              <a:t>, </a:t>
            </a:r>
            <a:r>
              <a:rPr lang="pt-BR" dirty="0" smtClean="0">
                <a:solidFill>
                  <a:schemeClr val="tx1"/>
                </a:solidFill>
              </a:rPr>
              <a:t>Hemicraniana </a:t>
            </a:r>
            <a:r>
              <a:rPr lang="pt-BR" dirty="0" smtClean="0"/>
              <a:t>P</a:t>
            </a:r>
            <a:r>
              <a:rPr lang="pt-BR" dirty="0" smtClean="0">
                <a:solidFill>
                  <a:schemeClr val="tx1"/>
                </a:solidFill>
              </a:rPr>
              <a:t>aroxística </a:t>
            </a:r>
            <a:r>
              <a:rPr lang="pt-BR" dirty="0" smtClean="0">
                <a:solidFill>
                  <a:schemeClr val="tx1"/>
                </a:solidFill>
              </a:rPr>
              <a:t>e </a:t>
            </a:r>
            <a:r>
              <a:rPr lang="pt-BR" dirty="0" smtClean="0">
                <a:solidFill>
                  <a:schemeClr val="tx1"/>
                </a:solidFill>
              </a:rPr>
              <a:t>SUNCT.</a:t>
            </a:r>
            <a:endParaRPr lang="pt-BR" dirty="0" smtClean="0">
              <a:solidFill>
                <a:schemeClr val="tx1"/>
              </a:solidFill>
            </a:endParaRPr>
          </a:p>
          <a:p>
            <a:pPr algn="just"/>
            <a:r>
              <a:rPr lang="pt-BR" dirty="0" smtClean="0">
                <a:solidFill>
                  <a:schemeClr val="tx1"/>
                </a:solidFill>
              </a:rPr>
              <a:t>Outras: cefaleia em facada; cefaleia da tosse; cefaleia do esforço físico; cefaleia associada à atividade sexual;  cefaleia pré-orgástica; cefaleia orgástica;  cefaleia </a:t>
            </a:r>
            <a:r>
              <a:rPr lang="pt-BR" dirty="0" err="1" smtClean="0">
                <a:solidFill>
                  <a:schemeClr val="tx1"/>
                </a:solidFill>
              </a:rPr>
              <a:t>hípnica</a:t>
            </a:r>
            <a:r>
              <a:rPr lang="pt-BR" dirty="0" smtClean="0">
                <a:solidFill>
                  <a:schemeClr val="tx1"/>
                </a:solidFill>
              </a:rPr>
              <a:t>; cefaleia de trovoada; cefaleia persistente e diária desde o início (CPDI</a:t>
            </a:r>
            <a:r>
              <a:rPr lang="pt-BR" dirty="0" smtClean="0">
                <a:solidFill>
                  <a:schemeClr val="tx1"/>
                </a:solidFill>
              </a:rPr>
              <a:t>).</a:t>
            </a:r>
            <a:endParaRPr lang="pt-BR" dirty="0">
              <a:solidFill>
                <a:schemeClr val="tx1"/>
              </a:solidFill>
            </a:endParaRPr>
          </a:p>
          <a:p>
            <a:pPr algn="just"/>
            <a:endParaRPr lang="pt-BR" dirty="0" smtClean="0">
              <a:solidFill>
                <a:schemeClr val="tx1"/>
              </a:solidFill>
            </a:endParaRPr>
          </a:p>
          <a:p>
            <a:endParaRPr lang="pt-BR" dirty="0" smtClean="0">
              <a:solidFill>
                <a:schemeClr val="tx1"/>
              </a:solidFill>
            </a:endParaRPr>
          </a:p>
          <a:p>
            <a:endParaRPr lang="pt-BR"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a:t>Tratamento Farmacológico Profilático das Migrâneas</a:t>
            </a:r>
          </a:p>
        </p:txBody>
      </p:sp>
      <p:sp>
        <p:nvSpPr>
          <p:cNvPr id="3" name="Espaço Reservado para Conteúdo 2"/>
          <p:cNvSpPr>
            <a:spLocks noGrp="1"/>
          </p:cNvSpPr>
          <p:nvPr>
            <p:ph idx="1"/>
          </p:nvPr>
        </p:nvSpPr>
        <p:spPr>
          <a:xfrm>
            <a:off x="467544" y="2532888"/>
            <a:ext cx="8229600" cy="4325112"/>
          </a:xfrm>
        </p:spPr>
        <p:txBody>
          <a:bodyPr>
            <a:normAutofit/>
          </a:bodyPr>
          <a:lstStyle/>
          <a:p>
            <a:r>
              <a:rPr lang="pt-PT" dirty="0"/>
              <a:t>1. Betabloqueadores </a:t>
            </a:r>
            <a:endParaRPr lang="pt-PT" dirty="0" smtClean="0"/>
          </a:p>
          <a:p>
            <a:pPr marL="0" indent="0">
              <a:buNone/>
            </a:pPr>
            <a:endParaRPr lang="pt-PT" dirty="0" smtClean="0"/>
          </a:p>
          <a:p>
            <a:pPr marL="0" indent="0">
              <a:buNone/>
            </a:pPr>
            <a:r>
              <a:rPr lang="pt-PT" dirty="0" smtClean="0"/>
              <a:t>Propranolol </a:t>
            </a:r>
            <a:r>
              <a:rPr lang="pt-PT" dirty="0"/>
              <a:t>(40-240 mg/dia, 2-3 vezes/dia) </a:t>
            </a:r>
            <a:endParaRPr lang="pt-PT" dirty="0" smtClean="0"/>
          </a:p>
          <a:p>
            <a:pPr marL="0" indent="0">
              <a:buNone/>
            </a:pPr>
            <a:r>
              <a:rPr lang="pt-PT" dirty="0" smtClean="0"/>
              <a:t>Atenolol </a:t>
            </a:r>
            <a:r>
              <a:rPr lang="pt-PT" dirty="0"/>
              <a:t>(25-150 mg/dia, </a:t>
            </a:r>
            <a:r>
              <a:rPr lang="pt-PT" dirty="0" smtClean="0"/>
              <a:t>1-2vezes/dia)</a:t>
            </a:r>
          </a:p>
          <a:p>
            <a:pPr marL="0" indent="0">
              <a:buNone/>
            </a:pPr>
            <a:r>
              <a:rPr lang="pt-PT" dirty="0" smtClean="0"/>
              <a:t>Nadolol </a:t>
            </a:r>
            <a:r>
              <a:rPr lang="pt-PT" dirty="0"/>
              <a:t>(40-120mg/dia, 1-2 </a:t>
            </a:r>
            <a:r>
              <a:rPr lang="pt-PT" dirty="0" smtClean="0"/>
              <a:t>vezes/dia)</a:t>
            </a:r>
          </a:p>
          <a:p>
            <a:pPr marL="0" indent="0">
              <a:buNone/>
            </a:pPr>
            <a:r>
              <a:rPr lang="pt-PT" dirty="0" smtClean="0"/>
              <a:t>Metoprolol </a:t>
            </a:r>
            <a:r>
              <a:rPr lang="pt-PT" dirty="0"/>
              <a:t>(100-200 mg/dia, 1-2 vezes/dia) </a:t>
            </a:r>
            <a:endParaRPr lang="pt-PT" dirty="0" smtClean="0"/>
          </a:p>
          <a:p>
            <a:pPr marL="0" indent="0">
              <a:buNone/>
            </a:pPr>
            <a:r>
              <a:rPr lang="pt-PT" dirty="0" smtClean="0"/>
              <a:t>* </a:t>
            </a:r>
            <a:r>
              <a:rPr lang="pt-PT" dirty="0"/>
              <a:t>contra-indicado em </a:t>
            </a:r>
            <a:r>
              <a:rPr lang="pt-PT" dirty="0" smtClean="0"/>
              <a:t>broncoespasmo</a:t>
            </a:r>
            <a:br>
              <a:rPr lang="pt-PT" dirty="0" smtClean="0"/>
            </a:br>
            <a:endParaRPr lang="pt-PT" dirty="0"/>
          </a:p>
        </p:txBody>
      </p:sp>
    </p:spTree>
    <p:extLst>
      <p:ext uri="{BB962C8B-B14F-4D97-AF65-F5344CB8AC3E}">
        <p14:creationId xmlns="" xmlns:p14="http://schemas.microsoft.com/office/powerpoint/2010/main" val="3737313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Tratamento Farmacológico Profilático das Migrâneas</a:t>
            </a:r>
            <a:endParaRPr lang="pt-PT" dirty="0"/>
          </a:p>
        </p:txBody>
      </p:sp>
      <p:sp>
        <p:nvSpPr>
          <p:cNvPr id="3" name="Espaço Reservado para Conteúdo 2"/>
          <p:cNvSpPr>
            <a:spLocks noGrp="1"/>
          </p:cNvSpPr>
          <p:nvPr>
            <p:ph idx="1"/>
          </p:nvPr>
        </p:nvSpPr>
        <p:spPr>
          <a:xfrm>
            <a:off x="467544" y="2492896"/>
            <a:ext cx="8229600" cy="4325112"/>
          </a:xfrm>
        </p:spPr>
        <p:txBody>
          <a:bodyPr/>
          <a:lstStyle/>
          <a:p>
            <a:r>
              <a:rPr lang="pt-PT" dirty="0"/>
              <a:t>2. Antidepressivos </a:t>
            </a:r>
            <a:endParaRPr lang="pt-PT" dirty="0" smtClean="0"/>
          </a:p>
          <a:p>
            <a:pPr>
              <a:buFontTx/>
              <a:buChar char="-"/>
            </a:pPr>
            <a:r>
              <a:rPr lang="pt-PT" dirty="0" smtClean="0"/>
              <a:t>Tricíclicos </a:t>
            </a:r>
          </a:p>
          <a:p>
            <a:pPr marL="0" indent="0">
              <a:buNone/>
            </a:pPr>
            <a:r>
              <a:rPr lang="pt-PT" dirty="0" smtClean="0"/>
              <a:t>Amitriptilina </a:t>
            </a:r>
            <a:r>
              <a:rPr lang="pt-PT" dirty="0"/>
              <a:t>( </a:t>
            </a:r>
            <a:r>
              <a:rPr lang="pt-PT" dirty="0" smtClean="0"/>
              <a:t>12,5-100mg</a:t>
            </a:r>
            <a:r>
              <a:rPr lang="pt-PT" dirty="0"/>
              <a:t>, 1-3vezes/dia) Nortriptilina (10-75mg, 1-3 vezes/dia)</a:t>
            </a:r>
          </a:p>
          <a:p>
            <a:pPr>
              <a:buFontTx/>
              <a:buChar char="-"/>
            </a:pPr>
            <a:r>
              <a:rPr lang="pt-PT" dirty="0" smtClean="0"/>
              <a:t>IRSS</a:t>
            </a:r>
          </a:p>
          <a:p>
            <a:pPr>
              <a:buNone/>
            </a:pPr>
            <a:r>
              <a:rPr lang="pt-PT" dirty="0" smtClean="0"/>
              <a:t>Fluoxetina, Parotexina, Citalopram, Sertralina</a:t>
            </a:r>
            <a:endParaRPr lang="pt-PT" dirty="0" smtClean="0"/>
          </a:p>
          <a:p>
            <a:pPr marL="0" indent="0">
              <a:buNone/>
            </a:pPr>
            <a:r>
              <a:rPr lang="pt-PT" dirty="0" smtClean="0"/>
              <a:t/>
            </a:r>
            <a:br>
              <a:rPr lang="pt-PT" dirty="0" smtClean="0"/>
            </a:br>
            <a:endParaRPr lang="pt-PT" dirty="0"/>
          </a:p>
        </p:txBody>
      </p:sp>
    </p:spTree>
    <p:extLst>
      <p:ext uri="{BB962C8B-B14F-4D97-AF65-F5344CB8AC3E}">
        <p14:creationId xmlns="" xmlns:p14="http://schemas.microsoft.com/office/powerpoint/2010/main" val="351431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Tratamento Farmacológico Profilático das Migrâneas</a:t>
            </a:r>
            <a:endParaRPr lang="pt-PT" dirty="0"/>
          </a:p>
        </p:txBody>
      </p:sp>
      <p:sp>
        <p:nvSpPr>
          <p:cNvPr id="3" name="Espaço Reservado para Conteúdo 2"/>
          <p:cNvSpPr>
            <a:spLocks noGrp="1"/>
          </p:cNvSpPr>
          <p:nvPr>
            <p:ph idx="1"/>
          </p:nvPr>
        </p:nvSpPr>
        <p:spPr/>
        <p:txBody>
          <a:bodyPr/>
          <a:lstStyle/>
          <a:p>
            <a:r>
              <a:rPr lang="pt-PT" dirty="0"/>
              <a:t>3. Antiepilépticos </a:t>
            </a:r>
            <a:endParaRPr lang="pt-PT" dirty="0" smtClean="0"/>
          </a:p>
          <a:p>
            <a:pPr marL="0" indent="0">
              <a:buNone/>
            </a:pPr>
            <a:endParaRPr lang="pt-PT" dirty="0" smtClean="0"/>
          </a:p>
          <a:p>
            <a:pPr marL="0" indent="0">
              <a:buNone/>
            </a:pPr>
            <a:r>
              <a:rPr lang="pt-PT" dirty="0" smtClean="0"/>
              <a:t>Ácido </a:t>
            </a:r>
            <a:r>
              <a:rPr lang="pt-PT" dirty="0"/>
              <a:t>Valpróico (500-1500mg, </a:t>
            </a:r>
            <a:r>
              <a:rPr lang="pt-PT" dirty="0" smtClean="0"/>
              <a:t>2-3vezes/dia)</a:t>
            </a:r>
          </a:p>
          <a:p>
            <a:pPr marL="0" indent="0">
              <a:buNone/>
            </a:pPr>
            <a:r>
              <a:rPr lang="pt-PT" dirty="0" smtClean="0"/>
              <a:t>Divalproato </a:t>
            </a:r>
            <a:r>
              <a:rPr lang="pt-PT" dirty="0"/>
              <a:t>de sódio </a:t>
            </a:r>
            <a:r>
              <a:rPr lang="pt-PT" dirty="0" smtClean="0"/>
              <a:t>(500-1500mg</a:t>
            </a:r>
            <a:r>
              <a:rPr lang="pt-PT" dirty="0"/>
              <a:t>, 1-2 vezes/dia) </a:t>
            </a:r>
            <a:endParaRPr lang="pt-PT" dirty="0" smtClean="0"/>
          </a:p>
          <a:p>
            <a:pPr marL="0" indent="0">
              <a:buNone/>
            </a:pPr>
            <a:r>
              <a:rPr lang="pt-PT" dirty="0" smtClean="0"/>
              <a:t>Gabapentina </a:t>
            </a:r>
            <a:r>
              <a:rPr lang="pt-PT" dirty="0"/>
              <a:t>( 300-2400mg, 1-3 </a:t>
            </a:r>
            <a:r>
              <a:rPr lang="pt-PT" dirty="0" smtClean="0"/>
              <a:t>vezes/dia)</a:t>
            </a:r>
          </a:p>
          <a:p>
            <a:pPr marL="0" indent="0">
              <a:buNone/>
            </a:pPr>
            <a:r>
              <a:rPr lang="pt-PT" dirty="0" smtClean="0"/>
              <a:t>Topiramato </a:t>
            </a:r>
            <a:r>
              <a:rPr lang="pt-PT" dirty="0"/>
              <a:t>(25-200mg, 1-3 vezes/dia)</a:t>
            </a:r>
          </a:p>
        </p:txBody>
      </p:sp>
    </p:spTree>
    <p:extLst>
      <p:ext uri="{BB962C8B-B14F-4D97-AF65-F5344CB8AC3E}">
        <p14:creationId xmlns="" xmlns:p14="http://schemas.microsoft.com/office/powerpoint/2010/main" val="760760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Tratamento Farmacológico Profilático das Migrâneas</a:t>
            </a:r>
            <a:endParaRPr lang="pt-PT" dirty="0"/>
          </a:p>
        </p:txBody>
      </p:sp>
      <p:sp>
        <p:nvSpPr>
          <p:cNvPr id="3" name="Espaço Reservado para Conteúdo 2"/>
          <p:cNvSpPr>
            <a:spLocks noGrp="1"/>
          </p:cNvSpPr>
          <p:nvPr>
            <p:ph idx="1"/>
          </p:nvPr>
        </p:nvSpPr>
        <p:spPr>
          <a:xfrm>
            <a:off x="539552" y="2276872"/>
            <a:ext cx="8229600" cy="4325112"/>
          </a:xfrm>
        </p:spPr>
        <p:txBody>
          <a:bodyPr/>
          <a:lstStyle/>
          <a:p>
            <a:r>
              <a:rPr lang="pt-PT" dirty="0"/>
              <a:t>4. Bloqueadores de canais de cálcio </a:t>
            </a:r>
            <a:endParaRPr lang="pt-PT" dirty="0" smtClean="0"/>
          </a:p>
          <a:p>
            <a:endParaRPr lang="pt-PT" dirty="0" smtClean="0"/>
          </a:p>
          <a:p>
            <a:pPr>
              <a:buNone/>
            </a:pPr>
            <a:r>
              <a:rPr lang="pt-PT" dirty="0" smtClean="0"/>
              <a:t>Flunarizina </a:t>
            </a:r>
            <a:r>
              <a:rPr lang="pt-PT" dirty="0"/>
              <a:t>(5-10mg/dia)</a:t>
            </a:r>
          </a:p>
        </p:txBody>
      </p:sp>
    </p:spTree>
    <p:extLst>
      <p:ext uri="{BB962C8B-B14F-4D97-AF65-F5344CB8AC3E}">
        <p14:creationId xmlns="" xmlns:p14="http://schemas.microsoft.com/office/powerpoint/2010/main" val="3094778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Tratamento Farmacológico da Crise</a:t>
            </a:r>
            <a:endParaRPr lang="pt-PT" dirty="0"/>
          </a:p>
        </p:txBody>
      </p:sp>
      <p:sp>
        <p:nvSpPr>
          <p:cNvPr id="3" name="Espaço Reservado para Conteúdo 2"/>
          <p:cNvSpPr>
            <a:spLocks noGrp="1"/>
          </p:cNvSpPr>
          <p:nvPr>
            <p:ph idx="1"/>
          </p:nvPr>
        </p:nvSpPr>
        <p:spPr/>
        <p:txBody>
          <a:bodyPr>
            <a:normAutofit/>
          </a:bodyPr>
          <a:lstStyle/>
          <a:p>
            <a:r>
              <a:rPr lang="pt-PT" dirty="0" smtClean="0"/>
              <a:t>Analgésicos.</a:t>
            </a:r>
            <a:endParaRPr lang="pt-PT" dirty="0" smtClean="0"/>
          </a:p>
          <a:p>
            <a:r>
              <a:rPr lang="pt-PT" dirty="0" smtClean="0"/>
              <a:t>Anti-inflamatórios </a:t>
            </a:r>
            <a:r>
              <a:rPr lang="pt-PT" dirty="0"/>
              <a:t>não </a:t>
            </a:r>
            <a:r>
              <a:rPr lang="pt-PT" dirty="0" smtClean="0"/>
              <a:t>hormonais ou hormonais.</a:t>
            </a:r>
            <a:endParaRPr lang="pt-PT" dirty="0" smtClean="0"/>
          </a:p>
          <a:p>
            <a:r>
              <a:rPr lang="pt-PT" dirty="0" smtClean="0"/>
              <a:t>Antieméticos.</a:t>
            </a:r>
            <a:endParaRPr lang="pt-PT" dirty="0" smtClean="0"/>
          </a:p>
          <a:p>
            <a:pPr marL="0" indent="0">
              <a:buNone/>
            </a:pPr>
            <a:r>
              <a:rPr lang="pt-BR" dirty="0" err="1" smtClean="0"/>
              <a:t>Paracetamol</a:t>
            </a:r>
            <a:r>
              <a:rPr lang="pt-BR" dirty="0" smtClean="0"/>
              <a:t>, </a:t>
            </a:r>
            <a:r>
              <a:rPr lang="pt-BR" dirty="0" err="1" smtClean="0"/>
              <a:t>Dipirona</a:t>
            </a:r>
            <a:r>
              <a:rPr lang="pt-BR" dirty="0" smtClean="0"/>
              <a:t>, </a:t>
            </a:r>
            <a:r>
              <a:rPr lang="pt-BR" dirty="0" err="1" smtClean="0"/>
              <a:t>Naproxeno</a:t>
            </a:r>
            <a:r>
              <a:rPr lang="pt-BR" dirty="0" smtClean="0"/>
              <a:t>, </a:t>
            </a:r>
            <a:r>
              <a:rPr lang="pt-BR" dirty="0" err="1" smtClean="0"/>
              <a:t>Ibuprofeno</a:t>
            </a:r>
            <a:r>
              <a:rPr lang="pt-BR" dirty="0" smtClean="0"/>
              <a:t>, </a:t>
            </a:r>
            <a:r>
              <a:rPr lang="pt-BR" dirty="0" err="1" smtClean="0"/>
              <a:t>Diclofenaco</a:t>
            </a:r>
            <a:r>
              <a:rPr lang="pt-BR" dirty="0" smtClean="0"/>
              <a:t>, </a:t>
            </a:r>
            <a:r>
              <a:rPr lang="pt-BR" dirty="0" err="1" smtClean="0"/>
              <a:t>Nimesulida</a:t>
            </a:r>
            <a:r>
              <a:rPr lang="pt-BR" dirty="0" smtClean="0"/>
              <a:t>, Ácido </a:t>
            </a:r>
            <a:r>
              <a:rPr lang="pt-BR" dirty="0" err="1" smtClean="0"/>
              <a:t>Tolfenâmico</a:t>
            </a:r>
            <a:r>
              <a:rPr lang="pt-BR" dirty="0" smtClean="0"/>
              <a:t>,  </a:t>
            </a:r>
            <a:r>
              <a:rPr lang="pt-BR" dirty="0" err="1" smtClean="0"/>
              <a:t>Metoclopramida</a:t>
            </a:r>
            <a:r>
              <a:rPr lang="pt-BR" dirty="0" smtClean="0"/>
              <a:t> ou </a:t>
            </a:r>
            <a:r>
              <a:rPr lang="pt-BR" dirty="0" err="1" smtClean="0"/>
              <a:t>Domperidona</a:t>
            </a:r>
            <a:r>
              <a:rPr lang="pt-BR" dirty="0" smtClean="0"/>
              <a:t>, </a:t>
            </a:r>
            <a:r>
              <a:rPr lang="pt-BR" dirty="0" err="1" smtClean="0"/>
              <a:t>Triptanos</a:t>
            </a:r>
            <a:r>
              <a:rPr lang="pt-BR" dirty="0" smtClean="0"/>
              <a:t>, </a:t>
            </a:r>
            <a:r>
              <a:rPr lang="pt-BR" dirty="0" err="1" smtClean="0"/>
              <a:t>Dexametasona</a:t>
            </a:r>
            <a:r>
              <a:rPr lang="pt-BR" dirty="0" smtClean="0"/>
              <a:t>, </a:t>
            </a:r>
            <a:r>
              <a:rPr lang="pt-BR" dirty="0" err="1" smtClean="0"/>
              <a:t>Haloperidol</a:t>
            </a:r>
            <a:r>
              <a:rPr lang="pt-BR" dirty="0" smtClean="0"/>
              <a:t>.</a:t>
            </a:r>
            <a:endParaRPr lang="pt-PT" dirty="0"/>
          </a:p>
        </p:txBody>
      </p:sp>
    </p:spTree>
    <p:extLst>
      <p:ext uri="{BB962C8B-B14F-4D97-AF65-F5344CB8AC3E}">
        <p14:creationId xmlns="" xmlns:p14="http://schemas.microsoft.com/office/powerpoint/2010/main" val="1354189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62000"/>
            <a:ext cx="8229600" cy="1066800"/>
          </a:xfrm>
        </p:spPr>
        <p:txBody>
          <a:bodyPr/>
          <a:lstStyle/>
          <a:p>
            <a:pPr algn="ctr"/>
            <a:r>
              <a:rPr lang="pt-PT" dirty="0"/>
              <a:t>Outras </a:t>
            </a:r>
            <a:r>
              <a:rPr lang="pt-PT" dirty="0" smtClean="0"/>
              <a:t>Cefaleias Primárias</a:t>
            </a:r>
            <a:endParaRPr lang="pt-PT" dirty="0"/>
          </a:p>
        </p:txBody>
      </p:sp>
      <p:sp>
        <p:nvSpPr>
          <p:cNvPr id="3" name="Espaço Reservado para Conteúdo 2"/>
          <p:cNvSpPr>
            <a:spLocks noGrp="1"/>
          </p:cNvSpPr>
          <p:nvPr>
            <p:ph idx="1"/>
          </p:nvPr>
        </p:nvSpPr>
        <p:spPr>
          <a:xfrm>
            <a:off x="323528" y="1672208"/>
            <a:ext cx="8568952" cy="4709120"/>
          </a:xfrm>
        </p:spPr>
        <p:txBody>
          <a:bodyPr>
            <a:noAutofit/>
          </a:bodyPr>
          <a:lstStyle/>
          <a:p>
            <a:r>
              <a:rPr lang="pt-PT" sz="1600" dirty="0"/>
              <a:t>Cefaléia primária em facada </a:t>
            </a:r>
            <a:endParaRPr lang="pt-PT" sz="1600" dirty="0" smtClean="0"/>
          </a:p>
          <a:p>
            <a:pPr marL="0" indent="0">
              <a:buNone/>
            </a:pPr>
            <a:r>
              <a:rPr lang="pt-PT" sz="1600" dirty="0" smtClean="0"/>
              <a:t>Dor </a:t>
            </a:r>
            <a:r>
              <a:rPr lang="pt-PT" sz="1600" dirty="0"/>
              <a:t>em pontadas, localizada e de curta duração, ocorre espontaneamente, na ausência de doença orgânica em estruturas subjacentes ou nos nervos cranianos. Sentida exclusiva ou predominantemente na distribuição da primeira divisão do nervo trigêmeo (órbita, têmpora ou região parietal). Não associada a outros </a:t>
            </a:r>
            <a:r>
              <a:rPr lang="pt-PT" sz="1600" dirty="0" smtClean="0"/>
              <a:t>sintomas.</a:t>
            </a:r>
            <a:endParaRPr lang="pt-PT" sz="1600" dirty="0"/>
          </a:p>
          <a:p>
            <a:r>
              <a:rPr lang="pt-PT" sz="1600" dirty="0"/>
              <a:t>Cefaléia primária da tosse </a:t>
            </a:r>
            <a:endParaRPr lang="pt-PT" sz="1600" dirty="0" smtClean="0"/>
          </a:p>
          <a:p>
            <a:pPr marL="0" indent="0">
              <a:buNone/>
            </a:pPr>
            <a:r>
              <a:rPr lang="pt-PT" sz="1600" dirty="0"/>
              <a:t>D</a:t>
            </a:r>
            <a:r>
              <a:rPr lang="pt-PT" sz="1600" dirty="0" smtClean="0"/>
              <a:t>esencadeada </a:t>
            </a:r>
            <a:r>
              <a:rPr lang="pt-PT" sz="1600" dirty="0"/>
              <a:t>pela tosse ou esforço abdominal, na ausência de qualquer lesão intracraniana. </a:t>
            </a:r>
            <a:r>
              <a:rPr lang="pt-PT" sz="1600" dirty="0" smtClean="0"/>
              <a:t>Ocorrendo </a:t>
            </a:r>
            <a:r>
              <a:rPr lang="pt-PT" sz="1600" dirty="0"/>
              <a:t>somente em associação com tosse, manobra de Valsalva ou contração da musculatura abdominal </a:t>
            </a:r>
            <a:r>
              <a:rPr lang="pt-PT" sz="1600" dirty="0" smtClean="0"/>
              <a:t>(40</a:t>
            </a:r>
            <a:r>
              <a:rPr lang="pt-PT" sz="1600" dirty="0"/>
              <a:t>% associada a </a:t>
            </a:r>
            <a:r>
              <a:rPr lang="pt-PT" sz="1600" dirty="0" smtClean="0"/>
              <a:t>Malformação </a:t>
            </a:r>
            <a:r>
              <a:rPr lang="pt-PT" sz="1600" dirty="0"/>
              <a:t>de Arnold-Chiari tipo </a:t>
            </a:r>
            <a:r>
              <a:rPr lang="pt-PT" sz="1600" dirty="0" smtClean="0"/>
              <a:t>1).</a:t>
            </a:r>
            <a:endParaRPr lang="pt-PT" sz="1600" dirty="0"/>
          </a:p>
          <a:p>
            <a:r>
              <a:rPr lang="pt-PT" sz="1600" dirty="0"/>
              <a:t>Cefaléia primária do esforço físico </a:t>
            </a:r>
            <a:endParaRPr lang="pt-PT" sz="1600" dirty="0" smtClean="0"/>
          </a:p>
          <a:p>
            <a:pPr marL="0" indent="0">
              <a:buNone/>
            </a:pPr>
            <a:r>
              <a:rPr lang="pt-PT" sz="1600" dirty="0" smtClean="0"/>
              <a:t>Não </a:t>
            </a:r>
            <a:r>
              <a:rPr lang="pt-PT" sz="1600" dirty="0"/>
              <a:t>compreende os critérios diagnósticos de </a:t>
            </a:r>
            <a:r>
              <a:rPr lang="pt-PT" sz="1600" dirty="0" smtClean="0"/>
              <a:t>Migrânea</a:t>
            </a:r>
            <a:r>
              <a:rPr lang="pt-PT" sz="1600" dirty="0"/>
              <a:t>. No primeiro episódio deste tipo de cefaléia é obrigatória a exclusão de hemorragia subaracnóidea e dissecção arterial.</a:t>
            </a:r>
          </a:p>
          <a:p>
            <a:r>
              <a:rPr lang="pt-PT" sz="1600" dirty="0"/>
              <a:t>Cefaléia primária associada à atividade sexual </a:t>
            </a:r>
            <a:endParaRPr lang="pt-PT" sz="1600" dirty="0" smtClean="0"/>
          </a:p>
          <a:p>
            <a:pPr marL="0" indent="0">
              <a:buNone/>
            </a:pPr>
            <a:r>
              <a:rPr lang="pt-PT" sz="1600" dirty="0" smtClean="0"/>
              <a:t>Cefaléia </a:t>
            </a:r>
            <a:r>
              <a:rPr lang="pt-PT" sz="1600" dirty="0"/>
              <a:t>desencadeada por atividade sexual, começando geralmente como uma dor bilateral em peso enquanto a excitação sexual aumenta e subitamente tornando-se intensa no orgasmo, na ausência de qualquer lesão intracraniana. </a:t>
            </a:r>
            <a:r>
              <a:rPr lang="pt-PT" sz="1600" dirty="0" smtClean="0"/>
              <a:t>                                                  Classificada </a:t>
            </a:r>
            <a:r>
              <a:rPr lang="pt-PT" sz="1600" dirty="0"/>
              <a:t>em pré-orgástica e </a:t>
            </a:r>
            <a:r>
              <a:rPr lang="pt-PT" sz="1600" dirty="0" smtClean="0"/>
              <a:t>orgástica.</a:t>
            </a:r>
          </a:p>
        </p:txBody>
      </p:sp>
    </p:spTree>
    <p:extLst>
      <p:ext uri="{BB962C8B-B14F-4D97-AF65-F5344CB8AC3E}">
        <p14:creationId xmlns="" xmlns:p14="http://schemas.microsoft.com/office/powerpoint/2010/main" val="2502718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80728"/>
            <a:ext cx="8229600" cy="1066800"/>
          </a:xfrm>
        </p:spPr>
        <p:txBody>
          <a:bodyPr/>
          <a:lstStyle/>
          <a:p>
            <a:r>
              <a:rPr lang="pt-BR" dirty="0" smtClean="0"/>
              <a:t>Outras Cefaleias Primárias</a:t>
            </a:r>
            <a:endParaRPr lang="pt-PT" dirty="0"/>
          </a:p>
        </p:txBody>
      </p:sp>
      <p:sp>
        <p:nvSpPr>
          <p:cNvPr id="3" name="Espaço Reservado para Conteúdo 2"/>
          <p:cNvSpPr>
            <a:spLocks noGrp="1"/>
          </p:cNvSpPr>
          <p:nvPr>
            <p:ph idx="1"/>
          </p:nvPr>
        </p:nvSpPr>
        <p:spPr>
          <a:xfrm>
            <a:off x="457200" y="1988840"/>
            <a:ext cx="8291264" cy="4585696"/>
          </a:xfrm>
        </p:spPr>
        <p:txBody>
          <a:bodyPr>
            <a:normAutofit fontScale="92500" lnSpcReduction="10000"/>
          </a:bodyPr>
          <a:lstStyle/>
          <a:p>
            <a:r>
              <a:rPr lang="pt-PT" sz="2300" dirty="0" smtClean="0"/>
              <a:t>Cefaléia hípnica </a:t>
            </a:r>
          </a:p>
          <a:p>
            <a:pPr marL="0" indent="0">
              <a:buNone/>
            </a:pPr>
            <a:r>
              <a:rPr lang="pt-PT" sz="2300" dirty="0" smtClean="0"/>
              <a:t>Crises de cefaléia em peso que sempre acordam o paciente. </a:t>
            </a:r>
          </a:p>
          <a:p>
            <a:pPr marL="0" indent="0">
              <a:buNone/>
            </a:pPr>
            <a:r>
              <a:rPr lang="pt-PT" sz="2300" dirty="0" smtClean="0"/>
              <a:t>Ocorre &gt; 15 vezes por mês </a:t>
            </a:r>
            <a:r>
              <a:rPr lang="pt-PT" sz="2300" dirty="0" smtClean="0"/>
              <a:t>e dura </a:t>
            </a:r>
            <a:r>
              <a:rPr lang="pt-PT" sz="2300" dirty="0" smtClean="0"/>
              <a:t>≥ 15 minutos após acordar </a:t>
            </a:r>
            <a:r>
              <a:rPr lang="pt-PT" sz="2300" dirty="0" smtClean="0"/>
              <a:t>.Ocorre </a:t>
            </a:r>
            <a:r>
              <a:rPr lang="pt-PT" sz="2300" dirty="0" smtClean="0"/>
              <a:t>pela primeira vez após os 50 anos de </a:t>
            </a:r>
            <a:r>
              <a:rPr lang="pt-PT" sz="2300" dirty="0" smtClean="0"/>
              <a:t>idade.</a:t>
            </a:r>
            <a:endParaRPr lang="pt-PT" sz="2300" dirty="0" smtClean="0"/>
          </a:p>
          <a:p>
            <a:r>
              <a:rPr lang="pt-PT" sz="2300" dirty="0" smtClean="0"/>
              <a:t>Cefaléia trovoada primária</a:t>
            </a:r>
          </a:p>
          <a:p>
            <a:pPr marL="0" indent="0">
              <a:buNone/>
            </a:pPr>
            <a:r>
              <a:rPr lang="pt-PT" sz="2300" dirty="0" smtClean="0"/>
              <a:t>Cefaléia intensa com início abrupto que simula a da ruptura de um aneurisma cerebral.</a:t>
            </a:r>
          </a:p>
          <a:p>
            <a:r>
              <a:rPr lang="pt-PT" sz="2300" dirty="0" smtClean="0"/>
              <a:t>Hemicrania Contínua Cefaléia </a:t>
            </a:r>
          </a:p>
          <a:p>
            <a:pPr marL="0" indent="0">
              <a:buNone/>
            </a:pPr>
            <a:r>
              <a:rPr lang="pt-PT" sz="2300" dirty="0" smtClean="0"/>
              <a:t>persistente estritamente unilateral responsiva à indometacina.</a:t>
            </a:r>
          </a:p>
          <a:p>
            <a:r>
              <a:rPr lang="pt-PT" sz="2300" dirty="0" smtClean="0"/>
              <a:t>Cefaléia persistente e diária desde o início (CPDI)</a:t>
            </a:r>
          </a:p>
          <a:p>
            <a:pPr marL="0" indent="0">
              <a:buNone/>
            </a:pPr>
            <a:r>
              <a:rPr lang="pt-PT" sz="2300" dirty="0" smtClean="0"/>
              <a:t>Cefaléia que é diária e sem remissão desde o início (em, no máximo, três dias). A dor é tipicamente bilateral, em pressão ou aperto, e de fraca a moderada intensidade. Pode haver fotofobia, fonofobia ou náusea leve.</a:t>
            </a:r>
          </a:p>
          <a:p>
            <a:endParaRPr lang="pt-PT" dirty="0" smtClean="0"/>
          </a:p>
          <a:p>
            <a:endParaRPr lang="pt-PT" dirty="0"/>
          </a:p>
        </p:txBody>
      </p:sp>
    </p:spTree>
    <p:extLst>
      <p:ext uri="{BB962C8B-B14F-4D97-AF65-F5344CB8AC3E}">
        <p14:creationId xmlns="" xmlns:p14="http://schemas.microsoft.com/office/powerpoint/2010/main" val="21032985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CEFALEIAS SECUNDÁRIAS</a:t>
            </a:r>
            <a:endParaRPr lang="pt-PT" dirty="0"/>
          </a:p>
        </p:txBody>
      </p:sp>
    </p:spTree>
    <p:extLst>
      <p:ext uri="{BB962C8B-B14F-4D97-AF65-F5344CB8AC3E}">
        <p14:creationId xmlns="" xmlns:p14="http://schemas.microsoft.com/office/powerpoint/2010/main" val="41662508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64704"/>
            <a:ext cx="8229600" cy="1066800"/>
          </a:xfrm>
        </p:spPr>
        <p:txBody>
          <a:bodyPr/>
          <a:lstStyle/>
          <a:p>
            <a:r>
              <a:rPr lang="pt-BR" dirty="0" smtClean="0"/>
              <a:t>Definição</a:t>
            </a:r>
            <a:endParaRPr lang="pt-PT" dirty="0"/>
          </a:p>
        </p:txBody>
      </p:sp>
      <p:sp>
        <p:nvSpPr>
          <p:cNvPr id="3" name="Espaço Reservado para Conteúdo 2"/>
          <p:cNvSpPr>
            <a:spLocks noGrp="1"/>
          </p:cNvSpPr>
          <p:nvPr>
            <p:ph idx="1"/>
          </p:nvPr>
        </p:nvSpPr>
        <p:spPr>
          <a:xfrm>
            <a:off x="467544" y="2060848"/>
            <a:ext cx="8229600" cy="4325112"/>
          </a:xfrm>
        </p:spPr>
        <p:txBody>
          <a:bodyPr>
            <a:normAutofit/>
          </a:bodyPr>
          <a:lstStyle/>
          <a:p>
            <a:endParaRPr lang="pt-PT" sz="3200" dirty="0" smtClean="0"/>
          </a:p>
          <a:p>
            <a:r>
              <a:rPr lang="pt-PT" sz="3200" dirty="0" smtClean="0"/>
              <a:t>As cefaleias secundárias são aquelas provocadas por </a:t>
            </a:r>
            <a:r>
              <a:rPr lang="pt-PT" sz="3200" dirty="0"/>
              <a:t>doenças demonstráveis pelos exames clínicos </a:t>
            </a:r>
            <a:r>
              <a:rPr lang="pt-PT" sz="3200" dirty="0" smtClean="0"/>
              <a:t>ou laboratoriais.</a:t>
            </a:r>
          </a:p>
        </p:txBody>
      </p:sp>
    </p:spTree>
    <p:extLst>
      <p:ext uri="{BB962C8B-B14F-4D97-AF65-F5344CB8AC3E}">
        <p14:creationId xmlns="" xmlns:p14="http://schemas.microsoft.com/office/powerpoint/2010/main" val="3232045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normAutofit fontScale="90000"/>
          </a:bodyPr>
          <a:lstStyle/>
          <a:p>
            <a:r>
              <a:rPr lang="en-US" dirty="0" smtClean="0"/>
              <a:t>    </a:t>
            </a:r>
            <a:r>
              <a:rPr lang="en-US" dirty="0" err="1" smtClean="0"/>
              <a:t>Cefaleias</a:t>
            </a:r>
            <a:r>
              <a:rPr lang="en-US" dirty="0" smtClean="0"/>
              <a:t> </a:t>
            </a:r>
            <a:r>
              <a:rPr lang="en-US" dirty="0" err="1" smtClean="0"/>
              <a:t>P</a:t>
            </a:r>
            <a:r>
              <a:rPr lang="en-US" dirty="0" err="1" smtClean="0"/>
              <a:t>rimárias</a:t>
            </a:r>
            <a:r>
              <a:rPr lang="en-US" dirty="0" smtClean="0"/>
              <a:t> </a:t>
            </a:r>
            <a:r>
              <a:rPr lang="en-US" dirty="0" smtClean="0"/>
              <a:t>e </a:t>
            </a:r>
            <a:r>
              <a:rPr lang="en-US" dirty="0" err="1" smtClean="0"/>
              <a:t>S</a:t>
            </a:r>
            <a:r>
              <a:rPr lang="en-US" dirty="0" err="1" smtClean="0"/>
              <a:t>ecundárias</a:t>
            </a:r>
            <a:endParaRPr lang="pt-BR" dirty="0"/>
          </a:p>
        </p:txBody>
      </p:sp>
      <p:sp>
        <p:nvSpPr>
          <p:cNvPr id="7" name="Espaço Reservado para Conteúdo 6"/>
          <p:cNvSpPr>
            <a:spLocks noGrp="1"/>
          </p:cNvSpPr>
          <p:nvPr>
            <p:ph idx="1"/>
          </p:nvPr>
        </p:nvSpPr>
        <p:spPr>
          <a:xfrm>
            <a:off x="179512" y="4797152"/>
            <a:ext cx="194421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buNone/>
            </a:pPr>
            <a:r>
              <a:rPr lang="en-US" sz="2000" dirty="0" err="1" smtClean="0"/>
              <a:t>Primária</a:t>
            </a:r>
            <a:r>
              <a:rPr lang="en-US" sz="2000" dirty="0" smtClean="0"/>
              <a:t> </a:t>
            </a:r>
            <a:r>
              <a:rPr lang="en-US" sz="2000" dirty="0" err="1" smtClean="0"/>
              <a:t>Preexistente</a:t>
            </a:r>
            <a:endParaRPr lang="pt-BR" sz="2000" dirty="0"/>
          </a:p>
        </p:txBody>
      </p:sp>
      <p:sp>
        <p:nvSpPr>
          <p:cNvPr id="4" name="Retângulo 3"/>
          <p:cNvSpPr/>
          <p:nvPr/>
        </p:nvSpPr>
        <p:spPr>
          <a:xfrm>
            <a:off x="179512" y="2780928"/>
            <a:ext cx="194421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Cefaleia</a:t>
            </a:r>
            <a:r>
              <a:rPr lang="en-US" sz="2800" dirty="0" smtClean="0"/>
              <a:t>  </a:t>
            </a:r>
            <a:endParaRPr lang="pt-BR" sz="2800" dirty="0"/>
          </a:p>
        </p:txBody>
      </p:sp>
      <p:sp>
        <p:nvSpPr>
          <p:cNvPr id="8" name="Seta para a direita 7"/>
          <p:cNvSpPr/>
          <p:nvPr/>
        </p:nvSpPr>
        <p:spPr>
          <a:xfrm>
            <a:off x="2339752" y="3068960"/>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spaço Reservado para Conteúdo 6"/>
          <p:cNvSpPr txBox="1">
            <a:spLocks/>
          </p:cNvSpPr>
          <p:nvPr/>
        </p:nvSpPr>
        <p:spPr>
          <a:xfrm>
            <a:off x="3419872" y="2780928"/>
            <a:ext cx="201622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err="1" smtClean="0"/>
              <a:t>Secundária</a:t>
            </a:r>
            <a:r>
              <a:rPr kumimoji="0" lang="en-US" sz="3200" b="0" i="0" u="none" strike="noStrike" kern="1200" cap="none" spc="0" normalizeH="0" baseline="0" noProof="0" dirty="0" smtClean="0">
                <a:ln>
                  <a:noFill/>
                </a:ln>
                <a:solidFill>
                  <a:schemeClr val="lt1"/>
                </a:solidFill>
                <a:effectLst/>
                <a:uLnTx/>
                <a:uFillTx/>
                <a:latin typeface="+mn-lt"/>
                <a:ea typeface="+mn-ea"/>
                <a:cs typeface="+mn-cs"/>
              </a:rPr>
              <a:t> </a:t>
            </a:r>
            <a:endParaRPr kumimoji="0" lang="pt-BR" sz="3200" b="0"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11" name="Seta para baixo 10"/>
          <p:cNvSpPr/>
          <p:nvPr/>
        </p:nvSpPr>
        <p:spPr>
          <a:xfrm>
            <a:off x="1043608" y="3933056"/>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nto dobrado 13"/>
          <p:cNvSpPr/>
          <p:nvPr/>
        </p:nvSpPr>
        <p:spPr>
          <a:xfrm>
            <a:off x="6516216" y="1484784"/>
            <a:ext cx="2376264" cy="511256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Char char="-"/>
            </a:pPr>
            <a:r>
              <a:rPr lang="en-US" dirty="0" err="1" smtClean="0"/>
              <a:t>Cefaleia</a:t>
            </a:r>
            <a:r>
              <a:rPr lang="en-US" dirty="0" smtClean="0"/>
              <a:t> </a:t>
            </a:r>
            <a:r>
              <a:rPr lang="en-US" dirty="0" err="1" smtClean="0"/>
              <a:t>ocorre</a:t>
            </a:r>
            <a:r>
              <a:rPr lang="en-US" dirty="0" smtClean="0"/>
              <a:t> </a:t>
            </a:r>
            <a:r>
              <a:rPr lang="en-US" dirty="0" err="1" smtClean="0"/>
              <a:t>pela</a:t>
            </a:r>
            <a:r>
              <a:rPr lang="en-US" dirty="0" smtClean="0"/>
              <a:t> </a:t>
            </a:r>
            <a:r>
              <a:rPr lang="en-US" dirty="0" err="1" smtClean="0"/>
              <a:t>primeira</a:t>
            </a:r>
            <a:r>
              <a:rPr lang="en-US" dirty="0" smtClean="0"/>
              <a:t> </a:t>
            </a:r>
            <a:r>
              <a:rPr lang="en-US" dirty="0" err="1" smtClean="0"/>
              <a:t>vez</a:t>
            </a:r>
            <a:r>
              <a:rPr lang="en-US" dirty="0" smtClean="0"/>
              <a:t> </a:t>
            </a:r>
            <a:r>
              <a:rPr lang="en-US" dirty="0" err="1" smtClean="0"/>
              <a:t>após</a:t>
            </a:r>
            <a:r>
              <a:rPr lang="en-US" dirty="0" smtClean="0"/>
              <a:t> </a:t>
            </a:r>
            <a:r>
              <a:rPr lang="en-US" dirty="0" smtClean="0"/>
              <a:t>o </a:t>
            </a:r>
            <a:r>
              <a:rPr lang="en-US" dirty="0" err="1" smtClean="0"/>
              <a:t>inicio</a:t>
            </a:r>
            <a:r>
              <a:rPr lang="en-US" dirty="0" smtClean="0"/>
              <a:t> de um </a:t>
            </a:r>
            <a:r>
              <a:rPr lang="en-US" dirty="0" err="1" smtClean="0"/>
              <a:t>distúrbio</a:t>
            </a:r>
            <a:r>
              <a:rPr lang="en-US" dirty="0" smtClean="0"/>
              <a:t> </a:t>
            </a:r>
            <a:endParaRPr lang="en-US" dirty="0" smtClean="0"/>
          </a:p>
          <a:p>
            <a:pPr algn="ctr">
              <a:buFontTx/>
              <a:buChar char="-"/>
            </a:pPr>
            <a:endParaRPr lang="en-US" dirty="0"/>
          </a:p>
          <a:p>
            <a:pPr algn="ctr">
              <a:buFontTx/>
              <a:buChar char="-"/>
            </a:pPr>
            <a:r>
              <a:rPr lang="en-US" dirty="0"/>
              <a:t> </a:t>
            </a:r>
            <a:r>
              <a:rPr lang="en-US" dirty="0" err="1" smtClean="0"/>
              <a:t>Cefaleia</a:t>
            </a:r>
            <a:r>
              <a:rPr lang="en-US" dirty="0" smtClean="0"/>
              <a:t> </a:t>
            </a:r>
            <a:r>
              <a:rPr lang="en-US" dirty="0" err="1" smtClean="0"/>
              <a:t>primária</a:t>
            </a:r>
            <a:r>
              <a:rPr lang="en-US" dirty="0" smtClean="0"/>
              <a:t> </a:t>
            </a:r>
            <a:r>
              <a:rPr lang="en-US" dirty="0" err="1" smtClean="0"/>
              <a:t>agravada</a:t>
            </a:r>
            <a:r>
              <a:rPr lang="en-US" dirty="0" smtClean="0"/>
              <a:t> </a:t>
            </a:r>
            <a:r>
              <a:rPr lang="en-US" dirty="0" err="1" smtClean="0"/>
              <a:t>desde</a:t>
            </a:r>
            <a:r>
              <a:rPr lang="en-US" dirty="0" smtClean="0"/>
              <a:t> o </a:t>
            </a:r>
            <a:r>
              <a:rPr lang="en-US" dirty="0" err="1" smtClean="0"/>
              <a:t>inicio</a:t>
            </a:r>
            <a:r>
              <a:rPr lang="en-US" dirty="0" smtClean="0"/>
              <a:t> do </a:t>
            </a:r>
            <a:r>
              <a:rPr lang="en-US" dirty="0" err="1" smtClean="0"/>
              <a:t>quadro</a:t>
            </a:r>
            <a:r>
              <a:rPr lang="en-US" dirty="0" smtClean="0"/>
              <a:t> (</a:t>
            </a:r>
            <a:r>
              <a:rPr lang="en-US" dirty="0" err="1" smtClean="0"/>
              <a:t>primária</a:t>
            </a:r>
            <a:r>
              <a:rPr lang="en-US" dirty="0" smtClean="0"/>
              <a:t> </a:t>
            </a:r>
            <a:r>
              <a:rPr lang="en-US" dirty="0" smtClean="0"/>
              <a:t>+ </a:t>
            </a:r>
            <a:r>
              <a:rPr lang="en-US" dirty="0" err="1" smtClean="0"/>
              <a:t>secundária</a:t>
            </a:r>
            <a:r>
              <a:rPr lang="en-US" dirty="0" smtClean="0"/>
              <a:t>)</a:t>
            </a:r>
            <a:endParaRPr lang="en-US" dirty="0" smtClean="0"/>
          </a:p>
          <a:p>
            <a:pPr algn="ctr">
              <a:buFontTx/>
              <a:buChar char="-"/>
            </a:pPr>
            <a:endParaRPr lang="en-US" dirty="0"/>
          </a:p>
          <a:p>
            <a:pPr algn="ctr">
              <a:buFontTx/>
              <a:buChar char="-"/>
            </a:pPr>
            <a:r>
              <a:rPr lang="en-US" dirty="0" smtClean="0"/>
              <a:t> </a:t>
            </a:r>
            <a:r>
              <a:rPr lang="en-US" dirty="0" err="1" smtClean="0"/>
              <a:t>Melhora</a:t>
            </a:r>
            <a:r>
              <a:rPr lang="en-US" dirty="0" smtClean="0"/>
              <a:t> </a:t>
            </a:r>
            <a:r>
              <a:rPr lang="en-US" dirty="0" err="1" smtClean="0"/>
              <a:t>após</a:t>
            </a:r>
            <a:r>
              <a:rPr lang="en-US" dirty="0" smtClean="0"/>
              <a:t> </a:t>
            </a:r>
            <a:r>
              <a:rPr lang="en-US" dirty="0" smtClean="0"/>
              <a:t>o </a:t>
            </a:r>
            <a:r>
              <a:rPr lang="en-US" dirty="0" err="1" smtClean="0"/>
              <a:t>tratamento</a:t>
            </a:r>
            <a:r>
              <a:rPr lang="en-US" dirty="0" smtClean="0"/>
              <a:t> </a:t>
            </a:r>
            <a:r>
              <a:rPr lang="en-US" dirty="0" smtClean="0"/>
              <a:t>da </a:t>
            </a:r>
            <a:r>
              <a:rPr lang="en-US" dirty="0" err="1" smtClean="0"/>
              <a:t>causa</a:t>
            </a:r>
            <a:r>
              <a:rPr lang="en-US" dirty="0" smtClean="0"/>
              <a:t> </a:t>
            </a:r>
            <a:endParaRPr lang="pt-BR" dirty="0"/>
          </a:p>
        </p:txBody>
      </p:sp>
      <p:sp>
        <p:nvSpPr>
          <p:cNvPr id="15" name="Seta para a direita 14"/>
          <p:cNvSpPr/>
          <p:nvPr/>
        </p:nvSpPr>
        <p:spPr>
          <a:xfrm>
            <a:off x="5508104" y="3068960"/>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lstStyle/>
          <a:p>
            <a:r>
              <a:rPr lang="pt-BR" dirty="0"/>
              <a:t>C</a:t>
            </a:r>
            <a:r>
              <a:rPr lang="pt-BR" dirty="0" smtClean="0"/>
              <a:t>efaleia</a:t>
            </a:r>
            <a:endParaRPr lang="pt-BR" dirty="0"/>
          </a:p>
        </p:txBody>
      </p:sp>
      <p:sp>
        <p:nvSpPr>
          <p:cNvPr id="3" name="Subtítulo 2"/>
          <p:cNvSpPr>
            <a:spLocks noGrp="1"/>
          </p:cNvSpPr>
          <p:nvPr>
            <p:ph idx="1"/>
          </p:nvPr>
        </p:nvSpPr>
        <p:spPr>
          <a:xfrm>
            <a:off x="457200" y="1916832"/>
            <a:ext cx="8229600" cy="4657704"/>
          </a:xfrm>
        </p:spPr>
        <p:txBody>
          <a:bodyPr>
            <a:normAutofit lnSpcReduction="10000"/>
          </a:bodyPr>
          <a:lstStyle/>
          <a:p>
            <a:pPr algn="just"/>
            <a:r>
              <a:rPr lang="pt-BR" dirty="0" smtClean="0">
                <a:solidFill>
                  <a:schemeClr val="tx1"/>
                </a:solidFill>
              </a:rPr>
              <a:t>Secundária: </a:t>
            </a:r>
          </a:p>
          <a:p>
            <a:pPr algn="just"/>
            <a:r>
              <a:rPr lang="pt-BR" dirty="0" smtClean="0"/>
              <a:t>S</a:t>
            </a:r>
            <a:r>
              <a:rPr lang="pt-BR" dirty="0" smtClean="0">
                <a:solidFill>
                  <a:schemeClr val="tx1"/>
                </a:solidFill>
              </a:rPr>
              <a:t>inais </a:t>
            </a:r>
            <a:r>
              <a:rPr lang="pt-BR" dirty="0" smtClean="0">
                <a:solidFill>
                  <a:schemeClr val="tx1"/>
                </a:solidFill>
              </a:rPr>
              <a:t>de alarme: inicio após 50 anos(tumor</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Inicio súbito </a:t>
            </a:r>
            <a:r>
              <a:rPr lang="pt-BR" dirty="0" smtClean="0">
                <a:solidFill>
                  <a:schemeClr val="tx1"/>
                </a:solidFill>
              </a:rPr>
              <a:t>(AVCH).</a:t>
            </a:r>
            <a:endParaRPr lang="pt-BR" dirty="0" smtClean="0">
              <a:solidFill>
                <a:schemeClr val="tx1"/>
              </a:solidFill>
            </a:endParaRPr>
          </a:p>
          <a:p>
            <a:pPr algn="just"/>
            <a:r>
              <a:rPr lang="pt-BR" dirty="0" smtClean="0">
                <a:solidFill>
                  <a:schemeClr val="tx1"/>
                </a:solidFill>
              </a:rPr>
              <a:t>Características progressivas</a:t>
            </a:r>
            <a:r>
              <a:rPr lang="pt-BR" dirty="0" smtClean="0">
                <a:solidFill>
                  <a:schemeClr val="tx1"/>
                </a:solidFill>
              </a:rPr>
              <a:t>: </a:t>
            </a:r>
            <a:r>
              <a:rPr lang="pt-BR" dirty="0" smtClean="0">
                <a:solidFill>
                  <a:schemeClr val="tx1"/>
                </a:solidFill>
              </a:rPr>
              <a:t>tumor (</a:t>
            </a:r>
            <a:r>
              <a:rPr lang="pt-BR" dirty="0" smtClean="0">
                <a:solidFill>
                  <a:schemeClr val="tx1"/>
                </a:solidFill>
              </a:rPr>
              <a:t>sem febre), </a:t>
            </a:r>
            <a:r>
              <a:rPr lang="pt-BR" dirty="0" smtClean="0">
                <a:solidFill>
                  <a:schemeClr val="tx1"/>
                </a:solidFill>
              </a:rPr>
              <a:t>abscesso (</a:t>
            </a:r>
            <a:r>
              <a:rPr lang="pt-BR" dirty="0" smtClean="0">
                <a:solidFill>
                  <a:schemeClr val="tx1"/>
                </a:solidFill>
              </a:rPr>
              <a:t>febre</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Inicio recente em paciente com neoplasia ou </a:t>
            </a:r>
            <a:r>
              <a:rPr lang="pt-BR" dirty="0" smtClean="0"/>
              <a:t>HIV.</a:t>
            </a:r>
            <a:endParaRPr lang="pt-BR" dirty="0" smtClean="0">
              <a:solidFill>
                <a:schemeClr val="tx1"/>
              </a:solidFill>
            </a:endParaRPr>
          </a:p>
          <a:p>
            <a:pPr algn="just"/>
            <a:r>
              <a:rPr lang="pt-BR" dirty="0" smtClean="0">
                <a:solidFill>
                  <a:schemeClr val="tx1"/>
                </a:solidFill>
              </a:rPr>
              <a:t>Achados </a:t>
            </a:r>
            <a:r>
              <a:rPr lang="pt-BR" dirty="0" smtClean="0">
                <a:solidFill>
                  <a:schemeClr val="tx1"/>
                </a:solidFill>
              </a:rPr>
              <a:t>sistêmicos (</a:t>
            </a:r>
            <a:r>
              <a:rPr lang="pt-BR" dirty="0" smtClean="0">
                <a:solidFill>
                  <a:schemeClr val="tx1"/>
                </a:solidFill>
              </a:rPr>
              <a:t>febre, </a:t>
            </a:r>
            <a:r>
              <a:rPr lang="pt-BR" dirty="0" err="1" smtClean="0">
                <a:solidFill>
                  <a:schemeClr val="tx1"/>
                </a:solidFill>
              </a:rPr>
              <a:t>rash</a:t>
            </a:r>
            <a:r>
              <a:rPr lang="pt-BR" dirty="0" smtClean="0">
                <a:solidFill>
                  <a:schemeClr val="tx1"/>
                </a:solidFill>
              </a:rPr>
              <a:t> cutâneo, </a:t>
            </a:r>
            <a:r>
              <a:rPr lang="pt-BR" dirty="0" smtClean="0">
                <a:solidFill>
                  <a:schemeClr val="tx1"/>
                </a:solidFill>
              </a:rPr>
              <a:t>                        rigidez </a:t>
            </a:r>
            <a:r>
              <a:rPr lang="pt-BR" dirty="0" smtClean="0">
                <a:solidFill>
                  <a:schemeClr val="tx1"/>
                </a:solidFill>
              </a:rPr>
              <a:t>de nuca</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Sinais neurológicos </a:t>
            </a:r>
            <a:r>
              <a:rPr lang="pt-BR" dirty="0" smtClean="0">
                <a:solidFill>
                  <a:schemeClr val="tx1"/>
                </a:solidFill>
              </a:rPr>
              <a:t>focais.</a:t>
            </a:r>
            <a:endParaRPr lang="pt-BR" dirty="0" smtClean="0">
              <a:solidFill>
                <a:schemeClr val="tx1"/>
              </a:solidFill>
            </a:endParaRPr>
          </a:p>
          <a:p>
            <a:pPr algn="just"/>
            <a:r>
              <a:rPr lang="pt-BR" dirty="0" smtClean="0">
                <a:solidFill>
                  <a:schemeClr val="tx1"/>
                </a:solidFill>
              </a:rPr>
              <a:t>Associado a edema de </a:t>
            </a:r>
            <a:r>
              <a:rPr lang="pt-BR" dirty="0" smtClean="0">
                <a:solidFill>
                  <a:schemeClr val="tx1"/>
                </a:solidFill>
              </a:rPr>
              <a:t>papila (</a:t>
            </a:r>
            <a:r>
              <a:rPr lang="pt-BR" dirty="0" smtClean="0">
                <a:solidFill>
                  <a:schemeClr val="tx1"/>
                </a:solidFill>
              </a:rPr>
              <a:t>HIC</a:t>
            </a:r>
            <a:r>
              <a:rPr lang="pt-BR" dirty="0" smtClean="0">
                <a:solidFill>
                  <a:schemeClr val="tx1"/>
                </a:solidFill>
              </a:rPr>
              <a:t>).</a:t>
            </a:r>
            <a:endParaRPr lang="pt-BR" dirty="0" smtClean="0">
              <a:solidFill>
                <a:schemeClr val="tx1"/>
              </a:solidFill>
            </a:endParaRPr>
          </a:p>
          <a:p>
            <a:pPr algn="just"/>
            <a:endParaRPr lang="pt-BR" dirty="0">
              <a:solidFill>
                <a:schemeClr val="tx1"/>
              </a:solidFill>
            </a:endParaRPr>
          </a:p>
          <a:p>
            <a:endParaRPr lang="pt-BR" dirty="0" smtClean="0">
              <a:solidFill>
                <a:schemeClr val="tx1"/>
              </a:solidFill>
            </a:endParaRPr>
          </a:p>
          <a:p>
            <a:endParaRPr lang="pt-BR"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smtClean="0"/>
              <a:t>Epidemiologia</a:t>
            </a:r>
            <a:endParaRPr lang="pt-PT" dirty="0"/>
          </a:p>
        </p:txBody>
      </p:sp>
      <p:sp>
        <p:nvSpPr>
          <p:cNvPr id="3" name="Espaço Reservado para Conteúdo 2"/>
          <p:cNvSpPr>
            <a:spLocks noGrp="1"/>
          </p:cNvSpPr>
          <p:nvPr>
            <p:ph idx="1"/>
          </p:nvPr>
        </p:nvSpPr>
        <p:spPr>
          <a:xfrm>
            <a:off x="467544" y="3717032"/>
            <a:ext cx="8352928" cy="2856384"/>
          </a:xfrm>
        </p:spPr>
        <p:txBody>
          <a:bodyPr>
            <a:noAutofit/>
          </a:bodyPr>
          <a:lstStyle/>
          <a:p>
            <a:endParaRPr lang="pt-BR" sz="2000" dirty="0" smtClean="0"/>
          </a:p>
          <a:p>
            <a:r>
              <a:rPr lang="pt-BR" sz="2000" dirty="0" smtClean="0"/>
              <a:t>65,3 </a:t>
            </a:r>
            <a:r>
              <a:rPr lang="pt-BR" sz="2000" dirty="0" smtClean="0"/>
              <a:t>% </a:t>
            </a:r>
            <a:r>
              <a:rPr lang="pt-BR" sz="2000" dirty="0" smtClean="0"/>
              <a:t>Cefaleias </a:t>
            </a:r>
            <a:r>
              <a:rPr lang="pt-BR" sz="2000" dirty="0" smtClean="0"/>
              <a:t>P</a:t>
            </a:r>
            <a:r>
              <a:rPr lang="pt-BR" sz="2000" dirty="0" smtClean="0"/>
              <a:t>rimárias</a:t>
            </a:r>
            <a:r>
              <a:rPr lang="pt-BR" sz="2000" dirty="0" smtClean="0"/>
              <a:t>:</a:t>
            </a:r>
          </a:p>
          <a:p>
            <a:pPr marL="114300" indent="0">
              <a:buNone/>
            </a:pPr>
            <a:r>
              <a:rPr lang="pt-BR" sz="2000" dirty="0" smtClean="0"/>
              <a:t>	- 53,33 % </a:t>
            </a:r>
            <a:r>
              <a:rPr lang="pt-BR" sz="2000" dirty="0" err="1" smtClean="0"/>
              <a:t>Migrânea</a:t>
            </a:r>
            <a:endParaRPr lang="pt-BR" sz="2000" dirty="0" smtClean="0"/>
          </a:p>
          <a:p>
            <a:pPr marL="114300" indent="0">
              <a:buNone/>
            </a:pPr>
            <a:r>
              <a:rPr lang="pt-BR" sz="2000" dirty="0" smtClean="0"/>
              <a:t>	- 10,4 % Cefaleia do tipo </a:t>
            </a:r>
            <a:r>
              <a:rPr lang="pt-BR" sz="2000" dirty="0" smtClean="0"/>
              <a:t>Tensional</a:t>
            </a:r>
            <a:endParaRPr lang="pt-BR" sz="2000" dirty="0" smtClean="0"/>
          </a:p>
          <a:p>
            <a:r>
              <a:rPr lang="pt-BR" sz="2000" dirty="0" smtClean="0"/>
              <a:t>34,7 % </a:t>
            </a:r>
            <a:r>
              <a:rPr lang="pt-BR" sz="2000" dirty="0" smtClean="0"/>
              <a:t>Cefaleias </a:t>
            </a:r>
            <a:r>
              <a:rPr lang="pt-BR" sz="2000" dirty="0" smtClean="0"/>
              <a:t>S</a:t>
            </a:r>
            <a:r>
              <a:rPr lang="pt-BR" sz="2000" dirty="0" smtClean="0"/>
              <a:t>ecundárias</a:t>
            </a:r>
            <a:r>
              <a:rPr lang="pt-BR" sz="2000" dirty="0" smtClean="0"/>
              <a:t>:</a:t>
            </a:r>
          </a:p>
          <a:p>
            <a:pPr marL="114300" indent="0">
              <a:buNone/>
            </a:pPr>
            <a:r>
              <a:rPr lang="pt-BR" sz="2000" dirty="0"/>
              <a:t>	</a:t>
            </a:r>
            <a:r>
              <a:rPr lang="pt-BR" sz="2000" dirty="0" smtClean="0"/>
              <a:t>- 8,15 % </a:t>
            </a:r>
            <a:r>
              <a:rPr lang="pt-BR" sz="2000" dirty="0" smtClean="0"/>
              <a:t>Rinossinusite</a:t>
            </a:r>
            <a:endParaRPr lang="pt-BR" sz="2000" dirty="0" smtClean="0"/>
          </a:p>
          <a:p>
            <a:pPr marL="114300" indent="0">
              <a:buNone/>
            </a:pPr>
            <a:r>
              <a:rPr lang="pt-BR" sz="2000" dirty="0" smtClean="0"/>
              <a:t>	- 7,42 % cefaleia </a:t>
            </a:r>
            <a:r>
              <a:rPr lang="pt-BR" sz="2000" dirty="0" smtClean="0"/>
              <a:t>atribuída </a:t>
            </a:r>
            <a:r>
              <a:rPr lang="pt-BR" sz="2000" dirty="0" smtClean="0"/>
              <a:t>a </a:t>
            </a:r>
            <a:r>
              <a:rPr lang="pt-BR" sz="2000" dirty="0" smtClean="0"/>
              <a:t>infecções sistêmicas</a:t>
            </a:r>
            <a:endParaRPr lang="pt-PT" sz="20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1556792"/>
            <a:ext cx="7662844" cy="184688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1560" y="3331667"/>
            <a:ext cx="5760640" cy="4933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7921670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066800"/>
          </a:xfrm>
        </p:spPr>
        <p:txBody>
          <a:bodyPr>
            <a:normAutofit fontScale="90000"/>
          </a:bodyPr>
          <a:lstStyle/>
          <a:p>
            <a:pPr algn="ctr"/>
            <a:r>
              <a:rPr lang="pt-BR" dirty="0" smtClean="0"/>
              <a:t>Critérios </a:t>
            </a:r>
            <a:r>
              <a:rPr lang="pt-BR" dirty="0"/>
              <a:t>D</a:t>
            </a:r>
            <a:r>
              <a:rPr lang="pt-BR" dirty="0" smtClean="0"/>
              <a:t>iagnósticos </a:t>
            </a:r>
            <a:r>
              <a:rPr lang="pt-BR" dirty="0" smtClean="0"/>
              <a:t>                                  para </a:t>
            </a:r>
            <a:r>
              <a:rPr lang="pt-BR" dirty="0"/>
              <a:t>C</a:t>
            </a:r>
            <a:r>
              <a:rPr lang="pt-BR" dirty="0" smtClean="0"/>
              <a:t>efaleias </a:t>
            </a:r>
            <a:r>
              <a:rPr lang="pt-BR" dirty="0"/>
              <a:t>S</a:t>
            </a:r>
            <a:r>
              <a:rPr lang="pt-BR" dirty="0" smtClean="0"/>
              <a:t>ecundárias</a:t>
            </a:r>
            <a:endParaRPr lang="pt-PT" dirty="0"/>
          </a:p>
        </p:txBody>
      </p:sp>
      <p:sp>
        <p:nvSpPr>
          <p:cNvPr id="3" name="Espaço Reservado para Conteúdo 2"/>
          <p:cNvSpPr>
            <a:spLocks noGrp="1"/>
          </p:cNvSpPr>
          <p:nvPr>
            <p:ph idx="1"/>
          </p:nvPr>
        </p:nvSpPr>
        <p:spPr>
          <a:xfrm>
            <a:off x="467544" y="1700808"/>
            <a:ext cx="8352928" cy="4800600"/>
          </a:xfrm>
        </p:spPr>
        <p:txBody>
          <a:bodyPr>
            <a:normAutofit fontScale="92500" lnSpcReduction="10000"/>
          </a:bodyPr>
          <a:lstStyle/>
          <a:p>
            <a:r>
              <a:rPr lang="pt-PT" dirty="0" smtClean="0"/>
              <a:t>A</a:t>
            </a:r>
            <a:r>
              <a:rPr lang="pt-PT" dirty="0"/>
              <a:t>. </a:t>
            </a:r>
            <a:r>
              <a:rPr lang="pt-PT" dirty="0" smtClean="0"/>
              <a:t>Cefaleia </a:t>
            </a:r>
            <a:r>
              <a:rPr lang="pt-PT" dirty="0"/>
              <a:t>com uma (ou mais) das seguintes características (</a:t>
            </a:r>
            <a:r>
              <a:rPr lang="pt-PT" dirty="0" smtClean="0"/>
              <a:t>listadas) e preenchendo </a:t>
            </a:r>
            <a:r>
              <a:rPr lang="pt-PT" dirty="0"/>
              <a:t>os critérios C e D</a:t>
            </a:r>
          </a:p>
          <a:p>
            <a:r>
              <a:rPr lang="pt-PT" dirty="0"/>
              <a:t>B. Um outro transtorno reconhecidamente capaz de causar </a:t>
            </a:r>
            <a:r>
              <a:rPr lang="pt-PT" dirty="0" smtClean="0"/>
              <a:t>cefaleia</a:t>
            </a:r>
            <a:endParaRPr lang="pt-PT" dirty="0"/>
          </a:p>
          <a:p>
            <a:r>
              <a:rPr lang="pt-PT" dirty="0"/>
              <a:t>C. A </a:t>
            </a:r>
            <a:r>
              <a:rPr lang="pt-PT" dirty="0" smtClean="0"/>
              <a:t>cefaleia </a:t>
            </a:r>
            <a:r>
              <a:rPr lang="pt-PT" dirty="0"/>
              <a:t>ocorre em estreita relação temporal com outro transtorno </a:t>
            </a:r>
            <a:r>
              <a:rPr lang="pt-PT" dirty="0" smtClean="0"/>
              <a:t>e/ou há </a:t>
            </a:r>
            <a:r>
              <a:rPr lang="pt-PT" dirty="0"/>
              <a:t>outra evidência de uma relação causal</a:t>
            </a:r>
          </a:p>
          <a:p>
            <a:r>
              <a:rPr lang="pt-PT" dirty="0"/>
              <a:t>D. A </a:t>
            </a:r>
            <a:r>
              <a:rPr lang="pt-PT" dirty="0" smtClean="0"/>
              <a:t>cefaleia </a:t>
            </a:r>
            <a:r>
              <a:rPr lang="pt-PT" dirty="0"/>
              <a:t>sofre acentuada redução ou remite dentro de três meses (</a:t>
            </a:r>
            <a:r>
              <a:rPr lang="pt-PT" dirty="0" smtClean="0"/>
              <a:t>ou menos </a:t>
            </a:r>
            <a:r>
              <a:rPr lang="pt-PT" dirty="0"/>
              <a:t>para alguns transtornos) após tratamento bem-sucedido ou </a:t>
            </a:r>
            <a:r>
              <a:rPr lang="pt-PT" dirty="0" smtClean="0"/>
              <a:t>remissão espontânea </a:t>
            </a:r>
            <a:r>
              <a:rPr lang="pt-PT" dirty="0"/>
              <a:t>do transtorno </a:t>
            </a:r>
            <a:r>
              <a:rPr lang="pt-PT" dirty="0" smtClean="0"/>
              <a:t>causador</a:t>
            </a:r>
            <a:endParaRPr lang="pt-PT" dirty="0"/>
          </a:p>
        </p:txBody>
      </p:sp>
    </p:spTree>
    <p:extLst>
      <p:ext uri="{BB962C8B-B14F-4D97-AF65-F5344CB8AC3E}">
        <p14:creationId xmlns="" xmlns:p14="http://schemas.microsoft.com/office/powerpoint/2010/main" val="29440496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29600" cy="1066800"/>
          </a:xfrm>
        </p:spPr>
        <p:txBody>
          <a:bodyPr/>
          <a:lstStyle/>
          <a:p>
            <a:r>
              <a:rPr lang="pt-BR" dirty="0" smtClean="0"/>
              <a:t>Quando Suspeitar?</a:t>
            </a:r>
            <a:endParaRPr lang="pt-PT" dirty="0"/>
          </a:p>
        </p:txBody>
      </p:sp>
      <p:sp>
        <p:nvSpPr>
          <p:cNvPr id="3" name="Espaço Reservado para Conteúdo 2"/>
          <p:cNvSpPr>
            <a:spLocks noGrp="1"/>
          </p:cNvSpPr>
          <p:nvPr>
            <p:ph idx="1"/>
          </p:nvPr>
        </p:nvSpPr>
        <p:spPr>
          <a:xfrm>
            <a:off x="251520" y="1600200"/>
            <a:ext cx="8568952" cy="4925144"/>
          </a:xfrm>
        </p:spPr>
        <p:txBody>
          <a:bodyPr>
            <a:normAutofit fontScale="77500" lnSpcReduction="20000"/>
          </a:bodyPr>
          <a:lstStyle/>
          <a:p>
            <a:r>
              <a:rPr lang="pt-PT" dirty="0" smtClean="0"/>
              <a:t>Início </a:t>
            </a:r>
            <a:r>
              <a:rPr lang="pt-PT" dirty="0" smtClean="0"/>
              <a:t>abrupto.</a:t>
            </a:r>
            <a:endParaRPr lang="pt-PT" dirty="0"/>
          </a:p>
          <a:p>
            <a:r>
              <a:rPr lang="pt-PT" dirty="0"/>
              <a:t>A</a:t>
            </a:r>
            <a:r>
              <a:rPr lang="pt-PT" dirty="0" smtClean="0"/>
              <a:t>companhada </a:t>
            </a:r>
            <a:r>
              <a:rPr lang="pt-PT" dirty="0"/>
              <a:t>de distúrbio de consciência, febre e/ou rigidez de </a:t>
            </a:r>
            <a:r>
              <a:rPr lang="pt-PT" dirty="0" smtClean="0"/>
              <a:t>nuca.</a:t>
            </a:r>
            <a:endParaRPr lang="pt-PT" dirty="0"/>
          </a:p>
          <a:p>
            <a:r>
              <a:rPr lang="pt-PT" dirty="0"/>
              <a:t>A</a:t>
            </a:r>
            <a:r>
              <a:rPr lang="pt-PT" dirty="0" smtClean="0"/>
              <a:t>companhada </a:t>
            </a:r>
            <a:r>
              <a:rPr lang="pt-PT" dirty="0"/>
              <a:t>de sinais neurológicos </a:t>
            </a:r>
            <a:r>
              <a:rPr lang="pt-PT" dirty="0" smtClean="0"/>
              <a:t>deficitários.</a:t>
            </a:r>
            <a:endParaRPr lang="pt-PT" dirty="0"/>
          </a:p>
          <a:p>
            <a:r>
              <a:rPr lang="pt-PT" dirty="0" smtClean="0"/>
              <a:t>Intensidade e/ou frequência progressiva e persistentemente </a:t>
            </a:r>
            <a:r>
              <a:rPr lang="pt-PT" dirty="0" smtClean="0"/>
              <a:t>maiores.</a:t>
            </a:r>
            <a:endParaRPr lang="pt-PT" dirty="0" smtClean="0"/>
          </a:p>
          <a:p>
            <a:r>
              <a:rPr lang="pt-PT" dirty="0" smtClean="0"/>
              <a:t>Início &gt; 50 </a:t>
            </a:r>
            <a:r>
              <a:rPr lang="pt-PT" dirty="0" smtClean="0"/>
              <a:t>anos.</a:t>
            </a:r>
            <a:endParaRPr lang="pt-PT" dirty="0"/>
          </a:p>
          <a:p>
            <a:r>
              <a:rPr lang="pt-PT" dirty="0"/>
              <a:t>A</a:t>
            </a:r>
            <a:r>
              <a:rPr lang="pt-PT" dirty="0" smtClean="0"/>
              <a:t>companhada </a:t>
            </a:r>
            <a:r>
              <a:rPr lang="pt-PT" dirty="0"/>
              <a:t>de distúrbio endócrino e/ou hipertensão </a:t>
            </a:r>
            <a:r>
              <a:rPr lang="pt-PT" dirty="0" smtClean="0"/>
              <a:t>arterial.</a:t>
            </a:r>
            <a:endParaRPr lang="pt-PT" dirty="0"/>
          </a:p>
          <a:p>
            <a:r>
              <a:rPr lang="pt-PT" dirty="0"/>
              <a:t>R</a:t>
            </a:r>
            <a:r>
              <a:rPr lang="pt-PT" dirty="0" smtClean="0"/>
              <a:t>elacionada </a:t>
            </a:r>
            <a:r>
              <a:rPr lang="pt-PT" dirty="0"/>
              <a:t>com tosse ou esforço </a:t>
            </a:r>
            <a:r>
              <a:rPr lang="pt-PT" dirty="0" smtClean="0"/>
              <a:t>físico.</a:t>
            </a:r>
            <a:endParaRPr lang="pt-PT" dirty="0"/>
          </a:p>
          <a:p>
            <a:r>
              <a:rPr lang="pt-PT" dirty="0"/>
              <a:t>D</a:t>
            </a:r>
            <a:r>
              <a:rPr lang="pt-PT" dirty="0" smtClean="0"/>
              <a:t>esencadeada </a:t>
            </a:r>
            <a:r>
              <a:rPr lang="pt-PT" dirty="0"/>
              <a:t>por atividade sexual, principalmente se for acompanhada </a:t>
            </a:r>
            <a:r>
              <a:rPr lang="pt-PT" dirty="0" smtClean="0"/>
              <a:t>de </a:t>
            </a:r>
            <a:r>
              <a:rPr lang="pt-PT" dirty="0"/>
              <a:t>vômitos e persistir por </a:t>
            </a:r>
            <a:r>
              <a:rPr lang="pt-PT" dirty="0" smtClean="0"/>
              <a:t>horas.</a:t>
            </a:r>
            <a:endParaRPr lang="pt-PT" dirty="0"/>
          </a:p>
          <a:p>
            <a:r>
              <a:rPr lang="pt-PT" dirty="0"/>
              <a:t>M</a:t>
            </a:r>
            <a:r>
              <a:rPr lang="pt-PT" dirty="0" smtClean="0"/>
              <a:t>udança </a:t>
            </a:r>
            <a:r>
              <a:rPr lang="pt-PT" dirty="0"/>
              <a:t>no padrão de uma cefaleia </a:t>
            </a:r>
            <a:r>
              <a:rPr lang="pt-PT" dirty="0" smtClean="0"/>
              <a:t>preeexistente.</a:t>
            </a:r>
            <a:endParaRPr lang="pt-PT" dirty="0"/>
          </a:p>
          <a:p>
            <a:r>
              <a:rPr lang="pt-PT" dirty="0"/>
              <a:t>Quando não preencher os requisitos para </a:t>
            </a:r>
            <a:r>
              <a:rPr lang="pt-PT" dirty="0" smtClean="0"/>
              <a:t>Migrânea</a:t>
            </a:r>
            <a:r>
              <a:rPr lang="pt-PT" dirty="0"/>
              <a:t>, </a:t>
            </a:r>
            <a:r>
              <a:rPr lang="pt-PT" dirty="0" smtClean="0"/>
              <a:t>Cefaleia </a:t>
            </a:r>
            <a:r>
              <a:rPr lang="pt-PT" dirty="0"/>
              <a:t>do tipo </a:t>
            </a:r>
            <a:r>
              <a:rPr lang="pt-PT" dirty="0" smtClean="0"/>
              <a:t>Tensional</a:t>
            </a:r>
            <a:r>
              <a:rPr lang="pt-PT" dirty="0"/>
              <a:t>, </a:t>
            </a:r>
            <a:r>
              <a:rPr lang="pt-PT" dirty="0" smtClean="0"/>
              <a:t>C</a:t>
            </a:r>
            <a:r>
              <a:rPr lang="pt-PT" dirty="0" smtClean="0"/>
              <a:t>efaleia </a:t>
            </a:r>
            <a:r>
              <a:rPr lang="pt-PT" dirty="0"/>
              <a:t>em </a:t>
            </a:r>
            <a:r>
              <a:rPr lang="pt-PT" dirty="0" smtClean="0"/>
              <a:t>Salvas </a:t>
            </a:r>
            <a:r>
              <a:rPr lang="pt-PT" dirty="0"/>
              <a:t>ou </a:t>
            </a:r>
            <a:r>
              <a:rPr lang="pt-PT" dirty="0" smtClean="0"/>
              <a:t>Hemicrania </a:t>
            </a:r>
            <a:r>
              <a:rPr lang="pt-PT" dirty="0" smtClean="0"/>
              <a:t>P</a:t>
            </a:r>
            <a:r>
              <a:rPr lang="pt-PT" dirty="0" smtClean="0"/>
              <a:t>aroxística.</a:t>
            </a:r>
            <a:endParaRPr lang="pt-PT" dirty="0"/>
          </a:p>
        </p:txBody>
      </p:sp>
    </p:spTree>
    <p:extLst>
      <p:ext uri="{BB962C8B-B14F-4D97-AF65-F5344CB8AC3E}">
        <p14:creationId xmlns="" xmlns:p14="http://schemas.microsoft.com/office/powerpoint/2010/main" val="22375954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336704"/>
          </a:xfrm>
        </p:spPr>
        <p:txBody>
          <a:bodyPr>
            <a:normAutofit/>
          </a:bodyPr>
          <a:lstStyle/>
          <a:p>
            <a:pPr marL="64008" indent="0">
              <a:buNone/>
            </a:pPr>
            <a:r>
              <a:rPr lang="pt-BR" sz="2400" b="1" dirty="0" smtClean="0"/>
              <a:t> Paciente com</a:t>
            </a:r>
          </a:p>
          <a:p>
            <a:pPr marL="64008" indent="0">
              <a:buNone/>
            </a:pPr>
            <a:r>
              <a:rPr lang="pt-BR" sz="2400" b="1" dirty="0"/>
              <a:t> </a:t>
            </a:r>
            <a:r>
              <a:rPr lang="pt-BR" sz="2400" b="1" dirty="0" smtClean="0"/>
              <a:t>    cefaleia</a:t>
            </a:r>
          </a:p>
          <a:p>
            <a:pPr marL="64008" indent="0">
              <a:buNone/>
            </a:pPr>
            <a:endParaRPr lang="pt-BR" sz="2400" b="1" dirty="0"/>
          </a:p>
          <a:p>
            <a:pPr marL="64008" indent="0">
              <a:buNone/>
            </a:pPr>
            <a:endParaRPr lang="pt-BR" sz="2400" b="1" dirty="0"/>
          </a:p>
          <a:p>
            <a:pPr marL="64008" indent="0">
              <a:buNone/>
            </a:pPr>
            <a:r>
              <a:rPr lang="pt-BR" sz="2400" b="1" dirty="0" smtClean="0"/>
              <a:t>  Características           </a:t>
            </a:r>
          </a:p>
          <a:p>
            <a:pPr marL="64008" indent="0">
              <a:buNone/>
            </a:pPr>
            <a:r>
              <a:rPr lang="pt-BR" sz="2400" b="1" dirty="0" smtClean="0"/>
              <a:t>        usuais?                       </a:t>
            </a:r>
            <a:r>
              <a:rPr lang="pt-BR" sz="2400" b="1" dirty="0" smtClean="0">
                <a:solidFill>
                  <a:schemeClr val="accent3"/>
                </a:solidFill>
              </a:rPr>
              <a:t>NÃO</a:t>
            </a:r>
            <a:endParaRPr lang="pt-BR" sz="800" b="1" dirty="0" smtClean="0"/>
          </a:p>
          <a:p>
            <a:pPr marL="64008" indent="0">
              <a:buNone/>
            </a:pPr>
            <a:r>
              <a:rPr lang="pt-BR" sz="2400" b="1" dirty="0" smtClean="0"/>
              <a:t>                                              </a:t>
            </a:r>
          </a:p>
          <a:p>
            <a:pPr marL="64008" indent="0">
              <a:buNone/>
            </a:pPr>
            <a:r>
              <a:rPr lang="pt-BR" sz="2400" b="1" dirty="0" smtClean="0"/>
              <a:t>  </a:t>
            </a:r>
            <a:r>
              <a:rPr lang="pt-BR" sz="2400" b="1" dirty="0" smtClean="0">
                <a:solidFill>
                  <a:schemeClr val="accent3"/>
                </a:solidFill>
              </a:rPr>
              <a:t>SIM                             </a:t>
            </a:r>
            <a:r>
              <a:rPr lang="pt-BR" sz="2400" b="1" dirty="0" err="1" smtClean="0">
                <a:solidFill>
                  <a:schemeClr val="accent3"/>
                </a:solidFill>
              </a:rPr>
              <a:t>SIM</a:t>
            </a:r>
            <a:r>
              <a:rPr lang="pt-BR" sz="2400" b="1" dirty="0" smtClean="0">
                <a:solidFill>
                  <a:schemeClr val="accent3"/>
                </a:solidFill>
              </a:rPr>
              <a:t>             </a:t>
            </a:r>
            <a:r>
              <a:rPr lang="pt-BR" sz="2400" b="1" dirty="0" smtClean="0"/>
              <a:t>Excluir cefaleias</a:t>
            </a:r>
          </a:p>
          <a:p>
            <a:pPr marL="64008" indent="0">
              <a:buNone/>
            </a:pPr>
            <a:r>
              <a:rPr lang="pt-BR" sz="2400" b="1" dirty="0" smtClean="0"/>
              <a:t> </a:t>
            </a:r>
            <a:r>
              <a:rPr lang="pt-BR" sz="2400" b="1" dirty="0"/>
              <a:t>Fatores de alarme</a:t>
            </a:r>
            <a:r>
              <a:rPr lang="pt-BR" sz="2400" b="1" dirty="0" smtClean="0"/>
              <a:t>?                     secundárias </a:t>
            </a:r>
            <a:r>
              <a:rPr lang="pt-BR" sz="2400" b="1" dirty="0"/>
              <a:t>com</a:t>
            </a:r>
          </a:p>
          <a:p>
            <a:pPr marL="64008" indent="0">
              <a:buNone/>
            </a:pPr>
            <a:r>
              <a:rPr lang="pt-BR" sz="2400" b="1" dirty="0" smtClean="0"/>
              <a:t>                                                exames </a:t>
            </a:r>
            <a:r>
              <a:rPr lang="pt-BR" sz="2400" b="1" dirty="0"/>
              <a:t>complementares</a:t>
            </a:r>
            <a:endParaRPr lang="pt-BR" sz="2400" b="1" dirty="0" smtClean="0"/>
          </a:p>
          <a:p>
            <a:pPr marL="64008" indent="0">
              <a:buNone/>
            </a:pPr>
            <a:endParaRPr lang="pt-BR" sz="800" b="1" dirty="0"/>
          </a:p>
          <a:p>
            <a:pPr marL="64008" indent="0">
              <a:buNone/>
            </a:pPr>
            <a:r>
              <a:rPr lang="pt-BR" sz="2400" b="1" dirty="0" smtClean="0">
                <a:solidFill>
                  <a:schemeClr val="accent3"/>
                </a:solidFill>
              </a:rPr>
              <a:t>  NÃO                         </a:t>
            </a:r>
            <a:r>
              <a:rPr lang="pt-BR" sz="2400" b="1" dirty="0" err="1" smtClean="0">
                <a:solidFill>
                  <a:schemeClr val="accent3"/>
                </a:solidFill>
              </a:rPr>
              <a:t>NÃO</a:t>
            </a:r>
            <a:endParaRPr lang="pt-BR" sz="2400" b="1" dirty="0" smtClean="0">
              <a:solidFill>
                <a:schemeClr val="accent3"/>
              </a:solidFill>
            </a:endParaRPr>
          </a:p>
          <a:p>
            <a:pPr marL="64008" indent="0">
              <a:buNone/>
            </a:pPr>
            <a:endParaRPr lang="pt-BR" sz="1400" b="1" dirty="0" smtClean="0">
              <a:solidFill>
                <a:schemeClr val="accent3"/>
              </a:solidFill>
            </a:endParaRPr>
          </a:p>
          <a:p>
            <a:pPr marL="64008" indent="0">
              <a:buNone/>
            </a:pPr>
            <a:r>
              <a:rPr lang="pt-BR" sz="2400" b="1" dirty="0" smtClean="0"/>
              <a:t>Exame Neurológico</a:t>
            </a:r>
          </a:p>
          <a:p>
            <a:pPr marL="64008" indent="0">
              <a:buNone/>
            </a:pPr>
            <a:r>
              <a:rPr lang="pt-BR" sz="2400" b="1" dirty="0"/>
              <a:t> </a:t>
            </a:r>
            <a:r>
              <a:rPr lang="pt-BR" sz="2400" b="1" dirty="0" smtClean="0"/>
              <a:t>        normal?                                   </a:t>
            </a:r>
          </a:p>
          <a:p>
            <a:pPr marL="64008" indent="0">
              <a:buNone/>
            </a:pPr>
            <a:r>
              <a:rPr lang="pt-BR" sz="2400" b="1" dirty="0"/>
              <a:t> </a:t>
            </a:r>
            <a:r>
              <a:rPr lang="pt-BR" sz="2400" b="1" dirty="0" smtClean="0"/>
              <a:t>                                       </a:t>
            </a:r>
            <a:r>
              <a:rPr lang="pt-BR" sz="2400" b="1" dirty="0" smtClean="0">
                <a:solidFill>
                  <a:schemeClr val="accent3"/>
                </a:solidFill>
              </a:rPr>
              <a:t>SIM</a:t>
            </a:r>
            <a:r>
              <a:rPr lang="pt-BR" sz="2400" b="1" dirty="0" smtClean="0"/>
              <a:t>         Cefaleia Primária</a:t>
            </a:r>
            <a:endParaRPr lang="pt-BR" sz="2400" b="1" dirty="0"/>
          </a:p>
        </p:txBody>
      </p:sp>
      <p:sp>
        <p:nvSpPr>
          <p:cNvPr id="4" name="Seta para baixo 3"/>
          <p:cNvSpPr/>
          <p:nvPr/>
        </p:nvSpPr>
        <p:spPr>
          <a:xfrm>
            <a:off x="1475656" y="1268760"/>
            <a:ext cx="50405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eta para baixo 5"/>
          <p:cNvSpPr/>
          <p:nvPr/>
        </p:nvSpPr>
        <p:spPr>
          <a:xfrm>
            <a:off x="1547664" y="2852936"/>
            <a:ext cx="504056" cy="676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Seta para baixo 6"/>
          <p:cNvSpPr/>
          <p:nvPr/>
        </p:nvSpPr>
        <p:spPr>
          <a:xfrm>
            <a:off x="1616828" y="4293096"/>
            <a:ext cx="50405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Seta para baixo 7"/>
          <p:cNvSpPr/>
          <p:nvPr/>
        </p:nvSpPr>
        <p:spPr>
          <a:xfrm rot="17372149">
            <a:off x="4348664" y="5332979"/>
            <a:ext cx="504056" cy="984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Seta para baixo 8"/>
          <p:cNvSpPr/>
          <p:nvPr/>
        </p:nvSpPr>
        <p:spPr>
          <a:xfrm rot="13397540">
            <a:off x="4223988" y="4362521"/>
            <a:ext cx="504056" cy="1027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eta para baixo 9"/>
          <p:cNvSpPr/>
          <p:nvPr/>
        </p:nvSpPr>
        <p:spPr>
          <a:xfrm rot="16200000">
            <a:off x="3866235" y="3486693"/>
            <a:ext cx="504056" cy="676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Seta para baixo 10"/>
          <p:cNvSpPr/>
          <p:nvPr/>
        </p:nvSpPr>
        <p:spPr>
          <a:xfrm rot="18311591">
            <a:off x="3895160" y="1962399"/>
            <a:ext cx="504056" cy="1776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 xmlns:p14="http://schemas.microsoft.com/office/powerpoint/2010/main" val="3120999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normAutofit/>
          </a:bodyPr>
          <a:lstStyle/>
          <a:p>
            <a:pPr algn="ctr"/>
            <a:r>
              <a:rPr lang="pt-BR" dirty="0" smtClean="0"/>
              <a:t>CEFALEIAS SECUNDÁRIAS </a:t>
            </a:r>
            <a:endParaRPr lang="pt-PT" dirty="0"/>
          </a:p>
        </p:txBody>
      </p:sp>
      <p:sp>
        <p:nvSpPr>
          <p:cNvPr id="3" name="Espaço Reservado para Conteúdo 2"/>
          <p:cNvSpPr>
            <a:spLocks noGrp="1"/>
          </p:cNvSpPr>
          <p:nvPr>
            <p:ph idx="1"/>
          </p:nvPr>
        </p:nvSpPr>
        <p:spPr/>
        <p:txBody>
          <a:bodyPr>
            <a:normAutofit fontScale="85000" lnSpcReduction="10000"/>
          </a:bodyPr>
          <a:lstStyle/>
          <a:p>
            <a:r>
              <a:rPr lang="pt-PT" dirty="0" smtClean="0"/>
              <a:t>Cefaleia </a:t>
            </a:r>
            <a:r>
              <a:rPr lang="pt-PT" dirty="0"/>
              <a:t>atribuída a trauma cefálico e/ou </a:t>
            </a:r>
            <a:r>
              <a:rPr lang="pt-PT" dirty="0" smtClean="0"/>
              <a:t>cervical.</a:t>
            </a:r>
            <a:endParaRPr lang="pt-PT" dirty="0"/>
          </a:p>
          <a:p>
            <a:r>
              <a:rPr lang="pt-PT" dirty="0" smtClean="0"/>
              <a:t>Cefaleia </a:t>
            </a:r>
            <a:r>
              <a:rPr lang="pt-PT" dirty="0"/>
              <a:t>atribuída </a:t>
            </a:r>
            <a:r>
              <a:rPr lang="pt-PT" dirty="0" smtClean="0"/>
              <a:t>à</a:t>
            </a:r>
            <a:r>
              <a:rPr lang="pt-PT" dirty="0" smtClean="0"/>
              <a:t> </a:t>
            </a:r>
            <a:r>
              <a:rPr lang="pt-PT" dirty="0"/>
              <a:t>doença vascular craniana ou </a:t>
            </a:r>
            <a:r>
              <a:rPr lang="pt-PT" dirty="0" smtClean="0"/>
              <a:t>cervical.</a:t>
            </a:r>
            <a:endParaRPr lang="pt-PT" dirty="0"/>
          </a:p>
          <a:p>
            <a:r>
              <a:rPr lang="pt-PT" dirty="0" smtClean="0"/>
              <a:t>Cefaleia </a:t>
            </a:r>
            <a:r>
              <a:rPr lang="pt-PT" dirty="0"/>
              <a:t>atribuída a transtorno intracraniano </a:t>
            </a:r>
            <a:r>
              <a:rPr lang="pt-PT" dirty="0" smtClean="0"/>
              <a:t>não-vascular.</a:t>
            </a:r>
            <a:endParaRPr lang="pt-PT" dirty="0"/>
          </a:p>
          <a:p>
            <a:r>
              <a:rPr lang="pt-PT" dirty="0" smtClean="0"/>
              <a:t>Cefaleia </a:t>
            </a:r>
            <a:r>
              <a:rPr lang="pt-PT" dirty="0"/>
              <a:t>atribuída </a:t>
            </a:r>
            <a:r>
              <a:rPr lang="pt-PT" dirty="0" smtClean="0"/>
              <a:t>a </a:t>
            </a:r>
            <a:r>
              <a:rPr lang="pt-PT" dirty="0" smtClean="0"/>
              <a:t>uma </a:t>
            </a:r>
            <a:r>
              <a:rPr lang="pt-PT" dirty="0"/>
              <a:t>substância ou a sua </a:t>
            </a:r>
            <a:r>
              <a:rPr lang="pt-PT" dirty="0" smtClean="0"/>
              <a:t>retirada.</a:t>
            </a:r>
            <a:endParaRPr lang="pt-PT" dirty="0"/>
          </a:p>
          <a:p>
            <a:r>
              <a:rPr lang="pt-PT" dirty="0" smtClean="0"/>
              <a:t>Cefaleia </a:t>
            </a:r>
            <a:r>
              <a:rPr lang="pt-PT" dirty="0"/>
              <a:t>atribuída </a:t>
            </a:r>
            <a:r>
              <a:rPr lang="pt-PT" dirty="0" smtClean="0"/>
              <a:t>à infecção.</a:t>
            </a:r>
            <a:endParaRPr lang="pt-PT" dirty="0"/>
          </a:p>
          <a:p>
            <a:r>
              <a:rPr lang="pt-PT" dirty="0" smtClean="0"/>
              <a:t>Cefaleia </a:t>
            </a:r>
            <a:r>
              <a:rPr lang="pt-PT" dirty="0"/>
              <a:t>atribuída a transtorno da homeostase </a:t>
            </a:r>
            <a:r>
              <a:rPr lang="pt-PT" dirty="0" smtClean="0"/>
              <a:t>.</a:t>
            </a:r>
            <a:endParaRPr lang="pt-PT" dirty="0"/>
          </a:p>
          <a:p>
            <a:r>
              <a:rPr lang="pt-PT" dirty="0" smtClean="0"/>
              <a:t>Cefaleia </a:t>
            </a:r>
            <a:r>
              <a:rPr lang="pt-PT" dirty="0"/>
              <a:t>ou dor facial atribuída a transtorno do </a:t>
            </a:r>
            <a:r>
              <a:rPr lang="pt-PT" dirty="0" smtClean="0"/>
              <a:t>crânio, pescoço</a:t>
            </a:r>
            <a:r>
              <a:rPr lang="pt-PT" dirty="0"/>
              <a:t>, olhos, ouvidos, nariz, seios da face, </a:t>
            </a:r>
            <a:r>
              <a:rPr lang="pt-PT" dirty="0" smtClean="0"/>
              <a:t>dentes, boca </a:t>
            </a:r>
            <a:r>
              <a:rPr lang="pt-PT" dirty="0"/>
              <a:t>ou outras estruturas faciais ou </a:t>
            </a:r>
            <a:r>
              <a:rPr lang="pt-PT" dirty="0" smtClean="0"/>
              <a:t>cranianas.</a:t>
            </a:r>
            <a:endParaRPr lang="pt-PT" dirty="0"/>
          </a:p>
          <a:p>
            <a:r>
              <a:rPr lang="pt-PT" dirty="0" smtClean="0"/>
              <a:t>Cefaleia </a:t>
            </a:r>
            <a:r>
              <a:rPr lang="pt-PT" dirty="0"/>
              <a:t>atribuída a transtorno </a:t>
            </a:r>
            <a:r>
              <a:rPr lang="pt-PT" dirty="0" smtClean="0"/>
              <a:t>psiquiátrico.</a:t>
            </a:r>
            <a:endParaRPr lang="pt-PT" dirty="0"/>
          </a:p>
        </p:txBody>
      </p:sp>
    </p:spTree>
    <p:extLst>
      <p:ext uri="{BB962C8B-B14F-4D97-AF65-F5344CB8AC3E}">
        <p14:creationId xmlns="" xmlns:p14="http://schemas.microsoft.com/office/powerpoint/2010/main" val="72142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r>
              <a:rPr lang="pt-BR" dirty="0" smtClean="0"/>
              <a:t>CEFALEIA  </a:t>
            </a:r>
            <a:r>
              <a:rPr lang="pt-BR" dirty="0" smtClean="0"/>
              <a:t>ATRIBUÍDA  A </a:t>
            </a:r>
            <a:r>
              <a:rPr lang="pt-BR" dirty="0" smtClean="0"/>
              <a:t>           TRAUMA </a:t>
            </a:r>
            <a:r>
              <a:rPr lang="pt-BR" dirty="0" smtClean="0"/>
              <a:t>CEFÁLICO E/OU CERVICAL</a:t>
            </a:r>
            <a:endParaRPr lang="pt-BR" dirty="0"/>
          </a:p>
        </p:txBody>
      </p:sp>
    </p:spTree>
    <p:extLst>
      <p:ext uri="{BB962C8B-B14F-4D97-AF65-F5344CB8AC3E}">
        <p14:creationId xmlns="" xmlns:p14="http://schemas.microsoft.com/office/powerpoint/2010/main" val="31577498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smtClean="0"/>
              <a:t>Atribuída a </a:t>
            </a:r>
            <a:r>
              <a:rPr lang="pt-BR" dirty="0" smtClean="0"/>
              <a:t>                           Trauma </a:t>
            </a:r>
            <a:r>
              <a:rPr lang="pt-BR" dirty="0" smtClean="0"/>
              <a:t>Cefálico e/ou Cervical</a:t>
            </a:r>
            <a:endParaRPr lang="pt-BR" dirty="0"/>
          </a:p>
        </p:txBody>
      </p:sp>
      <p:sp>
        <p:nvSpPr>
          <p:cNvPr id="3" name="Espaço Reservado para Conteúdo 2"/>
          <p:cNvSpPr>
            <a:spLocks noGrp="1"/>
          </p:cNvSpPr>
          <p:nvPr>
            <p:ph idx="1"/>
          </p:nvPr>
        </p:nvSpPr>
        <p:spPr/>
        <p:txBody>
          <a:bodyPr>
            <a:normAutofit lnSpcReduction="10000"/>
          </a:bodyPr>
          <a:lstStyle/>
          <a:p>
            <a:pPr>
              <a:buFont typeface="Wingdings" panose="05000000000000000000" pitchFamily="2" charset="2"/>
              <a:buChar char="Ø"/>
            </a:pPr>
            <a:r>
              <a:rPr lang="pt-BR" sz="2000" b="1" dirty="0" smtClean="0"/>
              <a:t>Cefaleia </a:t>
            </a:r>
            <a:r>
              <a:rPr lang="pt-BR" sz="2000" b="1" dirty="0" smtClean="0"/>
              <a:t>pós-traumática aguda</a:t>
            </a:r>
          </a:p>
          <a:p>
            <a:r>
              <a:rPr lang="pt-BR" sz="2000" dirty="0" smtClean="0"/>
              <a:t> </a:t>
            </a:r>
            <a:r>
              <a:rPr lang="pt-BR" sz="2000" dirty="0" smtClean="0"/>
              <a:t>Cefaleia </a:t>
            </a:r>
            <a:r>
              <a:rPr lang="pt-BR" sz="2000" dirty="0" smtClean="0"/>
              <a:t>pós-traumática aguda atribuída a lesão cefálica moderada ou </a:t>
            </a:r>
            <a:r>
              <a:rPr lang="pt-BR" sz="2000" dirty="0" smtClean="0"/>
              <a:t>grave.</a:t>
            </a:r>
            <a:endParaRPr lang="pt-BR" sz="2000" dirty="0" smtClean="0"/>
          </a:p>
          <a:p>
            <a:r>
              <a:rPr lang="pt-BR" sz="2000" dirty="0" smtClean="0"/>
              <a:t> </a:t>
            </a:r>
            <a:r>
              <a:rPr lang="pt-BR" sz="2000" dirty="0" smtClean="0"/>
              <a:t>Cefaleia </a:t>
            </a:r>
            <a:r>
              <a:rPr lang="pt-BR" sz="2000" dirty="0" smtClean="0"/>
              <a:t>pós-traumática aguda atribuída a lesão cefálica </a:t>
            </a:r>
            <a:r>
              <a:rPr lang="pt-BR" sz="2000" dirty="0" smtClean="0"/>
              <a:t>leve.</a:t>
            </a:r>
            <a:endParaRPr lang="pt-BR" sz="2000" dirty="0" smtClean="0"/>
          </a:p>
          <a:p>
            <a:pPr>
              <a:buFont typeface="Wingdings" panose="05000000000000000000" pitchFamily="2" charset="2"/>
              <a:buChar char="Ø"/>
            </a:pPr>
            <a:r>
              <a:rPr lang="pt-BR" sz="2000" b="1" dirty="0" smtClean="0"/>
              <a:t>Cefaleia </a:t>
            </a:r>
            <a:r>
              <a:rPr lang="pt-BR" sz="2000" b="1" dirty="0" smtClean="0"/>
              <a:t>pós-traumática crônica</a:t>
            </a:r>
          </a:p>
          <a:p>
            <a:r>
              <a:rPr lang="pt-BR" sz="2000" dirty="0" smtClean="0"/>
              <a:t>Cefaleia </a:t>
            </a:r>
            <a:r>
              <a:rPr lang="pt-BR" sz="2000" dirty="0" smtClean="0"/>
              <a:t>pós-traumática crônica atribuída a lesão cefálica moderada ou </a:t>
            </a:r>
            <a:r>
              <a:rPr lang="pt-BR" sz="2000" dirty="0" smtClean="0"/>
              <a:t>grave.</a:t>
            </a:r>
            <a:endParaRPr lang="pt-BR" sz="2000" dirty="0" smtClean="0"/>
          </a:p>
          <a:p>
            <a:r>
              <a:rPr lang="pt-BR" sz="2000" dirty="0" smtClean="0"/>
              <a:t> </a:t>
            </a:r>
            <a:r>
              <a:rPr lang="pt-BR" sz="2000" dirty="0" smtClean="0"/>
              <a:t>Cefaleia </a:t>
            </a:r>
            <a:r>
              <a:rPr lang="pt-BR" sz="2000" dirty="0" smtClean="0"/>
              <a:t>pós-traumática crônica atribuída a lesão cefálica </a:t>
            </a:r>
            <a:r>
              <a:rPr lang="pt-BR" sz="2000" dirty="0" smtClean="0"/>
              <a:t>leve.</a:t>
            </a:r>
            <a:endParaRPr lang="pt-BR" sz="2000" dirty="0" smtClean="0"/>
          </a:p>
          <a:p>
            <a:pPr>
              <a:buFont typeface="Wingdings" panose="05000000000000000000" pitchFamily="2" charset="2"/>
              <a:buChar char="Ø"/>
            </a:pPr>
            <a:r>
              <a:rPr lang="pt-BR" sz="2000" b="1" dirty="0" smtClean="0"/>
              <a:t>Cefaleia </a:t>
            </a:r>
            <a:r>
              <a:rPr lang="pt-BR" sz="2000" b="1" dirty="0" smtClean="0"/>
              <a:t>aguda atribuída </a:t>
            </a:r>
            <a:r>
              <a:rPr lang="pt-BR" sz="2000" b="1" dirty="0" smtClean="0"/>
              <a:t>à </a:t>
            </a:r>
            <a:r>
              <a:rPr lang="pt-BR" sz="2000" b="1" dirty="0" smtClean="0"/>
              <a:t>lesão </a:t>
            </a:r>
            <a:r>
              <a:rPr lang="pt-BR" sz="2000" b="1" dirty="0" smtClean="0"/>
              <a:t>em chicotada</a:t>
            </a:r>
          </a:p>
          <a:p>
            <a:pPr>
              <a:buFont typeface="Wingdings" panose="05000000000000000000" pitchFamily="2" charset="2"/>
              <a:buChar char="Ø"/>
            </a:pPr>
            <a:r>
              <a:rPr lang="pt-BR" sz="2000" b="1" dirty="0" smtClean="0"/>
              <a:t>Cefaleia </a:t>
            </a:r>
            <a:r>
              <a:rPr lang="pt-BR" sz="2000" b="1" dirty="0" smtClean="0"/>
              <a:t>crônica atribuída </a:t>
            </a:r>
            <a:r>
              <a:rPr lang="pt-BR" sz="2000" b="1" dirty="0" smtClean="0"/>
              <a:t>à lesão </a:t>
            </a:r>
            <a:r>
              <a:rPr lang="pt-BR" sz="2000" b="1" dirty="0" smtClean="0"/>
              <a:t>em chicotada</a:t>
            </a:r>
          </a:p>
          <a:p>
            <a:pPr>
              <a:buFont typeface="Wingdings" panose="05000000000000000000" pitchFamily="2" charset="2"/>
              <a:buChar char="Ø"/>
            </a:pPr>
            <a:r>
              <a:rPr lang="pt-BR" sz="2000" b="1" dirty="0" smtClean="0"/>
              <a:t>Cefaleia </a:t>
            </a:r>
            <a:r>
              <a:rPr lang="pt-BR" sz="2000" b="1" dirty="0"/>
              <a:t>atribuída a hematoma intracraniano traumático</a:t>
            </a:r>
          </a:p>
          <a:p>
            <a:r>
              <a:rPr lang="pt-BR" sz="2000" dirty="0"/>
              <a:t> </a:t>
            </a:r>
            <a:r>
              <a:rPr lang="pt-BR" sz="2000" dirty="0" smtClean="0"/>
              <a:t>Cefaleia </a:t>
            </a:r>
            <a:r>
              <a:rPr lang="pt-BR" sz="2000" dirty="0"/>
              <a:t>atribuída a hematoma </a:t>
            </a:r>
            <a:r>
              <a:rPr lang="pt-BR" sz="2000" dirty="0" err="1" smtClean="0"/>
              <a:t>epidural</a:t>
            </a:r>
            <a:r>
              <a:rPr lang="pt-BR" sz="2000" dirty="0" smtClean="0"/>
              <a:t>.</a:t>
            </a:r>
            <a:endParaRPr lang="pt-BR" sz="2000" dirty="0"/>
          </a:p>
          <a:p>
            <a:r>
              <a:rPr lang="pt-BR" sz="2000" dirty="0"/>
              <a:t> </a:t>
            </a:r>
            <a:r>
              <a:rPr lang="pt-BR" sz="2000" dirty="0" smtClean="0"/>
              <a:t>Cefaleia </a:t>
            </a:r>
            <a:r>
              <a:rPr lang="pt-BR" sz="2000" dirty="0"/>
              <a:t>atribuída a hematoma </a:t>
            </a:r>
            <a:r>
              <a:rPr lang="pt-BR" sz="2000" dirty="0" err="1" smtClean="0"/>
              <a:t>subdural</a:t>
            </a:r>
            <a:r>
              <a:rPr lang="pt-BR" sz="2000" dirty="0" smtClean="0"/>
              <a:t>.</a:t>
            </a:r>
            <a:endParaRPr lang="pt-BR" sz="2000" dirty="0"/>
          </a:p>
          <a:p>
            <a:pPr>
              <a:buFont typeface="Wingdings" panose="05000000000000000000" pitchFamily="2" charset="2"/>
              <a:buChar char="Ø"/>
            </a:pPr>
            <a:endParaRPr lang="pt-BR" sz="1800" b="1" dirty="0" smtClean="0"/>
          </a:p>
        </p:txBody>
      </p:sp>
    </p:spTree>
    <p:extLst>
      <p:ext uri="{BB962C8B-B14F-4D97-AF65-F5344CB8AC3E}">
        <p14:creationId xmlns="" xmlns:p14="http://schemas.microsoft.com/office/powerpoint/2010/main" val="36861398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a:t>Atribuída a </a:t>
            </a:r>
            <a:r>
              <a:rPr lang="pt-BR" dirty="0" smtClean="0"/>
              <a:t>                          Trauma </a:t>
            </a:r>
            <a:r>
              <a:rPr lang="pt-BR" dirty="0"/>
              <a:t>Cefálico e/ou Cervical</a:t>
            </a:r>
          </a:p>
        </p:txBody>
      </p:sp>
      <p:sp>
        <p:nvSpPr>
          <p:cNvPr id="3" name="Espaço Reservado para Conteúdo 2"/>
          <p:cNvSpPr>
            <a:spLocks noGrp="1"/>
          </p:cNvSpPr>
          <p:nvPr>
            <p:ph idx="1"/>
          </p:nvPr>
        </p:nvSpPr>
        <p:spPr/>
        <p:txBody>
          <a:bodyPr>
            <a:normAutofit/>
          </a:bodyPr>
          <a:lstStyle/>
          <a:p>
            <a:pPr>
              <a:buFont typeface="Wingdings" panose="05000000000000000000" pitchFamily="2" charset="2"/>
              <a:buChar char="Ø"/>
            </a:pPr>
            <a:r>
              <a:rPr lang="pt-BR" sz="2000" b="1" dirty="0" smtClean="0"/>
              <a:t>Cefaleia </a:t>
            </a:r>
            <a:r>
              <a:rPr lang="pt-BR" sz="2000" b="1" dirty="0"/>
              <a:t>atribuída a outro trauma cefálico e/ou cervical</a:t>
            </a:r>
          </a:p>
          <a:p>
            <a:r>
              <a:rPr lang="pt-BR" sz="2000" dirty="0"/>
              <a:t> </a:t>
            </a:r>
            <a:r>
              <a:rPr lang="pt-BR" sz="2000" dirty="0" smtClean="0"/>
              <a:t>Cefaleia </a:t>
            </a:r>
            <a:r>
              <a:rPr lang="pt-BR" sz="2000" dirty="0"/>
              <a:t>aguda atribuída a outro trauma cefálico e/ou </a:t>
            </a:r>
            <a:r>
              <a:rPr lang="pt-BR" sz="2000" dirty="0" smtClean="0"/>
              <a:t>cervical.</a:t>
            </a:r>
            <a:endParaRPr lang="pt-BR" sz="2000" dirty="0"/>
          </a:p>
          <a:p>
            <a:r>
              <a:rPr lang="pt-BR" sz="2000" dirty="0" smtClean="0"/>
              <a:t>Cefaleia </a:t>
            </a:r>
            <a:r>
              <a:rPr lang="pt-BR" sz="2000" dirty="0"/>
              <a:t>crônica atribuída a outro trauma cefálico e/ou </a:t>
            </a:r>
            <a:r>
              <a:rPr lang="pt-BR" sz="2000" dirty="0" smtClean="0"/>
              <a:t>cervical.</a:t>
            </a:r>
            <a:endParaRPr lang="pt-BR" sz="2000" dirty="0"/>
          </a:p>
          <a:p>
            <a:pPr>
              <a:buFont typeface="Wingdings" panose="05000000000000000000" pitchFamily="2" charset="2"/>
              <a:buChar char="Ø"/>
            </a:pPr>
            <a:r>
              <a:rPr lang="pt-BR" sz="2000" b="1" dirty="0" smtClean="0"/>
              <a:t>Cefaleia </a:t>
            </a:r>
            <a:r>
              <a:rPr lang="pt-BR" sz="2000" b="1" dirty="0" err="1"/>
              <a:t>pós-craniotomia</a:t>
            </a:r>
            <a:endParaRPr lang="pt-BR" sz="2000" b="1" dirty="0"/>
          </a:p>
          <a:p>
            <a:r>
              <a:rPr lang="pt-BR" sz="2000" dirty="0"/>
              <a:t> </a:t>
            </a:r>
            <a:r>
              <a:rPr lang="pt-BR" sz="2000" dirty="0" smtClean="0"/>
              <a:t>Cefaleia </a:t>
            </a:r>
            <a:r>
              <a:rPr lang="pt-BR" sz="2000" dirty="0"/>
              <a:t>aguda </a:t>
            </a:r>
            <a:r>
              <a:rPr lang="pt-BR" sz="2000" dirty="0" err="1" smtClean="0"/>
              <a:t>pós-craniotomia</a:t>
            </a:r>
            <a:r>
              <a:rPr lang="pt-BR" sz="2000" dirty="0" smtClean="0"/>
              <a:t>.</a:t>
            </a:r>
            <a:endParaRPr lang="pt-BR" sz="2000" dirty="0"/>
          </a:p>
          <a:p>
            <a:r>
              <a:rPr lang="pt-BR" sz="2000" dirty="0"/>
              <a:t> </a:t>
            </a:r>
            <a:r>
              <a:rPr lang="pt-BR" sz="2000" dirty="0" smtClean="0"/>
              <a:t>Cefaleia </a:t>
            </a:r>
            <a:r>
              <a:rPr lang="pt-BR" sz="2000" dirty="0"/>
              <a:t>crônica </a:t>
            </a:r>
            <a:r>
              <a:rPr lang="pt-BR" sz="2000" dirty="0" err="1" smtClean="0"/>
              <a:t>pós-craniotomia</a:t>
            </a:r>
            <a:r>
              <a:rPr lang="pt-BR" sz="2000" dirty="0" smtClean="0"/>
              <a:t>.</a:t>
            </a:r>
            <a:endParaRPr lang="pt-BR" sz="2000" dirty="0"/>
          </a:p>
          <a:p>
            <a:endParaRPr lang="pt-BR" dirty="0"/>
          </a:p>
        </p:txBody>
      </p:sp>
    </p:spTree>
    <p:extLst>
      <p:ext uri="{BB962C8B-B14F-4D97-AF65-F5344CB8AC3E}">
        <p14:creationId xmlns="" xmlns:p14="http://schemas.microsoft.com/office/powerpoint/2010/main" val="20122385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normAutofit fontScale="90000"/>
          </a:bodyPr>
          <a:lstStyle/>
          <a:p>
            <a:pPr algn="ctr"/>
            <a:r>
              <a:rPr lang="pt-BR" dirty="0" smtClean="0">
                <a:latin typeface="+mn-lt"/>
              </a:rPr>
              <a:t>Cefaleia </a:t>
            </a:r>
            <a:r>
              <a:rPr lang="pt-BR" dirty="0" smtClean="0">
                <a:latin typeface="+mn-lt"/>
              </a:rPr>
              <a:t>Atribuída a </a:t>
            </a:r>
            <a:r>
              <a:rPr lang="pt-BR" dirty="0" smtClean="0">
                <a:latin typeface="+mn-lt"/>
              </a:rPr>
              <a:t>                                    Trauma </a:t>
            </a:r>
            <a:r>
              <a:rPr lang="pt-BR" dirty="0" smtClean="0">
                <a:latin typeface="+mn-lt"/>
              </a:rPr>
              <a:t>Cefálico e/ou Cervical</a:t>
            </a:r>
            <a:endParaRPr lang="pt-BR" dirty="0">
              <a:latin typeface="+mn-lt"/>
            </a:endParaRPr>
          </a:p>
        </p:txBody>
      </p:sp>
      <p:sp>
        <p:nvSpPr>
          <p:cNvPr id="3" name="Espaço Reservado para Conteúdo 2"/>
          <p:cNvSpPr>
            <a:spLocks noGrp="1"/>
          </p:cNvSpPr>
          <p:nvPr>
            <p:ph idx="1"/>
          </p:nvPr>
        </p:nvSpPr>
        <p:spPr>
          <a:xfrm>
            <a:off x="395536" y="2060848"/>
            <a:ext cx="8435280" cy="4536504"/>
          </a:xfrm>
        </p:spPr>
        <p:txBody>
          <a:bodyPr>
            <a:normAutofit/>
          </a:bodyPr>
          <a:lstStyle/>
          <a:p>
            <a:r>
              <a:rPr lang="pt-BR" sz="2000" dirty="0" smtClean="0"/>
              <a:t>Após lesão na cabeça, pescoço ou </a:t>
            </a:r>
            <a:r>
              <a:rPr lang="pt-BR" sz="2000" dirty="0" smtClean="0"/>
              <a:t>cérebro.</a:t>
            </a:r>
            <a:endParaRPr lang="pt-BR" sz="2000" dirty="0" smtClean="0"/>
          </a:p>
          <a:p>
            <a:r>
              <a:rPr lang="pt-BR" sz="2000" dirty="0" smtClean="0"/>
              <a:t>Pode ser acompanhada de outros sintomas: vertigem, dificuldade de concentração, irritabilidade, alteração da personalidade e insônia- síndrome </a:t>
            </a:r>
            <a:r>
              <a:rPr lang="pt-BR" sz="2000" dirty="0" smtClean="0"/>
              <a:t>pós-traumática.</a:t>
            </a:r>
            <a:endParaRPr lang="pt-BR" sz="2000" dirty="0" smtClean="0"/>
          </a:p>
          <a:p>
            <a:r>
              <a:rPr lang="pt-BR" sz="2000" dirty="0" smtClean="0"/>
              <a:t> Variedade de padrão de dor- 80% tipo </a:t>
            </a:r>
            <a:r>
              <a:rPr lang="pt-BR" sz="2000" dirty="0" smtClean="0"/>
              <a:t>tensional.</a:t>
            </a:r>
            <a:endParaRPr lang="pt-BR" sz="2000" dirty="0" smtClean="0"/>
          </a:p>
          <a:p>
            <a:r>
              <a:rPr lang="pt-BR" sz="2000" dirty="0" smtClean="0"/>
              <a:t>Pode aparecer imediatamente ou nos primeiros dias após o trauma, facilitando o diagnóstico. Ou semanas ou até meses após o trauma (</a:t>
            </a:r>
            <a:r>
              <a:rPr lang="pt-BR" sz="2000" dirty="0" smtClean="0"/>
              <a:t>cefaleias </a:t>
            </a:r>
            <a:r>
              <a:rPr lang="pt-BR" sz="2000" dirty="0" smtClean="0"/>
              <a:t>pós-traumáticas de inicio tardio</a:t>
            </a:r>
            <a:r>
              <a:rPr lang="pt-BR" sz="2000" dirty="0" smtClean="0"/>
              <a:t>).</a:t>
            </a:r>
            <a:endParaRPr lang="pt-BR" sz="2000" dirty="0" smtClean="0"/>
          </a:p>
          <a:p>
            <a:r>
              <a:rPr lang="pt-BR" sz="2000" dirty="0"/>
              <a:t>Aguda: a </a:t>
            </a:r>
            <a:r>
              <a:rPr lang="pt-BR" sz="2000" dirty="0" smtClean="0"/>
              <a:t>cefaleia </a:t>
            </a:r>
            <a:r>
              <a:rPr lang="pt-BR" sz="2000" dirty="0"/>
              <a:t>desaparece dentro de 3 meses após o trauma ou a </a:t>
            </a:r>
            <a:r>
              <a:rPr lang="pt-BR" sz="2000" dirty="0" smtClean="0"/>
              <a:t>cefaleia persiste, porém </a:t>
            </a:r>
            <a:r>
              <a:rPr lang="pt-BR" sz="2000" dirty="0"/>
              <a:t>ainda não se passaram 3 meses do </a:t>
            </a:r>
            <a:r>
              <a:rPr lang="pt-BR" sz="2000" dirty="0" smtClean="0"/>
              <a:t>trauma</a:t>
            </a:r>
            <a:endParaRPr lang="pt-BR" sz="2000" dirty="0"/>
          </a:p>
          <a:p>
            <a:r>
              <a:rPr lang="pt-BR" sz="2000" dirty="0"/>
              <a:t>Crônica: a </a:t>
            </a:r>
            <a:r>
              <a:rPr lang="pt-BR" sz="2000" dirty="0" smtClean="0"/>
              <a:t>cefaleia </a:t>
            </a:r>
            <a:r>
              <a:rPr lang="pt-BR" sz="2000" dirty="0"/>
              <a:t>persiste por &gt; 3 meses após o </a:t>
            </a:r>
            <a:r>
              <a:rPr lang="pt-BR" sz="2000" dirty="0" smtClean="0"/>
              <a:t>trauma.</a:t>
            </a:r>
            <a:endParaRPr lang="pt-BR" sz="2000" dirty="0" smtClean="0"/>
          </a:p>
          <a:p>
            <a:r>
              <a:rPr lang="pt-BR" sz="2000" dirty="0" smtClean="0"/>
              <a:t>Investigação: </a:t>
            </a:r>
            <a:r>
              <a:rPr lang="pt-BR" sz="2000" dirty="0" smtClean="0"/>
              <a:t>neuroimagem </a:t>
            </a:r>
            <a:r>
              <a:rPr lang="pt-BR" sz="2000" dirty="0" smtClean="0"/>
              <a:t>(TC, RM), EEG, exame do </a:t>
            </a:r>
            <a:r>
              <a:rPr lang="pt-BR" sz="2000" dirty="0" smtClean="0"/>
              <a:t>LCR.</a:t>
            </a:r>
            <a:endParaRPr lang="pt-BR" sz="2000" dirty="0"/>
          </a:p>
          <a:p>
            <a:endParaRPr lang="pt-BR" dirty="0"/>
          </a:p>
        </p:txBody>
      </p:sp>
    </p:spTree>
    <p:extLst>
      <p:ext uri="{BB962C8B-B14F-4D97-AF65-F5344CB8AC3E}">
        <p14:creationId xmlns="" xmlns:p14="http://schemas.microsoft.com/office/powerpoint/2010/main" val="24506639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CEFALEIA  ATRIBUÍDA  À DOENÇA </a:t>
            </a:r>
            <a:r>
              <a:rPr lang="pt-BR" dirty="0" smtClean="0"/>
              <a:t>VASCULAR CRANIANA OU CERVICAL</a:t>
            </a:r>
            <a:endParaRPr lang="pt-BR" dirty="0"/>
          </a:p>
        </p:txBody>
      </p:sp>
    </p:spTree>
    <p:extLst>
      <p:ext uri="{BB962C8B-B14F-4D97-AF65-F5344CB8AC3E}">
        <p14:creationId xmlns="" xmlns:p14="http://schemas.microsoft.com/office/powerpoint/2010/main" val="2579933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80728"/>
            <a:ext cx="8229600" cy="1066800"/>
          </a:xfrm>
        </p:spPr>
        <p:txBody>
          <a:bodyPr/>
          <a:lstStyle/>
          <a:p>
            <a:r>
              <a:rPr lang="pt-BR" dirty="0" smtClean="0"/>
              <a:t>Cefaleia </a:t>
            </a:r>
            <a:r>
              <a:rPr lang="pt-BR" dirty="0" smtClean="0"/>
              <a:t>Tensional</a:t>
            </a:r>
            <a:endParaRPr lang="pt-BR" dirty="0" smtClean="0">
              <a:solidFill>
                <a:schemeClr val="tx1"/>
              </a:solidFill>
            </a:endParaRPr>
          </a:p>
        </p:txBody>
      </p:sp>
      <p:sp>
        <p:nvSpPr>
          <p:cNvPr id="3" name="Subtítulo 2"/>
          <p:cNvSpPr>
            <a:spLocks noGrp="1"/>
          </p:cNvSpPr>
          <p:nvPr>
            <p:ph idx="1"/>
          </p:nvPr>
        </p:nvSpPr>
        <p:spPr>
          <a:xfrm>
            <a:off x="467544" y="1844824"/>
            <a:ext cx="8229600" cy="4608512"/>
          </a:xfrm>
        </p:spPr>
        <p:txBody>
          <a:bodyPr>
            <a:normAutofit/>
          </a:bodyPr>
          <a:lstStyle/>
          <a:p>
            <a:pPr algn="ctr">
              <a:buNone/>
            </a:pPr>
            <a:r>
              <a:rPr lang="pt-BR" sz="2400" dirty="0" smtClean="0">
                <a:solidFill>
                  <a:schemeClr val="tx1"/>
                </a:solidFill>
              </a:rPr>
              <a:t>	           	</a:t>
            </a:r>
            <a:endParaRPr lang="pt-BR" sz="2400" dirty="0" smtClean="0">
              <a:solidFill>
                <a:schemeClr val="tx1"/>
              </a:solidFill>
            </a:endParaRPr>
          </a:p>
          <a:p>
            <a:pPr algn="just"/>
            <a:r>
              <a:rPr lang="pt-BR" sz="2400" dirty="0" smtClean="0">
                <a:solidFill>
                  <a:schemeClr val="tx1"/>
                </a:solidFill>
              </a:rPr>
              <a:t>Hoje em dia: os mecanismos ainda não são totalmente conhecidos, mas sabe que são complexos, envolvendo:</a:t>
            </a:r>
          </a:p>
          <a:p>
            <a:pPr algn="just">
              <a:buNone/>
            </a:pPr>
            <a:r>
              <a:rPr lang="pt-BR" sz="2400" dirty="0" smtClean="0">
                <a:solidFill>
                  <a:schemeClr val="tx1"/>
                </a:solidFill>
              </a:rPr>
              <a:t>- mecanismos </a:t>
            </a:r>
            <a:r>
              <a:rPr lang="pt-BR" sz="2400" dirty="0" smtClean="0">
                <a:solidFill>
                  <a:schemeClr val="tx1"/>
                </a:solidFill>
              </a:rPr>
              <a:t>periféricos: como aumento da sensibilidade à palpação dos tecidos </a:t>
            </a:r>
            <a:r>
              <a:rPr lang="pt-BR" sz="2400" dirty="0" err="1" smtClean="0">
                <a:solidFill>
                  <a:schemeClr val="tx1"/>
                </a:solidFill>
              </a:rPr>
              <a:t>miofasciais</a:t>
            </a:r>
            <a:r>
              <a:rPr lang="pt-BR" sz="2400" dirty="0" smtClean="0">
                <a:solidFill>
                  <a:schemeClr val="tx1"/>
                </a:solidFill>
              </a:rPr>
              <a:t> </a:t>
            </a:r>
            <a:r>
              <a:rPr lang="pt-BR" sz="2400" dirty="0" smtClean="0">
                <a:solidFill>
                  <a:schemeClr val="tx1"/>
                </a:solidFill>
              </a:rPr>
              <a:t>pericranianos. </a:t>
            </a:r>
            <a:endParaRPr lang="pt-BR" sz="2400" dirty="0" smtClean="0">
              <a:solidFill>
                <a:schemeClr val="tx1"/>
              </a:solidFill>
            </a:endParaRPr>
          </a:p>
          <a:p>
            <a:pPr algn="just">
              <a:buNone/>
            </a:pPr>
            <a:r>
              <a:rPr lang="pt-BR" sz="2400" dirty="0" smtClean="0">
                <a:solidFill>
                  <a:schemeClr val="tx1"/>
                </a:solidFill>
              </a:rPr>
              <a:t>- mecanismos </a:t>
            </a:r>
            <a:r>
              <a:rPr lang="pt-BR" sz="2400" dirty="0" smtClean="0">
                <a:solidFill>
                  <a:schemeClr val="tx1"/>
                </a:solidFill>
              </a:rPr>
              <a:t>centrais: </a:t>
            </a:r>
            <a:r>
              <a:rPr lang="pt-BR" sz="2400" dirty="0" smtClean="0">
                <a:solidFill>
                  <a:schemeClr val="tx1"/>
                </a:solidFill>
              </a:rPr>
              <a:t>diminuição </a:t>
            </a:r>
            <a:r>
              <a:rPr lang="pt-BR" sz="2400" dirty="0" smtClean="0">
                <a:solidFill>
                  <a:schemeClr val="tx1"/>
                </a:solidFill>
              </a:rPr>
              <a:t>da atividade inibitória descendente e a hipersensibilidade </a:t>
            </a:r>
            <a:r>
              <a:rPr lang="pt-BR" sz="2400" dirty="0" smtClean="0">
                <a:solidFill>
                  <a:schemeClr val="tx1"/>
                </a:solidFill>
              </a:rPr>
              <a:t>supraespinhal </a:t>
            </a:r>
            <a:r>
              <a:rPr lang="pt-BR" sz="2400" dirty="0" smtClean="0">
                <a:solidFill>
                  <a:schemeClr val="tx1"/>
                </a:solidFill>
              </a:rPr>
              <a:t>a estímulos </a:t>
            </a:r>
            <a:r>
              <a:rPr lang="pt-BR" sz="2400" dirty="0" err="1" smtClean="0">
                <a:solidFill>
                  <a:schemeClr val="tx1"/>
                </a:solidFill>
              </a:rPr>
              <a:t>nociceptivos</a:t>
            </a:r>
            <a:r>
              <a:rPr lang="pt-BR" sz="2400" dirty="0" smtClean="0">
                <a:solidFill>
                  <a:schemeClr val="tx1"/>
                </a:solidFill>
              </a:rPr>
              <a:t> ( núcleos da </a:t>
            </a:r>
            <a:r>
              <a:rPr lang="pt-BR" sz="2400" dirty="0" err="1" smtClean="0">
                <a:solidFill>
                  <a:schemeClr val="tx1"/>
                </a:solidFill>
              </a:rPr>
              <a:t>rafe</a:t>
            </a:r>
            <a:r>
              <a:rPr lang="pt-BR" sz="2400" dirty="0" smtClean="0">
                <a:solidFill>
                  <a:schemeClr val="tx1"/>
                </a:solidFill>
              </a:rPr>
              <a:t> ).</a:t>
            </a:r>
            <a:endParaRPr lang="pt-BR" sz="2400" dirty="0" smtClean="0">
              <a:solidFill>
                <a:schemeClr val="tx1"/>
              </a:solidFill>
            </a:endParaRPr>
          </a:p>
          <a:p>
            <a:pPr algn="just">
              <a:buNone/>
            </a:pPr>
            <a:r>
              <a:rPr lang="pt-BR" sz="2400" dirty="0" smtClean="0">
                <a:solidFill>
                  <a:schemeClr val="tx1"/>
                </a:solidFill>
              </a:rPr>
              <a:t>- alterações </a:t>
            </a:r>
            <a:r>
              <a:rPr lang="pt-BR" sz="2400" dirty="0" smtClean="0">
                <a:solidFill>
                  <a:schemeClr val="tx1"/>
                </a:solidFill>
              </a:rPr>
              <a:t>nos níveis de </a:t>
            </a:r>
            <a:r>
              <a:rPr lang="pt-BR" sz="2400" dirty="0" err="1" smtClean="0">
                <a:solidFill>
                  <a:schemeClr val="tx1"/>
                </a:solidFill>
              </a:rPr>
              <a:t>serotonina</a:t>
            </a:r>
            <a:r>
              <a:rPr lang="pt-BR" sz="2400" dirty="0" smtClean="0">
                <a:solidFill>
                  <a:schemeClr val="tx1"/>
                </a:solidFill>
              </a:rPr>
              <a:t> central.</a:t>
            </a:r>
            <a:endParaRPr lang="pt-BR" sz="2400" dirty="0" smtClean="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smtClean="0"/>
              <a:t>Atribuída </a:t>
            </a:r>
            <a:r>
              <a:rPr lang="pt-BR" dirty="0" smtClean="0"/>
              <a:t>à                              Doença </a:t>
            </a:r>
            <a:r>
              <a:rPr lang="pt-BR" dirty="0" smtClean="0"/>
              <a:t>Vascular Craniana ou Cervical</a:t>
            </a:r>
            <a:endParaRPr lang="pt-BR" dirty="0"/>
          </a:p>
        </p:txBody>
      </p:sp>
      <p:sp>
        <p:nvSpPr>
          <p:cNvPr id="3" name="Espaço Reservado para Conteúdo 2"/>
          <p:cNvSpPr>
            <a:spLocks noGrp="1"/>
          </p:cNvSpPr>
          <p:nvPr>
            <p:ph idx="1"/>
          </p:nvPr>
        </p:nvSpPr>
        <p:spPr/>
        <p:txBody>
          <a:bodyPr>
            <a:normAutofit fontScale="85000" lnSpcReduction="10000"/>
          </a:bodyPr>
          <a:lstStyle/>
          <a:p>
            <a:pPr>
              <a:lnSpc>
                <a:spcPct val="120000"/>
              </a:lnSpc>
              <a:buFont typeface="Wingdings" panose="05000000000000000000" pitchFamily="2" charset="2"/>
              <a:buChar char="Ø"/>
            </a:pPr>
            <a:r>
              <a:rPr lang="pt-BR" sz="2100" b="1" dirty="0" smtClean="0"/>
              <a:t>Cefaleia </a:t>
            </a:r>
            <a:r>
              <a:rPr lang="pt-BR" sz="2100" b="1" dirty="0" smtClean="0"/>
              <a:t>atribuída a acidente vascular cerebral isquêmico ou ataque isquêmico transitório</a:t>
            </a:r>
          </a:p>
          <a:p>
            <a:pPr>
              <a:lnSpc>
                <a:spcPct val="120000"/>
              </a:lnSpc>
            </a:pPr>
            <a:r>
              <a:rPr lang="pt-BR" sz="2100" dirty="0" smtClean="0"/>
              <a:t>Cefaleia </a:t>
            </a:r>
            <a:r>
              <a:rPr lang="pt-BR" sz="2100" dirty="0" smtClean="0"/>
              <a:t>atribuída a acidente vascular cerebral isquêmico(infarto cerebral</a:t>
            </a:r>
            <a:r>
              <a:rPr lang="pt-BR" sz="2100" dirty="0" smtClean="0"/>
              <a:t>).</a:t>
            </a:r>
            <a:endParaRPr lang="pt-BR" sz="2100" dirty="0" smtClean="0"/>
          </a:p>
          <a:p>
            <a:pPr>
              <a:lnSpc>
                <a:spcPct val="120000"/>
              </a:lnSpc>
            </a:pPr>
            <a:r>
              <a:rPr lang="pt-BR" sz="2100" dirty="0" smtClean="0"/>
              <a:t> </a:t>
            </a:r>
            <a:r>
              <a:rPr lang="pt-BR" sz="2100" dirty="0" smtClean="0"/>
              <a:t>Cefaleia </a:t>
            </a:r>
            <a:r>
              <a:rPr lang="pt-BR" sz="2100" dirty="0" smtClean="0"/>
              <a:t>atribuída a ataque isquêmico transitório (AIT</a:t>
            </a:r>
            <a:r>
              <a:rPr lang="pt-BR" sz="2100" dirty="0" smtClean="0"/>
              <a:t>).</a:t>
            </a:r>
            <a:endParaRPr lang="pt-BR" sz="2100" dirty="0" smtClean="0"/>
          </a:p>
          <a:p>
            <a:pPr>
              <a:lnSpc>
                <a:spcPct val="120000"/>
              </a:lnSpc>
              <a:buFont typeface="Wingdings" panose="05000000000000000000" pitchFamily="2" charset="2"/>
              <a:buChar char="Ø"/>
            </a:pPr>
            <a:r>
              <a:rPr lang="pt-BR" sz="2100" b="1" dirty="0" smtClean="0"/>
              <a:t>Cefaleia </a:t>
            </a:r>
            <a:r>
              <a:rPr lang="pt-BR" sz="2100" b="1" dirty="0" smtClean="0"/>
              <a:t>atribuída </a:t>
            </a:r>
            <a:r>
              <a:rPr lang="pt-BR" sz="2100" b="1" dirty="0" smtClean="0"/>
              <a:t>à hemorragia </a:t>
            </a:r>
            <a:r>
              <a:rPr lang="pt-BR" sz="2100" b="1" dirty="0" smtClean="0"/>
              <a:t>intracraniana não-traumática</a:t>
            </a:r>
          </a:p>
          <a:p>
            <a:pPr>
              <a:lnSpc>
                <a:spcPct val="120000"/>
              </a:lnSpc>
            </a:pPr>
            <a:r>
              <a:rPr lang="pt-BR" sz="2100" dirty="0" smtClean="0"/>
              <a:t>Cefaleia </a:t>
            </a:r>
            <a:r>
              <a:rPr lang="pt-BR" sz="2100" dirty="0" smtClean="0"/>
              <a:t>atribuída </a:t>
            </a:r>
            <a:r>
              <a:rPr lang="pt-BR" sz="2100" dirty="0" smtClean="0"/>
              <a:t>à </a:t>
            </a:r>
            <a:r>
              <a:rPr lang="pt-BR" sz="2100" dirty="0" smtClean="0"/>
              <a:t>hemorragia </a:t>
            </a:r>
            <a:r>
              <a:rPr lang="pt-BR" sz="2100" dirty="0" smtClean="0"/>
              <a:t>intracerebral.</a:t>
            </a:r>
            <a:endParaRPr lang="pt-BR" sz="2100" dirty="0" smtClean="0"/>
          </a:p>
          <a:p>
            <a:pPr>
              <a:lnSpc>
                <a:spcPct val="120000"/>
              </a:lnSpc>
            </a:pPr>
            <a:r>
              <a:rPr lang="pt-BR" sz="2100" dirty="0" smtClean="0"/>
              <a:t>Cefaleia </a:t>
            </a:r>
            <a:r>
              <a:rPr lang="pt-BR" sz="2100" dirty="0" smtClean="0"/>
              <a:t>atribuída </a:t>
            </a:r>
            <a:r>
              <a:rPr lang="pt-BR" sz="2100" dirty="0" smtClean="0"/>
              <a:t>à Hemorragia </a:t>
            </a:r>
            <a:r>
              <a:rPr lang="pt-BR" sz="2100" dirty="0" err="1" smtClean="0"/>
              <a:t>Subaracnóidea</a:t>
            </a:r>
            <a:r>
              <a:rPr lang="pt-BR" sz="2100" dirty="0" smtClean="0"/>
              <a:t> </a:t>
            </a:r>
            <a:r>
              <a:rPr lang="pt-BR" sz="2100" dirty="0" smtClean="0"/>
              <a:t>(HSA</a:t>
            </a:r>
            <a:r>
              <a:rPr lang="pt-BR" sz="2100" dirty="0" smtClean="0"/>
              <a:t>).</a:t>
            </a:r>
            <a:endParaRPr lang="pt-BR" sz="2100" dirty="0" smtClean="0"/>
          </a:p>
          <a:p>
            <a:pPr>
              <a:lnSpc>
                <a:spcPct val="120000"/>
              </a:lnSpc>
              <a:buFont typeface="Wingdings" panose="05000000000000000000" pitchFamily="2" charset="2"/>
              <a:buChar char="Ø"/>
            </a:pPr>
            <a:r>
              <a:rPr lang="pt-BR" sz="2100" b="1" dirty="0" smtClean="0"/>
              <a:t>Cefaleia </a:t>
            </a:r>
            <a:r>
              <a:rPr lang="pt-BR" sz="2100" b="1" dirty="0"/>
              <a:t>atribuída </a:t>
            </a:r>
            <a:r>
              <a:rPr lang="pt-BR" sz="2100" b="1" dirty="0" smtClean="0"/>
              <a:t>à malformação </a:t>
            </a:r>
            <a:r>
              <a:rPr lang="pt-BR" sz="2100" b="1" dirty="0"/>
              <a:t>vascular não-rota</a:t>
            </a:r>
          </a:p>
          <a:p>
            <a:pPr>
              <a:lnSpc>
                <a:spcPct val="120000"/>
              </a:lnSpc>
            </a:pPr>
            <a:r>
              <a:rPr lang="pt-BR" sz="2100" dirty="0" smtClean="0"/>
              <a:t>Cefaleia </a:t>
            </a:r>
            <a:r>
              <a:rPr lang="pt-BR" sz="2100" dirty="0"/>
              <a:t>atribuída a aneurisma </a:t>
            </a:r>
            <a:r>
              <a:rPr lang="pt-BR" sz="2100" dirty="0" smtClean="0"/>
              <a:t>sacular.</a:t>
            </a:r>
            <a:endParaRPr lang="pt-BR" sz="2100" dirty="0"/>
          </a:p>
          <a:p>
            <a:pPr>
              <a:lnSpc>
                <a:spcPct val="120000"/>
              </a:lnSpc>
            </a:pPr>
            <a:r>
              <a:rPr lang="pt-BR" sz="2100" dirty="0" smtClean="0"/>
              <a:t>Cefaleia </a:t>
            </a:r>
            <a:r>
              <a:rPr lang="pt-BR" sz="2100" dirty="0"/>
              <a:t>atribuída a </a:t>
            </a:r>
            <a:r>
              <a:rPr lang="pt-BR" sz="2100" dirty="0" smtClean="0"/>
              <a:t>Malformação </a:t>
            </a:r>
            <a:r>
              <a:rPr lang="pt-BR" sz="2100" dirty="0"/>
              <a:t>A</a:t>
            </a:r>
            <a:r>
              <a:rPr lang="pt-BR" sz="2100" dirty="0" smtClean="0"/>
              <a:t>rteriovenosa </a:t>
            </a:r>
            <a:r>
              <a:rPr lang="pt-BR" sz="2100" dirty="0"/>
              <a:t>(MAV</a:t>
            </a:r>
            <a:r>
              <a:rPr lang="pt-BR" sz="2100" dirty="0" smtClean="0"/>
              <a:t>).</a:t>
            </a:r>
            <a:endParaRPr lang="pt-BR" sz="2100" dirty="0"/>
          </a:p>
          <a:p>
            <a:pPr>
              <a:lnSpc>
                <a:spcPct val="120000"/>
              </a:lnSpc>
            </a:pPr>
            <a:r>
              <a:rPr lang="pt-BR" sz="2100" dirty="0" smtClean="0"/>
              <a:t>Cefaleia </a:t>
            </a:r>
            <a:r>
              <a:rPr lang="pt-BR" sz="2100" dirty="0"/>
              <a:t>atribuída a fístula arteriovenosa </a:t>
            </a:r>
            <a:r>
              <a:rPr lang="pt-BR" sz="2100" dirty="0" err="1" smtClean="0"/>
              <a:t>dural</a:t>
            </a:r>
            <a:r>
              <a:rPr lang="pt-BR" sz="2100" dirty="0" smtClean="0"/>
              <a:t>.</a:t>
            </a:r>
            <a:endParaRPr lang="pt-BR" sz="2100" dirty="0"/>
          </a:p>
          <a:p>
            <a:pPr>
              <a:lnSpc>
                <a:spcPct val="120000"/>
              </a:lnSpc>
            </a:pPr>
            <a:r>
              <a:rPr lang="pt-BR" sz="2100" dirty="0" smtClean="0"/>
              <a:t>Cefaleia </a:t>
            </a:r>
            <a:r>
              <a:rPr lang="pt-BR" sz="2100" dirty="0"/>
              <a:t>atribuída a angioma </a:t>
            </a:r>
            <a:r>
              <a:rPr lang="pt-BR" sz="2100" dirty="0" smtClean="0"/>
              <a:t>cavernoso.</a:t>
            </a:r>
            <a:endParaRPr lang="pt-BR" sz="2100" dirty="0" smtClean="0"/>
          </a:p>
          <a:p>
            <a:pPr>
              <a:lnSpc>
                <a:spcPct val="120000"/>
              </a:lnSpc>
            </a:pPr>
            <a:endParaRPr lang="pt-BR" sz="1800" dirty="0"/>
          </a:p>
          <a:p>
            <a:endParaRPr lang="pt-BR" sz="1800" dirty="0" smtClean="0"/>
          </a:p>
        </p:txBody>
      </p:sp>
    </p:spTree>
    <p:extLst>
      <p:ext uri="{BB962C8B-B14F-4D97-AF65-F5344CB8AC3E}">
        <p14:creationId xmlns="" xmlns:p14="http://schemas.microsoft.com/office/powerpoint/2010/main" val="38573505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fontScale="90000"/>
          </a:bodyPr>
          <a:lstStyle/>
          <a:p>
            <a:pPr algn="ctr"/>
            <a:r>
              <a:rPr lang="pt-BR" dirty="0" smtClean="0"/>
              <a:t>Cefaleia </a:t>
            </a:r>
            <a:r>
              <a:rPr lang="pt-BR" dirty="0"/>
              <a:t>Atribuída </a:t>
            </a:r>
            <a:r>
              <a:rPr lang="pt-BR" dirty="0" smtClean="0"/>
              <a:t>à                                  Doença </a:t>
            </a:r>
            <a:r>
              <a:rPr lang="pt-BR" dirty="0"/>
              <a:t>Vascular Craniana ou Cervical</a:t>
            </a:r>
          </a:p>
        </p:txBody>
      </p:sp>
      <p:sp>
        <p:nvSpPr>
          <p:cNvPr id="3" name="Espaço Reservado para Conteúdo 2"/>
          <p:cNvSpPr>
            <a:spLocks noGrp="1"/>
          </p:cNvSpPr>
          <p:nvPr>
            <p:ph idx="1"/>
          </p:nvPr>
        </p:nvSpPr>
        <p:spPr/>
        <p:txBody>
          <a:bodyPr>
            <a:normAutofit/>
          </a:bodyPr>
          <a:lstStyle/>
          <a:p>
            <a:pPr>
              <a:lnSpc>
                <a:spcPct val="120000"/>
              </a:lnSpc>
            </a:pPr>
            <a:r>
              <a:rPr lang="pt-BR" sz="1800" dirty="0" smtClean="0"/>
              <a:t>Cefaleia </a:t>
            </a:r>
            <a:r>
              <a:rPr lang="pt-BR" sz="1800" dirty="0"/>
              <a:t>atribuída </a:t>
            </a:r>
            <a:r>
              <a:rPr lang="pt-BR" sz="1800" dirty="0" smtClean="0"/>
              <a:t>à </a:t>
            </a:r>
            <a:r>
              <a:rPr lang="pt-BR" sz="1800" dirty="0" err="1" smtClean="0"/>
              <a:t>a</a:t>
            </a:r>
            <a:r>
              <a:rPr lang="pt-BR" sz="1800" dirty="0" err="1" smtClean="0"/>
              <a:t>ngiomatose</a:t>
            </a:r>
            <a:r>
              <a:rPr lang="pt-BR" sz="1800" dirty="0" smtClean="0"/>
              <a:t> </a:t>
            </a:r>
            <a:r>
              <a:rPr lang="pt-BR" sz="1800" dirty="0" err="1"/>
              <a:t>encéfalo-trigeminal</a:t>
            </a:r>
            <a:r>
              <a:rPr lang="pt-BR" sz="1800" dirty="0"/>
              <a:t> ou </a:t>
            </a:r>
            <a:r>
              <a:rPr lang="pt-BR" sz="1800" dirty="0" err="1"/>
              <a:t>leptomeníngea</a:t>
            </a:r>
            <a:r>
              <a:rPr lang="pt-BR" sz="1800" dirty="0"/>
              <a:t> </a:t>
            </a:r>
            <a:r>
              <a:rPr lang="pt-BR" sz="1800" dirty="0" smtClean="0"/>
              <a:t>(Síndrome </a:t>
            </a:r>
            <a:r>
              <a:rPr lang="pt-BR" sz="1800" dirty="0"/>
              <a:t>de </a:t>
            </a:r>
            <a:r>
              <a:rPr lang="pt-BR" sz="1800" dirty="0" err="1"/>
              <a:t>Sturge-Weber</a:t>
            </a:r>
            <a:r>
              <a:rPr lang="pt-BR" sz="1800" dirty="0" smtClean="0"/>
              <a:t>).</a:t>
            </a:r>
            <a:endParaRPr lang="pt-BR" sz="1800" b="1" dirty="0" smtClean="0"/>
          </a:p>
          <a:p>
            <a:pPr>
              <a:buFont typeface="Wingdings" panose="05000000000000000000" pitchFamily="2" charset="2"/>
              <a:buChar char="Ø"/>
            </a:pPr>
            <a:r>
              <a:rPr lang="pt-BR" sz="1800" b="1" dirty="0" smtClean="0"/>
              <a:t>Cefaleia </a:t>
            </a:r>
            <a:r>
              <a:rPr lang="pt-BR" sz="1800" b="1" dirty="0" smtClean="0"/>
              <a:t>atribuída </a:t>
            </a:r>
            <a:r>
              <a:rPr lang="pt-BR" sz="1800" b="1" dirty="0" smtClean="0"/>
              <a:t>à </a:t>
            </a:r>
            <a:r>
              <a:rPr lang="pt-BR" sz="1800" b="1" dirty="0" err="1" smtClean="0"/>
              <a:t>arterite</a:t>
            </a:r>
            <a:endParaRPr lang="pt-BR" sz="1800" b="1" dirty="0" smtClean="0"/>
          </a:p>
          <a:p>
            <a:r>
              <a:rPr lang="pt-BR" sz="1800" dirty="0" smtClean="0"/>
              <a:t>Cefaleia </a:t>
            </a:r>
            <a:r>
              <a:rPr lang="pt-BR" sz="1800" dirty="0" smtClean="0"/>
              <a:t>atribuída </a:t>
            </a:r>
            <a:r>
              <a:rPr lang="pt-BR" sz="1800" dirty="0" smtClean="0"/>
              <a:t>à </a:t>
            </a:r>
            <a:r>
              <a:rPr lang="pt-BR" sz="1800" dirty="0" err="1" smtClean="0"/>
              <a:t>A</a:t>
            </a:r>
            <a:r>
              <a:rPr lang="pt-BR" sz="1800" dirty="0" err="1" smtClean="0"/>
              <a:t>rterite</a:t>
            </a:r>
            <a:r>
              <a:rPr lang="pt-BR" sz="1800" dirty="0" smtClean="0"/>
              <a:t> </a:t>
            </a:r>
            <a:r>
              <a:rPr lang="pt-BR" sz="1800" dirty="0" smtClean="0"/>
              <a:t>de </a:t>
            </a:r>
            <a:r>
              <a:rPr lang="pt-BR" sz="1800" dirty="0" smtClean="0"/>
              <a:t>Células Gigantes </a:t>
            </a:r>
            <a:r>
              <a:rPr lang="pt-BR" sz="1800" dirty="0" smtClean="0"/>
              <a:t>(ACG</a:t>
            </a:r>
            <a:r>
              <a:rPr lang="pt-BR" sz="1800" dirty="0" smtClean="0"/>
              <a:t>).</a:t>
            </a:r>
            <a:endParaRPr lang="pt-BR" sz="1800" dirty="0" smtClean="0"/>
          </a:p>
          <a:p>
            <a:r>
              <a:rPr lang="pt-BR" sz="1800" dirty="0" smtClean="0"/>
              <a:t>Cefaleia </a:t>
            </a:r>
            <a:r>
              <a:rPr lang="pt-BR" sz="1800" dirty="0" smtClean="0"/>
              <a:t>atribuída </a:t>
            </a:r>
            <a:r>
              <a:rPr lang="pt-BR" sz="1800" dirty="0" smtClean="0"/>
              <a:t>à </a:t>
            </a:r>
            <a:r>
              <a:rPr lang="pt-BR" sz="1800" dirty="0" err="1" smtClean="0"/>
              <a:t>angeíte</a:t>
            </a:r>
            <a:r>
              <a:rPr lang="pt-BR" sz="1800" dirty="0" smtClean="0"/>
              <a:t> </a:t>
            </a:r>
            <a:r>
              <a:rPr lang="pt-BR" sz="1800" dirty="0" smtClean="0"/>
              <a:t>primária do sistema nervoso central (SNC</a:t>
            </a:r>
            <a:r>
              <a:rPr lang="pt-BR" sz="1800" dirty="0" smtClean="0"/>
              <a:t>).</a:t>
            </a:r>
            <a:endParaRPr lang="pt-BR" sz="1800" dirty="0" smtClean="0"/>
          </a:p>
          <a:p>
            <a:r>
              <a:rPr lang="pt-BR" sz="1800" dirty="0" smtClean="0"/>
              <a:t>Cefaleia </a:t>
            </a:r>
            <a:r>
              <a:rPr lang="pt-BR" sz="1800" dirty="0" smtClean="0"/>
              <a:t>atribuída </a:t>
            </a:r>
            <a:r>
              <a:rPr lang="pt-BR" sz="1800" dirty="0" smtClean="0"/>
              <a:t>à </a:t>
            </a:r>
            <a:r>
              <a:rPr lang="pt-BR" sz="1800" dirty="0" err="1" smtClean="0"/>
              <a:t>angeíte</a:t>
            </a:r>
            <a:r>
              <a:rPr lang="pt-BR" sz="1800" dirty="0" smtClean="0"/>
              <a:t> </a:t>
            </a:r>
            <a:r>
              <a:rPr lang="pt-BR" sz="1800" dirty="0" smtClean="0"/>
              <a:t>secundária do sistema nervoso central (SNC</a:t>
            </a:r>
            <a:r>
              <a:rPr lang="pt-BR" sz="1800" dirty="0" smtClean="0"/>
              <a:t>).</a:t>
            </a:r>
            <a:endParaRPr lang="pt-BR" sz="1800" dirty="0" smtClean="0"/>
          </a:p>
          <a:p>
            <a:pPr>
              <a:lnSpc>
                <a:spcPct val="110000"/>
              </a:lnSpc>
              <a:buFont typeface="Wingdings" panose="05000000000000000000" pitchFamily="2" charset="2"/>
              <a:buChar char="Ø"/>
            </a:pPr>
            <a:r>
              <a:rPr lang="pt-BR" sz="1800" b="1" dirty="0"/>
              <a:t>Dor da artéria carótida ou vertebral</a:t>
            </a:r>
          </a:p>
          <a:p>
            <a:pPr>
              <a:lnSpc>
                <a:spcPct val="110000"/>
              </a:lnSpc>
            </a:pPr>
            <a:r>
              <a:rPr lang="pt-BR" sz="1800" dirty="0" smtClean="0"/>
              <a:t>Cefaleia </a:t>
            </a:r>
            <a:r>
              <a:rPr lang="pt-BR" sz="1800" dirty="0"/>
              <a:t>ou dor cervical ou facial atribuída a dissecção </a:t>
            </a:r>
            <a:r>
              <a:rPr lang="pt-BR" sz="1800" dirty="0" smtClean="0"/>
              <a:t>arterial.</a:t>
            </a:r>
            <a:endParaRPr lang="pt-BR" sz="1800" dirty="0"/>
          </a:p>
          <a:p>
            <a:pPr>
              <a:lnSpc>
                <a:spcPct val="110000"/>
              </a:lnSpc>
            </a:pPr>
            <a:r>
              <a:rPr lang="pt-BR" sz="1800" dirty="0" smtClean="0"/>
              <a:t>Cefaleia </a:t>
            </a:r>
            <a:r>
              <a:rPr lang="pt-BR" sz="1800" dirty="0" err="1" smtClean="0"/>
              <a:t>pós-endarterectomia</a:t>
            </a:r>
            <a:r>
              <a:rPr lang="pt-BR" sz="1800" dirty="0" smtClean="0"/>
              <a:t>.</a:t>
            </a:r>
            <a:endParaRPr lang="pt-BR" sz="1800" dirty="0"/>
          </a:p>
          <a:p>
            <a:pPr>
              <a:lnSpc>
                <a:spcPct val="110000"/>
              </a:lnSpc>
            </a:pPr>
            <a:r>
              <a:rPr lang="pt-BR" sz="1800" dirty="0" smtClean="0"/>
              <a:t>Cefaleia </a:t>
            </a:r>
            <a:r>
              <a:rPr lang="pt-BR" sz="1800" dirty="0"/>
              <a:t>da angioplastia </a:t>
            </a:r>
            <a:r>
              <a:rPr lang="pt-BR" sz="1800" dirty="0" smtClean="0"/>
              <a:t>carotídea.</a:t>
            </a:r>
            <a:endParaRPr lang="pt-BR" sz="1800" dirty="0"/>
          </a:p>
          <a:p>
            <a:pPr>
              <a:lnSpc>
                <a:spcPct val="110000"/>
              </a:lnSpc>
            </a:pPr>
            <a:r>
              <a:rPr lang="pt-BR" sz="1800" dirty="0" smtClean="0"/>
              <a:t>Cefaleia </a:t>
            </a:r>
            <a:r>
              <a:rPr lang="pt-BR" sz="1800" dirty="0"/>
              <a:t>atribuída a procedimentos endovasculares </a:t>
            </a:r>
            <a:r>
              <a:rPr lang="pt-BR" sz="1800" dirty="0" smtClean="0"/>
              <a:t>intracranianos.</a:t>
            </a:r>
            <a:endParaRPr lang="pt-BR" sz="1800" dirty="0"/>
          </a:p>
          <a:p>
            <a:pPr>
              <a:lnSpc>
                <a:spcPct val="110000"/>
              </a:lnSpc>
            </a:pPr>
            <a:r>
              <a:rPr lang="pt-BR" sz="1800" dirty="0" smtClean="0"/>
              <a:t>Cefaleia </a:t>
            </a:r>
            <a:r>
              <a:rPr lang="pt-BR" sz="1800" dirty="0"/>
              <a:t>da </a:t>
            </a:r>
            <a:r>
              <a:rPr lang="pt-BR" sz="1800" dirty="0" smtClean="0"/>
              <a:t>angiografia.</a:t>
            </a:r>
            <a:endParaRPr lang="pt-BR" sz="1800" dirty="0"/>
          </a:p>
          <a:p>
            <a:endParaRPr lang="pt-BR" sz="1800" dirty="0" smtClean="0"/>
          </a:p>
          <a:p>
            <a:endParaRPr lang="pt-BR" sz="1800" dirty="0" smtClean="0"/>
          </a:p>
        </p:txBody>
      </p:sp>
    </p:spTree>
    <p:extLst>
      <p:ext uri="{BB962C8B-B14F-4D97-AF65-F5344CB8AC3E}">
        <p14:creationId xmlns="" xmlns:p14="http://schemas.microsoft.com/office/powerpoint/2010/main" val="24895285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a:t>Atribuída </a:t>
            </a:r>
            <a:r>
              <a:rPr lang="pt-BR" dirty="0" smtClean="0"/>
              <a:t>à                      Doença </a:t>
            </a:r>
            <a:r>
              <a:rPr lang="pt-BR" dirty="0"/>
              <a:t>Vascular Craniana ou Cervical</a:t>
            </a:r>
          </a:p>
        </p:txBody>
      </p:sp>
      <p:sp>
        <p:nvSpPr>
          <p:cNvPr id="3" name="Espaço Reservado para Conteúdo 2"/>
          <p:cNvSpPr>
            <a:spLocks noGrp="1"/>
          </p:cNvSpPr>
          <p:nvPr>
            <p:ph idx="1"/>
          </p:nvPr>
        </p:nvSpPr>
        <p:spPr>
          <a:xfrm>
            <a:off x="457200" y="2348880"/>
            <a:ext cx="8229600" cy="4225656"/>
          </a:xfrm>
        </p:spPr>
        <p:txBody>
          <a:bodyPr>
            <a:noAutofit/>
          </a:bodyPr>
          <a:lstStyle/>
          <a:p>
            <a:pPr>
              <a:lnSpc>
                <a:spcPct val="110000"/>
              </a:lnSpc>
              <a:buFont typeface="Wingdings" panose="05000000000000000000" pitchFamily="2" charset="2"/>
              <a:buChar char="Ø"/>
            </a:pPr>
            <a:r>
              <a:rPr lang="pt-BR" sz="1800" b="1" dirty="0" smtClean="0"/>
              <a:t>Cefaleia </a:t>
            </a:r>
            <a:r>
              <a:rPr lang="pt-BR" sz="1800" b="1" dirty="0"/>
              <a:t>atribuída </a:t>
            </a:r>
            <a:r>
              <a:rPr lang="pt-BR" sz="1800" b="1" dirty="0" smtClean="0"/>
              <a:t>à </a:t>
            </a:r>
            <a:r>
              <a:rPr lang="pt-BR" sz="1800" b="1" dirty="0"/>
              <a:t>T</a:t>
            </a:r>
            <a:r>
              <a:rPr lang="pt-BR" sz="1800" b="1" dirty="0" smtClean="0"/>
              <a:t>rombose </a:t>
            </a:r>
            <a:r>
              <a:rPr lang="pt-BR" sz="1800" b="1" dirty="0"/>
              <a:t>V</a:t>
            </a:r>
            <a:r>
              <a:rPr lang="pt-BR" sz="1800" b="1" dirty="0" smtClean="0"/>
              <a:t>enosa </a:t>
            </a:r>
            <a:r>
              <a:rPr lang="pt-BR" sz="1800" b="1" dirty="0"/>
              <a:t>C</a:t>
            </a:r>
            <a:r>
              <a:rPr lang="pt-BR" sz="1800" b="1" dirty="0" smtClean="0"/>
              <a:t>erebral </a:t>
            </a:r>
            <a:r>
              <a:rPr lang="pt-BR" sz="1800" b="1" dirty="0"/>
              <a:t>(TVC</a:t>
            </a:r>
            <a:r>
              <a:rPr lang="pt-BR" sz="1800" b="1" dirty="0" smtClean="0"/>
              <a:t>)</a:t>
            </a:r>
          </a:p>
          <a:p>
            <a:pPr>
              <a:lnSpc>
                <a:spcPct val="110000"/>
              </a:lnSpc>
              <a:buFont typeface="Wingdings" panose="05000000000000000000" pitchFamily="2" charset="2"/>
              <a:buChar char="Ø"/>
            </a:pPr>
            <a:r>
              <a:rPr lang="pt-BR" sz="1800" b="1" dirty="0" smtClean="0"/>
              <a:t>Cefaleia </a:t>
            </a:r>
            <a:r>
              <a:rPr lang="pt-BR" sz="1800" b="1" dirty="0"/>
              <a:t>atribuída a outro transtorno vascular intracraniano</a:t>
            </a:r>
          </a:p>
          <a:p>
            <a:pPr>
              <a:lnSpc>
                <a:spcPct val="110000"/>
              </a:lnSpc>
            </a:pPr>
            <a:r>
              <a:rPr lang="pt-BR" sz="1800" dirty="0" err="1" smtClean="0"/>
              <a:t>Arteriopatia</a:t>
            </a:r>
            <a:r>
              <a:rPr lang="pt-BR" sz="1800" dirty="0" smtClean="0"/>
              <a:t> </a:t>
            </a:r>
            <a:r>
              <a:rPr lang="pt-BR" sz="1800" dirty="0"/>
              <a:t>cerebral autossômica dominante com </a:t>
            </a:r>
            <a:r>
              <a:rPr lang="pt-BR" sz="1800" dirty="0" smtClean="0"/>
              <a:t>infartos subcorticais </a:t>
            </a:r>
            <a:r>
              <a:rPr lang="pt-BR" sz="1800" dirty="0"/>
              <a:t>e </a:t>
            </a:r>
            <a:r>
              <a:rPr lang="pt-BR" sz="1800" dirty="0" err="1"/>
              <a:t>leucoencefalopatia</a:t>
            </a:r>
            <a:r>
              <a:rPr lang="pt-BR" sz="1800" dirty="0"/>
              <a:t> (</a:t>
            </a:r>
            <a:r>
              <a:rPr lang="pt-BR" sz="1800" dirty="0" smtClean="0"/>
              <a:t>CADASIL</a:t>
            </a:r>
            <a:r>
              <a:rPr lang="pt-BR" sz="1800" dirty="0" smtClean="0"/>
              <a:t>).</a:t>
            </a:r>
            <a:endParaRPr lang="pt-BR" sz="1800" dirty="0" smtClean="0"/>
          </a:p>
          <a:p>
            <a:pPr>
              <a:lnSpc>
                <a:spcPct val="110000"/>
              </a:lnSpc>
            </a:pPr>
            <a:r>
              <a:rPr lang="pt-BR" sz="1800" dirty="0" smtClean="0"/>
              <a:t>Encefalopatia </a:t>
            </a:r>
            <a:r>
              <a:rPr lang="pt-BR" sz="1800" dirty="0"/>
              <a:t>mitocondrial, acidose lática e </a:t>
            </a:r>
            <a:r>
              <a:rPr lang="pt-BR" sz="1800" dirty="0" smtClean="0"/>
              <a:t>episódios semelhantes </a:t>
            </a:r>
            <a:r>
              <a:rPr lang="pt-BR" sz="1800" dirty="0"/>
              <a:t>a acidente vascular encefálico (</a:t>
            </a:r>
            <a:r>
              <a:rPr lang="pt-BR" sz="1800" dirty="0" smtClean="0"/>
              <a:t>MELAS</a:t>
            </a:r>
            <a:r>
              <a:rPr lang="pt-BR" sz="1800" dirty="0" smtClean="0"/>
              <a:t>).</a:t>
            </a:r>
            <a:endParaRPr lang="pt-BR" sz="1800" dirty="0" smtClean="0"/>
          </a:p>
          <a:p>
            <a:pPr>
              <a:lnSpc>
                <a:spcPct val="110000"/>
              </a:lnSpc>
            </a:pPr>
            <a:r>
              <a:rPr lang="pt-BR" sz="1800" dirty="0" smtClean="0"/>
              <a:t>Cefaleia </a:t>
            </a:r>
            <a:r>
              <a:rPr lang="pt-BR" sz="1800" dirty="0"/>
              <a:t>atribuída </a:t>
            </a:r>
            <a:r>
              <a:rPr lang="pt-BR" sz="1800" dirty="0" smtClean="0"/>
              <a:t>à angiopatia </a:t>
            </a:r>
            <a:r>
              <a:rPr lang="pt-BR" sz="1800" dirty="0"/>
              <a:t>benigna do </a:t>
            </a:r>
            <a:r>
              <a:rPr lang="pt-BR" sz="1800" dirty="0" smtClean="0"/>
              <a:t>sistema nervoso central</a:t>
            </a:r>
            <a:endParaRPr lang="pt-BR" sz="1800" dirty="0"/>
          </a:p>
          <a:p>
            <a:pPr>
              <a:lnSpc>
                <a:spcPct val="110000"/>
              </a:lnSpc>
            </a:pPr>
            <a:r>
              <a:rPr lang="pt-BR" sz="1800" dirty="0" smtClean="0"/>
              <a:t>Cefaleia </a:t>
            </a:r>
            <a:r>
              <a:rPr lang="pt-BR" sz="1800" dirty="0"/>
              <a:t>atribuída à apoplexia </a:t>
            </a:r>
            <a:r>
              <a:rPr lang="pt-BR" sz="1800" dirty="0" smtClean="0"/>
              <a:t>pituitária.</a:t>
            </a:r>
            <a:endParaRPr lang="pt-BR" sz="1800" dirty="0"/>
          </a:p>
        </p:txBody>
      </p:sp>
    </p:spTree>
    <p:extLst>
      <p:ext uri="{BB962C8B-B14F-4D97-AF65-F5344CB8AC3E}">
        <p14:creationId xmlns="" xmlns:p14="http://schemas.microsoft.com/office/powerpoint/2010/main" val="38326286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1066800"/>
          </a:xfrm>
        </p:spPr>
        <p:txBody>
          <a:bodyPr>
            <a:normAutofit fontScale="90000"/>
          </a:bodyPr>
          <a:lstStyle/>
          <a:p>
            <a:pPr algn="ctr"/>
            <a:r>
              <a:rPr lang="pt-BR" dirty="0" smtClean="0"/>
              <a:t>Cefaleia </a:t>
            </a:r>
            <a:r>
              <a:rPr lang="pt-BR" dirty="0"/>
              <a:t>Atribuída </a:t>
            </a:r>
            <a:r>
              <a:rPr lang="pt-BR" dirty="0" smtClean="0"/>
              <a:t>à                     Doença </a:t>
            </a:r>
            <a:r>
              <a:rPr lang="pt-BR" dirty="0"/>
              <a:t>Vascular Craniana ou Cervical</a:t>
            </a:r>
          </a:p>
        </p:txBody>
      </p:sp>
      <p:sp>
        <p:nvSpPr>
          <p:cNvPr id="3" name="Espaço Reservado para Conteúdo 2"/>
          <p:cNvSpPr>
            <a:spLocks noGrp="1"/>
          </p:cNvSpPr>
          <p:nvPr>
            <p:ph idx="1"/>
          </p:nvPr>
        </p:nvSpPr>
        <p:spPr>
          <a:xfrm>
            <a:off x="457200" y="2132856"/>
            <a:ext cx="8229600" cy="4419936"/>
          </a:xfrm>
        </p:spPr>
        <p:txBody>
          <a:bodyPr>
            <a:noAutofit/>
          </a:bodyPr>
          <a:lstStyle/>
          <a:p>
            <a:r>
              <a:rPr lang="pt-BR" sz="1800" dirty="0" smtClean="0"/>
              <a:t>Apresenta-se </a:t>
            </a:r>
            <a:r>
              <a:rPr lang="pt-BR" sz="1800" i="1" dirty="0" smtClean="0"/>
              <a:t>agudamente</a:t>
            </a:r>
            <a:r>
              <a:rPr lang="pt-BR" sz="1800" dirty="0" smtClean="0"/>
              <a:t> e </a:t>
            </a:r>
            <a:r>
              <a:rPr lang="pt-BR" sz="1800" dirty="0"/>
              <a:t>associada a sinais neurológicos </a:t>
            </a:r>
            <a:r>
              <a:rPr lang="pt-BR" sz="1800" dirty="0" smtClean="0"/>
              <a:t>e se </a:t>
            </a:r>
            <a:r>
              <a:rPr lang="pt-BR" sz="1800" dirty="0"/>
              <a:t>remite </a:t>
            </a:r>
            <a:r>
              <a:rPr lang="pt-BR" sz="1800" dirty="0" smtClean="0"/>
              <a:t>rapidamente.</a:t>
            </a:r>
          </a:p>
          <a:p>
            <a:r>
              <a:rPr lang="pt-BR" sz="1800" dirty="0"/>
              <a:t>P</a:t>
            </a:r>
            <a:r>
              <a:rPr lang="pt-BR" sz="1800" dirty="0" smtClean="0"/>
              <a:t>ode ser obscurecida </a:t>
            </a:r>
            <a:r>
              <a:rPr lang="pt-BR" sz="1800" dirty="0"/>
              <a:t>por sinais neurológicos focais e/ou </a:t>
            </a:r>
            <a:r>
              <a:rPr lang="pt-BR" sz="1800" dirty="0" smtClean="0"/>
              <a:t>por transtornos </a:t>
            </a:r>
            <a:r>
              <a:rPr lang="pt-BR" sz="1800" dirty="0"/>
              <a:t>da </a:t>
            </a:r>
            <a:r>
              <a:rPr lang="pt-BR" sz="1800" dirty="0" smtClean="0"/>
              <a:t>consciência (acidente vascular </a:t>
            </a:r>
            <a:r>
              <a:rPr lang="pt-BR" sz="1800" dirty="0" smtClean="0"/>
              <a:t>isquêmico </a:t>
            </a:r>
            <a:r>
              <a:rPr lang="pt-BR" sz="1800" dirty="0" smtClean="0"/>
              <a:t>ou </a:t>
            </a:r>
            <a:r>
              <a:rPr lang="pt-BR" sz="1800" dirty="0" smtClean="0"/>
              <a:t>hemorrágico</a:t>
            </a:r>
            <a:r>
              <a:rPr lang="pt-BR" sz="1800" dirty="0" smtClean="0"/>
              <a:t>). </a:t>
            </a:r>
            <a:r>
              <a:rPr lang="pt-BR" sz="1800" dirty="0"/>
              <a:t>P</a:t>
            </a:r>
            <a:r>
              <a:rPr lang="pt-BR" sz="1800" dirty="0" smtClean="0"/>
              <a:t>ode ser o sintoma principal (hemorragia </a:t>
            </a:r>
            <a:r>
              <a:rPr lang="pt-BR" sz="1800" dirty="0" err="1" smtClean="0"/>
              <a:t>subaracnóidea</a:t>
            </a:r>
            <a:r>
              <a:rPr lang="pt-BR" sz="1800" dirty="0" smtClean="0"/>
              <a:t>). Ou ainda pode ser um sintoma inicial de alerta (dissecções e trombose venosa cerebral).</a:t>
            </a:r>
          </a:p>
          <a:p>
            <a:pPr>
              <a:buFont typeface="Arial" panose="020B0604020202020204" pitchFamily="34" charset="0"/>
              <a:buChar char="•"/>
            </a:pPr>
            <a:r>
              <a:rPr lang="pt-BR" sz="1800" dirty="0" smtClean="0"/>
              <a:t>Critérios Diagnósticos:</a:t>
            </a:r>
            <a:endParaRPr lang="pt-BR" sz="1800" dirty="0"/>
          </a:p>
          <a:p>
            <a:pPr marL="109728" indent="0">
              <a:buNone/>
            </a:pPr>
            <a:r>
              <a:rPr lang="pt-BR" sz="1800" dirty="0" smtClean="0"/>
              <a:t>          A</a:t>
            </a:r>
            <a:r>
              <a:rPr lang="pt-BR" sz="1800" dirty="0"/>
              <a:t>. </a:t>
            </a:r>
            <a:r>
              <a:rPr lang="pt-BR" sz="1800" dirty="0" smtClean="0"/>
              <a:t>Cefaleia </a:t>
            </a:r>
            <a:r>
              <a:rPr lang="pt-BR" sz="1800" dirty="0"/>
              <a:t>com uma (ou mais) das características citadas (se alguma </a:t>
            </a:r>
            <a:r>
              <a:rPr lang="pt-BR" sz="1800" dirty="0" smtClean="0"/>
              <a:t>for conhecida</a:t>
            </a:r>
            <a:r>
              <a:rPr lang="pt-BR" sz="1800" dirty="0"/>
              <a:t>) e que preencha os critérios C e </a:t>
            </a:r>
            <a:r>
              <a:rPr lang="pt-BR" sz="1800" dirty="0" smtClean="0"/>
              <a:t>D</a:t>
            </a:r>
          </a:p>
          <a:p>
            <a:pPr marL="109728" indent="0">
              <a:buNone/>
            </a:pPr>
            <a:r>
              <a:rPr lang="pt-BR" sz="1800" dirty="0"/>
              <a:t> </a:t>
            </a:r>
            <a:r>
              <a:rPr lang="pt-BR" sz="1800" dirty="0" smtClean="0"/>
              <a:t>        B</a:t>
            </a:r>
            <a:r>
              <a:rPr lang="pt-BR" sz="1800" dirty="0"/>
              <a:t>. Critérios diagnósticos maiores da doença </a:t>
            </a:r>
            <a:r>
              <a:rPr lang="pt-BR" sz="1800" dirty="0" smtClean="0"/>
              <a:t>vascular</a:t>
            </a:r>
            <a:endParaRPr lang="pt-BR" sz="1800" dirty="0" smtClean="0"/>
          </a:p>
          <a:p>
            <a:pPr marL="109728" indent="0">
              <a:buNone/>
            </a:pPr>
            <a:r>
              <a:rPr lang="pt-BR" sz="1800" dirty="0"/>
              <a:t> </a:t>
            </a:r>
            <a:r>
              <a:rPr lang="pt-BR" sz="1800" dirty="0" smtClean="0"/>
              <a:t>        C</a:t>
            </a:r>
            <a:r>
              <a:rPr lang="pt-BR" sz="1800" dirty="0"/>
              <a:t>. Relação temporal e/ou outra evidência de relação causal com a doença </a:t>
            </a:r>
            <a:r>
              <a:rPr lang="pt-BR" sz="1800" dirty="0" smtClean="0"/>
              <a:t>vascular</a:t>
            </a:r>
            <a:endParaRPr lang="pt-BR" sz="1800" dirty="0" smtClean="0"/>
          </a:p>
          <a:p>
            <a:pPr marL="109728" indent="0">
              <a:buNone/>
            </a:pPr>
            <a:r>
              <a:rPr lang="pt-BR" sz="1800" dirty="0"/>
              <a:t> </a:t>
            </a:r>
            <a:r>
              <a:rPr lang="pt-BR" sz="1800" dirty="0" smtClean="0"/>
              <a:t>       D</a:t>
            </a:r>
            <a:r>
              <a:rPr lang="pt-BR" sz="1800" dirty="0"/>
              <a:t>. Melhora ou desaparecimento da </a:t>
            </a:r>
            <a:r>
              <a:rPr lang="pt-BR" sz="1800" dirty="0" smtClean="0"/>
              <a:t>cefaleia </a:t>
            </a:r>
            <a:r>
              <a:rPr lang="pt-BR" sz="1800" dirty="0"/>
              <a:t>dentro de um </a:t>
            </a:r>
            <a:r>
              <a:rPr lang="pt-BR" sz="1800" dirty="0" smtClean="0"/>
              <a:t>período definido de tempo após </a:t>
            </a:r>
            <a:r>
              <a:rPr lang="pt-BR" sz="1800" dirty="0"/>
              <a:t>o seu início, ou após a doença vascular ter-se </a:t>
            </a:r>
            <a:r>
              <a:rPr lang="pt-BR" sz="1800" dirty="0" smtClean="0"/>
              <a:t>remitido, ou após </a:t>
            </a:r>
            <a:r>
              <a:rPr lang="pt-BR" sz="1800" dirty="0"/>
              <a:t>sua fase </a:t>
            </a:r>
            <a:r>
              <a:rPr lang="pt-BR" sz="1800" dirty="0" smtClean="0"/>
              <a:t>aguda</a:t>
            </a:r>
            <a:endParaRPr lang="pt-BR" sz="1800" dirty="0"/>
          </a:p>
        </p:txBody>
      </p:sp>
    </p:spTree>
    <p:extLst>
      <p:ext uri="{BB962C8B-B14F-4D97-AF65-F5344CB8AC3E}">
        <p14:creationId xmlns="" xmlns:p14="http://schemas.microsoft.com/office/powerpoint/2010/main" val="9161947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a:t>Atribuída </a:t>
            </a:r>
            <a:r>
              <a:rPr lang="pt-BR" dirty="0" smtClean="0"/>
              <a:t>à                            Doença </a:t>
            </a:r>
            <a:r>
              <a:rPr lang="pt-BR" dirty="0"/>
              <a:t>Vascular Craniana ou Cervical</a:t>
            </a:r>
          </a:p>
        </p:txBody>
      </p:sp>
      <p:sp>
        <p:nvSpPr>
          <p:cNvPr id="3" name="Espaço Reservado para Conteúdo 2"/>
          <p:cNvSpPr>
            <a:spLocks noGrp="1"/>
          </p:cNvSpPr>
          <p:nvPr>
            <p:ph idx="1"/>
          </p:nvPr>
        </p:nvSpPr>
        <p:spPr>
          <a:xfrm>
            <a:off x="457200" y="2636912"/>
            <a:ext cx="8229600" cy="2664296"/>
          </a:xfrm>
        </p:spPr>
        <p:txBody>
          <a:bodyPr>
            <a:normAutofit/>
          </a:bodyPr>
          <a:lstStyle/>
          <a:p>
            <a:pPr algn="just"/>
            <a:r>
              <a:rPr lang="pt-BR" sz="2000" dirty="0" smtClean="0"/>
              <a:t>Investigação: neuroimagem (TC e RM), LCR, </a:t>
            </a:r>
            <a:r>
              <a:rPr lang="pt-BR" sz="2000" dirty="0" smtClean="0"/>
              <a:t>angiografia </a:t>
            </a:r>
            <a:r>
              <a:rPr lang="pt-BR" sz="2000" dirty="0" smtClean="0"/>
              <a:t>convencional, </a:t>
            </a:r>
            <a:r>
              <a:rPr lang="pt-BR" sz="2000" dirty="0" err="1" smtClean="0"/>
              <a:t>angio</a:t>
            </a:r>
            <a:r>
              <a:rPr lang="pt-BR" sz="2000" dirty="0" smtClean="0"/>
              <a:t> RM</a:t>
            </a:r>
            <a:r>
              <a:rPr lang="pt-BR" sz="2000" dirty="0" smtClean="0"/>
              <a:t>, </a:t>
            </a:r>
            <a:r>
              <a:rPr lang="pt-BR" sz="2000" dirty="0" err="1" smtClean="0"/>
              <a:t>angio</a:t>
            </a:r>
            <a:r>
              <a:rPr lang="pt-BR" sz="2000" dirty="0" smtClean="0"/>
              <a:t> TC</a:t>
            </a:r>
            <a:r>
              <a:rPr lang="pt-BR" sz="2000" dirty="0" smtClean="0"/>
              <a:t>, VHS, </a:t>
            </a:r>
            <a:r>
              <a:rPr lang="pt-BR" sz="2000" dirty="0" smtClean="0"/>
              <a:t> PCR</a:t>
            </a:r>
            <a:r>
              <a:rPr lang="pt-BR" sz="2000" dirty="0" smtClean="0"/>
              <a:t>, </a:t>
            </a:r>
            <a:r>
              <a:rPr lang="pt-BR" sz="2000" dirty="0" err="1" smtClean="0"/>
              <a:t>D</a:t>
            </a:r>
            <a:r>
              <a:rPr lang="pt-BR" sz="2000" dirty="0" err="1" smtClean="0"/>
              <a:t>uplex-Scan</a:t>
            </a:r>
            <a:r>
              <a:rPr lang="pt-BR" sz="2000" dirty="0" smtClean="0"/>
              <a:t> </a:t>
            </a:r>
            <a:r>
              <a:rPr lang="pt-BR" sz="2000" dirty="0" smtClean="0"/>
              <a:t>e biópsia </a:t>
            </a:r>
            <a:r>
              <a:rPr lang="pt-BR" sz="2000" dirty="0" smtClean="0"/>
              <a:t>vascular, </a:t>
            </a:r>
            <a:r>
              <a:rPr lang="pt-BR" sz="2000" dirty="0" smtClean="0"/>
              <a:t>biopsia cerebral ou </a:t>
            </a:r>
            <a:r>
              <a:rPr lang="pt-BR" sz="2000" dirty="0" err="1" smtClean="0"/>
              <a:t>meníngea</a:t>
            </a:r>
            <a:r>
              <a:rPr lang="pt-BR" sz="2000" dirty="0" smtClean="0"/>
              <a:t> </a:t>
            </a:r>
            <a:r>
              <a:rPr lang="pt-BR" sz="2000" dirty="0" smtClean="0"/>
              <a:t>(</a:t>
            </a:r>
            <a:r>
              <a:rPr lang="pt-BR" sz="2000" dirty="0" err="1" smtClean="0"/>
              <a:t>angeíte</a:t>
            </a:r>
            <a:r>
              <a:rPr lang="pt-BR" sz="2000" dirty="0" smtClean="0"/>
              <a:t>).</a:t>
            </a:r>
            <a:endParaRPr lang="pt-BR" sz="2000" dirty="0"/>
          </a:p>
        </p:txBody>
      </p:sp>
    </p:spTree>
    <p:extLst>
      <p:ext uri="{BB962C8B-B14F-4D97-AF65-F5344CB8AC3E}">
        <p14:creationId xmlns="" xmlns:p14="http://schemas.microsoft.com/office/powerpoint/2010/main" val="20609260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2276872"/>
            <a:ext cx="8458200" cy="1470025"/>
          </a:xfrm>
        </p:spPr>
        <p:txBody>
          <a:bodyPr>
            <a:normAutofit fontScale="90000"/>
          </a:bodyPr>
          <a:lstStyle/>
          <a:p>
            <a:r>
              <a:rPr lang="pt-BR" dirty="0" smtClean="0"/>
              <a:t>CEFALEIA </a:t>
            </a:r>
            <a:r>
              <a:rPr lang="pt-BR" dirty="0" smtClean="0"/>
              <a:t>ATRIBUÍDA  A TRANSTORNO </a:t>
            </a:r>
            <a:r>
              <a:rPr lang="pt-BR" dirty="0" smtClean="0"/>
              <a:t>INTRACRANIANO </a:t>
            </a:r>
            <a:r>
              <a:rPr lang="pt-BR" dirty="0" smtClean="0"/>
              <a:t>NÃO-VASCULAR</a:t>
            </a:r>
            <a:endParaRPr lang="pt-BR" dirty="0"/>
          </a:p>
        </p:txBody>
      </p:sp>
    </p:spTree>
    <p:extLst>
      <p:ext uri="{BB962C8B-B14F-4D97-AF65-F5344CB8AC3E}">
        <p14:creationId xmlns="" xmlns:p14="http://schemas.microsoft.com/office/powerpoint/2010/main" val="21965595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066800"/>
          </a:xfrm>
        </p:spPr>
        <p:txBody>
          <a:bodyPr>
            <a:normAutofit fontScale="90000"/>
          </a:bodyPr>
          <a:lstStyle/>
          <a:p>
            <a:pPr algn="ctr"/>
            <a:r>
              <a:rPr lang="pt-BR" dirty="0" smtClean="0"/>
              <a:t>Cefaleia </a:t>
            </a:r>
            <a:r>
              <a:rPr lang="pt-BR" dirty="0"/>
              <a:t>Atribuída a Transtorno </a:t>
            </a:r>
            <a:r>
              <a:rPr lang="pt-BR" dirty="0" smtClean="0"/>
              <a:t>              Intracraniano </a:t>
            </a:r>
            <a:r>
              <a:rPr lang="pt-BR" dirty="0"/>
              <a:t>Não-vascular</a:t>
            </a:r>
          </a:p>
        </p:txBody>
      </p:sp>
      <p:sp>
        <p:nvSpPr>
          <p:cNvPr id="3" name="Espaço Reservado para Conteúdo 2"/>
          <p:cNvSpPr>
            <a:spLocks noGrp="1"/>
          </p:cNvSpPr>
          <p:nvPr>
            <p:ph idx="1"/>
          </p:nvPr>
        </p:nvSpPr>
        <p:spPr>
          <a:xfrm>
            <a:off x="457200" y="2132856"/>
            <a:ext cx="8229600" cy="4325112"/>
          </a:xfrm>
        </p:spPr>
        <p:txBody>
          <a:bodyPr>
            <a:noAutofit/>
          </a:bodyPr>
          <a:lstStyle/>
          <a:p>
            <a:pPr>
              <a:buFont typeface="Wingdings" panose="05000000000000000000" pitchFamily="2" charset="2"/>
              <a:buChar char="Ø"/>
            </a:pPr>
            <a:r>
              <a:rPr lang="pt-BR" sz="1800" b="1" dirty="0" smtClean="0"/>
              <a:t>Cefaleia </a:t>
            </a:r>
            <a:r>
              <a:rPr lang="pt-BR" sz="1800" b="1" dirty="0"/>
              <a:t>atribuída </a:t>
            </a:r>
            <a:r>
              <a:rPr lang="pt-BR" sz="1800" b="1" dirty="0" smtClean="0"/>
              <a:t>à hipertensão </a:t>
            </a:r>
            <a:r>
              <a:rPr lang="pt-BR" sz="1800" b="1" dirty="0" err="1" smtClean="0"/>
              <a:t>liquórica</a:t>
            </a:r>
            <a:endParaRPr lang="pt-BR" sz="1800" b="1" dirty="0" smtClean="0"/>
          </a:p>
          <a:p>
            <a:r>
              <a:rPr lang="pt-BR" sz="1800" dirty="0" smtClean="0"/>
              <a:t>Cefaleia </a:t>
            </a:r>
            <a:r>
              <a:rPr lang="pt-BR" sz="1800" dirty="0"/>
              <a:t>atribuída </a:t>
            </a:r>
            <a:r>
              <a:rPr lang="pt-BR" sz="1800" dirty="0" smtClean="0"/>
              <a:t>à </a:t>
            </a:r>
            <a:r>
              <a:rPr lang="pt-BR" sz="1800" dirty="0"/>
              <a:t>hipertensão intracraniana idiopática (HII</a:t>
            </a:r>
            <a:r>
              <a:rPr lang="pt-BR" sz="1800" dirty="0" smtClean="0"/>
              <a:t>).</a:t>
            </a:r>
            <a:endParaRPr lang="pt-BR" sz="1800" dirty="0"/>
          </a:p>
          <a:p>
            <a:r>
              <a:rPr lang="pt-BR" sz="1800" dirty="0" smtClean="0"/>
              <a:t>Cefaleia </a:t>
            </a:r>
            <a:r>
              <a:rPr lang="pt-BR" sz="1800" dirty="0"/>
              <a:t>atribuída </a:t>
            </a:r>
            <a:r>
              <a:rPr lang="pt-BR" sz="1800" dirty="0" smtClean="0"/>
              <a:t>à </a:t>
            </a:r>
            <a:r>
              <a:rPr lang="pt-BR" sz="1800" dirty="0"/>
              <a:t>hipertensão intracraniana secundária </a:t>
            </a:r>
            <a:r>
              <a:rPr lang="pt-BR" sz="1800" dirty="0" smtClean="0"/>
              <a:t> a causas </a:t>
            </a:r>
            <a:r>
              <a:rPr lang="pt-BR" sz="1800" dirty="0" smtClean="0"/>
              <a:t>metabólica</a:t>
            </a:r>
            <a:r>
              <a:rPr lang="pt-BR" sz="1800" dirty="0"/>
              <a:t>, tóxica ou </a:t>
            </a:r>
            <a:r>
              <a:rPr lang="pt-BR" sz="1800" dirty="0" smtClean="0"/>
              <a:t>hormonal.</a:t>
            </a:r>
            <a:endParaRPr lang="pt-BR" sz="1800" dirty="0"/>
          </a:p>
          <a:p>
            <a:r>
              <a:rPr lang="pt-BR" sz="1800" dirty="0" smtClean="0"/>
              <a:t> </a:t>
            </a:r>
            <a:r>
              <a:rPr lang="pt-BR" sz="1800" dirty="0" smtClean="0"/>
              <a:t>Cefaleia </a:t>
            </a:r>
            <a:r>
              <a:rPr lang="pt-BR" sz="1800" dirty="0"/>
              <a:t>atribuída </a:t>
            </a:r>
            <a:r>
              <a:rPr lang="pt-BR" sz="1800" dirty="0" smtClean="0"/>
              <a:t>à </a:t>
            </a:r>
            <a:r>
              <a:rPr lang="pt-BR" sz="1800" dirty="0"/>
              <a:t>hipertensão intracraniana </a:t>
            </a:r>
            <a:r>
              <a:rPr lang="pt-BR" sz="1800" dirty="0" smtClean="0"/>
              <a:t> secundária a </a:t>
            </a:r>
            <a:r>
              <a:rPr lang="pt-BR" sz="1800" dirty="0" smtClean="0"/>
              <a:t>hidrocefalia.</a:t>
            </a:r>
            <a:endParaRPr lang="pt-BR" sz="1800" dirty="0"/>
          </a:p>
          <a:p>
            <a:pPr>
              <a:buFont typeface="Wingdings" panose="05000000000000000000" pitchFamily="2" charset="2"/>
              <a:buChar char="Ø"/>
            </a:pPr>
            <a:r>
              <a:rPr lang="pt-BR" sz="1800" dirty="0" smtClean="0"/>
              <a:t> </a:t>
            </a:r>
            <a:r>
              <a:rPr lang="pt-BR" sz="1800" b="1" dirty="0" smtClean="0"/>
              <a:t>Cefaleia </a:t>
            </a:r>
            <a:r>
              <a:rPr lang="pt-BR" sz="1800" b="1" dirty="0"/>
              <a:t>atribuída </a:t>
            </a:r>
            <a:r>
              <a:rPr lang="pt-BR" sz="1800" b="1" dirty="0" smtClean="0"/>
              <a:t>à </a:t>
            </a:r>
            <a:r>
              <a:rPr lang="pt-BR" sz="1800" b="1" dirty="0"/>
              <a:t>hipotensão </a:t>
            </a:r>
            <a:r>
              <a:rPr lang="pt-BR" sz="1800" b="1" dirty="0" err="1"/>
              <a:t>liquórica</a:t>
            </a:r>
            <a:endParaRPr lang="pt-BR" sz="1800" b="1" dirty="0"/>
          </a:p>
          <a:p>
            <a:r>
              <a:rPr lang="pt-BR" sz="1800" dirty="0" smtClean="0"/>
              <a:t>Cefaleia </a:t>
            </a:r>
            <a:r>
              <a:rPr lang="pt-BR" sz="1800" dirty="0"/>
              <a:t>pós-punção </a:t>
            </a:r>
            <a:r>
              <a:rPr lang="pt-BR" sz="1800" dirty="0" err="1" smtClean="0"/>
              <a:t>dural</a:t>
            </a:r>
            <a:r>
              <a:rPr lang="pt-BR" sz="1800" dirty="0" smtClean="0"/>
              <a:t>.</a:t>
            </a:r>
            <a:endParaRPr lang="pt-BR" sz="1800" dirty="0"/>
          </a:p>
          <a:p>
            <a:r>
              <a:rPr lang="pt-BR" sz="1800" dirty="0" smtClean="0"/>
              <a:t>Cefaleia </a:t>
            </a:r>
            <a:r>
              <a:rPr lang="pt-BR" sz="1800" dirty="0"/>
              <a:t>por fístula </a:t>
            </a:r>
            <a:r>
              <a:rPr lang="pt-BR" sz="1800" dirty="0" err="1" smtClean="0"/>
              <a:t>liquórica</a:t>
            </a:r>
            <a:r>
              <a:rPr lang="pt-BR" sz="1800" dirty="0" smtClean="0"/>
              <a:t>.</a:t>
            </a:r>
            <a:endParaRPr lang="pt-BR" sz="1800" dirty="0"/>
          </a:p>
          <a:p>
            <a:r>
              <a:rPr lang="pt-BR" sz="1800" dirty="0" smtClean="0"/>
              <a:t>Cefaleia </a:t>
            </a:r>
            <a:r>
              <a:rPr lang="pt-BR" sz="1800" dirty="0"/>
              <a:t>atribuída </a:t>
            </a:r>
            <a:r>
              <a:rPr lang="pt-BR" sz="1800" dirty="0" smtClean="0"/>
              <a:t>à </a:t>
            </a:r>
            <a:r>
              <a:rPr lang="pt-BR" sz="1800" dirty="0"/>
              <a:t>hipotensão </a:t>
            </a:r>
            <a:r>
              <a:rPr lang="pt-BR" sz="1800" dirty="0" err="1"/>
              <a:t>liquórica</a:t>
            </a:r>
            <a:r>
              <a:rPr lang="pt-BR" sz="1800" dirty="0"/>
              <a:t> espontânea (</a:t>
            </a:r>
            <a:r>
              <a:rPr lang="pt-BR" sz="1800" dirty="0" smtClean="0"/>
              <a:t>ou idiopática</a:t>
            </a:r>
            <a:r>
              <a:rPr lang="pt-BR" sz="1800" dirty="0" smtClean="0"/>
              <a:t>).</a:t>
            </a:r>
            <a:endParaRPr lang="pt-BR" sz="1800" dirty="0" smtClean="0"/>
          </a:p>
          <a:p>
            <a:pPr>
              <a:buFont typeface="Wingdings" panose="05000000000000000000" pitchFamily="2" charset="2"/>
              <a:buChar char="Ø"/>
            </a:pPr>
            <a:r>
              <a:rPr lang="pt-BR" sz="1800" b="1" dirty="0" smtClean="0"/>
              <a:t>Cefaleia </a:t>
            </a:r>
            <a:r>
              <a:rPr lang="pt-BR" sz="1800" b="1" dirty="0"/>
              <a:t>atribuída </a:t>
            </a:r>
            <a:r>
              <a:rPr lang="pt-BR" sz="1800" b="1" dirty="0" smtClean="0"/>
              <a:t>à doença </a:t>
            </a:r>
            <a:r>
              <a:rPr lang="pt-BR" sz="1800" b="1" dirty="0"/>
              <a:t>inflamatória não-infecciosa</a:t>
            </a:r>
          </a:p>
          <a:p>
            <a:r>
              <a:rPr lang="pt-BR" sz="1800" dirty="0" smtClean="0"/>
              <a:t>Cefaleia </a:t>
            </a:r>
            <a:r>
              <a:rPr lang="pt-BR" sz="1800" dirty="0"/>
              <a:t>atribuída </a:t>
            </a:r>
            <a:r>
              <a:rPr lang="pt-BR" sz="1800" dirty="0" smtClean="0"/>
              <a:t>à neurossarcoidose.</a:t>
            </a:r>
            <a:endParaRPr lang="pt-BR" sz="1800" dirty="0"/>
          </a:p>
          <a:p>
            <a:r>
              <a:rPr lang="pt-BR" sz="1800" dirty="0" smtClean="0"/>
              <a:t>Cefaleia </a:t>
            </a:r>
            <a:r>
              <a:rPr lang="pt-BR" sz="1800" dirty="0"/>
              <a:t>atribuída </a:t>
            </a:r>
            <a:r>
              <a:rPr lang="pt-BR" sz="1800" dirty="0" smtClean="0"/>
              <a:t>à </a:t>
            </a:r>
            <a:r>
              <a:rPr lang="pt-BR" sz="1800" dirty="0"/>
              <a:t>meningite asséptica (</a:t>
            </a:r>
            <a:r>
              <a:rPr lang="pt-BR" sz="1800" dirty="0" err="1"/>
              <a:t>não-infecciosa</a:t>
            </a:r>
            <a:r>
              <a:rPr lang="pt-BR" sz="1800" dirty="0" smtClean="0"/>
              <a:t>).</a:t>
            </a:r>
            <a:endParaRPr lang="pt-BR" sz="1800" dirty="0"/>
          </a:p>
          <a:p>
            <a:r>
              <a:rPr lang="pt-BR" sz="1800" dirty="0" smtClean="0"/>
              <a:t>Cefaleia </a:t>
            </a:r>
            <a:r>
              <a:rPr lang="pt-BR" sz="1800" dirty="0"/>
              <a:t>atribuída </a:t>
            </a:r>
            <a:r>
              <a:rPr lang="pt-BR" sz="1800" dirty="0" smtClean="0"/>
              <a:t>à </a:t>
            </a:r>
            <a:r>
              <a:rPr lang="pt-BR" sz="1800" dirty="0" smtClean="0"/>
              <a:t>outra </a:t>
            </a:r>
            <a:r>
              <a:rPr lang="pt-BR" sz="1800" dirty="0"/>
              <a:t>doença inflamatória </a:t>
            </a:r>
            <a:r>
              <a:rPr lang="pt-BR" sz="1800" dirty="0" err="1" smtClean="0"/>
              <a:t>não-infecciosa</a:t>
            </a:r>
            <a:r>
              <a:rPr lang="pt-BR" sz="1800" dirty="0" smtClean="0"/>
              <a:t>.</a:t>
            </a:r>
            <a:endParaRPr lang="pt-BR" sz="1800" dirty="0"/>
          </a:p>
          <a:p>
            <a:r>
              <a:rPr lang="pt-BR" sz="1800" dirty="0" smtClean="0"/>
              <a:t>Cefaleia </a:t>
            </a:r>
            <a:r>
              <a:rPr lang="pt-BR" sz="1800" dirty="0"/>
              <a:t>atribuída </a:t>
            </a:r>
            <a:r>
              <a:rPr lang="pt-BR" sz="1800" dirty="0" smtClean="0"/>
              <a:t>à </a:t>
            </a:r>
            <a:r>
              <a:rPr lang="pt-BR" sz="1800" dirty="0" err="1" smtClean="0"/>
              <a:t>hipofisite</a:t>
            </a:r>
            <a:r>
              <a:rPr lang="pt-BR" sz="1800" dirty="0" smtClean="0"/>
              <a:t> </a:t>
            </a:r>
            <a:r>
              <a:rPr lang="pt-BR" sz="1800" dirty="0" err="1" smtClean="0"/>
              <a:t>linfocítica</a:t>
            </a:r>
            <a:r>
              <a:rPr lang="pt-BR" sz="1800" dirty="0" smtClean="0"/>
              <a:t>.</a:t>
            </a:r>
            <a:endParaRPr lang="pt-BR" sz="1800" dirty="0"/>
          </a:p>
        </p:txBody>
      </p:sp>
    </p:spTree>
    <p:extLst>
      <p:ext uri="{BB962C8B-B14F-4D97-AF65-F5344CB8AC3E}">
        <p14:creationId xmlns="" xmlns:p14="http://schemas.microsoft.com/office/powerpoint/2010/main" val="35817238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a:t>Atribuída a Transtorno </a:t>
            </a:r>
            <a:r>
              <a:rPr lang="pt-BR" dirty="0" smtClean="0"/>
              <a:t>           Intracraniano </a:t>
            </a:r>
            <a:r>
              <a:rPr lang="pt-BR" dirty="0"/>
              <a:t>Não-vascular</a:t>
            </a:r>
          </a:p>
        </p:txBody>
      </p:sp>
      <p:sp>
        <p:nvSpPr>
          <p:cNvPr id="3" name="Espaço Reservado para Conteúdo 2"/>
          <p:cNvSpPr>
            <a:spLocks noGrp="1"/>
          </p:cNvSpPr>
          <p:nvPr>
            <p:ph idx="1"/>
          </p:nvPr>
        </p:nvSpPr>
        <p:spPr>
          <a:xfrm>
            <a:off x="457200" y="2249424"/>
            <a:ext cx="8229600" cy="4419936"/>
          </a:xfrm>
        </p:spPr>
        <p:txBody>
          <a:bodyPr>
            <a:normAutofit fontScale="92500" lnSpcReduction="10000"/>
          </a:bodyPr>
          <a:lstStyle/>
          <a:p>
            <a:pPr>
              <a:lnSpc>
                <a:spcPct val="110000"/>
              </a:lnSpc>
              <a:buFont typeface="Wingdings" panose="05000000000000000000" pitchFamily="2" charset="2"/>
              <a:buChar char="Ø"/>
            </a:pPr>
            <a:r>
              <a:rPr lang="pt-BR" sz="1800" dirty="0"/>
              <a:t> </a:t>
            </a:r>
            <a:r>
              <a:rPr lang="pt-BR" sz="1800" b="1" dirty="0" smtClean="0"/>
              <a:t>Cefaleia </a:t>
            </a:r>
            <a:r>
              <a:rPr lang="pt-BR" sz="1800" b="1" dirty="0"/>
              <a:t>atribuída </a:t>
            </a:r>
            <a:r>
              <a:rPr lang="pt-BR" sz="1800" b="1" dirty="0" smtClean="0"/>
              <a:t>à </a:t>
            </a:r>
            <a:r>
              <a:rPr lang="pt-BR" sz="1800" b="1" dirty="0" smtClean="0"/>
              <a:t>neoplasia intracraniana.</a:t>
            </a:r>
            <a:endParaRPr lang="pt-BR" sz="1800" b="1" dirty="0"/>
          </a:p>
          <a:p>
            <a:pPr>
              <a:lnSpc>
                <a:spcPct val="110000"/>
              </a:lnSpc>
            </a:pPr>
            <a:r>
              <a:rPr lang="pt-BR" sz="1800" dirty="0" smtClean="0"/>
              <a:t>Cefaleia </a:t>
            </a:r>
            <a:r>
              <a:rPr lang="pt-BR" sz="1800" dirty="0"/>
              <a:t>atribuída </a:t>
            </a:r>
            <a:r>
              <a:rPr lang="pt-BR" sz="1800" dirty="0" smtClean="0"/>
              <a:t>à </a:t>
            </a:r>
            <a:r>
              <a:rPr lang="pt-BR" sz="1800" dirty="0"/>
              <a:t>hipertensão intracraniana </a:t>
            </a:r>
            <a:r>
              <a:rPr lang="pt-BR" sz="1800" dirty="0" smtClean="0"/>
              <a:t>ou hidrocefalia causada </a:t>
            </a:r>
            <a:r>
              <a:rPr lang="pt-BR" sz="1800" dirty="0"/>
              <a:t>por </a:t>
            </a:r>
            <a:r>
              <a:rPr lang="pt-BR" sz="1800" dirty="0" smtClean="0"/>
              <a:t>neoplasia.</a:t>
            </a:r>
            <a:endParaRPr lang="pt-BR" sz="1800" dirty="0"/>
          </a:p>
          <a:p>
            <a:pPr>
              <a:lnSpc>
                <a:spcPct val="110000"/>
              </a:lnSpc>
            </a:pPr>
            <a:r>
              <a:rPr lang="pt-BR" sz="1800" dirty="0" smtClean="0"/>
              <a:t>Cefaleia </a:t>
            </a:r>
            <a:r>
              <a:rPr lang="pt-BR" sz="1800" dirty="0"/>
              <a:t>atribuída diretamente </a:t>
            </a:r>
            <a:r>
              <a:rPr lang="pt-BR" sz="1800" dirty="0" smtClean="0"/>
              <a:t>à neoplasia.</a:t>
            </a:r>
            <a:endParaRPr lang="pt-BR" sz="1800" dirty="0"/>
          </a:p>
          <a:p>
            <a:pPr>
              <a:lnSpc>
                <a:spcPct val="110000"/>
              </a:lnSpc>
            </a:pPr>
            <a:r>
              <a:rPr lang="pt-BR" sz="1800" dirty="0" smtClean="0"/>
              <a:t> </a:t>
            </a:r>
            <a:r>
              <a:rPr lang="pt-BR" sz="1800" dirty="0" smtClean="0"/>
              <a:t>Cefaleia </a:t>
            </a:r>
            <a:r>
              <a:rPr lang="pt-BR" sz="1800" dirty="0"/>
              <a:t>atribuída </a:t>
            </a:r>
            <a:r>
              <a:rPr lang="pt-BR" sz="1800" dirty="0" smtClean="0"/>
              <a:t>à meningite carcinomatosa.</a:t>
            </a:r>
            <a:endParaRPr lang="pt-BR" sz="1800" dirty="0"/>
          </a:p>
          <a:p>
            <a:pPr>
              <a:lnSpc>
                <a:spcPct val="110000"/>
              </a:lnSpc>
            </a:pPr>
            <a:r>
              <a:rPr lang="pt-BR" sz="1800" dirty="0" smtClean="0"/>
              <a:t>Cefaleia </a:t>
            </a:r>
            <a:r>
              <a:rPr lang="pt-BR" sz="1800" dirty="0"/>
              <a:t>atribuída </a:t>
            </a:r>
            <a:r>
              <a:rPr lang="pt-BR" sz="1800" dirty="0" smtClean="0"/>
              <a:t>à hiper </a:t>
            </a:r>
            <a:r>
              <a:rPr lang="pt-BR" sz="1800" dirty="0"/>
              <a:t>ou hipossecreção hipotalâmica </a:t>
            </a:r>
            <a:r>
              <a:rPr lang="pt-BR" sz="1800" dirty="0" smtClean="0"/>
              <a:t>ou </a:t>
            </a:r>
            <a:r>
              <a:rPr lang="pt-BR" sz="1800" dirty="0" err="1" smtClean="0"/>
              <a:t>hipofisária</a:t>
            </a:r>
            <a:r>
              <a:rPr lang="pt-BR" sz="1800" dirty="0" smtClean="0"/>
              <a:t>.</a:t>
            </a:r>
            <a:endParaRPr lang="pt-BR" sz="1800" dirty="0"/>
          </a:p>
          <a:p>
            <a:pPr>
              <a:lnSpc>
                <a:spcPct val="110000"/>
              </a:lnSpc>
              <a:buFont typeface="Wingdings" panose="05000000000000000000" pitchFamily="2" charset="2"/>
              <a:buChar char="Ø"/>
            </a:pPr>
            <a:r>
              <a:rPr lang="pt-BR" sz="1800" b="1" dirty="0" smtClean="0"/>
              <a:t>Cefaleia </a:t>
            </a:r>
            <a:r>
              <a:rPr lang="pt-BR" sz="1800" b="1" dirty="0"/>
              <a:t>atribuída </a:t>
            </a:r>
            <a:r>
              <a:rPr lang="pt-BR" sz="1800" b="1" dirty="0" smtClean="0"/>
              <a:t>à </a:t>
            </a:r>
            <a:r>
              <a:rPr lang="pt-BR" sz="1800" b="1" dirty="0"/>
              <a:t>injeção </a:t>
            </a:r>
            <a:r>
              <a:rPr lang="pt-BR" sz="1800" b="1" dirty="0" err="1" smtClean="0"/>
              <a:t>intratecal</a:t>
            </a:r>
            <a:r>
              <a:rPr lang="pt-BR" sz="1800" b="1" dirty="0" smtClean="0"/>
              <a:t>.</a:t>
            </a:r>
            <a:endParaRPr lang="pt-BR" sz="1800" b="1" dirty="0"/>
          </a:p>
          <a:p>
            <a:pPr>
              <a:lnSpc>
                <a:spcPct val="110000"/>
              </a:lnSpc>
              <a:buFont typeface="Wingdings" panose="05000000000000000000" pitchFamily="2" charset="2"/>
              <a:buChar char="Ø"/>
            </a:pPr>
            <a:r>
              <a:rPr lang="pt-BR" sz="1800" b="1" dirty="0" smtClean="0"/>
              <a:t>Cefaleia </a:t>
            </a:r>
            <a:r>
              <a:rPr lang="pt-BR" sz="1800" b="1" dirty="0"/>
              <a:t>atribuída </a:t>
            </a:r>
            <a:r>
              <a:rPr lang="pt-BR" sz="1800" b="1" dirty="0" smtClean="0"/>
              <a:t>à </a:t>
            </a:r>
            <a:r>
              <a:rPr lang="pt-BR" sz="1800" b="1" dirty="0"/>
              <a:t>crise </a:t>
            </a:r>
            <a:r>
              <a:rPr lang="pt-BR" sz="1800" b="1" dirty="0" smtClean="0"/>
              <a:t>epiléptica.</a:t>
            </a:r>
            <a:endParaRPr lang="pt-BR" sz="1800" b="1" dirty="0"/>
          </a:p>
          <a:p>
            <a:pPr>
              <a:lnSpc>
                <a:spcPct val="110000"/>
              </a:lnSpc>
            </a:pPr>
            <a:r>
              <a:rPr lang="pt-BR" sz="1800" dirty="0" smtClean="0"/>
              <a:t>Hemicrania </a:t>
            </a:r>
            <a:r>
              <a:rPr lang="pt-BR" sz="1800" dirty="0" smtClean="0"/>
              <a:t>epiléptica.</a:t>
            </a:r>
            <a:endParaRPr lang="pt-BR" sz="1800" dirty="0"/>
          </a:p>
          <a:p>
            <a:pPr>
              <a:lnSpc>
                <a:spcPct val="110000"/>
              </a:lnSpc>
            </a:pPr>
            <a:r>
              <a:rPr lang="pt-BR" sz="1800" dirty="0" smtClean="0"/>
              <a:t>Cefaleia </a:t>
            </a:r>
            <a:r>
              <a:rPr lang="pt-BR" sz="1800" dirty="0"/>
              <a:t>pós-crise </a:t>
            </a:r>
            <a:r>
              <a:rPr lang="pt-BR" sz="1800" dirty="0" smtClean="0"/>
              <a:t>epiléptica.</a:t>
            </a:r>
            <a:endParaRPr lang="pt-BR" sz="1800" dirty="0" smtClean="0"/>
          </a:p>
          <a:p>
            <a:pPr>
              <a:lnSpc>
                <a:spcPct val="110000"/>
              </a:lnSpc>
              <a:buFont typeface="Wingdings" panose="05000000000000000000" pitchFamily="2" charset="2"/>
              <a:buChar char="Ø"/>
            </a:pPr>
            <a:r>
              <a:rPr lang="pt-BR" sz="1800" b="1" dirty="0"/>
              <a:t> </a:t>
            </a:r>
            <a:r>
              <a:rPr lang="pt-BR" sz="1800" b="1" dirty="0" smtClean="0"/>
              <a:t>Cefaleia </a:t>
            </a:r>
            <a:r>
              <a:rPr lang="pt-BR" sz="1800" b="1" dirty="0"/>
              <a:t>atribuída </a:t>
            </a:r>
            <a:r>
              <a:rPr lang="pt-BR" sz="1800" b="1" dirty="0" smtClean="0"/>
              <a:t>à </a:t>
            </a:r>
            <a:r>
              <a:rPr lang="pt-BR" sz="1800" b="1" dirty="0"/>
              <a:t>M</a:t>
            </a:r>
            <a:r>
              <a:rPr lang="pt-BR" sz="1800" b="1" dirty="0" smtClean="0"/>
              <a:t>alformação </a:t>
            </a:r>
            <a:r>
              <a:rPr lang="pt-BR" sz="1800" b="1" dirty="0"/>
              <a:t>de </a:t>
            </a:r>
            <a:r>
              <a:rPr lang="pt-BR" sz="1800" b="1" dirty="0" err="1"/>
              <a:t>Chiari</a:t>
            </a:r>
            <a:r>
              <a:rPr lang="pt-BR" sz="1800" b="1" dirty="0"/>
              <a:t> tipo I (MC1</a:t>
            </a:r>
            <a:r>
              <a:rPr lang="pt-BR" sz="1800" b="1" dirty="0" smtClean="0"/>
              <a:t>).</a:t>
            </a:r>
            <a:endParaRPr lang="pt-BR" sz="1800" b="1" dirty="0" smtClean="0"/>
          </a:p>
          <a:p>
            <a:pPr>
              <a:lnSpc>
                <a:spcPct val="110000"/>
              </a:lnSpc>
              <a:buFont typeface="Wingdings" panose="05000000000000000000" pitchFamily="2" charset="2"/>
              <a:buChar char="Ø"/>
            </a:pPr>
            <a:r>
              <a:rPr lang="pt-BR" sz="1800" b="1" dirty="0"/>
              <a:t> Síndrome de </a:t>
            </a:r>
            <a:r>
              <a:rPr lang="pt-BR" sz="1800" b="1" dirty="0" smtClean="0"/>
              <a:t>cefaleia </a:t>
            </a:r>
            <a:r>
              <a:rPr lang="pt-BR" sz="1800" b="1" dirty="0"/>
              <a:t>transitória e déficits neurológicos com </a:t>
            </a:r>
            <a:r>
              <a:rPr lang="pt-BR" sz="1800" b="1" dirty="0" err="1"/>
              <a:t>linfocitose</a:t>
            </a:r>
            <a:r>
              <a:rPr lang="pt-BR" sz="1800" b="1" dirty="0"/>
              <a:t> </a:t>
            </a:r>
            <a:r>
              <a:rPr lang="pt-BR" sz="1800" b="1" dirty="0" err="1"/>
              <a:t>liquórica</a:t>
            </a:r>
            <a:r>
              <a:rPr lang="pt-BR" sz="1800" b="1" dirty="0"/>
              <a:t> (CDNL</a:t>
            </a:r>
            <a:r>
              <a:rPr lang="pt-BR" sz="1800" b="1" dirty="0" smtClean="0"/>
              <a:t>).</a:t>
            </a:r>
            <a:endParaRPr lang="pt-BR" sz="1800" b="1" dirty="0"/>
          </a:p>
          <a:p>
            <a:pPr>
              <a:lnSpc>
                <a:spcPct val="110000"/>
              </a:lnSpc>
              <a:buFont typeface="Wingdings" panose="05000000000000000000" pitchFamily="2" charset="2"/>
              <a:buChar char="Ø"/>
            </a:pPr>
            <a:r>
              <a:rPr lang="pt-BR" sz="1800" b="1" dirty="0" smtClean="0"/>
              <a:t>Cefaleia </a:t>
            </a:r>
            <a:r>
              <a:rPr lang="pt-BR" sz="1800" b="1" dirty="0"/>
              <a:t>atribuída a outro distúrbio </a:t>
            </a:r>
            <a:r>
              <a:rPr lang="pt-BR" sz="1800" b="1" dirty="0" err="1"/>
              <a:t>não-vascular</a:t>
            </a:r>
            <a:r>
              <a:rPr lang="pt-BR" sz="1800" b="1" dirty="0"/>
              <a:t> </a:t>
            </a:r>
            <a:r>
              <a:rPr lang="pt-BR" sz="1800" b="1" dirty="0" smtClean="0"/>
              <a:t>intracraniano.</a:t>
            </a:r>
            <a:endParaRPr lang="pt-BR" sz="1800" b="1" dirty="0"/>
          </a:p>
          <a:p>
            <a:pPr>
              <a:buFont typeface="Wingdings" panose="05000000000000000000" pitchFamily="2" charset="2"/>
              <a:buChar char="Ø"/>
            </a:pPr>
            <a:endParaRPr lang="pt-BR" sz="1800" b="1" dirty="0"/>
          </a:p>
        </p:txBody>
      </p:sp>
    </p:spTree>
    <p:extLst>
      <p:ext uri="{BB962C8B-B14F-4D97-AF65-F5344CB8AC3E}">
        <p14:creationId xmlns="" xmlns:p14="http://schemas.microsoft.com/office/powerpoint/2010/main" val="20050107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Cefaleia </a:t>
            </a:r>
            <a:r>
              <a:rPr lang="pt-BR" dirty="0"/>
              <a:t>Atribuída a Transtorno </a:t>
            </a:r>
            <a:r>
              <a:rPr lang="pt-BR" dirty="0" smtClean="0"/>
              <a:t>                           Intracraniano </a:t>
            </a:r>
            <a:r>
              <a:rPr lang="pt-BR" dirty="0"/>
              <a:t>Não-vascular</a:t>
            </a:r>
          </a:p>
        </p:txBody>
      </p:sp>
      <p:sp>
        <p:nvSpPr>
          <p:cNvPr id="3" name="Espaço Reservado para Conteúdo 2"/>
          <p:cNvSpPr>
            <a:spLocks noGrp="1"/>
          </p:cNvSpPr>
          <p:nvPr>
            <p:ph idx="1"/>
          </p:nvPr>
        </p:nvSpPr>
        <p:spPr>
          <a:xfrm>
            <a:off x="251520" y="2249424"/>
            <a:ext cx="8640960" cy="4325112"/>
          </a:xfrm>
        </p:spPr>
        <p:txBody>
          <a:bodyPr>
            <a:normAutofit/>
          </a:bodyPr>
          <a:lstStyle/>
          <a:p>
            <a:r>
              <a:rPr lang="pt-BR" sz="2000" dirty="0" smtClean="0"/>
              <a:t>Nos </a:t>
            </a:r>
            <a:r>
              <a:rPr lang="pt-BR" sz="2000" dirty="0"/>
              <a:t>casos de </a:t>
            </a:r>
            <a:r>
              <a:rPr lang="pt-BR" sz="2000" i="1" dirty="0"/>
              <a:t>hipertensão intracraniana </a:t>
            </a:r>
            <a:r>
              <a:rPr lang="pt-BR" sz="2000" i="1" dirty="0" smtClean="0"/>
              <a:t>                                              </a:t>
            </a:r>
            <a:r>
              <a:rPr lang="pt-BR" sz="2000" dirty="0" smtClean="0"/>
              <a:t>(</a:t>
            </a:r>
            <a:r>
              <a:rPr lang="pt-BR" sz="2000" dirty="0"/>
              <a:t>pressão </a:t>
            </a:r>
            <a:r>
              <a:rPr lang="pt-BR" sz="2000" dirty="0" err="1"/>
              <a:t>liquórica</a:t>
            </a:r>
            <a:r>
              <a:rPr lang="pt-BR" sz="2000" dirty="0"/>
              <a:t> &gt; 200 mm de H2O em não obesos ou &gt; 250 mm de H2O em </a:t>
            </a:r>
            <a:r>
              <a:rPr lang="pt-BR" sz="2000" dirty="0" smtClean="0"/>
              <a:t>obesos), pode ser acompanhada de </a:t>
            </a:r>
            <a:r>
              <a:rPr lang="pt-BR" sz="2000" dirty="0" err="1" smtClean="0"/>
              <a:t>papiledema</a:t>
            </a:r>
            <a:r>
              <a:rPr lang="pt-BR" sz="2000" dirty="0" smtClean="0"/>
              <a:t>, aumento </a:t>
            </a:r>
            <a:r>
              <a:rPr lang="pt-BR" sz="2000" dirty="0"/>
              <a:t>da mancha </a:t>
            </a:r>
            <a:r>
              <a:rPr lang="pt-BR" sz="2000" dirty="0" smtClean="0"/>
              <a:t>cega, defeito </a:t>
            </a:r>
            <a:r>
              <a:rPr lang="pt-BR" sz="2000" dirty="0"/>
              <a:t>do campo visual (progressivo, se não </a:t>
            </a:r>
            <a:r>
              <a:rPr lang="pt-BR" sz="2000" dirty="0" smtClean="0"/>
              <a:t>tratado</a:t>
            </a:r>
            <a:r>
              <a:rPr lang="pt-BR" sz="2000" dirty="0" smtClean="0"/>
              <a:t>), </a:t>
            </a:r>
            <a:r>
              <a:rPr lang="pt-BR" sz="2000" dirty="0" smtClean="0"/>
              <a:t>paralisia </a:t>
            </a:r>
            <a:r>
              <a:rPr lang="pt-BR" sz="2000" dirty="0"/>
              <a:t>do VI </a:t>
            </a:r>
            <a:r>
              <a:rPr lang="pt-BR" sz="2000" dirty="0" smtClean="0"/>
              <a:t>nervo, zumbido, </a:t>
            </a:r>
            <a:r>
              <a:rPr lang="pt-BR" sz="2000" dirty="0" smtClean="0"/>
              <a:t>ruídos </a:t>
            </a:r>
            <a:r>
              <a:rPr lang="pt-BR" sz="2000" dirty="0" smtClean="0"/>
              <a:t>intracranianos, diplopia, escurecimento visual transitório.</a:t>
            </a:r>
          </a:p>
          <a:p>
            <a:r>
              <a:rPr lang="pt-BR" sz="2000" dirty="0" smtClean="0"/>
              <a:t>Nos casos </a:t>
            </a:r>
            <a:r>
              <a:rPr lang="pt-BR" sz="2000" i="1" dirty="0" smtClean="0"/>
              <a:t>de hipotensão </a:t>
            </a:r>
            <a:r>
              <a:rPr lang="pt-BR" sz="2000" i="1" dirty="0"/>
              <a:t>intracraniana </a:t>
            </a:r>
            <a:r>
              <a:rPr lang="pt-BR" sz="2000" i="1" dirty="0" smtClean="0"/>
              <a:t>                                                   </a:t>
            </a:r>
            <a:r>
              <a:rPr lang="pt-BR" sz="2000" dirty="0" smtClean="0"/>
              <a:t>(&lt; </a:t>
            </a:r>
            <a:r>
              <a:rPr lang="pt-BR" sz="2000" dirty="0"/>
              <a:t>60 mm de </a:t>
            </a:r>
            <a:r>
              <a:rPr lang="pt-BR" sz="2000" dirty="0" smtClean="0"/>
              <a:t>H2O </a:t>
            </a:r>
            <a:r>
              <a:rPr lang="pt-BR" sz="2000" dirty="0"/>
              <a:t>na posição </a:t>
            </a:r>
            <a:r>
              <a:rPr lang="pt-BR" sz="2000" dirty="0" smtClean="0"/>
              <a:t>sentada) pode </a:t>
            </a:r>
            <a:r>
              <a:rPr lang="pt-BR" sz="2000" dirty="0"/>
              <a:t>ser acompanhada de rigidez </a:t>
            </a:r>
            <a:r>
              <a:rPr lang="pt-BR" sz="2000" dirty="0" err="1" smtClean="0"/>
              <a:t>nucal</a:t>
            </a:r>
            <a:r>
              <a:rPr lang="pt-BR" sz="2000" dirty="0" smtClean="0"/>
              <a:t>, zumbido, </a:t>
            </a:r>
            <a:r>
              <a:rPr lang="pt-BR" sz="2000" dirty="0" err="1" smtClean="0"/>
              <a:t>hipoacusia</a:t>
            </a:r>
            <a:r>
              <a:rPr lang="pt-BR" sz="2000" dirty="0" smtClean="0"/>
              <a:t>, fotofobia e náuseas.</a:t>
            </a:r>
          </a:p>
          <a:p>
            <a:r>
              <a:rPr lang="pt-BR" sz="2000" dirty="0" smtClean="0"/>
              <a:t>Investigação: </a:t>
            </a:r>
            <a:r>
              <a:rPr lang="pt-BR" sz="2000" dirty="0" smtClean="0"/>
              <a:t>punção </a:t>
            </a:r>
            <a:r>
              <a:rPr lang="pt-BR" sz="2000" dirty="0" err="1" smtClean="0"/>
              <a:t>liquórica</a:t>
            </a:r>
            <a:r>
              <a:rPr lang="pt-BR" sz="2000" dirty="0" smtClean="0"/>
              <a:t>, RM, </a:t>
            </a:r>
            <a:r>
              <a:rPr lang="pt-BR" sz="2000" dirty="0" err="1" smtClean="0"/>
              <a:t>mielografia</a:t>
            </a:r>
            <a:r>
              <a:rPr lang="pt-BR" sz="2000" dirty="0" smtClean="0"/>
              <a:t>, </a:t>
            </a:r>
            <a:r>
              <a:rPr lang="pt-BR" sz="2000" dirty="0" err="1" smtClean="0"/>
              <a:t>cisternografia</a:t>
            </a:r>
            <a:r>
              <a:rPr lang="pt-BR" sz="2000" dirty="0" smtClean="0"/>
              <a:t>, biopsia, EEG, </a:t>
            </a:r>
            <a:r>
              <a:rPr lang="pt-BR" sz="2000" dirty="0" smtClean="0"/>
              <a:t>LCR.</a:t>
            </a:r>
            <a:endParaRPr lang="pt-BR" sz="2000" dirty="0" smtClean="0"/>
          </a:p>
          <a:p>
            <a:pPr marL="109728" indent="0">
              <a:buNone/>
            </a:pPr>
            <a:endParaRPr lang="pt-BR" sz="2000" dirty="0"/>
          </a:p>
        </p:txBody>
      </p:sp>
    </p:spTree>
    <p:extLst>
      <p:ext uri="{BB962C8B-B14F-4D97-AF65-F5344CB8AC3E}">
        <p14:creationId xmlns="" xmlns:p14="http://schemas.microsoft.com/office/powerpoint/2010/main" val="24834043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71600" y="1772816"/>
            <a:ext cx="7910696" cy="1944216"/>
          </a:xfrm>
        </p:spPr>
        <p:txBody>
          <a:bodyPr>
            <a:normAutofit fontScale="90000"/>
          </a:bodyPr>
          <a:lstStyle/>
          <a:p>
            <a:r>
              <a:rPr lang="pt-BR" dirty="0" smtClean="0"/>
              <a:t>CEFALEIA ATRIBUÍDA </a:t>
            </a:r>
            <a:r>
              <a:rPr lang="pt-BR" dirty="0" smtClean="0"/>
              <a:t> A </a:t>
            </a:r>
            <a:r>
              <a:rPr lang="pt-BR" dirty="0" smtClean="0"/>
              <a:t>UMA SUBSTÂNCIA OU A </a:t>
            </a:r>
            <a:r>
              <a:rPr lang="pt-BR" dirty="0" smtClean="0"/>
              <a:t>SUA RETIRADA</a:t>
            </a:r>
            <a:endParaRPr lang="pt-BR" dirty="0"/>
          </a:p>
        </p:txBody>
      </p:sp>
    </p:spTree>
    <p:extLst>
      <p:ext uri="{BB962C8B-B14F-4D97-AF65-F5344CB8AC3E}">
        <p14:creationId xmlns="" xmlns:p14="http://schemas.microsoft.com/office/powerpoint/2010/main" val="196722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Cefaleia </a:t>
            </a:r>
            <a:r>
              <a:rPr lang="pt-BR" dirty="0" smtClean="0"/>
              <a:t>Tensional</a:t>
            </a:r>
            <a:endParaRPr lang="pt-BR" dirty="0" smtClean="0">
              <a:solidFill>
                <a:schemeClr val="tx1"/>
              </a:solidFill>
            </a:endParaRPr>
          </a:p>
        </p:txBody>
      </p:sp>
      <p:sp>
        <p:nvSpPr>
          <p:cNvPr id="3" name="Subtítulo 2"/>
          <p:cNvSpPr>
            <a:spLocks noGrp="1"/>
          </p:cNvSpPr>
          <p:nvPr>
            <p:ph idx="1"/>
          </p:nvPr>
        </p:nvSpPr>
        <p:spPr/>
        <p:txBody>
          <a:bodyPr>
            <a:normAutofit fontScale="77500" lnSpcReduction="20000"/>
          </a:bodyPr>
          <a:lstStyle/>
          <a:p>
            <a:pPr algn="just"/>
            <a:r>
              <a:rPr lang="pt-BR" dirty="0" smtClean="0">
                <a:solidFill>
                  <a:schemeClr val="tx1"/>
                </a:solidFill>
              </a:rPr>
              <a:t>Causa mais comum de cefaleia(entre 40-70% da </a:t>
            </a:r>
            <a:r>
              <a:rPr lang="pt-BR" dirty="0" smtClean="0">
                <a:solidFill>
                  <a:schemeClr val="tx1"/>
                </a:solidFill>
              </a:rPr>
              <a:t>população).</a:t>
            </a:r>
            <a:endParaRPr lang="pt-BR" dirty="0" smtClean="0">
              <a:solidFill>
                <a:schemeClr val="tx1"/>
              </a:solidFill>
            </a:endParaRPr>
          </a:p>
          <a:p>
            <a:pPr algn="just"/>
            <a:r>
              <a:rPr lang="pt-BR" dirty="0" smtClean="0">
                <a:solidFill>
                  <a:schemeClr val="tx1"/>
                </a:solidFill>
              </a:rPr>
              <a:t>Mais comum em </a:t>
            </a:r>
            <a:r>
              <a:rPr lang="pt-BR" dirty="0" smtClean="0">
                <a:solidFill>
                  <a:schemeClr val="tx1"/>
                </a:solidFill>
              </a:rPr>
              <a:t>mulher.</a:t>
            </a:r>
            <a:endParaRPr lang="pt-BR" dirty="0" smtClean="0">
              <a:solidFill>
                <a:schemeClr val="tx1"/>
              </a:solidFill>
            </a:endParaRPr>
          </a:p>
          <a:p>
            <a:pPr algn="just"/>
            <a:r>
              <a:rPr lang="pt-BR" dirty="0" smtClean="0">
                <a:solidFill>
                  <a:schemeClr val="tx1"/>
                </a:solidFill>
              </a:rPr>
              <a:t>Idade 15-50 </a:t>
            </a:r>
            <a:r>
              <a:rPr lang="pt-BR" dirty="0" smtClean="0">
                <a:solidFill>
                  <a:schemeClr val="tx1"/>
                </a:solidFill>
              </a:rPr>
              <a:t>anos.</a:t>
            </a:r>
            <a:endParaRPr lang="pt-BR" dirty="0" smtClean="0">
              <a:solidFill>
                <a:schemeClr val="tx1"/>
              </a:solidFill>
            </a:endParaRPr>
          </a:p>
          <a:p>
            <a:pPr algn="just"/>
            <a:r>
              <a:rPr lang="pt-BR" dirty="0" smtClean="0">
                <a:solidFill>
                  <a:schemeClr val="tx1"/>
                </a:solidFill>
              </a:rPr>
              <a:t>Dor em </a:t>
            </a:r>
            <a:r>
              <a:rPr lang="pt-BR" dirty="0" smtClean="0">
                <a:solidFill>
                  <a:schemeClr val="tx1"/>
                </a:solidFill>
              </a:rPr>
              <a:t>pressão.</a:t>
            </a:r>
            <a:endParaRPr lang="pt-BR" dirty="0" smtClean="0">
              <a:solidFill>
                <a:schemeClr val="tx1"/>
              </a:solidFill>
            </a:endParaRPr>
          </a:p>
          <a:p>
            <a:pPr algn="just"/>
            <a:r>
              <a:rPr lang="pt-BR" dirty="0" err="1" smtClean="0">
                <a:solidFill>
                  <a:schemeClr val="tx1"/>
                </a:solidFill>
              </a:rPr>
              <a:t>Fronto-occipital</a:t>
            </a:r>
            <a:r>
              <a:rPr lang="pt-BR" dirty="0" smtClean="0">
                <a:solidFill>
                  <a:schemeClr val="tx1"/>
                </a:solidFill>
              </a:rPr>
              <a:t>, </a:t>
            </a:r>
            <a:r>
              <a:rPr lang="pt-BR" dirty="0" err="1" smtClean="0">
                <a:solidFill>
                  <a:schemeClr val="tx1"/>
                </a:solidFill>
              </a:rPr>
              <a:t>temporo-occipital</a:t>
            </a:r>
            <a:r>
              <a:rPr lang="pt-BR" dirty="0" smtClean="0">
                <a:solidFill>
                  <a:schemeClr val="tx1"/>
                </a:solidFill>
              </a:rPr>
              <a:t> </a:t>
            </a:r>
            <a:r>
              <a:rPr lang="pt-BR" dirty="0" smtClean="0">
                <a:solidFill>
                  <a:schemeClr val="tx1"/>
                </a:solidFill>
              </a:rPr>
              <a:t>bilateral, </a:t>
            </a:r>
            <a:r>
              <a:rPr lang="pt-BR" dirty="0" err="1" smtClean="0">
                <a:solidFill>
                  <a:schemeClr val="tx1"/>
                </a:solidFill>
              </a:rPr>
              <a:t>holocraniana</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Leve a </a:t>
            </a:r>
            <a:r>
              <a:rPr lang="pt-BR" dirty="0" smtClean="0">
                <a:solidFill>
                  <a:schemeClr val="tx1"/>
                </a:solidFill>
              </a:rPr>
              <a:t>moderada.</a:t>
            </a:r>
            <a:endParaRPr lang="pt-BR" dirty="0" smtClean="0">
              <a:solidFill>
                <a:schemeClr val="tx1"/>
              </a:solidFill>
            </a:endParaRPr>
          </a:p>
          <a:p>
            <a:pPr algn="just"/>
            <a:r>
              <a:rPr lang="pt-BR" dirty="0" smtClean="0">
                <a:solidFill>
                  <a:schemeClr val="tx1"/>
                </a:solidFill>
              </a:rPr>
              <a:t>Duração </a:t>
            </a:r>
            <a:r>
              <a:rPr lang="pt-BR" dirty="0" smtClean="0">
                <a:solidFill>
                  <a:schemeClr val="tx1"/>
                </a:solidFill>
              </a:rPr>
              <a:t>prolongada (</a:t>
            </a:r>
            <a:r>
              <a:rPr lang="pt-BR" dirty="0" smtClean="0">
                <a:solidFill>
                  <a:schemeClr val="tx1"/>
                </a:solidFill>
              </a:rPr>
              <a:t>30 </a:t>
            </a:r>
            <a:r>
              <a:rPr lang="pt-BR" dirty="0" err="1" smtClean="0">
                <a:solidFill>
                  <a:schemeClr val="tx1"/>
                </a:solidFill>
              </a:rPr>
              <a:t>min</a:t>
            </a:r>
            <a:r>
              <a:rPr lang="pt-BR" dirty="0" smtClean="0">
                <a:solidFill>
                  <a:schemeClr val="tx1"/>
                </a:solidFill>
              </a:rPr>
              <a:t> - 7 dias</a:t>
            </a:r>
            <a:r>
              <a:rPr lang="pt-BR" dirty="0" smtClean="0">
                <a:solidFill>
                  <a:schemeClr val="tx1"/>
                </a:solidFill>
              </a:rPr>
              <a:t>).</a:t>
            </a:r>
            <a:endParaRPr lang="pt-BR" dirty="0" smtClean="0">
              <a:solidFill>
                <a:schemeClr val="tx1"/>
              </a:solidFill>
            </a:endParaRPr>
          </a:p>
          <a:p>
            <a:pPr algn="just"/>
            <a:r>
              <a:rPr lang="pt-BR" dirty="0" smtClean="0">
                <a:solidFill>
                  <a:schemeClr val="tx1"/>
                </a:solidFill>
              </a:rPr>
              <a:t>Geralmente se inicia no período vespertino ou noturno, após dia estressante ou algum tipo de </a:t>
            </a:r>
            <a:r>
              <a:rPr lang="pt-BR" dirty="0" smtClean="0">
                <a:solidFill>
                  <a:schemeClr val="tx1"/>
                </a:solidFill>
              </a:rPr>
              <a:t>aborrecimento.</a:t>
            </a:r>
            <a:endParaRPr lang="pt-BR" dirty="0" smtClean="0">
              <a:solidFill>
                <a:schemeClr val="tx1"/>
              </a:solidFill>
            </a:endParaRPr>
          </a:p>
          <a:p>
            <a:pPr algn="just"/>
            <a:r>
              <a:rPr lang="pt-BR" dirty="0" smtClean="0">
                <a:solidFill>
                  <a:schemeClr val="tx1"/>
                </a:solidFill>
              </a:rPr>
              <a:t>Sem </a:t>
            </a:r>
            <a:r>
              <a:rPr lang="pt-BR" dirty="0" smtClean="0">
                <a:solidFill>
                  <a:schemeClr val="tx1"/>
                </a:solidFill>
              </a:rPr>
              <a:t>aura.</a:t>
            </a:r>
            <a:endParaRPr lang="pt-BR" dirty="0" smtClean="0">
              <a:solidFill>
                <a:schemeClr val="tx1"/>
              </a:solidFill>
            </a:endParaRPr>
          </a:p>
          <a:p>
            <a:pPr algn="just"/>
            <a:r>
              <a:rPr lang="pt-BR" dirty="0" smtClean="0">
                <a:solidFill>
                  <a:schemeClr val="tx1"/>
                </a:solidFill>
              </a:rPr>
              <a:t>Sem historia </a:t>
            </a:r>
            <a:r>
              <a:rPr lang="pt-BR" dirty="0" smtClean="0">
                <a:solidFill>
                  <a:schemeClr val="tx1"/>
                </a:solidFill>
              </a:rPr>
              <a:t>familiar.</a:t>
            </a:r>
            <a:endParaRPr lang="pt-BR" dirty="0" smtClean="0">
              <a:solidFill>
                <a:schemeClr val="tx1"/>
              </a:solidFill>
            </a:endParaRPr>
          </a:p>
          <a:p>
            <a:pPr algn="just"/>
            <a:r>
              <a:rPr lang="pt-BR" dirty="0" smtClean="0">
                <a:solidFill>
                  <a:schemeClr val="tx1"/>
                </a:solidFill>
              </a:rPr>
              <a:t>Associada a hipertonia, </a:t>
            </a:r>
            <a:r>
              <a:rPr lang="pt-BR" dirty="0" err="1" smtClean="0">
                <a:solidFill>
                  <a:schemeClr val="tx1"/>
                </a:solidFill>
              </a:rPr>
              <a:t>hiperestesia</a:t>
            </a:r>
            <a:r>
              <a:rPr lang="pt-BR" dirty="0" smtClean="0">
                <a:solidFill>
                  <a:schemeClr val="tx1"/>
                </a:solidFill>
              </a:rPr>
              <a:t> da musculatura </a:t>
            </a:r>
            <a:r>
              <a:rPr lang="pt-BR" dirty="0" smtClean="0">
                <a:solidFill>
                  <a:schemeClr val="tx1"/>
                </a:solidFill>
              </a:rPr>
              <a:t>pericraniana.</a:t>
            </a:r>
            <a:endParaRPr lang="pt-BR" dirty="0" smtClean="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normAutofit fontScale="90000"/>
          </a:bodyPr>
          <a:lstStyle/>
          <a:p>
            <a:pPr algn="ctr"/>
            <a:r>
              <a:rPr lang="pt-PT" b="1" dirty="0" smtClean="0"/>
              <a:t>Cefaleia </a:t>
            </a:r>
            <a:r>
              <a:rPr lang="pt-PT" b="1" dirty="0" smtClean="0"/>
              <a:t>a</a:t>
            </a:r>
            <a:r>
              <a:rPr lang="pt-PT" b="1" dirty="0" smtClean="0"/>
              <a:t>tribuída </a:t>
            </a:r>
            <a:r>
              <a:rPr lang="pt-PT" b="1" dirty="0"/>
              <a:t>a</a:t>
            </a:r>
            <a:r>
              <a:rPr lang="pt-PT" b="1" dirty="0" smtClean="0"/>
              <a:t> </a:t>
            </a:r>
            <a:r>
              <a:rPr lang="pt-PT" b="1" dirty="0"/>
              <a:t>u</a:t>
            </a:r>
            <a:r>
              <a:rPr lang="pt-PT" b="1" dirty="0" smtClean="0"/>
              <a:t>ma </a:t>
            </a:r>
            <a:r>
              <a:rPr lang="pt-PT" b="1" dirty="0" smtClean="0"/>
              <a:t>s</a:t>
            </a:r>
            <a:r>
              <a:rPr lang="pt-PT" b="1" dirty="0" smtClean="0"/>
              <a:t>ubstância </a:t>
            </a:r>
            <a:r>
              <a:rPr lang="pt-PT" b="1" dirty="0"/>
              <a:t>o</a:t>
            </a:r>
            <a:r>
              <a:rPr lang="pt-PT" b="1" dirty="0" smtClean="0"/>
              <a:t>u </a:t>
            </a:r>
            <a:r>
              <a:rPr lang="pt-PT" b="1" dirty="0" smtClean="0"/>
              <a:t>a</a:t>
            </a:r>
            <a:r>
              <a:rPr lang="pt-PT" b="1" dirty="0" smtClean="0"/>
              <a:t> </a:t>
            </a:r>
            <a:r>
              <a:rPr lang="pt-PT" b="1" dirty="0" smtClean="0"/>
              <a:t>s</a:t>
            </a:r>
            <a:r>
              <a:rPr lang="pt-PT" b="1" dirty="0" smtClean="0"/>
              <a:t>ua </a:t>
            </a:r>
            <a:r>
              <a:rPr lang="pt-PT" b="1" dirty="0" smtClean="0"/>
              <a:t>r</a:t>
            </a:r>
            <a:r>
              <a:rPr lang="pt-PT" b="1" dirty="0" smtClean="0"/>
              <a:t>etirada</a:t>
            </a:r>
            <a:endParaRPr lang="pt-PT" b="1" dirty="0"/>
          </a:p>
        </p:txBody>
      </p:sp>
      <p:sp>
        <p:nvSpPr>
          <p:cNvPr id="3" name="Espaço Reservado para Conteúdo 2"/>
          <p:cNvSpPr>
            <a:spLocks noGrp="1"/>
          </p:cNvSpPr>
          <p:nvPr>
            <p:ph idx="1"/>
          </p:nvPr>
        </p:nvSpPr>
        <p:spPr>
          <a:xfrm>
            <a:off x="457200" y="2060848"/>
            <a:ext cx="8147248" cy="4339952"/>
          </a:xfrm>
        </p:spPr>
        <p:txBody>
          <a:bodyPr>
            <a:normAutofit/>
          </a:bodyPr>
          <a:lstStyle/>
          <a:p>
            <a:r>
              <a:rPr lang="pt-PT" sz="2800" dirty="0"/>
              <a:t>O diagnóstico de </a:t>
            </a:r>
            <a:r>
              <a:rPr lang="pt-PT" sz="2800" dirty="0" smtClean="0"/>
              <a:t>Cefaleia </a:t>
            </a:r>
            <a:r>
              <a:rPr lang="pt-PT" sz="2800" dirty="0"/>
              <a:t>atribuída a uma substância geralmente se </a:t>
            </a:r>
            <a:r>
              <a:rPr lang="pt-PT" sz="2800" dirty="0" smtClean="0"/>
              <a:t>torna </a:t>
            </a:r>
            <a:r>
              <a:rPr lang="pt-PT" sz="2800" u="sng" dirty="0" smtClean="0"/>
              <a:t>definitivo </a:t>
            </a:r>
            <a:r>
              <a:rPr lang="pt-PT" sz="2800" dirty="0" smtClean="0"/>
              <a:t> apenas </a:t>
            </a:r>
            <a:r>
              <a:rPr lang="pt-PT" sz="2800" dirty="0"/>
              <a:t>quando a cefaléia desaparece ou melhora </a:t>
            </a:r>
            <a:r>
              <a:rPr lang="pt-PT" sz="2800" dirty="0" smtClean="0"/>
              <a:t>significativamente após </a:t>
            </a:r>
            <a:r>
              <a:rPr lang="pt-PT" sz="2800" dirty="0"/>
              <a:t>o término da exposição à </a:t>
            </a:r>
            <a:r>
              <a:rPr lang="pt-PT" sz="2800" dirty="0" smtClean="0"/>
              <a:t>substância.</a:t>
            </a:r>
            <a:endParaRPr lang="pt-PT" sz="2800" dirty="0" smtClean="0"/>
          </a:p>
        </p:txBody>
      </p:sp>
    </p:spTree>
    <p:extLst>
      <p:ext uri="{BB962C8B-B14F-4D97-AF65-F5344CB8AC3E}">
        <p14:creationId xmlns="" xmlns:p14="http://schemas.microsoft.com/office/powerpoint/2010/main" val="14581192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 xmlns:p14="http://schemas.microsoft.com/office/powerpoint/2010/main" val="256597181"/>
              </p:ext>
            </p:extLst>
          </p:nvPr>
        </p:nvGraphicFramePr>
        <p:xfrm>
          <a:off x="467544" y="1412923"/>
          <a:ext cx="7632848" cy="3657600"/>
        </p:xfrm>
        <a:graphic>
          <a:graphicData uri="http://schemas.openxmlformats.org/drawingml/2006/table">
            <a:tbl>
              <a:tblPr firstRow="1" bandRow="1">
                <a:tableStyleId>{F5AB1C69-6EDB-4FF4-983F-18BD219EF322}</a:tableStyleId>
              </a:tblPr>
              <a:tblGrid>
                <a:gridCol w="7632848"/>
              </a:tblGrid>
              <a:tr h="363639">
                <a:tc>
                  <a:txBody>
                    <a:bodyPr/>
                    <a:lstStyle/>
                    <a:p>
                      <a:r>
                        <a:rPr lang="pt-BR" dirty="0" smtClean="0"/>
                        <a:t>Uso ou exposição aguda a substância</a:t>
                      </a:r>
                    </a:p>
                  </a:txBody>
                  <a:tcPr/>
                </a:tc>
              </a:tr>
              <a:tr h="363639">
                <a:tc>
                  <a:txBody>
                    <a:bodyPr/>
                    <a:lstStyle/>
                    <a:p>
                      <a:r>
                        <a:rPr lang="pt-BR" dirty="0" smtClean="0"/>
                        <a:t>NO</a:t>
                      </a:r>
                      <a:endParaRPr lang="pt-PT" dirty="0"/>
                    </a:p>
                  </a:txBody>
                  <a:tcPr/>
                </a:tc>
              </a:tr>
              <a:tr h="363639">
                <a:tc>
                  <a:txBody>
                    <a:bodyPr/>
                    <a:lstStyle/>
                    <a:p>
                      <a:r>
                        <a:rPr lang="pt-BR" dirty="0" smtClean="0"/>
                        <a:t>inibidor da </a:t>
                      </a:r>
                      <a:r>
                        <a:rPr lang="pt-BR" dirty="0" err="1" smtClean="0"/>
                        <a:t>fosfodiesterase</a:t>
                      </a:r>
                      <a:r>
                        <a:rPr lang="pt-BR" dirty="0" smtClean="0"/>
                        <a:t>, </a:t>
                      </a:r>
                      <a:endParaRPr lang="pt-PT" dirty="0"/>
                    </a:p>
                  </a:txBody>
                  <a:tcPr/>
                </a:tc>
              </a:tr>
              <a:tr h="363639">
                <a:tc>
                  <a:txBody>
                    <a:bodyPr/>
                    <a:lstStyle/>
                    <a:p>
                      <a:r>
                        <a:rPr lang="pt-BR" dirty="0" smtClean="0"/>
                        <a:t>CO</a:t>
                      </a:r>
                      <a:endParaRPr lang="pt-PT" dirty="0"/>
                    </a:p>
                  </a:txBody>
                  <a:tcPr/>
                </a:tc>
              </a:tr>
              <a:tr h="363639">
                <a:tc>
                  <a:txBody>
                    <a:bodyPr/>
                    <a:lstStyle/>
                    <a:p>
                      <a:r>
                        <a:rPr lang="pt-BR" dirty="0" smtClean="0"/>
                        <a:t>álcool</a:t>
                      </a:r>
                      <a:endParaRPr lang="pt-PT" dirty="0"/>
                    </a:p>
                  </a:txBody>
                  <a:tcPr/>
                </a:tc>
              </a:tr>
              <a:tr h="363639">
                <a:tc>
                  <a:txBody>
                    <a:bodyPr/>
                    <a:lstStyle/>
                    <a:p>
                      <a:r>
                        <a:rPr lang="pt-BR" dirty="0" smtClean="0"/>
                        <a:t>alimentos e aditivos</a:t>
                      </a:r>
                      <a:endParaRPr lang="pt-PT" dirty="0"/>
                    </a:p>
                  </a:txBody>
                  <a:tcPr/>
                </a:tc>
              </a:tr>
              <a:tr h="363639">
                <a:tc>
                  <a:txBody>
                    <a:bodyPr/>
                    <a:lstStyle/>
                    <a:p>
                      <a:r>
                        <a:rPr lang="pt-BR" dirty="0" smtClean="0"/>
                        <a:t>cocaína</a:t>
                      </a:r>
                      <a:endParaRPr lang="pt-PT" dirty="0"/>
                    </a:p>
                  </a:txBody>
                  <a:tcPr/>
                </a:tc>
              </a:tr>
              <a:tr h="363639">
                <a:tc>
                  <a:txBody>
                    <a:bodyPr/>
                    <a:lstStyle/>
                    <a:p>
                      <a:r>
                        <a:rPr lang="pt-BR" dirty="0" err="1" smtClean="0"/>
                        <a:t>cannabis</a:t>
                      </a:r>
                      <a:endParaRPr lang="pt-BR" dirty="0" smtClean="0"/>
                    </a:p>
                  </a:txBody>
                  <a:tcPr/>
                </a:tc>
              </a:tr>
              <a:tr h="363639">
                <a:tc>
                  <a:txBody>
                    <a:bodyPr/>
                    <a:lstStyle/>
                    <a:p>
                      <a:r>
                        <a:rPr lang="pt-BR" dirty="0" smtClean="0"/>
                        <a:t>histamina</a:t>
                      </a:r>
                    </a:p>
                  </a:txBody>
                  <a:tcPr/>
                </a:tc>
              </a:tr>
              <a:tr h="363639">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pt-BR" dirty="0" smtClean="0"/>
                        <a:t>peptídeo relacionado ao gene de calcitonina</a:t>
                      </a:r>
                    </a:p>
                  </a:txBody>
                  <a:tcPr/>
                </a:tc>
              </a:tr>
            </a:tbl>
          </a:graphicData>
        </a:graphic>
      </p:graphicFrame>
      <p:sp>
        <p:nvSpPr>
          <p:cNvPr id="6" name="CaixaDeTexto 5"/>
          <p:cNvSpPr txBox="1"/>
          <p:nvPr/>
        </p:nvSpPr>
        <p:spPr>
          <a:xfrm>
            <a:off x="827584" y="1412776"/>
            <a:ext cx="2376264" cy="369332"/>
          </a:xfrm>
          <a:prstGeom prst="rect">
            <a:avLst/>
          </a:prstGeom>
          <a:noFill/>
        </p:spPr>
        <p:txBody>
          <a:bodyPr wrap="square" rtlCol="0">
            <a:spAutoFit/>
          </a:bodyPr>
          <a:lstStyle/>
          <a:p>
            <a:endParaRPr lang="pt-PT" dirty="0"/>
          </a:p>
        </p:txBody>
      </p:sp>
    </p:spTree>
    <p:extLst>
      <p:ext uri="{BB962C8B-B14F-4D97-AF65-F5344CB8AC3E}">
        <p14:creationId xmlns="" xmlns:p14="http://schemas.microsoft.com/office/powerpoint/2010/main" val="7419339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508872800"/>
              </p:ext>
            </p:extLst>
          </p:nvPr>
        </p:nvGraphicFramePr>
        <p:xfrm>
          <a:off x="611560" y="3789041"/>
          <a:ext cx="7344816" cy="1828800"/>
        </p:xfrm>
        <a:graphic>
          <a:graphicData uri="http://schemas.openxmlformats.org/drawingml/2006/table">
            <a:tbl>
              <a:tblPr firstRow="1" bandRow="1">
                <a:tableStyleId>{5C22544A-7EE6-4342-B048-85BDC9FD1C3A}</a:tableStyleId>
              </a:tblPr>
              <a:tblGrid>
                <a:gridCol w="7344816"/>
              </a:tblGrid>
              <a:tr h="202480">
                <a:tc>
                  <a:txBody>
                    <a:bodyPr/>
                    <a:lstStyle/>
                    <a:p>
                      <a:r>
                        <a:rPr lang="pt-BR" dirty="0" smtClean="0"/>
                        <a:t>Interrupção do uso de substância:</a:t>
                      </a:r>
                    </a:p>
                  </a:txBody>
                  <a:tcPr/>
                </a:tc>
              </a:tr>
              <a:tr h="202480">
                <a:tc>
                  <a:txBody>
                    <a:bodyPr/>
                    <a:lstStyle/>
                    <a:p>
                      <a:r>
                        <a:rPr lang="pt-BR" dirty="0" smtClean="0"/>
                        <a:t>Cafeína</a:t>
                      </a:r>
                      <a:endParaRPr lang="pt-PT" dirty="0"/>
                    </a:p>
                  </a:txBody>
                  <a:tcPr/>
                </a:tc>
              </a:tr>
              <a:tr h="202480">
                <a:tc>
                  <a:txBody>
                    <a:bodyPr/>
                    <a:lstStyle/>
                    <a:p>
                      <a:r>
                        <a:rPr lang="pt-BR" dirty="0" err="1" smtClean="0"/>
                        <a:t>Opióides</a:t>
                      </a:r>
                      <a:endParaRPr lang="pt-PT" dirty="0"/>
                    </a:p>
                  </a:txBody>
                  <a:tcPr/>
                </a:tc>
              </a:tr>
              <a:tr h="342208">
                <a:tc>
                  <a:txBody>
                    <a:bodyPr/>
                    <a:lstStyle/>
                    <a:p>
                      <a:endParaRPr lang="pt-PT" dirty="0"/>
                    </a:p>
                  </a:txBody>
                  <a:tcPr/>
                </a:tc>
              </a:tr>
              <a:tr h="2024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smtClean="0"/>
                    </a:p>
                  </a:txBody>
                  <a:tcPr/>
                </a:tc>
              </a:tr>
            </a:tbl>
          </a:graphicData>
        </a:graphic>
      </p:graphicFrame>
      <p:graphicFrame>
        <p:nvGraphicFramePr>
          <p:cNvPr id="5" name="Tabela 4"/>
          <p:cNvGraphicFramePr>
            <a:graphicFrameLocks noGrp="1"/>
          </p:cNvGraphicFramePr>
          <p:nvPr>
            <p:extLst>
              <p:ext uri="{D42A27DB-BD31-4B8C-83A1-F6EECF244321}">
                <p14:modId xmlns="" xmlns:p14="http://schemas.microsoft.com/office/powerpoint/2010/main" val="3705369863"/>
              </p:ext>
            </p:extLst>
          </p:nvPr>
        </p:nvGraphicFramePr>
        <p:xfrm>
          <a:off x="539552" y="764704"/>
          <a:ext cx="7344816" cy="2219960"/>
        </p:xfrm>
        <a:graphic>
          <a:graphicData uri="http://schemas.openxmlformats.org/drawingml/2006/table">
            <a:tbl>
              <a:tblPr firstRow="1" bandRow="1">
                <a:tableStyleId>{5C22544A-7EE6-4342-B048-85BDC9FD1C3A}</a:tableStyleId>
              </a:tblPr>
              <a:tblGrid>
                <a:gridCol w="7344816"/>
              </a:tblGrid>
              <a:tr h="226824">
                <a:tc>
                  <a:txBody>
                    <a:bodyPr/>
                    <a:lstStyle/>
                    <a:p>
                      <a:r>
                        <a:rPr lang="pt-BR" b="1" dirty="0" smtClean="0"/>
                        <a:t>Uso excessivo de medicamento</a:t>
                      </a:r>
                    </a:p>
                  </a:txBody>
                  <a:tcPr/>
                </a:tc>
              </a:tr>
              <a:tr h="370840">
                <a:tc>
                  <a:txBody>
                    <a:bodyPr/>
                    <a:lstStyle/>
                    <a:p>
                      <a:r>
                        <a:rPr lang="pt-BR" dirty="0" smtClean="0"/>
                        <a:t>Ergotamina</a:t>
                      </a:r>
                      <a:endParaRPr lang="pt-PT" dirty="0"/>
                    </a:p>
                  </a:txBody>
                  <a:tcPr/>
                </a:tc>
              </a:tr>
              <a:tr h="370840">
                <a:tc>
                  <a:txBody>
                    <a:bodyPr/>
                    <a:lstStyle/>
                    <a:p>
                      <a:r>
                        <a:rPr lang="pt-BR" dirty="0" err="1" smtClean="0"/>
                        <a:t>Triptanos</a:t>
                      </a:r>
                      <a:endParaRPr lang="pt-PT" dirty="0"/>
                    </a:p>
                  </a:txBody>
                  <a:tcPr/>
                </a:tc>
              </a:tr>
              <a:tr h="370840">
                <a:tc>
                  <a:txBody>
                    <a:bodyPr/>
                    <a:lstStyle/>
                    <a:p>
                      <a:r>
                        <a:rPr lang="pt-BR" dirty="0" smtClean="0"/>
                        <a:t>Analgésicos</a:t>
                      </a:r>
                      <a:endParaRPr lang="pt-PT" dirty="0"/>
                    </a:p>
                  </a:txBody>
                  <a:tcPr/>
                </a:tc>
              </a:tr>
              <a:tr h="370840">
                <a:tc>
                  <a:txBody>
                    <a:bodyPr/>
                    <a:lstStyle/>
                    <a:p>
                      <a:r>
                        <a:rPr lang="pt-BR" dirty="0" err="1" smtClean="0"/>
                        <a:t>Opióides</a:t>
                      </a:r>
                      <a:endParaRPr lang="pt-PT"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pt-BR" dirty="0" smtClean="0"/>
                        <a:t>Combinação de medicamentos</a:t>
                      </a:r>
                    </a:p>
                  </a:txBody>
                  <a:tcPr/>
                </a:tc>
              </a:tr>
            </a:tbl>
          </a:graphicData>
        </a:graphic>
      </p:graphicFrame>
    </p:spTree>
    <p:extLst>
      <p:ext uri="{BB962C8B-B14F-4D97-AF65-F5344CB8AC3E}">
        <p14:creationId xmlns="" xmlns:p14="http://schemas.microsoft.com/office/powerpoint/2010/main" val="1467603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CEFALEIA ATRIBUÍDA </a:t>
            </a:r>
            <a:r>
              <a:rPr lang="pt-BR" dirty="0" smtClean="0"/>
              <a:t> À INFECÇÃO</a:t>
            </a:r>
            <a:endParaRPr lang="pt-BR" dirty="0"/>
          </a:p>
        </p:txBody>
      </p:sp>
    </p:spTree>
    <p:extLst>
      <p:ext uri="{BB962C8B-B14F-4D97-AF65-F5344CB8AC3E}">
        <p14:creationId xmlns="" xmlns:p14="http://schemas.microsoft.com/office/powerpoint/2010/main" val="6875443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lstStyle/>
          <a:p>
            <a:pPr algn="ctr"/>
            <a:r>
              <a:rPr lang="pt-PT" b="1" dirty="0" smtClean="0"/>
              <a:t>Cefaleia </a:t>
            </a:r>
            <a:r>
              <a:rPr lang="pt-PT" b="1" dirty="0" smtClean="0"/>
              <a:t>A</a:t>
            </a:r>
            <a:r>
              <a:rPr lang="pt-PT" b="1" dirty="0" smtClean="0"/>
              <a:t>tribuída à Infecção</a:t>
            </a:r>
            <a:endParaRPr lang="pt-PT" b="1" dirty="0"/>
          </a:p>
        </p:txBody>
      </p:sp>
      <p:sp>
        <p:nvSpPr>
          <p:cNvPr id="3" name="Espaço Reservado para Conteúdo 2"/>
          <p:cNvSpPr>
            <a:spLocks noGrp="1"/>
          </p:cNvSpPr>
          <p:nvPr>
            <p:ph idx="1"/>
          </p:nvPr>
        </p:nvSpPr>
        <p:spPr>
          <a:xfrm>
            <a:off x="457200" y="2060848"/>
            <a:ext cx="8229600" cy="4325112"/>
          </a:xfrm>
        </p:spPr>
        <p:txBody>
          <a:bodyPr>
            <a:normAutofit fontScale="92500" lnSpcReduction="20000"/>
          </a:bodyPr>
          <a:lstStyle/>
          <a:p>
            <a:r>
              <a:rPr lang="pt-PT" dirty="0"/>
              <a:t>O diagnóstico de </a:t>
            </a:r>
            <a:r>
              <a:rPr lang="pt-PT" dirty="0" smtClean="0"/>
              <a:t>cefaleia </a:t>
            </a:r>
            <a:r>
              <a:rPr lang="pt-PT" dirty="0"/>
              <a:t>atribuída a uma infecção geralmente se </a:t>
            </a:r>
            <a:r>
              <a:rPr lang="pt-PT" dirty="0" smtClean="0"/>
              <a:t>torna </a:t>
            </a:r>
            <a:r>
              <a:rPr lang="pt-PT" b="1" u="sng" dirty="0" smtClean="0"/>
              <a:t>definido</a:t>
            </a:r>
            <a:r>
              <a:rPr lang="pt-PT" dirty="0" smtClean="0"/>
              <a:t> </a:t>
            </a:r>
            <a:r>
              <a:rPr lang="pt-PT" dirty="0"/>
              <a:t>somente quando a cefaléia desaparece ou melhora </a:t>
            </a:r>
            <a:r>
              <a:rPr lang="pt-PT" dirty="0" smtClean="0"/>
              <a:t>significativamente depois </a:t>
            </a:r>
            <a:r>
              <a:rPr lang="pt-PT" dirty="0"/>
              <a:t>do tratamento eficaz ou remissão </a:t>
            </a:r>
            <a:r>
              <a:rPr lang="pt-PT" dirty="0" smtClean="0"/>
              <a:t>espontânea </a:t>
            </a:r>
            <a:r>
              <a:rPr lang="pt-PT" dirty="0"/>
              <a:t>da </a:t>
            </a:r>
            <a:r>
              <a:rPr lang="pt-PT" dirty="0" smtClean="0"/>
              <a:t>infecção.</a:t>
            </a:r>
            <a:endParaRPr lang="pt-PT" dirty="0" smtClean="0"/>
          </a:p>
          <a:p>
            <a:pPr marL="114300" indent="0">
              <a:buNone/>
            </a:pPr>
            <a:endParaRPr lang="pt-BR" dirty="0"/>
          </a:p>
          <a:p>
            <a:r>
              <a:rPr lang="pt-PT" b="1" dirty="0" smtClean="0"/>
              <a:t>Infecção </a:t>
            </a:r>
            <a:r>
              <a:rPr lang="pt-PT" b="1" dirty="0"/>
              <a:t>intracraniana:</a:t>
            </a:r>
            <a:r>
              <a:rPr lang="pt-BR" b="1" dirty="0"/>
              <a:t> </a:t>
            </a:r>
            <a:r>
              <a:rPr lang="pt-BR" dirty="0"/>
              <a:t>meningite bacteriana, meningite </a:t>
            </a:r>
            <a:r>
              <a:rPr lang="pt-BR" dirty="0" err="1"/>
              <a:t>linfocítica</a:t>
            </a:r>
            <a:r>
              <a:rPr lang="pt-BR" dirty="0"/>
              <a:t>, encefalite, abscesso cerebral, </a:t>
            </a:r>
            <a:r>
              <a:rPr lang="pt-BR" dirty="0" err="1"/>
              <a:t>empiema</a:t>
            </a:r>
            <a:r>
              <a:rPr lang="pt-BR" dirty="0"/>
              <a:t> </a:t>
            </a:r>
            <a:r>
              <a:rPr lang="pt-BR" dirty="0" err="1" smtClean="0"/>
              <a:t>subdural</a:t>
            </a:r>
            <a:r>
              <a:rPr lang="pt-BR" dirty="0" smtClean="0"/>
              <a:t>.</a:t>
            </a:r>
            <a:endParaRPr lang="pt-BR" dirty="0"/>
          </a:p>
          <a:p>
            <a:r>
              <a:rPr lang="pt-BR" b="1" dirty="0"/>
              <a:t>Infecção sistêmica: </a:t>
            </a:r>
            <a:r>
              <a:rPr lang="pt-BR" dirty="0"/>
              <a:t>bacteriana, viral e </a:t>
            </a:r>
            <a:r>
              <a:rPr lang="pt-BR" dirty="0" smtClean="0"/>
              <a:t>outros.</a:t>
            </a:r>
            <a:endParaRPr lang="pt-BR" dirty="0"/>
          </a:p>
          <a:p>
            <a:r>
              <a:rPr lang="pt-BR" b="1" dirty="0" smtClean="0"/>
              <a:t>HIV.</a:t>
            </a:r>
            <a:endParaRPr lang="pt-BR" b="1" dirty="0"/>
          </a:p>
          <a:p>
            <a:r>
              <a:rPr lang="pt-BR" b="1" dirty="0"/>
              <a:t>Crônica pós-infecção: </a:t>
            </a:r>
            <a:r>
              <a:rPr lang="pt-BR" dirty="0"/>
              <a:t>pós-meningite </a:t>
            </a:r>
            <a:r>
              <a:rPr lang="pt-BR" dirty="0" smtClean="0"/>
              <a:t>bacteriana.</a:t>
            </a:r>
            <a:endParaRPr lang="pt-PT" b="1" dirty="0"/>
          </a:p>
          <a:p>
            <a:endParaRPr lang="pt-PT" dirty="0"/>
          </a:p>
        </p:txBody>
      </p:sp>
    </p:spTree>
    <p:extLst>
      <p:ext uri="{BB962C8B-B14F-4D97-AF65-F5344CB8AC3E}">
        <p14:creationId xmlns="" xmlns:p14="http://schemas.microsoft.com/office/powerpoint/2010/main" val="38185873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62880" y="1556792"/>
            <a:ext cx="8229600" cy="3240360"/>
          </a:xfrm>
        </p:spPr>
        <p:txBody>
          <a:bodyPr/>
          <a:lstStyle/>
          <a:p>
            <a:r>
              <a:rPr lang="pt-BR" dirty="0" smtClean="0"/>
              <a:t>Exames </a:t>
            </a:r>
            <a:r>
              <a:rPr lang="pt-BR" dirty="0" smtClean="0"/>
              <a:t>Complementares</a:t>
            </a:r>
            <a:endParaRPr lang="pt-BR" dirty="0" smtClean="0"/>
          </a:p>
          <a:p>
            <a:pPr marL="64008" indent="0">
              <a:buNone/>
            </a:pPr>
            <a:r>
              <a:rPr lang="pt-BR" dirty="0"/>
              <a:t>	</a:t>
            </a:r>
            <a:r>
              <a:rPr lang="pt-BR" dirty="0" smtClean="0"/>
              <a:t>- </a:t>
            </a:r>
            <a:r>
              <a:rPr lang="pt-BR" dirty="0" smtClean="0"/>
              <a:t>LCR</a:t>
            </a:r>
            <a:endParaRPr lang="pt-BR" dirty="0" smtClean="0"/>
          </a:p>
          <a:p>
            <a:pPr marL="64008" indent="0">
              <a:buNone/>
            </a:pPr>
            <a:r>
              <a:rPr lang="pt-BR" dirty="0"/>
              <a:t>	</a:t>
            </a:r>
            <a:r>
              <a:rPr lang="pt-BR" dirty="0" smtClean="0"/>
              <a:t>- EEG</a:t>
            </a:r>
          </a:p>
          <a:p>
            <a:pPr marL="64008" indent="0">
              <a:buNone/>
            </a:pPr>
            <a:r>
              <a:rPr lang="pt-BR" dirty="0"/>
              <a:t>	</a:t>
            </a:r>
            <a:r>
              <a:rPr lang="pt-BR" dirty="0" smtClean="0"/>
              <a:t>- </a:t>
            </a:r>
            <a:r>
              <a:rPr lang="pt-BR" dirty="0" smtClean="0"/>
              <a:t>TC</a:t>
            </a:r>
            <a:endParaRPr lang="pt-BR" dirty="0" smtClean="0"/>
          </a:p>
          <a:p>
            <a:pPr marL="64008" indent="0">
              <a:buNone/>
            </a:pPr>
            <a:r>
              <a:rPr lang="pt-BR" dirty="0" smtClean="0"/>
              <a:t>	- RM</a:t>
            </a:r>
            <a:endParaRPr lang="pt-PT" dirty="0"/>
          </a:p>
        </p:txBody>
      </p:sp>
    </p:spTree>
    <p:extLst>
      <p:ext uri="{BB962C8B-B14F-4D97-AF65-F5344CB8AC3E}">
        <p14:creationId xmlns="" xmlns:p14="http://schemas.microsoft.com/office/powerpoint/2010/main" val="206408965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2204864"/>
            <a:ext cx="8458200" cy="1470025"/>
          </a:xfrm>
        </p:spPr>
        <p:txBody>
          <a:bodyPr/>
          <a:lstStyle/>
          <a:p>
            <a:pPr algn="ctr"/>
            <a:r>
              <a:rPr lang="en-US" dirty="0" err="1" smtClean="0"/>
              <a:t>Cefaleia</a:t>
            </a:r>
            <a:r>
              <a:rPr lang="en-US" dirty="0" smtClean="0"/>
              <a:t> </a:t>
            </a:r>
            <a:r>
              <a:rPr lang="en-US" dirty="0" err="1" smtClean="0"/>
              <a:t>A</a:t>
            </a:r>
            <a:r>
              <a:rPr lang="en-US" dirty="0" err="1" smtClean="0"/>
              <a:t>tribuída</a:t>
            </a:r>
            <a:r>
              <a:rPr lang="en-US" dirty="0" smtClean="0"/>
              <a:t> </a:t>
            </a:r>
            <a:r>
              <a:rPr lang="en-US" dirty="0" smtClean="0"/>
              <a:t>a </a:t>
            </a:r>
            <a:r>
              <a:rPr lang="en-US" dirty="0" err="1" smtClean="0"/>
              <a:t>Distúrbios</a:t>
            </a:r>
            <a:r>
              <a:rPr lang="en-US" dirty="0" smtClean="0"/>
              <a:t> da </a:t>
            </a:r>
            <a:r>
              <a:rPr lang="en-US" dirty="0" err="1" smtClean="0"/>
              <a:t>Homeostase</a:t>
            </a:r>
            <a:endParaRPr lang="pt-B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720080"/>
            <a:ext cx="8229600" cy="6669360"/>
          </a:xfrm>
        </p:spPr>
        <p:txBody>
          <a:bodyPr>
            <a:normAutofit/>
          </a:bodyPr>
          <a:lstStyle/>
          <a:p>
            <a:r>
              <a:rPr lang="en-US" sz="2400" dirty="0" smtClean="0"/>
              <a:t> </a:t>
            </a:r>
            <a:r>
              <a:rPr lang="pt-BR" sz="2400" dirty="0" smtClean="0"/>
              <a:t>Cefaleia</a:t>
            </a:r>
            <a:r>
              <a:rPr lang="en-US" sz="2400" dirty="0" smtClean="0"/>
              <a:t> </a:t>
            </a:r>
            <a:r>
              <a:rPr lang="en-US" sz="2400" dirty="0" err="1" smtClean="0"/>
              <a:t>atribuída</a:t>
            </a:r>
            <a:r>
              <a:rPr lang="en-US" sz="2400" dirty="0" smtClean="0"/>
              <a:t> à H</a:t>
            </a:r>
            <a:r>
              <a:rPr lang="pt-BR" sz="2400" dirty="0" err="1" smtClean="0"/>
              <a:t>ipóxia</a:t>
            </a:r>
            <a:r>
              <a:rPr lang="en-US" sz="2400" dirty="0" smtClean="0"/>
              <a:t> </a:t>
            </a:r>
            <a:r>
              <a:rPr lang="en-US" sz="2400" dirty="0" smtClean="0"/>
              <a:t>e/</a:t>
            </a:r>
            <a:r>
              <a:rPr lang="en-US" sz="2400" dirty="0" err="1" smtClean="0"/>
              <a:t>ou</a:t>
            </a:r>
            <a:r>
              <a:rPr lang="en-US" sz="2400" dirty="0" smtClean="0"/>
              <a:t> </a:t>
            </a:r>
            <a:r>
              <a:rPr lang="en-US" sz="2400" dirty="0" err="1" smtClean="0"/>
              <a:t>Hipercarpnia</a:t>
            </a:r>
            <a:r>
              <a:rPr lang="en-US" sz="2800" dirty="0" smtClean="0"/>
              <a:t> </a:t>
            </a:r>
            <a:endParaRPr lang="en-US" sz="2800" dirty="0" smtClean="0"/>
          </a:p>
          <a:p>
            <a:pPr>
              <a:buNone/>
            </a:pPr>
            <a:r>
              <a:rPr lang="en-US" sz="2800" dirty="0" smtClean="0"/>
              <a:t>   </a:t>
            </a:r>
            <a:r>
              <a:rPr lang="en-US" sz="2000" dirty="0" smtClean="0"/>
              <a:t>(</a:t>
            </a:r>
            <a:r>
              <a:rPr lang="en-US" sz="2000" dirty="0" err="1" smtClean="0"/>
              <a:t>Cefaleia</a:t>
            </a:r>
            <a:r>
              <a:rPr lang="en-US" sz="2000" dirty="0" smtClean="0"/>
              <a:t> se </a:t>
            </a:r>
            <a:r>
              <a:rPr lang="en-US" sz="2000" dirty="0" err="1" smtClean="0"/>
              <a:t>inicia</a:t>
            </a:r>
            <a:r>
              <a:rPr lang="en-US" sz="2000" dirty="0" smtClean="0"/>
              <a:t> </a:t>
            </a:r>
            <a:r>
              <a:rPr lang="en-US" sz="2000" dirty="0" err="1" smtClean="0"/>
              <a:t>apos</a:t>
            </a:r>
            <a:r>
              <a:rPr lang="en-US" sz="2000" dirty="0" smtClean="0"/>
              <a:t> 24h </a:t>
            </a:r>
            <a:r>
              <a:rPr lang="en-US" sz="2000" dirty="0" err="1" smtClean="0"/>
              <a:t>em</a:t>
            </a:r>
            <a:r>
              <a:rPr lang="en-US" sz="2000" dirty="0" smtClean="0"/>
              <a:t> </a:t>
            </a:r>
            <a:r>
              <a:rPr lang="en-US" sz="2000" dirty="0" err="1" smtClean="0"/>
              <a:t>pacientes</a:t>
            </a:r>
            <a:r>
              <a:rPr lang="en-US" sz="2000" dirty="0" smtClean="0"/>
              <a:t> com PaO2 &lt; </a:t>
            </a:r>
            <a:r>
              <a:rPr lang="en-US" sz="2000" dirty="0" smtClean="0"/>
              <a:t>70 mmHg </a:t>
            </a:r>
            <a:r>
              <a:rPr lang="en-US" sz="2000" dirty="0" err="1" smtClean="0"/>
              <a:t>ou</a:t>
            </a:r>
            <a:r>
              <a:rPr lang="en-US" sz="2000" dirty="0" smtClean="0"/>
              <a:t> </a:t>
            </a:r>
            <a:r>
              <a:rPr lang="en-US" sz="2000" dirty="0" err="1" smtClean="0"/>
              <a:t>em</a:t>
            </a:r>
            <a:r>
              <a:rPr lang="en-US" sz="2000" dirty="0" smtClean="0"/>
              <a:t> </a:t>
            </a:r>
            <a:r>
              <a:rPr lang="en-US" sz="2000" dirty="0" err="1" smtClean="0"/>
              <a:t>pacientes</a:t>
            </a:r>
            <a:r>
              <a:rPr lang="en-US" sz="2000" dirty="0" smtClean="0"/>
              <a:t> </a:t>
            </a:r>
            <a:r>
              <a:rPr lang="en-US" sz="2000" dirty="0" err="1" smtClean="0"/>
              <a:t>cronicamente</a:t>
            </a:r>
            <a:r>
              <a:rPr lang="en-US" sz="2000" dirty="0" smtClean="0"/>
              <a:t> </a:t>
            </a:r>
            <a:r>
              <a:rPr lang="en-US" sz="2000" dirty="0" err="1" smtClean="0"/>
              <a:t>hipóxicos</a:t>
            </a:r>
            <a:r>
              <a:rPr lang="en-US" sz="2000" dirty="0" smtClean="0"/>
              <a:t>).</a:t>
            </a:r>
            <a:endParaRPr lang="en-US" sz="2000" dirty="0" smtClean="0"/>
          </a:p>
          <a:p>
            <a:pPr>
              <a:buNone/>
            </a:pPr>
            <a:endParaRPr lang="en-US" sz="2000" dirty="0" smtClean="0"/>
          </a:p>
          <a:p>
            <a:pPr>
              <a:buFontTx/>
              <a:buChar char="-"/>
            </a:pPr>
            <a:r>
              <a:rPr lang="en-US" sz="2000" dirty="0" err="1" smtClean="0"/>
              <a:t>Cefaleia</a:t>
            </a:r>
            <a:r>
              <a:rPr lang="en-US" sz="2000" dirty="0" smtClean="0"/>
              <a:t> </a:t>
            </a:r>
            <a:r>
              <a:rPr lang="en-US" sz="2000" dirty="0" smtClean="0"/>
              <a:t>das </a:t>
            </a:r>
            <a:r>
              <a:rPr lang="en-US" sz="2000" dirty="0" err="1" smtClean="0"/>
              <a:t>G</a:t>
            </a:r>
            <a:r>
              <a:rPr lang="en-US" sz="2000" dirty="0" err="1" smtClean="0"/>
              <a:t>randes</a:t>
            </a:r>
            <a:r>
              <a:rPr lang="en-US" sz="2000" dirty="0" smtClean="0"/>
              <a:t> </a:t>
            </a:r>
            <a:r>
              <a:rPr lang="en-US" sz="2000" dirty="0" smtClean="0"/>
              <a:t>A</a:t>
            </a:r>
            <a:r>
              <a:rPr lang="en-US" sz="2000" dirty="0" smtClean="0"/>
              <a:t>ltitudes</a:t>
            </a:r>
            <a:r>
              <a:rPr lang="en-US" sz="2000" dirty="0" smtClean="0"/>
              <a:t/>
            </a:r>
            <a:br>
              <a:rPr lang="en-US" sz="2000" dirty="0" smtClean="0"/>
            </a:br>
            <a:r>
              <a:rPr lang="en-US" sz="2000" dirty="0" smtClean="0"/>
              <a:t>- Bilateral, </a:t>
            </a:r>
            <a:r>
              <a:rPr lang="en-US" sz="2000" dirty="0" err="1" smtClean="0"/>
              <a:t>fronto</a:t>
            </a:r>
            <a:r>
              <a:rPr lang="en-US" sz="2000" dirty="0" smtClean="0"/>
              <a:t>-temporal</a:t>
            </a:r>
            <a:r>
              <a:rPr lang="en-US" sz="2000" dirty="0" smtClean="0"/>
              <a:t>, com </a:t>
            </a:r>
            <a:r>
              <a:rPr lang="en-US" sz="2000" dirty="0" err="1" smtClean="0"/>
              <a:t>característica</a:t>
            </a:r>
            <a:r>
              <a:rPr lang="en-US" sz="2000" dirty="0" smtClean="0"/>
              <a:t> </a:t>
            </a:r>
            <a:r>
              <a:rPr lang="en-US" sz="2000" dirty="0" smtClean="0"/>
              <a:t>de </a:t>
            </a:r>
            <a:r>
              <a:rPr lang="en-US" sz="2000" dirty="0" smtClean="0"/>
              <a:t>peso/</a:t>
            </a:r>
            <a:r>
              <a:rPr lang="en-US" sz="2000" dirty="0" err="1" smtClean="0"/>
              <a:t>pressão</a:t>
            </a:r>
            <a:r>
              <a:rPr lang="en-US" sz="2000" dirty="0" smtClean="0"/>
              <a:t> </a:t>
            </a:r>
            <a:r>
              <a:rPr lang="en-US" sz="2000" dirty="0" err="1" smtClean="0"/>
              <a:t>em</a:t>
            </a:r>
            <a:r>
              <a:rPr lang="en-US" sz="2000" dirty="0" smtClean="0"/>
              <a:t> altitudes </a:t>
            </a:r>
            <a:r>
              <a:rPr lang="en-US" sz="2000" dirty="0" err="1" smtClean="0"/>
              <a:t>acima</a:t>
            </a:r>
            <a:r>
              <a:rPr lang="en-US" sz="2000" dirty="0" smtClean="0"/>
              <a:t> de </a:t>
            </a:r>
            <a:r>
              <a:rPr lang="en-US" sz="2000" dirty="0" smtClean="0"/>
              <a:t>2500m.</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smtClean="0"/>
              <a:t>do </a:t>
            </a:r>
            <a:r>
              <a:rPr lang="en-US" sz="2000" dirty="0" err="1" smtClean="0"/>
              <a:t>M</a:t>
            </a:r>
            <a:r>
              <a:rPr lang="en-US" sz="2000" dirty="0" err="1" smtClean="0"/>
              <a:t>ergulho</a:t>
            </a:r>
            <a:r>
              <a:rPr lang="en-US" sz="2000" dirty="0" smtClean="0"/>
              <a:t/>
            </a:r>
            <a:br>
              <a:rPr lang="en-US" sz="2000" dirty="0" smtClean="0"/>
            </a:br>
            <a:r>
              <a:rPr lang="en-US" sz="2000" dirty="0" smtClean="0"/>
              <a:t>- </a:t>
            </a:r>
            <a:r>
              <a:rPr lang="en-US" sz="2000" dirty="0" err="1" smtClean="0"/>
              <a:t>Característica</a:t>
            </a:r>
            <a:r>
              <a:rPr lang="en-US" sz="2000" dirty="0" smtClean="0"/>
              <a:t> </a:t>
            </a:r>
            <a:r>
              <a:rPr lang="en-US" sz="2000" dirty="0" err="1" smtClean="0"/>
              <a:t>atípica</a:t>
            </a:r>
            <a:r>
              <a:rPr lang="en-US" sz="2000" dirty="0" smtClean="0"/>
              <a:t>, </a:t>
            </a:r>
            <a:r>
              <a:rPr lang="en-US" sz="2000" dirty="0" err="1" smtClean="0"/>
              <a:t>em</a:t>
            </a:r>
            <a:r>
              <a:rPr lang="en-US" sz="2000" dirty="0" smtClean="0"/>
              <a:t> </a:t>
            </a:r>
            <a:r>
              <a:rPr lang="en-US" sz="2000" dirty="0" err="1" smtClean="0"/>
              <a:t>profundidades</a:t>
            </a:r>
            <a:r>
              <a:rPr lang="en-US" sz="2000" dirty="0" smtClean="0"/>
              <a:t> </a:t>
            </a:r>
            <a:r>
              <a:rPr lang="en-US" sz="2000" dirty="0" err="1" smtClean="0"/>
              <a:t>maiores</a:t>
            </a:r>
            <a:r>
              <a:rPr lang="en-US" sz="2000" dirty="0" smtClean="0"/>
              <a:t> </a:t>
            </a:r>
            <a:r>
              <a:rPr lang="en-US" sz="2000" dirty="0" err="1" smtClean="0"/>
              <a:t>que</a:t>
            </a:r>
            <a:r>
              <a:rPr lang="en-US" sz="2000" dirty="0" smtClean="0"/>
              <a:t> 10m, </a:t>
            </a:r>
            <a:r>
              <a:rPr lang="en-US" sz="2000" dirty="0" err="1" smtClean="0"/>
              <a:t>sintomas</a:t>
            </a:r>
            <a:r>
              <a:rPr lang="en-US" sz="2000" dirty="0" smtClean="0"/>
              <a:t> de </a:t>
            </a:r>
            <a:r>
              <a:rPr lang="en-US" sz="2000" dirty="0" err="1" smtClean="0"/>
              <a:t>intoxicação</a:t>
            </a:r>
            <a:r>
              <a:rPr lang="en-US" sz="2000" dirty="0" smtClean="0"/>
              <a:t> </a:t>
            </a:r>
            <a:r>
              <a:rPr lang="en-US" sz="2000" dirty="0" err="1" smtClean="0"/>
              <a:t>por</a:t>
            </a:r>
            <a:r>
              <a:rPr lang="en-US" sz="2000" dirty="0" smtClean="0"/>
              <a:t> CO2 (</a:t>
            </a:r>
            <a:r>
              <a:rPr lang="en-US" sz="2000" dirty="0" smtClean="0"/>
              <a:t>PaCO2 </a:t>
            </a:r>
            <a:r>
              <a:rPr lang="en-US" sz="2000" dirty="0" smtClean="0"/>
              <a:t>&gt; </a:t>
            </a:r>
            <a:r>
              <a:rPr lang="en-US" sz="2000" dirty="0" smtClean="0"/>
              <a:t>50mmHg) </a:t>
            </a:r>
            <a:r>
              <a:rPr lang="en-US" sz="2000" dirty="0" err="1" smtClean="0"/>
              <a:t>causa</a:t>
            </a:r>
            <a:r>
              <a:rPr lang="en-US" sz="2000" dirty="0" smtClean="0"/>
              <a:t> </a:t>
            </a:r>
            <a:r>
              <a:rPr lang="en-US" sz="2000" dirty="0" err="1" smtClean="0"/>
              <a:t>vasodilatação</a:t>
            </a:r>
            <a:r>
              <a:rPr lang="en-US" sz="2000" dirty="0" smtClean="0"/>
              <a:t>).</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smtClean="0"/>
              <a:t>da </a:t>
            </a:r>
            <a:r>
              <a:rPr lang="en-US" sz="2000" dirty="0" err="1" smtClean="0"/>
              <a:t>A</a:t>
            </a:r>
            <a:r>
              <a:rPr lang="en-US" sz="2000" dirty="0" err="1" smtClean="0"/>
              <a:t>pneia</a:t>
            </a:r>
            <a:r>
              <a:rPr lang="en-US" sz="2000" dirty="0" smtClean="0"/>
              <a:t> </a:t>
            </a:r>
            <a:r>
              <a:rPr lang="en-US" sz="2000" dirty="0" smtClean="0"/>
              <a:t>do </a:t>
            </a:r>
            <a:r>
              <a:rPr lang="en-US" sz="2000" dirty="0" err="1" smtClean="0"/>
              <a:t>Sono</a:t>
            </a:r>
            <a:r>
              <a:rPr lang="en-US" sz="2000" dirty="0" smtClean="0"/>
              <a:t/>
            </a:r>
            <a:br>
              <a:rPr lang="en-US" sz="2000" dirty="0" smtClean="0"/>
            </a:br>
            <a:r>
              <a:rPr lang="en-US" sz="2000" dirty="0" smtClean="0"/>
              <a:t>- Bilateral, </a:t>
            </a:r>
            <a:r>
              <a:rPr lang="en-US" sz="2000" dirty="0" err="1" smtClean="0"/>
              <a:t>em</a:t>
            </a:r>
            <a:r>
              <a:rPr lang="en-US" sz="2000" dirty="0" smtClean="0"/>
              <a:t> </a:t>
            </a:r>
            <a:r>
              <a:rPr lang="en-US" sz="2000" dirty="0" err="1" smtClean="0"/>
              <a:t>pressão</a:t>
            </a:r>
            <a:r>
              <a:rPr lang="en-US" sz="2000" dirty="0" smtClean="0"/>
              <a:t>, </a:t>
            </a:r>
            <a:r>
              <a:rPr lang="en-US" sz="2000" dirty="0" err="1" smtClean="0"/>
              <a:t>foto</a:t>
            </a:r>
            <a:r>
              <a:rPr lang="en-US" sz="2000" dirty="0" smtClean="0"/>
              <a:t>/</a:t>
            </a:r>
            <a:r>
              <a:rPr lang="en-US" sz="2000" dirty="0" err="1" smtClean="0"/>
              <a:t>fonofobia</a:t>
            </a:r>
            <a:r>
              <a:rPr lang="en-US" sz="2000" dirty="0" smtClean="0"/>
              <a:t>, </a:t>
            </a:r>
            <a:r>
              <a:rPr lang="en-US" sz="2000" dirty="0" err="1" smtClean="0"/>
              <a:t>cefaleia</a:t>
            </a:r>
            <a:r>
              <a:rPr lang="en-US" sz="2000" dirty="0" smtClean="0"/>
              <a:t> </a:t>
            </a:r>
            <a:r>
              <a:rPr lang="en-US" sz="2000" dirty="0" err="1" smtClean="0"/>
              <a:t>presente</a:t>
            </a:r>
            <a:r>
              <a:rPr lang="en-US" sz="2000" dirty="0" smtClean="0"/>
              <a:t> </a:t>
            </a:r>
            <a:r>
              <a:rPr lang="en-US" sz="2000" dirty="0" err="1" smtClean="0"/>
              <a:t>ao</a:t>
            </a:r>
            <a:r>
              <a:rPr lang="en-US" sz="2000" dirty="0" smtClean="0"/>
              <a:t> </a:t>
            </a:r>
            <a:r>
              <a:rPr lang="en-US" sz="2000" dirty="0" err="1" smtClean="0"/>
              <a:t>acordar</a:t>
            </a:r>
            <a:r>
              <a:rPr lang="en-US" sz="2000" dirty="0" smtClean="0"/>
              <a:t>.  </a:t>
            </a:r>
            <a:endParaRPr lang="en-US" sz="2000" dirty="0" smtClean="0"/>
          </a:p>
          <a:p>
            <a:pPr>
              <a:buNone/>
            </a:pPr>
            <a:r>
              <a:rPr lang="en-US" sz="2000" dirty="0" smtClean="0"/>
              <a:t>*</a:t>
            </a:r>
            <a:r>
              <a:rPr lang="en-US" sz="2000" dirty="0" err="1" smtClean="0"/>
              <a:t>Diagnóstico</a:t>
            </a:r>
            <a:r>
              <a:rPr lang="en-US" sz="2000" dirty="0" smtClean="0"/>
              <a:t> da </a:t>
            </a:r>
            <a:r>
              <a:rPr lang="en-US" sz="2000" dirty="0" err="1" smtClean="0"/>
              <a:t>apneia</a:t>
            </a:r>
            <a:r>
              <a:rPr lang="en-US" sz="2000" dirty="0" smtClean="0"/>
              <a:t> </a:t>
            </a:r>
            <a:r>
              <a:rPr lang="en-US" sz="2000" dirty="0" err="1" smtClean="0"/>
              <a:t>pela</a:t>
            </a:r>
            <a:r>
              <a:rPr lang="en-US" sz="2000" dirty="0" smtClean="0"/>
              <a:t> </a:t>
            </a:r>
            <a:r>
              <a:rPr lang="en-US" sz="2000" dirty="0" err="1" smtClean="0"/>
              <a:t>polissonografia</a:t>
            </a:r>
            <a:r>
              <a:rPr lang="en-US" sz="2000" dirty="0" smtClean="0"/>
              <a:t>.</a:t>
            </a: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332656"/>
            <a:ext cx="8229600" cy="6669360"/>
          </a:xfrm>
        </p:spPr>
        <p:txBody>
          <a:bodyPr>
            <a:normAutofit/>
          </a:bodyPr>
          <a:lstStyle/>
          <a:p>
            <a:pPr>
              <a:buFontTx/>
              <a:buChar char="-"/>
            </a:pPr>
            <a:endParaRPr lang="en-US" sz="2000" dirty="0" smtClean="0"/>
          </a:p>
          <a:p>
            <a:r>
              <a:rPr lang="en-US" sz="2400" dirty="0" err="1" smtClean="0"/>
              <a:t>Cefaleia</a:t>
            </a:r>
            <a:r>
              <a:rPr lang="en-US" sz="2400" dirty="0" smtClean="0"/>
              <a:t> </a:t>
            </a:r>
            <a:r>
              <a:rPr lang="en-US" sz="2400" dirty="0" smtClean="0"/>
              <a:t>da </a:t>
            </a:r>
            <a:r>
              <a:rPr lang="en-US" sz="2400" dirty="0" err="1" smtClean="0"/>
              <a:t>D</a:t>
            </a:r>
            <a:r>
              <a:rPr lang="en-US" sz="2400" dirty="0" err="1" smtClean="0"/>
              <a:t>iálise</a:t>
            </a:r>
            <a:endParaRPr lang="en-US" sz="2400" dirty="0" smtClean="0"/>
          </a:p>
          <a:p>
            <a:pPr>
              <a:buNone/>
            </a:pPr>
            <a:r>
              <a:rPr lang="en-US" sz="2000" dirty="0" smtClean="0"/>
              <a:t>	</a:t>
            </a:r>
            <a:r>
              <a:rPr lang="en-US" sz="2000" dirty="0" err="1" smtClean="0"/>
              <a:t>Aparece</a:t>
            </a:r>
            <a:r>
              <a:rPr lang="en-US" sz="2000" dirty="0" smtClean="0"/>
              <a:t> </a:t>
            </a:r>
            <a:r>
              <a:rPr lang="en-US" sz="2000" dirty="0" err="1" smtClean="0"/>
              <a:t>em</a:t>
            </a:r>
            <a:r>
              <a:rPr lang="en-US" sz="2000" dirty="0" smtClean="0"/>
              <a:t> </a:t>
            </a:r>
            <a:r>
              <a:rPr lang="en-US" sz="2000" dirty="0" err="1" smtClean="0"/>
              <a:t>metade</a:t>
            </a:r>
            <a:r>
              <a:rPr lang="en-US" sz="2000" dirty="0" smtClean="0"/>
              <a:t> das </a:t>
            </a:r>
            <a:r>
              <a:rPr lang="en-US" sz="2000" dirty="0" err="1" smtClean="0"/>
              <a:t>sessões</a:t>
            </a:r>
            <a:r>
              <a:rPr lang="en-US" sz="2000" dirty="0" smtClean="0"/>
              <a:t> </a:t>
            </a:r>
            <a:r>
              <a:rPr lang="en-US" sz="2000" dirty="0" smtClean="0"/>
              <a:t>de </a:t>
            </a:r>
            <a:r>
              <a:rPr lang="en-US" sz="2000" dirty="0" err="1" smtClean="0"/>
              <a:t>hemodiálise</a:t>
            </a:r>
            <a:r>
              <a:rPr lang="en-US" sz="2000" dirty="0" smtClean="0"/>
              <a:t>.</a:t>
            </a:r>
            <a:endParaRPr lang="en-US" sz="2000" dirty="0" smtClean="0"/>
          </a:p>
          <a:p>
            <a:endParaRPr lang="en-US" sz="2000" dirty="0"/>
          </a:p>
          <a:p>
            <a:r>
              <a:rPr lang="en-US" sz="2400" dirty="0" err="1" smtClean="0"/>
              <a:t>Cefaleia</a:t>
            </a:r>
            <a:r>
              <a:rPr lang="en-US" sz="2400" dirty="0" smtClean="0"/>
              <a:t> </a:t>
            </a:r>
            <a:r>
              <a:rPr lang="en-US" sz="2400" dirty="0" err="1" smtClean="0"/>
              <a:t>atribuída</a:t>
            </a:r>
            <a:r>
              <a:rPr lang="en-US" sz="2400" dirty="0" smtClean="0"/>
              <a:t> à </a:t>
            </a:r>
            <a:r>
              <a:rPr lang="en-US" sz="2400" dirty="0" err="1" smtClean="0"/>
              <a:t>Hipertensão</a:t>
            </a:r>
            <a:r>
              <a:rPr lang="en-US" sz="2400" dirty="0" smtClean="0"/>
              <a:t> </a:t>
            </a:r>
            <a:r>
              <a:rPr lang="en-US" sz="2400" dirty="0" smtClean="0"/>
              <a:t>A</a:t>
            </a:r>
            <a:r>
              <a:rPr lang="en-US" sz="2400" dirty="0" smtClean="0"/>
              <a:t>rterial</a:t>
            </a:r>
            <a:endParaRPr lang="en-US" sz="2400" dirty="0" smtClean="0"/>
          </a:p>
          <a:p>
            <a:pPr>
              <a:buFontTx/>
              <a:buChar char="-"/>
            </a:pPr>
            <a:r>
              <a:rPr lang="en-US" sz="2000" dirty="0" err="1" smtClean="0"/>
              <a:t>Cefaleia</a:t>
            </a:r>
            <a:r>
              <a:rPr lang="en-US" sz="2000" dirty="0" smtClean="0"/>
              <a:t> do </a:t>
            </a:r>
            <a:r>
              <a:rPr lang="en-US" sz="2000" dirty="0" err="1" smtClean="0"/>
              <a:t>feocromocitomia</a:t>
            </a:r>
            <a:r>
              <a:rPr lang="en-US" sz="2000" dirty="0" smtClean="0"/>
              <a:t>.</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à </a:t>
            </a:r>
            <a:r>
              <a:rPr lang="en-US" sz="2000" dirty="0" err="1" smtClean="0"/>
              <a:t>crise</a:t>
            </a:r>
            <a:r>
              <a:rPr lang="en-US" sz="2000" dirty="0" smtClean="0"/>
              <a:t> </a:t>
            </a:r>
            <a:r>
              <a:rPr lang="en-US" sz="2000" dirty="0" err="1" smtClean="0"/>
              <a:t>hipertensiva</a:t>
            </a:r>
            <a:r>
              <a:rPr lang="en-US" sz="2000" dirty="0" smtClean="0"/>
              <a:t> </a:t>
            </a:r>
            <a:r>
              <a:rPr lang="en-US" sz="2000" dirty="0" err="1" smtClean="0"/>
              <a:t>sem</a:t>
            </a:r>
            <a:r>
              <a:rPr lang="en-US" sz="2000" dirty="0" smtClean="0"/>
              <a:t> </a:t>
            </a:r>
            <a:r>
              <a:rPr lang="en-US" sz="2000" dirty="0" err="1" smtClean="0"/>
              <a:t>encefalopatia</a:t>
            </a:r>
            <a:r>
              <a:rPr lang="en-US" sz="2000" dirty="0" smtClean="0"/>
              <a:t/>
            </a:r>
            <a:br>
              <a:rPr lang="en-US" sz="2000" dirty="0" smtClean="0"/>
            </a:br>
            <a:r>
              <a:rPr lang="en-US" sz="2000" dirty="0" smtClean="0"/>
              <a:t>- Bilateral, </a:t>
            </a:r>
            <a:r>
              <a:rPr lang="en-US" sz="2000" dirty="0" err="1" smtClean="0"/>
              <a:t>pulsátil</a:t>
            </a:r>
            <a:r>
              <a:rPr lang="en-US" sz="2000" dirty="0" smtClean="0"/>
              <a:t> </a:t>
            </a:r>
            <a:r>
              <a:rPr lang="en-US" sz="2000" dirty="0" smtClean="0"/>
              <a:t>e/</a:t>
            </a:r>
            <a:r>
              <a:rPr lang="en-US" sz="2000" dirty="0" err="1" smtClean="0"/>
              <a:t>ou</a:t>
            </a:r>
            <a:r>
              <a:rPr lang="en-US" sz="2000" dirty="0" smtClean="0"/>
              <a:t> </a:t>
            </a:r>
            <a:r>
              <a:rPr lang="en-US" sz="2000" dirty="0" err="1" smtClean="0"/>
              <a:t>piora</a:t>
            </a:r>
            <a:r>
              <a:rPr lang="en-US" sz="2000" dirty="0" smtClean="0"/>
              <a:t> com </a:t>
            </a:r>
            <a:r>
              <a:rPr lang="en-US" sz="2000" dirty="0" err="1" smtClean="0"/>
              <a:t>exercício</a:t>
            </a:r>
            <a:r>
              <a:rPr lang="en-US" sz="2000" dirty="0" smtClean="0"/>
              <a:t>. </a:t>
            </a:r>
            <a:r>
              <a:rPr lang="en-US" sz="2000" dirty="0" err="1" smtClean="0"/>
              <a:t>Ocorre</a:t>
            </a:r>
            <a:r>
              <a:rPr lang="en-US" sz="2000" dirty="0" smtClean="0"/>
              <a:t> </a:t>
            </a:r>
            <a:r>
              <a:rPr lang="en-US" sz="2000" dirty="0" err="1" smtClean="0"/>
              <a:t>em</a:t>
            </a:r>
            <a:r>
              <a:rPr lang="en-US" sz="2000" dirty="0" smtClean="0"/>
              <a:t> </a:t>
            </a:r>
            <a:r>
              <a:rPr lang="en-US" sz="2000" dirty="0" err="1" smtClean="0"/>
              <a:t>pressões</a:t>
            </a:r>
            <a:r>
              <a:rPr lang="en-US" sz="2000" dirty="0" smtClean="0"/>
              <a:t> </a:t>
            </a:r>
            <a:r>
              <a:rPr lang="en-US" sz="2000" dirty="0" err="1" smtClean="0"/>
              <a:t>acima</a:t>
            </a:r>
            <a:r>
              <a:rPr lang="en-US" sz="2000" dirty="0" smtClean="0"/>
              <a:t> de 160 x 120 </a:t>
            </a:r>
            <a:r>
              <a:rPr lang="en-US" sz="2000" dirty="0" smtClean="0"/>
              <a:t>mmHg.</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à </a:t>
            </a:r>
            <a:r>
              <a:rPr lang="en-US" sz="2000" dirty="0" err="1" smtClean="0"/>
              <a:t>encefalopatia</a:t>
            </a:r>
            <a:r>
              <a:rPr lang="en-US" sz="2000" dirty="0" smtClean="0"/>
              <a:t> </a:t>
            </a:r>
            <a:r>
              <a:rPr lang="en-US" sz="2000" dirty="0" err="1" smtClean="0"/>
              <a:t>hipertensiva</a:t>
            </a:r>
            <a:r>
              <a:rPr lang="en-US" sz="2000" dirty="0" smtClean="0"/>
              <a:t/>
            </a:r>
            <a:br>
              <a:rPr lang="en-US" sz="2000" dirty="0" smtClean="0"/>
            </a:br>
            <a:r>
              <a:rPr lang="en-US" sz="2000" dirty="0" smtClean="0"/>
              <a:t>- </a:t>
            </a:r>
            <a:r>
              <a:rPr lang="en-US" sz="2000" dirty="0" err="1" smtClean="0"/>
              <a:t>Dor</a:t>
            </a:r>
            <a:r>
              <a:rPr lang="en-US" sz="2000" dirty="0" smtClean="0"/>
              <a:t> </a:t>
            </a:r>
            <a:r>
              <a:rPr lang="en-US" sz="2000" dirty="0" err="1" smtClean="0"/>
              <a:t>difusa</a:t>
            </a:r>
            <a:r>
              <a:rPr lang="en-US" sz="2000" dirty="0" smtClean="0"/>
              <a:t>, </a:t>
            </a:r>
            <a:r>
              <a:rPr lang="en-US" sz="2000" dirty="0" err="1" smtClean="0"/>
              <a:t>pulsátil</a:t>
            </a:r>
            <a:r>
              <a:rPr lang="en-US" sz="2000" dirty="0" smtClean="0"/>
              <a:t>, com </a:t>
            </a:r>
            <a:r>
              <a:rPr lang="en-US" sz="2000" dirty="0" err="1" smtClean="0"/>
              <a:t>sintomas</a:t>
            </a:r>
            <a:r>
              <a:rPr lang="en-US" sz="2000" dirty="0" smtClean="0"/>
              <a:t> de </a:t>
            </a:r>
            <a:r>
              <a:rPr lang="en-US" sz="2000" dirty="0" err="1" smtClean="0"/>
              <a:t>encefalopatia</a:t>
            </a:r>
            <a:r>
              <a:rPr lang="en-US" sz="2000" dirty="0" smtClean="0"/>
              <a:t>.</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à </a:t>
            </a:r>
            <a:r>
              <a:rPr lang="en-US" sz="2000" dirty="0" err="1" smtClean="0"/>
              <a:t>pré-eclâmpsia</a:t>
            </a:r>
            <a:r>
              <a:rPr lang="en-US" sz="2000" dirty="0" smtClean="0"/>
              <a:t>.</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à </a:t>
            </a:r>
            <a:r>
              <a:rPr lang="en-US" sz="2000" dirty="0" err="1" smtClean="0"/>
              <a:t>eclâmpsia</a:t>
            </a:r>
            <a:r>
              <a:rPr lang="en-US" sz="2000" dirty="0" smtClean="0"/>
              <a:t>.</a:t>
            </a: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5616" y="908720"/>
            <a:ext cx="7818072" cy="6480720"/>
          </a:xfrm>
        </p:spPr>
        <p:txBody>
          <a:bodyPr>
            <a:normAutofit/>
          </a:bodyPr>
          <a:lstStyle/>
          <a:p>
            <a:r>
              <a:rPr lang="en-US" sz="2400" dirty="0" err="1" smtClean="0"/>
              <a:t>Cefaleia</a:t>
            </a:r>
            <a:r>
              <a:rPr lang="en-US" sz="2400" dirty="0" smtClean="0"/>
              <a:t> </a:t>
            </a:r>
            <a:r>
              <a:rPr lang="en-US" sz="2400" dirty="0" err="1" smtClean="0"/>
              <a:t>atribuída</a:t>
            </a:r>
            <a:r>
              <a:rPr lang="en-US" sz="2400" dirty="0" smtClean="0"/>
              <a:t> </a:t>
            </a:r>
            <a:r>
              <a:rPr lang="en-US" sz="2400" dirty="0" err="1" smtClean="0"/>
              <a:t>ao</a:t>
            </a:r>
            <a:r>
              <a:rPr lang="en-US" sz="2400" dirty="0" smtClean="0"/>
              <a:t> </a:t>
            </a:r>
            <a:r>
              <a:rPr lang="en-US" sz="2400" dirty="0" err="1" smtClean="0"/>
              <a:t>H</a:t>
            </a:r>
            <a:r>
              <a:rPr lang="en-US" sz="2400" dirty="0" err="1" smtClean="0"/>
              <a:t>ipotireoidismo</a:t>
            </a:r>
            <a:r>
              <a:rPr lang="en-US" sz="2400" dirty="0" smtClean="0"/>
              <a:t/>
            </a:r>
            <a:br>
              <a:rPr lang="en-US" sz="2400" dirty="0" smtClean="0"/>
            </a:br>
            <a:r>
              <a:rPr lang="en-US" sz="2400" dirty="0" smtClean="0"/>
              <a:t>- </a:t>
            </a:r>
            <a:r>
              <a:rPr lang="en-US" sz="2000" dirty="0" smtClean="0"/>
              <a:t>Bilateral, </a:t>
            </a:r>
            <a:r>
              <a:rPr lang="en-US" sz="2000" dirty="0" err="1" smtClean="0"/>
              <a:t>não</a:t>
            </a:r>
            <a:r>
              <a:rPr lang="en-US" sz="2000" dirty="0" smtClean="0"/>
              <a:t> </a:t>
            </a:r>
            <a:r>
              <a:rPr lang="en-US" sz="2000" dirty="0" err="1" smtClean="0"/>
              <a:t>pulsátil</a:t>
            </a:r>
            <a:r>
              <a:rPr lang="en-US" sz="2000" dirty="0" smtClean="0"/>
              <a:t>, </a:t>
            </a:r>
            <a:r>
              <a:rPr lang="en-US" sz="2000" dirty="0" err="1" smtClean="0"/>
              <a:t>contínua</a:t>
            </a:r>
            <a:r>
              <a:rPr lang="en-US" sz="2000" dirty="0" smtClean="0"/>
              <a:t>, </a:t>
            </a:r>
            <a:r>
              <a:rPr lang="en-US" sz="2000" dirty="0" err="1" smtClean="0"/>
              <a:t>acomete</a:t>
            </a:r>
            <a:r>
              <a:rPr lang="en-US" sz="2000" dirty="0" smtClean="0"/>
              <a:t> 30% dos </a:t>
            </a:r>
            <a:r>
              <a:rPr lang="en-US" sz="2000" dirty="0" err="1" smtClean="0"/>
              <a:t>pacientes</a:t>
            </a:r>
            <a:r>
              <a:rPr lang="en-US" sz="2000" dirty="0" smtClean="0"/>
              <a:t> com </a:t>
            </a:r>
            <a:r>
              <a:rPr lang="en-US" sz="2000" dirty="0" err="1" smtClean="0"/>
              <a:t>hipotireoidismo</a:t>
            </a:r>
            <a:r>
              <a:rPr lang="en-US" sz="2000" dirty="0" smtClean="0"/>
              <a:t>.</a:t>
            </a:r>
            <a:endParaRPr lang="en-US" sz="2000" dirty="0" smtClean="0"/>
          </a:p>
          <a:p>
            <a:endParaRPr lang="en-US" sz="2400" dirty="0" smtClean="0"/>
          </a:p>
          <a:p>
            <a:r>
              <a:rPr lang="en-US" sz="2400" dirty="0" err="1" smtClean="0"/>
              <a:t>Cefaleia</a:t>
            </a:r>
            <a:r>
              <a:rPr lang="en-US" sz="2400" dirty="0" smtClean="0"/>
              <a:t> </a:t>
            </a:r>
            <a:r>
              <a:rPr lang="en-US" sz="2400" dirty="0" err="1" smtClean="0"/>
              <a:t>atribuída</a:t>
            </a:r>
            <a:r>
              <a:rPr lang="en-US" sz="2400" dirty="0" smtClean="0"/>
              <a:t> </a:t>
            </a:r>
            <a:r>
              <a:rPr lang="en-US" sz="2400" dirty="0" err="1" smtClean="0"/>
              <a:t>ao</a:t>
            </a:r>
            <a:r>
              <a:rPr lang="en-US" sz="2400" dirty="0" smtClean="0"/>
              <a:t> </a:t>
            </a:r>
            <a:r>
              <a:rPr lang="en-US" sz="2400" dirty="0" err="1" smtClean="0"/>
              <a:t>J</a:t>
            </a:r>
            <a:r>
              <a:rPr lang="en-US" sz="2400" dirty="0" err="1" smtClean="0"/>
              <a:t>ejum</a:t>
            </a:r>
            <a:r>
              <a:rPr lang="en-US" sz="2400" dirty="0" smtClean="0"/>
              <a:t/>
            </a:r>
            <a:br>
              <a:rPr lang="en-US" sz="2400" dirty="0" smtClean="0"/>
            </a:br>
            <a:r>
              <a:rPr lang="en-US" sz="2000" dirty="0" smtClean="0"/>
              <a:t>- Bilateral, </a:t>
            </a:r>
            <a:r>
              <a:rPr lang="en-US" sz="2000" dirty="0" err="1" smtClean="0"/>
              <a:t>não</a:t>
            </a:r>
            <a:r>
              <a:rPr lang="en-US" sz="2000" dirty="0" smtClean="0"/>
              <a:t> </a:t>
            </a:r>
            <a:r>
              <a:rPr lang="en-US" sz="2000" dirty="0" err="1" smtClean="0"/>
              <a:t>pulsátil</a:t>
            </a:r>
            <a:r>
              <a:rPr lang="en-US" sz="2000" dirty="0" smtClean="0"/>
              <a:t>, frontal de </a:t>
            </a:r>
            <a:r>
              <a:rPr lang="en-US" sz="2000" dirty="0" err="1" smtClean="0"/>
              <a:t>intensidade</a:t>
            </a:r>
            <a:r>
              <a:rPr lang="en-US" sz="2000" dirty="0" smtClean="0"/>
              <a:t> </a:t>
            </a:r>
            <a:r>
              <a:rPr lang="en-US" sz="2000" dirty="0" err="1" smtClean="0"/>
              <a:t>fraca</a:t>
            </a:r>
            <a:r>
              <a:rPr lang="en-US" sz="2000" dirty="0" smtClean="0"/>
              <a:t>/</a:t>
            </a:r>
            <a:r>
              <a:rPr lang="en-US" sz="2000" dirty="0" err="1" smtClean="0"/>
              <a:t>moderada</a:t>
            </a:r>
            <a:r>
              <a:rPr lang="en-US" sz="2000" dirty="0" smtClean="0"/>
              <a:t>, </a:t>
            </a:r>
            <a:r>
              <a:rPr lang="en-US" sz="2000" dirty="0" err="1" smtClean="0"/>
              <a:t>paciente</a:t>
            </a:r>
            <a:r>
              <a:rPr lang="en-US" sz="2000" dirty="0" smtClean="0"/>
              <a:t> </a:t>
            </a:r>
            <a:r>
              <a:rPr lang="en-US" sz="2000" dirty="0" err="1" smtClean="0"/>
              <a:t>em</a:t>
            </a:r>
            <a:r>
              <a:rPr lang="en-US" sz="2000" dirty="0" smtClean="0"/>
              <a:t> </a:t>
            </a:r>
            <a:r>
              <a:rPr lang="en-US" sz="2000" dirty="0" err="1" smtClean="0"/>
              <a:t>jejum</a:t>
            </a:r>
            <a:r>
              <a:rPr lang="en-US" sz="2000" dirty="0" smtClean="0"/>
              <a:t> &gt; 16 </a:t>
            </a:r>
            <a:r>
              <a:rPr lang="en-US" sz="2000" dirty="0" err="1" smtClean="0"/>
              <a:t>horas</a:t>
            </a:r>
            <a:r>
              <a:rPr lang="en-US" sz="2000" dirty="0" smtClean="0"/>
              <a:t> .</a:t>
            </a:r>
            <a:endParaRPr lang="en-US" sz="2000" dirty="0" smtClean="0"/>
          </a:p>
          <a:p>
            <a:endParaRPr lang="en-US" sz="2400" dirty="0" smtClean="0"/>
          </a:p>
          <a:p>
            <a:r>
              <a:rPr lang="en-US" sz="2400" dirty="0" err="1" smtClean="0"/>
              <a:t>Cefaleia</a:t>
            </a:r>
            <a:r>
              <a:rPr lang="en-US" sz="2400" dirty="0" smtClean="0"/>
              <a:t> </a:t>
            </a:r>
            <a:r>
              <a:rPr lang="en-US" sz="2400" dirty="0" err="1" smtClean="0"/>
              <a:t>C</a:t>
            </a:r>
            <a:r>
              <a:rPr lang="en-US" sz="2400" dirty="0" err="1" smtClean="0"/>
              <a:t>ardíaca</a:t>
            </a:r>
            <a:r>
              <a:rPr lang="en-US" sz="2400" dirty="0" smtClean="0"/>
              <a:t> </a:t>
            </a:r>
            <a:r>
              <a:rPr lang="en-US" sz="2400" dirty="0" smtClean="0"/>
              <a:t/>
            </a:r>
            <a:br>
              <a:rPr lang="en-US" sz="2400" dirty="0" smtClean="0"/>
            </a:br>
            <a:r>
              <a:rPr lang="en-US" sz="2000" dirty="0" smtClean="0"/>
              <a:t>- </a:t>
            </a:r>
            <a:r>
              <a:rPr lang="en-US" sz="2000" dirty="0" smtClean="0"/>
              <a:t>O </a:t>
            </a:r>
            <a:r>
              <a:rPr lang="en-US" sz="2000" dirty="0" err="1" smtClean="0"/>
              <a:t>diagnóstico</a:t>
            </a:r>
            <a:r>
              <a:rPr lang="en-US" sz="2000" dirty="0" smtClean="0"/>
              <a:t> </a:t>
            </a:r>
            <a:r>
              <a:rPr lang="en-US" sz="2000" dirty="0" err="1" smtClean="0"/>
              <a:t>necessita</a:t>
            </a:r>
            <a:r>
              <a:rPr lang="en-US" sz="2000" dirty="0" smtClean="0"/>
              <a:t> de </a:t>
            </a:r>
            <a:r>
              <a:rPr lang="en-US" sz="2000" dirty="0" err="1" smtClean="0"/>
              <a:t>uma</a:t>
            </a:r>
            <a:r>
              <a:rPr lang="en-US" sz="2000" dirty="0" smtClean="0"/>
              <a:t> </a:t>
            </a:r>
            <a:r>
              <a:rPr lang="en-US" sz="2000" dirty="0" err="1" smtClean="0"/>
              <a:t>documentação</a:t>
            </a:r>
            <a:r>
              <a:rPr lang="en-US" sz="2000" dirty="0" smtClean="0"/>
              <a:t> </a:t>
            </a:r>
            <a:r>
              <a:rPr lang="en-US" sz="2000" dirty="0" err="1" smtClean="0"/>
              <a:t>cuidadosa</a:t>
            </a:r>
            <a:r>
              <a:rPr lang="en-US" sz="2000" dirty="0" smtClean="0"/>
              <a:t> da </a:t>
            </a:r>
            <a:r>
              <a:rPr lang="en-US" sz="2000" dirty="0" err="1" smtClean="0"/>
              <a:t>cefaleia</a:t>
            </a:r>
            <a:r>
              <a:rPr lang="en-US" sz="2000" dirty="0" smtClean="0"/>
              <a:t> e testes </a:t>
            </a:r>
            <a:r>
              <a:rPr lang="en-US" sz="2000" dirty="0" err="1" smtClean="0"/>
              <a:t>para</a:t>
            </a:r>
            <a:r>
              <a:rPr lang="en-US" sz="2000" dirty="0" smtClean="0"/>
              <a:t> </a:t>
            </a:r>
            <a:r>
              <a:rPr lang="en-US" sz="2000" dirty="0" err="1" smtClean="0"/>
              <a:t>isquemia</a:t>
            </a:r>
            <a:r>
              <a:rPr lang="en-US" sz="2000" dirty="0" smtClean="0"/>
              <a:t> </a:t>
            </a:r>
            <a:r>
              <a:rPr lang="en-US" sz="2000" dirty="0" err="1" smtClean="0"/>
              <a:t>miocardica</a:t>
            </a:r>
            <a:r>
              <a:rPr lang="en-US" sz="2000" dirty="0" smtClean="0"/>
              <a:t> (</a:t>
            </a:r>
            <a:r>
              <a:rPr lang="en-US" sz="2000" dirty="0" err="1" smtClean="0"/>
              <a:t>ergométrico</a:t>
            </a:r>
            <a:r>
              <a:rPr lang="en-US" sz="2000" dirty="0" smtClean="0"/>
              <a:t>). </a:t>
            </a:r>
            <a:r>
              <a:rPr lang="en-US" sz="2000" dirty="0" err="1" smtClean="0"/>
              <a:t>Vasoconstritores</a:t>
            </a:r>
            <a:r>
              <a:rPr lang="en-US" sz="2000" dirty="0" smtClean="0"/>
              <a:t> </a:t>
            </a:r>
            <a:r>
              <a:rPr lang="en-US" sz="2000" dirty="0" err="1" smtClean="0"/>
              <a:t>são</a:t>
            </a:r>
            <a:r>
              <a:rPr lang="en-US" sz="2000" dirty="0" smtClean="0"/>
              <a:t> </a:t>
            </a:r>
            <a:r>
              <a:rPr lang="en-US" sz="2000" b="1" dirty="0" err="1" smtClean="0"/>
              <a:t>contraindicados</a:t>
            </a:r>
            <a:r>
              <a:rPr lang="en-US" sz="2000" b="1" dirty="0" smtClean="0"/>
              <a:t>.</a:t>
            </a:r>
            <a:endParaRPr lang="en-US" sz="2000" dirty="0" smtClean="0"/>
          </a:p>
          <a:p>
            <a:pPr>
              <a:buNone/>
            </a:pPr>
            <a:endParaRPr lang="en-US" sz="2000" dirty="0" smtClean="0"/>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Cefaleia </a:t>
            </a:r>
            <a:r>
              <a:rPr lang="pt-BR" dirty="0" smtClean="0"/>
              <a:t>Tensional</a:t>
            </a:r>
            <a:endParaRPr lang="pt-BR" dirty="0" smtClean="0">
              <a:solidFill>
                <a:schemeClr val="tx1"/>
              </a:solidFill>
            </a:endParaRPr>
          </a:p>
        </p:txBody>
      </p:sp>
      <p:sp>
        <p:nvSpPr>
          <p:cNvPr id="3" name="Subtítulo 2"/>
          <p:cNvSpPr>
            <a:spLocks noGrp="1"/>
          </p:cNvSpPr>
          <p:nvPr>
            <p:ph idx="1"/>
          </p:nvPr>
        </p:nvSpPr>
        <p:spPr/>
        <p:txBody>
          <a:bodyPr>
            <a:normAutofit/>
          </a:bodyPr>
          <a:lstStyle/>
          <a:p>
            <a:pPr algn="just"/>
            <a:r>
              <a:rPr lang="pt-BR" sz="2400" dirty="0" smtClean="0">
                <a:solidFill>
                  <a:schemeClr val="tx1"/>
                </a:solidFill>
              </a:rPr>
              <a:t>Tratamento:</a:t>
            </a:r>
            <a:endParaRPr lang="pt-BR" sz="2400" dirty="0" smtClean="0">
              <a:solidFill>
                <a:schemeClr val="tx1"/>
              </a:solidFill>
            </a:endParaRPr>
          </a:p>
          <a:p>
            <a:pPr algn="just"/>
            <a:r>
              <a:rPr lang="pt-BR" sz="2400" dirty="0" smtClean="0">
                <a:solidFill>
                  <a:schemeClr val="tx1"/>
                </a:solidFill>
              </a:rPr>
              <a:t>Abortivo:</a:t>
            </a:r>
          </a:p>
          <a:p>
            <a:pPr algn="just"/>
            <a:r>
              <a:rPr lang="pt-BR" sz="2400" dirty="0" smtClean="0">
                <a:solidFill>
                  <a:schemeClr val="tx1"/>
                </a:solidFill>
              </a:rPr>
              <a:t>Analgésicos </a:t>
            </a:r>
            <a:r>
              <a:rPr lang="pt-BR" sz="2400" dirty="0" smtClean="0">
                <a:solidFill>
                  <a:schemeClr val="tx1"/>
                </a:solidFill>
              </a:rPr>
              <a:t>e </a:t>
            </a:r>
            <a:r>
              <a:rPr lang="pt-BR" sz="2400" dirty="0" err="1" smtClean="0">
                <a:solidFill>
                  <a:schemeClr val="tx1"/>
                </a:solidFill>
              </a:rPr>
              <a:t>AINEs</a:t>
            </a:r>
            <a:r>
              <a:rPr lang="pt-BR" sz="2400" dirty="0" smtClean="0">
                <a:solidFill>
                  <a:schemeClr val="tx1"/>
                </a:solidFill>
              </a:rPr>
              <a:t>: </a:t>
            </a:r>
            <a:r>
              <a:rPr lang="pt-BR" sz="2400" dirty="0" err="1" smtClean="0">
                <a:solidFill>
                  <a:schemeClr val="tx1"/>
                </a:solidFill>
              </a:rPr>
              <a:t>paracetamol</a:t>
            </a:r>
            <a:r>
              <a:rPr lang="pt-BR" sz="2400" dirty="0" smtClean="0">
                <a:solidFill>
                  <a:schemeClr val="tx1"/>
                </a:solidFill>
              </a:rPr>
              <a:t> 1000 </a:t>
            </a:r>
            <a:r>
              <a:rPr lang="pt-BR" sz="2400" dirty="0" err="1" smtClean="0">
                <a:solidFill>
                  <a:schemeClr val="tx1"/>
                </a:solidFill>
              </a:rPr>
              <a:t>mg</a:t>
            </a:r>
            <a:r>
              <a:rPr lang="pt-BR" sz="2400" dirty="0" smtClean="0">
                <a:solidFill>
                  <a:schemeClr val="tx1"/>
                </a:solidFill>
              </a:rPr>
              <a:t>, </a:t>
            </a:r>
            <a:r>
              <a:rPr lang="pt-BR" sz="2400" dirty="0" err="1" smtClean="0">
                <a:solidFill>
                  <a:schemeClr val="tx1"/>
                </a:solidFill>
              </a:rPr>
              <a:t>dipirona</a:t>
            </a:r>
            <a:r>
              <a:rPr lang="pt-BR" sz="2400" dirty="0" smtClean="0">
                <a:solidFill>
                  <a:schemeClr val="tx1"/>
                </a:solidFill>
              </a:rPr>
              <a:t> 500-1000 </a:t>
            </a:r>
            <a:r>
              <a:rPr lang="pt-BR" sz="2400" dirty="0" err="1" smtClean="0">
                <a:solidFill>
                  <a:schemeClr val="tx1"/>
                </a:solidFill>
              </a:rPr>
              <a:t>mg</a:t>
            </a:r>
            <a:r>
              <a:rPr lang="pt-BR" sz="2400" dirty="0" smtClean="0">
                <a:solidFill>
                  <a:schemeClr val="tx1"/>
                </a:solidFill>
              </a:rPr>
              <a:t>, </a:t>
            </a:r>
            <a:r>
              <a:rPr lang="pt-BR" sz="2400" dirty="0" err="1" smtClean="0">
                <a:solidFill>
                  <a:schemeClr val="tx1"/>
                </a:solidFill>
              </a:rPr>
              <a:t>diclofenaco</a:t>
            </a:r>
            <a:r>
              <a:rPr lang="pt-BR" sz="2400" dirty="0" smtClean="0">
                <a:solidFill>
                  <a:schemeClr val="tx1"/>
                </a:solidFill>
              </a:rPr>
              <a:t> </a:t>
            </a:r>
            <a:r>
              <a:rPr lang="pt-BR" sz="2400" dirty="0" err="1" smtClean="0">
                <a:solidFill>
                  <a:schemeClr val="tx1"/>
                </a:solidFill>
              </a:rPr>
              <a:t>potássico</a:t>
            </a:r>
            <a:r>
              <a:rPr lang="pt-BR" sz="2400" dirty="0" smtClean="0">
                <a:solidFill>
                  <a:schemeClr val="tx1"/>
                </a:solidFill>
              </a:rPr>
              <a:t> 50-100 </a:t>
            </a:r>
            <a:r>
              <a:rPr lang="pt-BR" sz="2400" dirty="0" err="1" smtClean="0">
                <a:solidFill>
                  <a:schemeClr val="tx1"/>
                </a:solidFill>
              </a:rPr>
              <a:t>mg</a:t>
            </a:r>
            <a:r>
              <a:rPr lang="pt-BR" sz="2400" dirty="0" smtClean="0">
                <a:solidFill>
                  <a:schemeClr val="tx1"/>
                </a:solidFill>
              </a:rPr>
              <a:t>, </a:t>
            </a:r>
            <a:r>
              <a:rPr lang="pt-BR" sz="2400" dirty="0" err="1" smtClean="0">
                <a:solidFill>
                  <a:schemeClr val="tx1"/>
                </a:solidFill>
              </a:rPr>
              <a:t>ibuprofeno</a:t>
            </a:r>
            <a:r>
              <a:rPr lang="pt-BR" sz="2400" dirty="0" smtClean="0">
                <a:solidFill>
                  <a:schemeClr val="tx1"/>
                </a:solidFill>
              </a:rPr>
              <a:t> 400 </a:t>
            </a:r>
            <a:r>
              <a:rPr lang="pt-BR" sz="2400" dirty="0" err="1" smtClean="0">
                <a:solidFill>
                  <a:schemeClr val="tx1"/>
                </a:solidFill>
              </a:rPr>
              <a:t>mg</a:t>
            </a:r>
            <a:r>
              <a:rPr lang="pt-BR" sz="2400" dirty="0" smtClean="0">
                <a:solidFill>
                  <a:schemeClr val="tx1"/>
                </a:solidFill>
              </a:rPr>
              <a:t>.</a:t>
            </a:r>
            <a:endParaRPr lang="pt-BR" sz="2400" dirty="0" smtClean="0">
              <a:solidFill>
                <a:schemeClr val="tx1"/>
              </a:solidFill>
            </a:endParaRPr>
          </a:p>
          <a:p>
            <a:pPr algn="just"/>
            <a:r>
              <a:rPr lang="pt-BR" sz="2400" dirty="0" smtClean="0">
                <a:solidFill>
                  <a:schemeClr val="tx1"/>
                </a:solidFill>
              </a:rPr>
              <a:t>Relaxantes </a:t>
            </a:r>
            <a:r>
              <a:rPr lang="pt-BR" sz="2400" dirty="0" smtClean="0">
                <a:solidFill>
                  <a:schemeClr val="tx1"/>
                </a:solidFill>
              </a:rPr>
              <a:t>musculares: </a:t>
            </a:r>
            <a:r>
              <a:rPr lang="pt-BR" sz="2400" dirty="0" err="1" smtClean="0">
                <a:solidFill>
                  <a:schemeClr val="tx1"/>
                </a:solidFill>
              </a:rPr>
              <a:t>tizanidina</a:t>
            </a:r>
            <a:r>
              <a:rPr lang="pt-BR" sz="2400" dirty="0" smtClean="0">
                <a:solidFill>
                  <a:schemeClr val="tx1"/>
                </a:solidFill>
              </a:rPr>
              <a:t> </a:t>
            </a:r>
            <a:r>
              <a:rPr lang="pt-BR" sz="2400" dirty="0" smtClean="0"/>
              <a:t>(ação central).</a:t>
            </a:r>
            <a:endParaRPr lang="pt-BR" sz="2400" dirty="0" smtClean="0">
              <a:solidFill>
                <a:schemeClr val="tx1"/>
              </a:solidFill>
            </a:endParaRPr>
          </a:p>
          <a:p>
            <a:pPr algn="just"/>
            <a:r>
              <a:rPr lang="pt-BR" sz="2400" dirty="0" smtClean="0">
                <a:solidFill>
                  <a:schemeClr val="tx1"/>
                </a:solidFill>
              </a:rPr>
              <a:t>Profilaxia</a:t>
            </a:r>
            <a:r>
              <a:rPr lang="pt-BR" sz="2400" dirty="0" smtClean="0">
                <a:solidFill>
                  <a:schemeClr val="tx1"/>
                </a:solidFill>
              </a:rPr>
              <a:t>: mais de </a:t>
            </a:r>
            <a:r>
              <a:rPr lang="pt-BR" sz="2400" dirty="0" smtClean="0">
                <a:solidFill>
                  <a:schemeClr val="tx1"/>
                </a:solidFill>
              </a:rPr>
              <a:t>15/mês (</a:t>
            </a:r>
            <a:r>
              <a:rPr lang="pt-BR" sz="2400" dirty="0" smtClean="0">
                <a:solidFill>
                  <a:schemeClr val="tx1"/>
                </a:solidFill>
              </a:rPr>
              <a:t>cefaleia </a:t>
            </a:r>
            <a:r>
              <a:rPr lang="pt-BR" sz="2400" dirty="0" smtClean="0">
                <a:solidFill>
                  <a:schemeClr val="tx1"/>
                </a:solidFill>
              </a:rPr>
              <a:t>Tensional </a:t>
            </a:r>
            <a:r>
              <a:rPr lang="pt-BR" sz="2400" dirty="0" smtClean="0"/>
              <a:t>C</a:t>
            </a:r>
            <a:r>
              <a:rPr lang="pt-BR" sz="2400" dirty="0" smtClean="0">
                <a:solidFill>
                  <a:schemeClr val="tx1"/>
                </a:solidFill>
              </a:rPr>
              <a:t>rônica).</a:t>
            </a:r>
            <a:endParaRPr lang="pt-BR" sz="2400" dirty="0" smtClean="0">
              <a:solidFill>
                <a:schemeClr val="tx1"/>
              </a:solidFill>
            </a:endParaRPr>
          </a:p>
          <a:p>
            <a:pPr algn="just"/>
            <a:r>
              <a:rPr lang="pt-BR" sz="2400" dirty="0" smtClean="0">
                <a:solidFill>
                  <a:schemeClr val="tx1"/>
                </a:solidFill>
              </a:rPr>
              <a:t>Antidepressivo </a:t>
            </a:r>
            <a:r>
              <a:rPr lang="pt-BR" sz="2400" dirty="0" smtClean="0">
                <a:solidFill>
                  <a:schemeClr val="tx1"/>
                </a:solidFill>
              </a:rPr>
              <a:t>tricíclico: </a:t>
            </a:r>
            <a:r>
              <a:rPr lang="pt-BR" sz="2400" dirty="0" err="1" smtClean="0">
                <a:solidFill>
                  <a:schemeClr val="tx1"/>
                </a:solidFill>
              </a:rPr>
              <a:t>amitriptilina</a:t>
            </a:r>
            <a:r>
              <a:rPr lang="pt-BR" sz="2400" dirty="0" smtClean="0">
                <a:solidFill>
                  <a:schemeClr val="tx1"/>
                </a:solidFill>
              </a:rPr>
              <a:t> </a:t>
            </a:r>
            <a:r>
              <a:rPr lang="pt-BR" sz="2400" dirty="0" smtClean="0">
                <a:solidFill>
                  <a:schemeClr val="tx1"/>
                </a:solidFill>
              </a:rPr>
              <a:t>25-100 </a:t>
            </a:r>
            <a:r>
              <a:rPr lang="pt-BR" sz="2400" dirty="0" err="1" smtClean="0">
                <a:solidFill>
                  <a:schemeClr val="tx1"/>
                </a:solidFill>
              </a:rPr>
              <a:t>mg</a:t>
            </a:r>
            <a:r>
              <a:rPr lang="pt-BR" sz="2400" dirty="0" smtClean="0">
                <a:solidFill>
                  <a:schemeClr val="tx1"/>
                </a:solidFill>
              </a:rPr>
              <a:t> ao deitar, </a:t>
            </a:r>
            <a:r>
              <a:rPr lang="pt-BR" sz="2400" dirty="0" err="1" smtClean="0">
                <a:solidFill>
                  <a:schemeClr val="tx1"/>
                </a:solidFill>
              </a:rPr>
              <a:t>nortriptilina</a:t>
            </a:r>
            <a:r>
              <a:rPr lang="pt-BR" sz="2400" dirty="0" smtClean="0">
                <a:solidFill>
                  <a:schemeClr val="tx1"/>
                </a:solidFill>
              </a:rPr>
              <a:t> 25-75 </a:t>
            </a:r>
            <a:r>
              <a:rPr lang="pt-BR" sz="2400" dirty="0" err="1" smtClean="0">
                <a:solidFill>
                  <a:schemeClr val="tx1"/>
                </a:solidFill>
              </a:rPr>
              <a:t>mg</a:t>
            </a:r>
            <a:r>
              <a:rPr lang="pt-BR" sz="2400" dirty="0" smtClean="0">
                <a:solidFill>
                  <a:schemeClr val="tx1"/>
                </a:solidFill>
              </a:rPr>
              <a:t>.</a:t>
            </a:r>
            <a:endParaRPr lang="pt-BR" sz="2400" dirty="0" smtClean="0">
              <a:solidFill>
                <a:schemeClr val="tx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620688"/>
            <a:ext cx="7498080" cy="2880320"/>
          </a:xfrm>
        </p:spPr>
        <p:txBody>
          <a:bodyPr>
            <a:normAutofit/>
          </a:bodyPr>
          <a:lstStyle/>
          <a:p>
            <a:r>
              <a:rPr lang="pt-BR" sz="2800" b="1" dirty="0" smtClean="0"/>
              <a:t>Dor </a:t>
            </a:r>
            <a:r>
              <a:rPr lang="pt-BR" sz="2800" b="1" dirty="0" smtClean="0"/>
              <a:t>facial atribuída a distúrbio do crânio</a:t>
            </a:r>
            <a:r>
              <a:rPr lang="pt-BR" sz="2800" b="1" dirty="0" smtClean="0"/>
              <a:t>, pescoço</a:t>
            </a:r>
            <a:r>
              <a:rPr lang="pt-BR" sz="2800" b="1" dirty="0" smtClean="0"/>
              <a:t>, olhos, ouvidos, nariz, seios da face, dentes</a:t>
            </a:r>
            <a:r>
              <a:rPr lang="pt-BR" sz="2800" b="1" dirty="0" smtClean="0"/>
              <a:t>, boca </a:t>
            </a:r>
            <a:r>
              <a:rPr lang="pt-BR" sz="2800" b="1" dirty="0" smtClean="0"/>
              <a:t>ou outras estruturas faciais ou </a:t>
            </a:r>
            <a:r>
              <a:rPr lang="pt-BR" sz="2800" b="1" dirty="0" smtClean="0"/>
              <a:t>cranianas não provocam cefaleia</a:t>
            </a:r>
            <a:endParaRPr lang="pt-BR" sz="2800" dirty="0"/>
          </a:p>
        </p:txBody>
      </p:sp>
      <p:sp>
        <p:nvSpPr>
          <p:cNvPr id="3" name="Espaço Reservado para Conteúdo 2"/>
          <p:cNvSpPr>
            <a:spLocks noGrp="1"/>
          </p:cNvSpPr>
          <p:nvPr>
            <p:ph idx="1"/>
          </p:nvPr>
        </p:nvSpPr>
        <p:spPr>
          <a:xfrm>
            <a:off x="611560" y="4221088"/>
            <a:ext cx="7818072" cy="1584176"/>
          </a:xfrm>
        </p:spPr>
        <p:txBody>
          <a:bodyPr>
            <a:normAutofit/>
          </a:bodyPr>
          <a:lstStyle/>
          <a:p>
            <a:r>
              <a:rPr lang="en-US" sz="2400" dirty="0" err="1" smtClean="0"/>
              <a:t>Não</a:t>
            </a:r>
            <a:r>
              <a:rPr lang="en-US" sz="2400" dirty="0" smtClean="0"/>
              <a:t> </a:t>
            </a:r>
            <a:r>
              <a:rPr lang="en-US" sz="2400" dirty="0" err="1" smtClean="0"/>
              <a:t>existem</a:t>
            </a:r>
            <a:r>
              <a:rPr lang="en-US" sz="2400" dirty="0" smtClean="0"/>
              <a:t> </a:t>
            </a:r>
            <a:r>
              <a:rPr lang="en-US" sz="2400" dirty="0" err="1" smtClean="0"/>
              <a:t>evidências</a:t>
            </a:r>
            <a:r>
              <a:rPr lang="en-US" sz="2400" dirty="0" smtClean="0"/>
              <a:t> </a:t>
            </a:r>
            <a:r>
              <a:rPr lang="en-US" sz="2400" dirty="0" err="1" smtClean="0"/>
              <a:t>que</a:t>
            </a:r>
            <a:r>
              <a:rPr lang="en-US" sz="2400" dirty="0" smtClean="0"/>
              <a:t> </a:t>
            </a:r>
            <a:r>
              <a:rPr lang="en-US" sz="2400" dirty="0" err="1" smtClean="0"/>
              <a:t>relacionam</a:t>
            </a:r>
            <a:r>
              <a:rPr lang="en-US" sz="2400" dirty="0" smtClean="0"/>
              <a:t> o </a:t>
            </a:r>
            <a:r>
              <a:rPr lang="en-US" sz="2400" dirty="0" err="1" smtClean="0"/>
              <a:t>processo</a:t>
            </a:r>
            <a:r>
              <a:rPr lang="en-US" sz="2400" dirty="0" smtClean="0"/>
              <a:t> </a:t>
            </a:r>
            <a:r>
              <a:rPr lang="en-US" sz="2400" dirty="0" err="1" smtClean="0"/>
              <a:t>degenerativo</a:t>
            </a:r>
            <a:r>
              <a:rPr lang="en-US" sz="2400" dirty="0" smtClean="0"/>
              <a:t> normal </a:t>
            </a:r>
            <a:r>
              <a:rPr lang="en-US" sz="2400" dirty="0" err="1" smtClean="0"/>
              <a:t>aos</a:t>
            </a:r>
            <a:r>
              <a:rPr lang="en-US" sz="2400" dirty="0" smtClean="0"/>
              <a:t> </a:t>
            </a:r>
            <a:r>
              <a:rPr lang="en-US" sz="2400" dirty="0" err="1" smtClean="0"/>
              <a:t>casos</a:t>
            </a:r>
            <a:r>
              <a:rPr lang="en-US" sz="2400" dirty="0" smtClean="0"/>
              <a:t> de </a:t>
            </a:r>
            <a:r>
              <a:rPr lang="en-US" sz="2400" dirty="0" err="1" smtClean="0"/>
              <a:t>cefaleia</a:t>
            </a:r>
            <a:r>
              <a:rPr lang="en-US" sz="2400" dirty="0" smtClean="0"/>
              <a:t>.</a:t>
            </a:r>
            <a:endParaRPr lang="en-US" sz="2400" dirty="0" smtClean="0"/>
          </a:p>
        </p:txBody>
      </p:sp>
      <p:sp>
        <p:nvSpPr>
          <p:cNvPr id="4" name="Seta para baixo 3"/>
          <p:cNvSpPr/>
          <p:nvPr/>
        </p:nvSpPr>
        <p:spPr>
          <a:xfrm>
            <a:off x="4139952" y="3284984"/>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1196752"/>
            <a:ext cx="7818072" cy="4752528"/>
          </a:xfrm>
        </p:spPr>
        <p:txBody>
          <a:bodyPr>
            <a:normAutofit/>
          </a:bodyPr>
          <a:lstStyle/>
          <a:p>
            <a:r>
              <a:rPr lang="en-US" sz="2400" dirty="0" err="1" smtClean="0"/>
              <a:t>Cefaleia</a:t>
            </a:r>
            <a:r>
              <a:rPr lang="en-US" sz="2400" dirty="0" smtClean="0"/>
              <a:t> </a:t>
            </a:r>
            <a:r>
              <a:rPr lang="en-US" sz="2400" dirty="0" err="1" smtClean="0"/>
              <a:t>atribuída</a:t>
            </a:r>
            <a:r>
              <a:rPr lang="en-US" sz="2400" dirty="0" smtClean="0"/>
              <a:t> </a:t>
            </a:r>
            <a:r>
              <a:rPr lang="en-US" sz="2400" dirty="0" smtClean="0"/>
              <a:t>a </a:t>
            </a:r>
            <a:r>
              <a:rPr lang="en-US" sz="2400" dirty="0" err="1" smtClean="0"/>
              <a:t>distúrbio</a:t>
            </a:r>
            <a:r>
              <a:rPr lang="en-US" sz="2400" dirty="0" smtClean="0"/>
              <a:t> </a:t>
            </a:r>
            <a:r>
              <a:rPr lang="en-US" sz="2400" dirty="0" smtClean="0"/>
              <a:t>de </a:t>
            </a:r>
            <a:r>
              <a:rPr lang="en-US" sz="2400" dirty="0" err="1" smtClean="0"/>
              <a:t>osso</a:t>
            </a:r>
            <a:r>
              <a:rPr lang="en-US" sz="2400" dirty="0" smtClean="0"/>
              <a:t> </a:t>
            </a:r>
            <a:r>
              <a:rPr lang="en-US" sz="2400" dirty="0" err="1" smtClean="0"/>
              <a:t>craniano</a:t>
            </a:r>
            <a:r>
              <a:rPr lang="en-US" sz="2800" dirty="0" smtClean="0"/>
              <a:t/>
            </a:r>
            <a:br>
              <a:rPr lang="en-US" sz="2800" dirty="0" smtClean="0"/>
            </a:br>
            <a:r>
              <a:rPr lang="en-US" sz="2000" dirty="0" smtClean="0"/>
              <a:t>- Os </a:t>
            </a:r>
            <a:r>
              <a:rPr lang="en-US" sz="2000" dirty="0" err="1" smtClean="0"/>
              <a:t>disturbios</a:t>
            </a:r>
            <a:r>
              <a:rPr lang="en-US" sz="2000" dirty="0" smtClean="0"/>
              <a:t> do </a:t>
            </a:r>
            <a:r>
              <a:rPr lang="en-US" sz="2000" dirty="0" err="1" smtClean="0"/>
              <a:t>crânio</a:t>
            </a:r>
            <a:r>
              <a:rPr lang="en-US" sz="2000" dirty="0" smtClean="0"/>
              <a:t> </a:t>
            </a:r>
            <a:r>
              <a:rPr lang="en-US" sz="2000" dirty="0" err="1" smtClean="0"/>
              <a:t>que</a:t>
            </a:r>
            <a:r>
              <a:rPr lang="en-US" sz="2000" dirty="0" smtClean="0"/>
              <a:t> </a:t>
            </a:r>
            <a:r>
              <a:rPr lang="en-US" sz="2000" dirty="0" err="1" smtClean="0"/>
              <a:t>mais</a:t>
            </a:r>
            <a:r>
              <a:rPr lang="en-US" sz="2000" dirty="0" smtClean="0"/>
              <a:t> </a:t>
            </a:r>
            <a:r>
              <a:rPr lang="en-US" sz="2000" dirty="0" err="1" smtClean="0"/>
              <a:t>causam</a:t>
            </a:r>
            <a:r>
              <a:rPr lang="en-US" sz="2000" dirty="0" smtClean="0"/>
              <a:t> </a:t>
            </a:r>
            <a:r>
              <a:rPr lang="en-US" sz="2000" dirty="0" err="1" smtClean="0"/>
              <a:t>cefaleia</a:t>
            </a:r>
            <a:r>
              <a:rPr lang="en-US" sz="2000" dirty="0" smtClean="0"/>
              <a:t> </a:t>
            </a:r>
            <a:r>
              <a:rPr lang="en-US" sz="2000" dirty="0" err="1" smtClean="0"/>
              <a:t>são</a:t>
            </a:r>
            <a:r>
              <a:rPr lang="en-US" sz="2000" dirty="0" smtClean="0"/>
              <a:t>:  </a:t>
            </a:r>
            <a:r>
              <a:rPr lang="en-US" sz="2000" dirty="0" err="1" smtClean="0"/>
              <a:t>Mieloma</a:t>
            </a:r>
            <a:r>
              <a:rPr lang="en-US" sz="2000" dirty="0" smtClean="0"/>
              <a:t> </a:t>
            </a:r>
            <a:r>
              <a:rPr lang="en-US" sz="2000" dirty="0" err="1" smtClean="0"/>
              <a:t>Múltiplo</a:t>
            </a:r>
            <a:r>
              <a:rPr lang="en-US" sz="2000" dirty="0" smtClean="0"/>
              <a:t>,  </a:t>
            </a:r>
            <a:r>
              <a:rPr lang="en-US" sz="2000" dirty="0" err="1" smtClean="0"/>
              <a:t>Osteomielite</a:t>
            </a:r>
            <a:r>
              <a:rPr lang="en-US" sz="2000" dirty="0" smtClean="0"/>
              <a:t> e </a:t>
            </a:r>
            <a:r>
              <a:rPr lang="en-US" sz="2000" dirty="0" err="1" smtClean="0"/>
              <a:t>Doença</a:t>
            </a:r>
            <a:r>
              <a:rPr lang="en-US" sz="2000" dirty="0" smtClean="0"/>
              <a:t> </a:t>
            </a:r>
            <a:r>
              <a:rPr lang="en-US" sz="2000" dirty="0" smtClean="0"/>
              <a:t>de </a:t>
            </a:r>
            <a:r>
              <a:rPr lang="en-US" sz="2000" dirty="0" smtClean="0"/>
              <a:t>Paget.</a:t>
            </a:r>
            <a:endParaRPr lang="en-US" sz="2000" dirty="0" smtClean="0"/>
          </a:p>
          <a:p>
            <a:endParaRPr lang="en-US" sz="2000" dirty="0" smtClean="0"/>
          </a:p>
          <a:p>
            <a:r>
              <a:rPr lang="en-US" sz="2400" dirty="0" err="1" smtClean="0"/>
              <a:t>Cefaleia</a:t>
            </a:r>
            <a:r>
              <a:rPr lang="en-US" sz="2400" dirty="0" smtClean="0"/>
              <a:t> </a:t>
            </a:r>
            <a:r>
              <a:rPr lang="en-US" sz="2400" dirty="0" err="1" smtClean="0"/>
              <a:t>atribuída</a:t>
            </a:r>
            <a:r>
              <a:rPr lang="en-US" sz="2400" dirty="0" smtClean="0"/>
              <a:t> </a:t>
            </a:r>
            <a:r>
              <a:rPr lang="en-US" sz="2400" dirty="0" smtClean="0"/>
              <a:t>a </a:t>
            </a:r>
            <a:r>
              <a:rPr lang="en-US" sz="2400" dirty="0" err="1" smtClean="0"/>
              <a:t>transtorno</a:t>
            </a:r>
            <a:r>
              <a:rPr lang="en-US" sz="2400" dirty="0" smtClean="0"/>
              <a:t> no </a:t>
            </a:r>
            <a:r>
              <a:rPr lang="en-US" sz="2400" dirty="0" err="1" smtClean="0"/>
              <a:t>pescoço</a:t>
            </a:r>
            <a:endParaRPr lang="pt-BR" sz="2000" dirty="0" smtClean="0"/>
          </a:p>
          <a:p>
            <a:pPr>
              <a:buFontTx/>
              <a:buChar char="-"/>
            </a:pPr>
            <a:r>
              <a:rPr lang="pt-BR" sz="2000" dirty="0" smtClean="0"/>
              <a:t>Cefaleia cervicogênica </a:t>
            </a:r>
            <a:r>
              <a:rPr lang="pt-BR" sz="2000" dirty="0" smtClean="0"/>
              <a:t/>
            </a:r>
            <a:br>
              <a:rPr lang="pt-BR" sz="2000" dirty="0" smtClean="0"/>
            </a:br>
            <a:r>
              <a:rPr lang="pt-BR" sz="2000" dirty="0" smtClean="0"/>
              <a:t>- Necessita de sinais </a:t>
            </a:r>
            <a:r>
              <a:rPr lang="pt-BR" sz="2000" dirty="0" smtClean="0"/>
              <a:t>clínicos </a:t>
            </a:r>
            <a:r>
              <a:rPr lang="pt-BR" sz="2000" dirty="0" smtClean="0"/>
              <a:t>que demonstrem a </a:t>
            </a:r>
            <a:r>
              <a:rPr lang="pt-BR" sz="2000" dirty="0" err="1" smtClean="0"/>
              <a:t>cervicalgia</a:t>
            </a:r>
            <a:r>
              <a:rPr lang="pt-BR" sz="2000" dirty="0" smtClean="0"/>
              <a:t> e/ou </a:t>
            </a:r>
            <a:r>
              <a:rPr lang="pt-BR" sz="2000" dirty="0" smtClean="0"/>
              <a:t>abolição </a:t>
            </a:r>
            <a:r>
              <a:rPr lang="pt-BR" sz="2000" dirty="0" smtClean="0"/>
              <a:t>da cefaleia após bloqueio </a:t>
            </a:r>
            <a:r>
              <a:rPr lang="pt-BR" sz="2000" dirty="0" smtClean="0"/>
              <a:t>anestésico.</a:t>
            </a:r>
            <a:r>
              <a:rPr lang="pt-BR" sz="2000" dirty="0" smtClean="0"/>
              <a:t/>
            </a:r>
            <a:br>
              <a:rPr lang="pt-BR" sz="2000" dirty="0" smtClean="0"/>
            </a:br>
            <a:endParaRPr lang="pt-BR" sz="2000" dirty="0" smtClean="0"/>
          </a:p>
          <a:p>
            <a:pPr>
              <a:buFontTx/>
              <a:buChar char="-"/>
            </a:pPr>
            <a:r>
              <a:rPr lang="pt-BR" sz="2000" dirty="0" smtClean="0"/>
              <a:t>Cefaleia atribuída à tendinite </a:t>
            </a:r>
            <a:r>
              <a:rPr lang="pt-BR" sz="2000" dirty="0" err="1" smtClean="0"/>
              <a:t>retro-faríngea</a:t>
            </a:r>
            <a:r>
              <a:rPr lang="pt-BR" sz="2000" dirty="0" smtClean="0"/>
              <a:t>.</a:t>
            </a:r>
            <a:r>
              <a:rPr lang="pt-BR" sz="2000" dirty="0" smtClean="0"/>
              <a:t/>
            </a:r>
            <a:br>
              <a:rPr lang="pt-BR" sz="2000" dirty="0" smtClean="0"/>
            </a:br>
            <a:endParaRPr lang="pt-BR" sz="2000" dirty="0" smtClean="0"/>
          </a:p>
          <a:p>
            <a:pPr>
              <a:buFontTx/>
              <a:buChar char="-"/>
            </a:pPr>
            <a:endParaRPr lang="en-US" sz="2000" dirty="0" smtClean="0"/>
          </a:p>
          <a:p>
            <a:pPr>
              <a:buFontTx/>
              <a:buChar char="-"/>
            </a:pPr>
            <a:endParaRPr lang="pt-BR"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99592" y="1196752"/>
            <a:ext cx="7818072" cy="5040560"/>
          </a:xfrm>
        </p:spPr>
        <p:txBody>
          <a:bodyPr/>
          <a:lstStyle/>
          <a:p>
            <a:r>
              <a:rPr lang="en-US" sz="2400" dirty="0" err="1" smtClean="0"/>
              <a:t>Cefaleia</a:t>
            </a:r>
            <a:r>
              <a:rPr lang="en-US" sz="2400" dirty="0" smtClean="0"/>
              <a:t> </a:t>
            </a:r>
            <a:r>
              <a:rPr lang="en-US" sz="2400" dirty="0" err="1" smtClean="0"/>
              <a:t>a</a:t>
            </a:r>
            <a:r>
              <a:rPr lang="en-US" sz="2400" dirty="0" err="1" smtClean="0"/>
              <a:t>tribuída</a:t>
            </a:r>
            <a:r>
              <a:rPr lang="en-US" sz="2400" dirty="0" smtClean="0"/>
              <a:t> </a:t>
            </a:r>
            <a:r>
              <a:rPr lang="en-US" sz="2400" dirty="0" smtClean="0"/>
              <a:t>a </a:t>
            </a:r>
            <a:r>
              <a:rPr lang="en-US" sz="2400" dirty="0" err="1" smtClean="0"/>
              <a:t>transtornos</a:t>
            </a:r>
            <a:r>
              <a:rPr lang="en-US" sz="2400" dirty="0" smtClean="0"/>
              <a:t> </a:t>
            </a:r>
            <a:r>
              <a:rPr lang="en-US" sz="2400" dirty="0" err="1" smtClean="0"/>
              <a:t>nos</a:t>
            </a:r>
            <a:r>
              <a:rPr lang="en-US" sz="2400" dirty="0" smtClean="0"/>
              <a:t> </a:t>
            </a:r>
            <a:r>
              <a:rPr lang="en-US" sz="2400" dirty="0" err="1" smtClean="0"/>
              <a:t>olhos</a:t>
            </a:r>
            <a:endParaRPr lang="en-US" sz="2400" dirty="0" smtClean="0"/>
          </a:p>
          <a:p>
            <a:pPr>
              <a:buFontTx/>
              <a:buChar char="-"/>
            </a:pPr>
            <a:r>
              <a:rPr lang="en-US" sz="2000" dirty="0" err="1" smtClean="0"/>
              <a:t>Cefaleia</a:t>
            </a:r>
            <a:r>
              <a:rPr lang="en-US" sz="2000" dirty="0" smtClean="0"/>
              <a:t> </a:t>
            </a:r>
            <a:r>
              <a:rPr lang="en-US" sz="2000" dirty="0" err="1" smtClean="0"/>
              <a:t>atribuída</a:t>
            </a:r>
            <a:r>
              <a:rPr lang="en-US" sz="2000" dirty="0" smtClean="0"/>
              <a:t> </a:t>
            </a:r>
            <a:r>
              <a:rPr lang="en-US" sz="2000" dirty="0" err="1" smtClean="0"/>
              <a:t>ao</a:t>
            </a:r>
            <a:r>
              <a:rPr lang="en-US" sz="2000" dirty="0" smtClean="0"/>
              <a:t> Glaucoma </a:t>
            </a:r>
            <a:r>
              <a:rPr lang="en-US" sz="2000" dirty="0" err="1" smtClean="0"/>
              <a:t>Agudo</a:t>
            </a:r>
            <a:r>
              <a:rPr lang="en-US" sz="2000" dirty="0" smtClean="0"/>
              <a:t/>
            </a:r>
            <a:br>
              <a:rPr lang="en-US" sz="2000" dirty="0" smtClean="0"/>
            </a:br>
            <a:r>
              <a:rPr lang="en-US" sz="2000" dirty="0" smtClean="0"/>
              <a:t>- </a:t>
            </a:r>
            <a:r>
              <a:rPr lang="en-US" sz="2000" dirty="0" err="1" smtClean="0"/>
              <a:t>Dor</a:t>
            </a:r>
            <a:r>
              <a:rPr lang="en-US" sz="2000" dirty="0" smtClean="0"/>
              <a:t> ocular </a:t>
            </a:r>
            <a:r>
              <a:rPr lang="en-US" sz="2000" dirty="0" err="1" smtClean="0"/>
              <a:t>ou</a:t>
            </a:r>
            <a:r>
              <a:rPr lang="en-US" sz="2000" dirty="0" smtClean="0"/>
              <a:t> </a:t>
            </a:r>
            <a:r>
              <a:rPr lang="en-US" sz="2000" dirty="0" err="1" smtClean="0"/>
              <a:t>acima</a:t>
            </a:r>
            <a:r>
              <a:rPr lang="en-US" sz="2000" dirty="0" smtClean="0"/>
              <a:t> do </a:t>
            </a:r>
            <a:r>
              <a:rPr lang="en-US" sz="2000" dirty="0" err="1" smtClean="0"/>
              <a:t>olho</a:t>
            </a:r>
            <a:r>
              <a:rPr lang="en-US" sz="2000" dirty="0" smtClean="0"/>
              <a:t>, </a:t>
            </a:r>
            <a:r>
              <a:rPr lang="en-US" sz="2000" dirty="0" err="1" smtClean="0"/>
              <a:t>sendo</a:t>
            </a:r>
            <a:r>
              <a:rPr lang="en-US" sz="2000" dirty="0" smtClean="0"/>
              <a:t> </a:t>
            </a:r>
            <a:r>
              <a:rPr lang="en-US" sz="2000" dirty="0" err="1" smtClean="0"/>
              <a:t>que</a:t>
            </a:r>
            <a:r>
              <a:rPr lang="en-US" sz="2000" dirty="0" smtClean="0"/>
              <a:t> </a:t>
            </a:r>
            <a:r>
              <a:rPr lang="en-US" sz="2000" dirty="0" err="1" smtClean="0"/>
              <a:t>esta</a:t>
            </a:r>
            <a:r>
              <a:rPr lang="en-US" sz="2000" dirty="0" smtClean="0"/>
              <a:t> se </a:t>
            </a:r>
            <a:r>
              <a:rPr lang="en-US" sz="2000" dirty="0" err="1" smtClean="0"/>
              <a:t>inicia</a:t>
            </a:r>
            <a:r>
              <a:rPr lang="en-US" sz="2000" dirty="0" smtClean="0"/>
              <a:t> </a:t>
            </a:r>
            <a:r>
              <a:rPr lang="en-US" sz="2000" dirty="0" err="1" smtClean="0"/>
              <a:t>ao</a:t>
            </a:r>
            <a:r>
              <a:rPr lang="en-US" sz="2000" dirty="0" smtClean="0"/>
              <a:t> </a:t>
            </a:r>
            <a:r>
              <a:rPr lang="en-US" sz="2000" dirty="0" err="1" smtClean="0"/>
              <a:t>mesmo</a:t>
            </a:r>
            <a:r>
              <a:rPr lang="en-US" sz="2000" dirty="0" smtClean="0"/>
              <a:t> tempo </a:t>
            </a:r>
            <a:r>
              <a:rPr lang="en-US" sz="2000" dirty="0" err="1" smtClean="0"/>
              <a:t>que</a:t>
            </a:r>
            <a:r>
              <a:rPr lang="en-US" sz="2000" dirty="0" smtClean="0"/>
              <a:t> o </a:t>
            </a:r>
            <a:r>
              <a:rPr lang="en-US" sz="2000" dirty="0" smtClean="0"/>
              <a:t>glaucoma.</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a:t>
            </a:r>
            <a:r>
              <a:rPr lang="en-US" sz="2000" dirty="0" smtClean="0"/>
              <a:t>a </a:t>
            </a:r>
            <a:r>
              <a:rPr lang="en-US" sz="2000" dirty="0" err="1" smtClean="0"/>
              <a:t>erros</a:t>
            </a:r>
            <a:r>
              <a:rPr lang="en-US" sz="2000" dirty="0" smtClean="0"/>
              <a:t> de </a:t>
            </a:r>
            <a:r>
              <a:rPr lang="en-US" sz="2000" dirty="0" err="1" smtClean="0"/>
              <a:t>refração</a:t>
            </a:r>
            <a:r>
              <a:rPr lang="en-US" sz="2000" dirty="0" smtClean="0"/>
              <a:t/>
            </a:r>
            <a:br>
              <a:rPr lang="en-US" sz="2000" dirty="0" smtClean="0"/>
            </a:br>
            <a:r>
              <a:rPr lang="en-US" sz="2000" dirty="0" smtClean="0"/>
              <a:t>- </a:t>
            </a:r>
            <a:r>
              <a:rPr lang="en-US" sz="2000" dirty="0" err="1" smtClean="0"/>
              <a:t>Cefaleia</a:t>
            </a:r>
            <a:r>
              <a:rPr lang="en-US" sz="2000" dirty="0" smtClean="0"/>
              <a:t> </a:t>
            </a:r>
            <a:r>
              <a:rPr lang="en-US" sz="2000" dirty="0" err="1" smtClean="0"/>
              <a:t>fraca</a:t>
            </a:r>
            <a:r>
              <a:rPr lang="en-US" sz="2000" dirty="0" smtClean="0"/>
              <a:t>, </a:t>
            </a:r>
            <a:r>
              <a:rPr lang="en-US" sz="2000" dirty="0" err="1" smtClean="0"/>
              <a:t>recorrente</a:t>
            </a:r>
            <a:r>
              <a:rPr lang="en-US" sz="2000" dirty="0" smtClean="0"/>
              <a:t>, frontal, com </a:t>
            </a:r>
            <a:r>
              <a:rPr lang="en-US" sz="2000" dirty="0" err="1" smtClean="0"/>
              <a:t>melhora</a:t>
            </a:r>
            <a:r>
              <a:rPr lang="en-US" sz="2000" dirty="0" smtClean="0"/>
              <a:t> </a:t>
            </a:r>
            <a:r>
              <a:rPr lang="en-US" sz="2000" dirty="0" err="1" smtClean="0"/>
              <a:t>ao</a:t>
            </a:r>
            <a:r>
              <a:rPr lang="en-US" sz="2000" dirty="0" smtClean="0"/>
              <a:t> </a:t>
            </a:r>
            <a:r>
              <a:rPr lang="en-US" sz="2000" dirty="0" err="1" smtClean="0"/>
              <a:t>acordar</a:t>
            </a:r>
            <a:r>
              <a:rPr lang="en-US" sz="2000" dirty="0" smtClean="0"/>
              <a:t> e </a:t>
            </a:r>
            <a:r>
              <a:rPr lang="en-US" sz="2000" dirty="0" err="1" smtClean="0"/>
              <a:t>piora</a:t>
            </a:r>
            <a:r>
              <a:rPr lang="en-US" sz="2000" dirty="0" smtClean="0"/>
              <a:t> </a:t>
            </a:r>
            <a:r>
              <a:rPr lang="en-US" sz="2000" dirty="0" err="1" smtClean="0"/>
              <a:t>após</a:t>
            </a:r>
            <a:r>
              <a:rPr lang="en-US" sz="2000" dirty="0" smtClean="0"/>
              <a:t> </a:t>
            </a:r>
            <a:r>
              <a:rPr lang="en-US" sz="2000" dirty="0" err="1" smtClean="0"/>
              <a:t>atividade</a:t>
            </a:r>
            <a:r>
              <a:rPr lang="en-US" sz="2000" dirty="0" smtClean="0"/>
              <a:t> visual </a:t>
            </a:r>
            <a:r>
              <a:rPr lang="en-US" sz="2000" dirty="0" err="1" smtClean="0"/>
              <a:t>prolongada</a:t>
            </a:r>
            <a:r>
              <a:rPr lang="en-US" sz="2000" dirty="0" smtClean="0"/>
              <a:t>.</a:t>
            </a:r>
            <a:r>
              <a:rPr lang="en-US" sz="2000" dirty="0" smtClean="0"/>
              <a:t/>
            </a:r>
            <a:br>
              <a:rPr lang="en-US" sz="2000" dirty="0" smtClean="0"/>
            </a:br>
            <a:endParaRPr lang="en-US" sz="2000" dirty="0" smtClean="0"/>
          </a:p>
          <a:p>
            <a:pPr>
              <a:buFontTx/>
              <a:buChar char="-"/>
            </a:pPr>
            <a:r>
              <a:rPr lang="en-US" sz="2000" dirty="0" err="1" smtClean="0"/>
              <a:t>Cefaleia</a:t>
            </a:r>
            <a:r>
              <a:rPr lang="en-US" sz="2000" dirty="0" smtClean="0"/>
              <a:t> </a:t>
            </a:r>
            <a:r>
              <a:rPr lang="en-US" sz="2000" dirty="0" err="1" smtClean="0"/>
              <a:t>atribuída</a:t>
            </a:r>
            <a:r>
              <a:rPr lang="en-US" sz="2000" dirty="0" smtClean="0"/>
              <a:t> </a:t>
            </a:r>
            <a:r>
              <a:rPr lang="en-US" sz="2000" dirty="0" smtClean="0"/>
              <a:t>a </a:t>
            </a:r>
            <a:r>
              <a:rPr lang="en-US" sz="2000" dirty="0" err="1" smtClean="0"/>
              <a:t>estrabismo</a:t>
            </a:r>
            <a:r>
              <a:rPr lang="en-US" sz="2000" dirty="0" smtClean="0"/>
              <a:t> </a:t>
            </a:r>
            <a:r>
              <a:rPr lang="en-US" sz="2000" dirty="0" err="1" smtClean="0"/>
              <a:t>latente</a:t>
            </a:r>
            <a:r>
              <a:rPr lang="en-US" sz="2000" dirty="0" smtClean="0"/>
              <a:t> </a:t>
            </a:r>
            <a:r>
              <a:rPr lang="en-US" sz="2000" dirty="0" err="1" smtClean="0"/>
              <a:t>ou</a:t>
            </a:r>
            <a:r>
              <a:rPr lang="en-US" sz="2000" dirty="0" smtClean="0"/>
              <a:t> manifesto</a:t>
            </a:r>
            <a:br>
              <a:rPr lang="en-US" sz="2000" dirty="0" smtClean="0"/>
            </a:br>
            <a:r>
              <a:rPr lang="en-US" sz="2000" dirty="0" smtClean="0"/>
              <a:t>- </a:t>
            </a:r>
            <a:r>
              <a:rPr lang="en-US" sz="2000" dirty="0" err="1" smtClean="0"/>
              <a:t>Cefaleia</a:t>
            </a:r>
            <a:r>
              <a:rPr lang="en-US" sz="2000" dirty="0" smtClean="0"/>
              <a:t> </a:t>
            </a:r>
            <a:r>
              <a:rPr lang="en-US" sz="2000" dirty="0" err="1" smtClean="0"/>
              <a:t>fraca</a:t>
            </a:r>
            <a:r>
              <a:rPr lang="en-US" sz="2000" dirty="0" smtClean="0"/>
              <a:t>/</a:t>
            </a:r>
            <a:r>
              <a:rPr lang="en-US" sz="2000" dirty="0" err="1" smtClean="0"/>
              <a:t>moderada</a:t>
            </a:r>
            <a:r>
              <a:rPr lang="en-US" sz="2000" dirty="0" smtClean="0"/>
              <a:t>, </a:t>
            </a:r>
            <a:r>
              <a:rPr lang="en-US" sz="2000" dirty="0" err="1" smtClean="0"/>
              <a:t>não</a:t>
            </a:r>
            <a:r>
              <a:rPr lang="en-US" sz="2000" dirty="0" smtClean="0"/>
              <a:t> </a:t>
            </a:r>
            <a:r>
              <a:rPr lang="en-US" sz="2000" dirty="0" err="1" smtClean="0"/>
              <a:t>pulsátil</a:t>
            </a:r>
            <a:r>
              <a:rPr lang="en-US" sz="2000" dirty="0" smtClean="0"/>
              <a:t>, com </a:t>
            </a:r>
            <a:r>
              <a:rPr lang="en-US" sz="2000" dirty="0" err="1" smtClean="0"/>
              <a:t>piora</a:t>
            </a:r>
            <a:r>
              <a:rPr lang="en-US" sz="2000" dirty="0" smtClean="0"/>
              <a:t> </a:t>
            </a:r>
            <a:r>
              <a:rPr lang="en-US" sz="2000" dirty="0" err="1" smtClean="0"/>
              <a:t>após</a:t>
            </a:r>
            <a:r>
              <a:rPr lang="en-US" sz="2000" dirty="0" smtClean="0"/>
              <a:t> </a:t>
            </a:r>
            <a:r>
              <a:rPr lang="en-US" sz="2000" dirty="0" err="1" smtClean="0"/>
              <a:t>atividade</a:t>
            </a:r>
            <a:r>
              <a:rPr lang="en-US" sz="2000" dirty="0" smtClean="0"/>
              <a:t> visual e </a:t>
            </a:r>
            <a:r>
              <a:rPr lang="en-US" sz="2000" dirty="0" err="1" smtClean="0"/>
              <a:t>melhora</a:t>
            </a:r>
            <a:r>
              <a:rPr lang="en-US" sz="2000" dirty="0" smtClean="0"/>
              <a:t> </a:t>
            </a:r>
            <a:r>
              <a:rPr lang="en-US" sz="2000" dirty="0" err="1" smtClean="0"/>
              <a:t>apos</a:t>
            </a:r>
            <a:r>
              <a:rPr lang="en-US" sz="2000" dirty="0" smtClean="0"/>
              <a:t> o </a:t>
            </a:r>
            <a:r>
              <a:rPr lang="en-US" sz="2000" dirty="0" err="1" smtClean="0"/>
              <a:t>fechamento</a:t>
            </a:r>
            <a:r>
              <a:rPr lang="en-US" sz="2000" dirty="0" smtClean="0"/>
              <a:t> de um </a:t>
            </a:r>
            <a:r>
              <a:rPr lang="en-US" sz="2000" dirty="0" err="1" smtClean="0"/>
              <a:t>olho</a:t>
            </a:r>
            <a:r>
              <a:rPr lang="en-US" sz="2000" dirty="0" smtClean="0"/>
              <a:t>.</a:t>
            </a:r>
            <a:endParaRPr lang="en-US" sz="2000" dirty="0" smtClean="0"/>
          </a:p>
          <a:p>
            <a:pPr>
              <a:buFontTx/>
              <a:buChar char="-"/>
            </a:pPr>
            <a:endParaRPr lang="en-US" sz="2000" dirty="0" smtClean="0"/>
          </a:p>
          <a:p>
            <a:pPr>
              <a:buFontTx/>
              <a:buChar char="-"/>
            </a:pPr>
            <a:r>
              <a:rPr lang="en-US" sz="2000" dirty="0" err="1" smtClean="0"/>
              <a:t>Cefaleia</a:t>
            </a:r>
            <a:r>
              <a:rPr lang="en-US" sz="2000" dirty="0" smtClean="0"/>
              <a:t> </a:t>
            </a:r>
            <a:r>
              <a:rPr lang="en-US" sz="2000" dirty="0" err="1" smtClean="0"/>
              <a:t>abribuída</a:t>
            </a:r>
            <a:r>
              <a:rPr lang="en-US" sz="2000" dirty="0" smtClean="0"/>
              <a:t> à </a:t>
            </a:r>
            <a:r>
              <a:rPr lang="en-US" sz="2000" dirty="0" err="1" smtClean="0"/>
              <a:t>inflamação</a:t>
            </a:r>
            <a:r>
              <a:rPr lang="en-US" sz="2000" dirty="0" smtClean="0"/>
              <a:t> ocular.</a:t>
            </a:r>
            <a:endParaRPr lang="en-US" sz="2000" dirty="0" smtClean="0"/>
          </a:p>
          <a:p>
            <a:endParaRPr lang="pt-B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4328" y="908720"/>
            <a:ext cx="8394136" cy="5760640"/>
          </a:xfrm>
        </p:spPr>
        <p:txBody>
          <a:bodyPr>
            <a:normAutofit/>
          </a:bodyPr>
          <a:lstStyle/>
          <a:p>
            <a:r>
              <a:rPr lang="en-US" sz="2400" dirty="0" err="1" smtClean="0"/>
              <a:t>Cefaleia</a:t>
            </a:r>
            <a:r>
              <a:rPr lang="en-US" sz="2400" dirty="0" smtClean="0"/>
              <a:t> </a:t>
            </a:r>
            <a:r>
              <a:rPr lang="en-US" sz="2400" dirty="0" err="1" smtClean="0"/>
              <a:t>atribuída</a:t>
            </a:r>
            <a:r>
              <a:rPr lang="en-US" sz="2400" dirty="0" smtClean="0"/>
              <a:t> </a:t>
            </a:r>
            <a:r>
              <a:rPr lang="en-US" sz="2400" dirty="0" smtClean="0"/>
              <a:t>a </a:t>
            </a:r>
            <a:r>
              <a:rPr lang="en-US" sz="2400" dirty="0" err="1" smtClean="0"/>
              <a:t>distúrbio</a:t>
            </a:r>
            <a:r>
              <a:rPr lang="en-US" sz="2400" dirty="0" smtClean="0"/>
              <a:t> </a:t>
            </a:r>
            <a:r>
              <a:rPr lang="en-US" sz="2400" dirty="0" smtClean="0"/>
              <a:t>dos </a:t>
            </a:r>
            <a:r>
              <a:rPr lang="en-US" sz="2400" dirty="0" err="1" smtClean="0"/>
              <a:t>ouvidos</a:t>
            </a:r>
            <a:r>
              <a:rPr lang="en-US" sz="2400" dirty="0" smtClean="0"/>
              <a:t/>
            </a:r>
            <a:br>
              <a:rPr lang="en-US" sz="2400" dirty="0" smtClean="0"/>
            </a:br>
            <a:r>
              <a:rPr lang="en-US" sz="2000" dirty="0" smtClean="0"/>
              <a:t>- A </a:t>
            </a:r>
            <a:r>
              <a:rPr lang="en-US" sz="2000" dirty="0" err="1" smtClean="0"/>
              <a:t>cefaleia</a:t>
            </a:r>
            <a:r>
              <a:rPr lang="en-US" sz="2000" dirty="0" smtClean="0"/>
              <a:t> </a:t>
            </a:r>
            <a:r>
              <a:rPr lang="en-US" sz="2000" dirty="0" smtClean="0"/>
              <a:t>é </a:t>
            </a:r>
            <a:r>
              <a:rPr lang="en-US" sz="2000" dirty="0" err="1" smtClean="0"/>
              <a:t>acompanhada</a:t>
            </a:r>
            <a:r>
              <a:rPr lang="en-US" sz="2000" dirty="0" smtClean="0"/>
              <a:t> </a:t>
            </a:r>
            <a:r>
              <a:rPr lang="en-US" sz="2000" dirty="0" err="1" smtClean="0"/>
              <a:t>por</a:t>
            </a:r>
            <a:r>
              <a:rPr lang="en-US" sz="2000" dirty="0" smtClean="0"/>
              <a:t> </a:t>
            </a:r>
            <a:r>
              <a:rPr lang="en-US" sz="2000" dirty="0" err="1" smtClean="0"/>
              <a:t>otalgia</a:t>
            </a:r>
            <a:r>
              <a:rPr lang="en-US" sz="2000" dirty="0" smtClean="0"/>
              <a:t>, </a:t>
            </a:r>
            <a:r>
              <a:rPr lang="en-US" sz="2000" dirty="0" err="1" smtClean="0"/>
              <a:t>sendo</a:t>
            </a:r>
            <a:r>
              <a:rPr lang="en-US" sz="2000" dirty="0" smtClean="0"/>
              <a:t> </a:t>
            </a:r>
            <a:r>
              <a:rPr lang="en-US" sz="2000" dirty="0" err="1" smtClean="0"/>
              <a:t>que</a:t>
            </a:r>
            <a:r>
              <a:rPr lang="en-US" sz="2000" dirty="0" smtClean="0"/>
              <a:t> </a:t>
            </a:r>
            <a:r>
              <a:rPr lang="en-US" sz="2000" dirty="0" err="1" smtClean="0"/>
              <a:t>ambas</a:t>
            </a:r>
            <a:r>
              <a:rPr lang="en-US" sz="2000" dirty="0" smtClean="0"/>
              <a:t> </a:t>
            </a:r>
            <a:r>
              <a:rPr lang="en-US" sz="2000" dirty="0" err="1" smtClean="0"/>
              <a:t>apresentam</a:t>
            </a:r>
            <a:r>
              <a:rPr lang="en-US" sz="2000" dirty="0" smtClean="0"/>
              <a:t> </a:t>
            </a:r>
            <a:r>
              <a:rPr lang="en-US" sz="2000" dirty="0" err="1" smtClean="0"/>
              <a:t>estreita</a:t>
            </a:r>
            <a:r>
              <a:rPr lang="en-US" sz="2000" dirty="0" smtClean="0"/>
              <a:t> </a:t>
            </a:r>
            <a:r>
              <a:rPr lang="en-US" sz="2000" dirty="0" err="1" smtClean="0"/>
              <a:t>relação</a:t>
            </a:r>
            <a:r>
              <a:rPr lang="en-US" sz="2000" dirty="0" smtClean="0"/>
              <a:t> temporal.</a:t>
            </a:r>
            <a:endParaRPr lang="en-US" sz="2000" dirty="0" smtClean="0"/>
          </a:p>
          <a:p>
            <a:endParaRPr lang="en-US" sz="2400" dirty="0" smtClean="0"/>
          </a:p>
          <a:p>
            <a:r>
              <a:rPr lang="en-US" sz="2400" dirty="0" err="1" smtClean="0"/>
              <a:t>Cefaleia</a:t>
            </a:r>
            <a:r>
              <a:rPr lang="en-US" sz="2400" dirty="0" smtClean="0"/>
              <a:t> </a:t>
            </a:r>
            <a:r>
              <a:rPr lang="en-US" sz="2400" dirty="0" err="1" smtClean="0"/>
              <a:t>atribuída</a:t>
            </a:r>
            <a:r>
              <a:rPr lang="en-US" sz="2400" dirty="0" smtClean="0"/>
              <a:t> </a:t>
            </a:r>
            <a:r>
              <a:rPr lang="en-US" sz="2400" dirty="0" smtClean="0"/>
              <a:t>à </a:t>
            </a:r>
            <a:r>
              <a:rPr lang="en-US" sz="2400" dirty="0" err="1" smtClean="0"/>
              <a:t>rinossinusite</a:t>
            </a:r>
            <a:r>
              <a:rPr lang="en-US" sz="2400" dirty="0" smtClean="0"/>
              <a:t/>
            </a:r>
            <a:br>
              <a:rPr lang="en-US" sz="2400" dirty="0" smtClean="0"/>
            </a:br>
            <a:r>
              <a:rPr lang="en-US" sz="2000" dirty="0" smtClean="0"/>
              <a:t>- </a:t>
            </a:r>
            <a:r>
              <a:rPr lang="en-US" sz="2000" dirty="0" err="1" smtClean="0"/>
              <a:t>Cefaleia</a:t>
            </a:r>
            <a:r>
              <a:rPr lang="en-US" sz="2000" dirty="0" smtClean="0"/>
              <a:t> frontal, com </a:t>
            </a:r>
            <a:r>
              <a:rPr lang="en-US" sz="2000" dirty="0" err="1" smtClean="0"/>
              <a:t>dor</a:t>
            </a:r>
            <a:r>
              <a:rPr lang="en-US" sz="2000" dirty="0" smtClean="0"/>
              <a:t> </a:t>
            </a:r>
            <a:r>
              <a:rPr lang="en-US" sz="2000" dirty="0" err="1" smtClean="0"/>
              <a:t>concomitante</a:t>
            </a:r>
            <a:r>
              <a:rPr lang="en-US" sz="2000" dirty="0" smtClean="0"/>
              <a:t> </a:t>
            </a:r>
            <a:r>
              <a:rPr lang="en-US" sz="2000" dirty="0" err="1" smtClean="0"/>
              <a:t>em</a:t>
            </a:r>
            <a:r>
              <a:rPr lang="en-US" sz="2000" dirty="0" smtClean="0"/>
              <a:t> face/</a:t>
            </a:r>
            <a:r>
              <a:rPr lang="en-US" sz="2000" dirty="0" err="1" smtClean="0"/>
              <a:t>ouvidos</a:t>
            </a:r>
            <a:r>
              <a:rPr lang="en-US" sz="2000" dirty="0" smtClean="0"/>
              <a:t> </a:t>
            </a:r>
            <a:r>
              <a:rPr lang="en-US" sz="2000" dirty="0" err="1" smtClean="0"/>
              <a:t>ou</a:t>
            </a:r>
            <a:r>
              <a:rPr lang="en-US" sz="2000" dirty="0" smtClean="0"/>
              <a:t> </a:t>
            </a:r>
            <a:r>
              <a:rPr lang="en-US" sz="2000" dirty="0" err="1" smtClean="0"/>
              <a:t>dentes</a:t>
            </a:r>
            <a:r>
              <a:rPr lang="en-US" sz="2000" dirty="0" smtClean="0"/>
              <a:t>. </a:t>
            </a:r>
            <a:r>
              <a:rPr lang="en-US" sz="2000" dirty="0" err="1" smtClean="0"/>
              <a:t>Presenca</a:t>
            </a:r>
            <a:r>
              <a:rPr lang="en-US" sz="2000" dirty="0" smtClean="0"/>
              <a:t> de </a:t>
            </a:r>
            <a:r>
              <a:rPr lang="en-US" sz="2000" dirty="0" err="1" smtClean="0"/>
              <a:t>febre</a:t>
            </a:r>
            <a:r>
              <a:rPr lang="en-US" sz="2000" dirty="0" smtClean="0"/>
              <a:t>,  </a:t>
            </a:r>
            <a:r>
              <a:rPr lang="en-US" sz="2000" dirty="0" err="1" smtClean="0"/>
              <a:t>secreção</a:t>
            </a:r>
            <a:r>
              <a:rPr lang="en-US" sz="2000" dirty="0" smtClean="0"/>
              <a:t> </a:t>
            </a:r>
            <a:r>
              <a:rPr lang="en-US" sz="2000" dirty="0" err="1" smtClean="0"/>
              <a:t>purulenta</a:t>
            </a:r>
            <a:r>
              <a:rPr lang="en-US" sz="2000" dirty="0" smtClean="0"/>
              <a:t> e </a:t>
            </a:r>
            <a:r>
              <a:rPr lang="en-US" sz="2000" dirty="0" err="1" smtClean="0"/>
              <a:t>obstrução</a:t>
            </a:r>
            <a:r>
              <a:rPr lang="en-US" sz="2000" dirty="0" smtClean="0"/>
              <a:t> </a:t>
            </a:r>
            <a:r>
              <a:rPr lang="en-US" sz="2000" dirty="0" smtClean="0"/>
              <a:t>nasal.</a:t>
            </a:r>
          </a:p>
          <a:p>
            <a:endParaRPr lang="en-US" sz="2400" dirty="0" smtClean="0"/>
          </a:p>
          <a:p>
            <a:r>
              <a:rPr lang="en-US" sz="2400" dirty="0" err="1" smtClean="0"/>
              <a:t>Cefaleia</a:t>
            </a:r>
            <a:r>
              <a:rPr lang="en-US" sz="2400" dirty="0" smtClean="0"/>
              <a:t> </a:t>
            </a:r>
            <a:r>
              <a:rPr lang="en-US" sz="2400" dirty="0" err="1" smtClean="0"/>
              <a:t>atribuída</a:t>
            </a:r>
            <a:r>
              <a:rPr lang="en-US" sz="2400" dirty="0" smtClean="0"/>
              <a:t> </a:t>
            </a:r>
            <a:r>
              <a:rPr lang="en-US" sz="2400" dirty="0" smtClean="0"/>
              <a:t>a </a:t>
            </a:r>
            <a:r>
              <a:rPr lang="en-US" sz="2400" dirty="0" err="1" smtClean="0"/>
              <a:t>distúrbios</a:t>
            </a:r>
            <a:r>
              <a:rPr lang="en-US" sz="2400" dirty="0" smtClean="0"/>
              <a:t> </a:t>
            </a:r>
            <a:r>
              <a:rPr lang="en-US" sz="2400" dirty="0" smtClean="0"/>
              <a:t>dos </a:t>
            </a:r>
            <a:r>
              <a:rPr lang="en-US" sz="2400" dirty="0" err="1" smtClean="0"/>
              <a:t>dentes</a:t>
            </a:r>
            <a:r>
              <a:rPr lang="en-US" sz="2400" dirty="0" smtClean="0"/>
              <a:t>, </a:t>
            </a:r>
            <a:r>
              <a:rPr lang="en-US" sz="2400" dirty="0" err="1" smtClean="0"/>
              <a:t>mandíbula</a:t>
            </a:r>
            <a:r>
              <a:rPr lang="en-US" sz="2400" dirty="0" smtClean="0"/>
              <a:t> </a:t>
            </a:r>
            <a:r>
              <a:rPr lang="en-US" sz="2400" dirty="0" err="1" smtClean="0"/>
              <a:t>ou</a:t>
            </a:r>
            <a:r>
              <a:rPr lang="en-US" sz="2400" dirty="0" smtClean="0"/>
              <a:t> </a:t>
            </a:r>
            <a:r>
              <a:rPr lang="en-US" sz="2400" dirty="0" err="1" smtClean="0"/>
              <a:t>estruturas</a:t>
            </a:r>
            <a:r>
              <a:rPr lang="en-US" sz="2400" dirty="0" smtClean="0"/>
              <a:t> </a:t>
            </a:r>
            <a:r>
              <a:rPr lang="en-US" sz="2400" dirty="0" err="1" smtClean="0"/>
              <a:t>relacionadas</a:t>
            </a:r>
            <a:r>
              <a:rPr lang="en-US" sz="2400" dirty="0" smtClean="0"/>
              <a:t/>
            </a:r>
            <a:br>
              <a:rPr lang="en-US" sz="2400" dirty="0" smtClean="0"/>
            </a:br>
            <a:r>
              <a:rPr lang="en-US" sz="2400" dirty="0" smtClean="0"/>
              <a:t>- </a:t>
            </a:r>
            <a:r>
              <a:rPr lang="en-US" sz="2000" dirty="0" err="1" smtClean="0"/>
              <a:t>Raramente</a:t>
            </a:r>
            <a:r>
              <a:rPr lang="en-US" sz="2000" dirty="0" smtClean="0"/>
              <a:t> </a:t>
            </a:r>
            <a:r>
              <a:rPr lang="en-US" sz="2000" dirty="0" err="1" smtClean="0"/>
              <a:t>causam</a:t>
            </a:r>
            <a:r>
              <a:rPr lang="en-US" sz="2000" dirty="0" smtClean="0"/>
              <a:t> </a:t>
            </a:r>
            <a:r>
              <a:rPr lang="en-US" sz="2000" dirty="0" err="1" smtClean="0"/>
              <a:t>cefaleia</a:t>
            </a:r>
            <a:r>
              <a:rPr lang="en-US" sz="2000" dirty="0" smtClean="0"/>
              <a:t>.</a:t>
            </a:r>
            <a:endParaRPr lang="en-US" sz="2000" dirty="0" smtClean="0"/>
          </a:p>
          <a:p>
            <a:endParaRPr lang="en-US" sz="2000" dirty="0" smtClean="0"/>
          </a:p>
          <a:p>
            <a:r>
              <a:rPr lang="en-US" sz="2400" dirty="0" err="1" smtClean="0"/>
              <a:t>Cefaleia</a:t>
            </a:r>
            <a:r>
              <a:rPr lang="en-US" sz="2400" dirty="0" smtClean="0"/>
              <a:t> </a:t>
            </a:r>
            <a:r>
              <a:rPr lang="en-US" sz="2400" dirty="0" err="1" smtClean="0"/>
              <a:t>abribuída</a:t>
            </a:r>
            <a:r>
              <a:rPr lang="en-US" sz="2400" dirty="0" smtClean="0"/>
              <a:t> </a:t>
            </a:r>
            <a:r>
              <a:rPr lang="en-US" sz="2400" dirty="0" smtClean="0"/>
              <a:t>a </a:t>
            </a:r>
            <a:r>
              <a:rPr lang="en-US" sz="2400" dirty="0" err="1" smtClean="0"/>
              <a:t>transtorno</a:t>
            </a:r>
            <a:r>
              <a:rPr lang="en-US" sz="2400" dirty="0" smtClean="0"/>
              <a:t> da ATM</a:t>
            </a:r>
            <a:r>
              <a:rPr lang="en-US" sz="2000" dirty="0" smtClean="0"/>
              <a:t/>
            </a:r>
            <a:br>
              <a:rPr lang="en-US" sz="2000" dirty="0" smtClean="0"/>
            </a:br>
            <a:r>
              <a:rPr lang="en-US" sz="2000" dirty="0" smtClean="0"/>
              <a:t>- </a:t>
            </a:r>
            <a:r>
              <a:rPr lang="en-US" sz="2000" dirty="0" err="1" smtClean="0"/>
              <a:t>Dor</a:t>
            </a:r>
            <a:r>
              <a:rPr lang="en-US" sz="2000" dirty="0" smtClean="0"/>
              <a:t> </a:t>
            </a:r>
            <a:r>
              <a:rPr lang="en-US" sz="2000" dirty="0" err="1" smtClean="0"/>
              <a:t>recorrente</a:t>
            </a:r>
            <a:r>
              <a:rPr lang="en-US" sz="2000" dirty="0" smtClean="0"/>
              <a:t> </a:t>
            </a:r>
            <a:r>
              <a:rPr lang="en-US" sz="2000" dirty="0" err="1" smtClean="0"/>
              <a:t>em</a:t>
            </a:r>
            <a:r>
              <a:rPr lang="en-US" sz="2000" dirty="0" smtClean="0"/>
              <a:t> </a:t>
            </a:r>
            <a:r>
              <a:rPr lang="en-US" sz="2000" dirty="0" err="1" smtClean="0"/>
              <a:t>uma</a:t>
            </a:r>
            <a:r>
              <a:rPr lang="en-US" sz="2000" dirty="0" smtClean="0"/>
              <a:t> </a:t>
            </a:r>
            <a:r>
              <a:rPr lang="en-US" sz="2000" dirty="0" err="1" smtClean="0"/>
              <a:t>ou</a:t>
            </a:r>
            <a:r>
              <a:rPr lang="en-US" sz="2000" dirty="0" smtClean="0"/>
              <a:t> </a:t>
            </a:r>
            <a:r>
              <a:rPr lang="en-US" sz="2000" dirty="0" err="1" smtClean="0"/>
              <a:t>mais</a:t>
            </a:r>
            <a:r>
              <a:rPr lang="en-US" sz="2000" dirty="0" smtClean="0"/>
              <a:t> </a:t>
            </a:r>
            <a:r>
              <a:rPr lang="en-US" sz="2000" dirty="0" err="1" smtClean="0"/>
              <a:t>regiões</a:t>
            </a:r>
            <a:r>
              <a:rPr lang="en-US" sz="2000" dirty="0" smtClean="0"/>
              <a:t> </a:t>
            </a:r>
            <a:r>
              <a:rPr lang="en-US" sz="2000" dirty="0" smtClean="0"/>
              <a:t>da face, </a:t>
            </a:r>
            <a:r>
              <a:rPr lang="en-US" sz="2000" dirty="0" err="1" smtClean="0"/>
              <a:t>disfunção</a:t>
            </a:r>
            <a:r>
              <a:rPr lang="en-US" sz="2000" dirty="0" smtClean="0"/>
              <a:t> </a:t>
            </a:r>
            <a:r>
              <a:rPr lang="en-US" sz="2000" dirty="0" err="1" smtClean="0"/>
              <a:t>evidenciada</a:t>
            </a:r>
            <a:r>
              <a:rPr lang="en-US" sz="2000" dirty="0" smtClean="0"/>
              <a:t> </a:t>
            </a:r>
            <a:r>
              <a:rPr lang="en-US" sz="2000" dirty="0" err="1" smtClean="0"/>
              <a:t>por</a:t>
            </a:r>
            <a:r>
              <a:rPr lang="en-US" sz="2000" dirty="0" smtClean="0"/>
              <a:t> RX, RM </a:t>
            </a:r>
            <a:r>
              <a:rPr lang="en-US" sz="2000" dirty="0" err="1" smtClean="0"/>
              <a:t>ou</a:t>
            </a:r>
            <a:r>
              <a:rPr lang="en-US" sz="2000" dirty="0" smtClean="0"/>
              <a:t> </a:t>
            </a:r>
            <a:r>
              <a:rPr lang="en-US" sz="2000" dirty="0" err="1" smtClean="0"/>
              <a:t>cintilografia</a:t>
            </a:r>
            <a:r>
              <a:rPr lang="en-US" sz="2000" dirty="0" smtClean="0"/>
              <a:t>.  </a:t>
            </a:r>
            <a:r>
              <a:rPr lang="en-US" sz="2000" dirty="0" err="1" smtClean="0"/>
              <a:t>Dor</a:t>
            </a:r>
            <a:r>
              <a:rPr lang="en-US" sz="2000" dirty="0" smtClean="0"/>
              <a:t> </a:t>
            </a:r>
            <a:r>
              <a:rPr lang="en-US" sz="2000" dirty="0" smtClean="0"/>
              <a:t>à </a:t>
            </a:r>
            <a:r>
              <a:rPr lang="en-US" sz="2000" dirty="0" err="1" smtClean="0"/>
              <a:t>mastigação</a:t>
            </a:r>
            <a:r>
              <a:rPr lang="en-US" sz="2000" dirty="0" smtClean="0"/>
              <a:t>, </a:t>
            </a:r>
            <a:r>
              <a:rPr lang="en-US" sz="2000" dirty="0" err="1" smtClean="0"/>
              <a:t>creptações</a:t>
            </a:r>
            <a:r>
              <a:rPr lang="en-US" sz="2000" dirty="0" smtClean="0"/>
              <a:t>, </a:t>
            </a:r>
            <a:r>
              <a:rPr lang="en-US" sz="2000" dirty="0" err="1" smtClean="0"/>
              <a:t>diminuição</a:t>
            </a:r>
            <a:r>
              <a:rPr lang="en-US" sz="2000" dirty="0" smtClean="0"/>
              <a:t> </a:t>
            </a:r>
            <a:r>
              <a:rPr lang="en-US" sz="2000" dirty="0" smtClean="0"/>
              <a:t>da amplitude de </a:t>
            </a:r>
            <a:r>
              <a:rPr lang="en-US" sz="2000" dirty="0" err="1" smtClean="0"/>
              <a:t>abertura</a:t>
            </a:r>
            <a:r>
              <a:rPr lang="en-US" sz="2000" dirty="0" smtClean="0"/>
              <a:t> da </a:t>
            </a:r>
            <a:r>
              <a:rPr lang="en-US" sz="2000" dirty="0" err="1" smtClean="0"/>
              <a:t>mandíbula</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824" y="1124744"/>
            <a:ext cx="8733656" cy="1066800"/>
          </a:xfrm>
        </p:spPr>
        <p:txBody>
          <a:bodyPr>
            <a:normAutofit fontScale="90000"/>
          </a:bodyPr>
          <a:lstStyle/>
          <a:p>
            <a:pPr algn="ctr"/>
            <a:r>
              <a:rPr lang="en-US" dirty="0" err="1" smtClean="0"/>
              <a:t>Cefaleia</a:t>
            </a:r>
            <a:r>
              <a:rPr lang="en-US" dirty="0" smtClean="0"/>
              <a:t> </a:t>
            </a:r>
            <a:r>
              <a:rPr lang="en-US" dirty="0" err="1" smtClean="0"/>
              <a:t>A</a:t>
            </a:r>
            <a:r>
              <a:rPr lang="en-US" dirty="0" err="1" smtClean="0"/>
              <a:t>tribuída</a:t>
            </a:r>
            <a:r>
              <a:rPr lang="en-US" dirty="0" smtClean="0"/>
              <a:t> </a:t>
            </a:r>
            <a:r>
              <a:rPr lang="en-US" dirty="0" smtClean="0"/>
              <a:t>a </a:t>
            </a:r>
            <a:r>
              <a:rPr lang="en-US" dirty="0" smtClean="0"/>
              <a:t/>
            </a:r>
            <a:br>
              <a:rPr lang="en-US" dirty="0" smtClean="0"/>
            </a:br>
            <a:r>
              <a:rPr lang="en-US" dirty="0" err="1" smtClean="0"/>
              <a:t>Transtorno</a:t>
            </a:r>
            <a:r>
              <a:rPr lang="en-US" dirty="0" smtClean="0"/>
              <a:t> </a:t>
            </a:r>
            <a:r>
              <a:rPr lang="en-US" dirty="0" err="1" smtClean="0"/>
              <a:t>Psiquiátrico</a:t>
            </a:r>
            <a:endParaRPr lang="pt-BR" dirty="0"/>
          </a:p>
        </p:txBody>
      </p:sp>
      <p:sp>
        <p:nvSpPr>
          <p:cNvPr id="3" name="Espaço Reservado para Conteúdo 2"/>
          <p:cNvSpPr>
            <a:spLocks noGrp="1"/>
          </p:cNvSpPr>
          <p:nvPr>
            <p:ph idx="1"/>
          </p:nvPr>
        </p:nvSpPr>
        <p:spPr>
          <a:xfrm>
            <a:off x="395536" y="3573016"/>
            <a:ext cx="8424936" cy="3035424"/>
          </a:xfrm>
        </p:spPr>
        <p:txBody>
          <a:bodyPr/>
          <a:lstStyle/>
          <a:p>
            <a:r>
              <a:rPr lang="en-US" sz="2400" dirty="0" err="1" smtClean="0"/>
              <a:t>Diagnóstico</a:t>
            </a:r>
            <a:r>
              <a:rPr lang="en-US" sz="2400" dirty="0" smtClean="0"/>
              <a:t> de </a:t>
            </a:r>
            <a:r>
              <a:rPr lang="en-US" sz="2400" dirty="0" err="1" smtClean="0"/>
              <a:t>cefaleia</a:t>
            </a:r>
            <a:r>
              <a:rPr lang="en-US" sz="2400" dirty="0" smtClean="0"/>
              <a:t> </a:t>
            </a:r>
            <a:r>
              <a:rPr lang="en-US" sz="2400" dirty="0" err="1" smtClean="0"/>
              <a:t>pode</a:t>
            </a:r>
            <a:r>
              <a:rPr lang="en-US" sz="2400" dirty="0" smtClean="0"/>
              <a:t> </a:t>
            </a:r>
            <a:r>
              <a:rPr lang="en-US" sz="2400" dirty="0" err="1" smtClean="0"/>
              <a:t>sugerir</a:t>
            </a:r>
            <a:r>
              <a:rPr lang="en-US" sz="2400" dirty="0" smtClean="0"/>
              <a:t> </a:t>
            </a:r>
            <a:r>
              <a:rPr lang="en-US" sz="2400" dirty="0" err="1" smtClean="0"/>
              <a:t>T</a:t>
            </a:r>
            <a:r>
              <a:rPr lang="en-US" sz="2400" dirty="0" err="1" smtClean="0"/>
              <a:t>ranstorno</a:t>
            </a:r>
            <a:r>
              <a:rPr lang="en-US" sz="2400" dirty="0" smtClean="0"/>
              <a:t> </a:t>
            </a:r>
            <a:r>
              <a:rPr lang="en-US" sz="2400" dirty="0" err="1" smtClean="0"/>
              <a:t>P</a:t>
            </a:r>
            <a:r>
              <a:rPr lang="en-US" sz="2400" dirty="0" err="1" smtClean="0"/>
              <a:t>siquiátrico</a:t>
            </a:r>
            <a:r>
              <a:rPr lang="en-US" sz="2400" dirty="0" smtClean="0"/>
              <a:t> (</a:t>
            </a:r>
            <a:r>
              <a:rPr lang="en-US" sz="2400" dirty="0" err="1" smtClean="0"/>
              <a:t>D</a:t>
            </a:r>
            <a:r>
              <a:rPr lang="en-US" sz="2400" dirty="0" err="1" smtClean="0"/>
              <a:t>epressivo</a:t>
            </a:r>
            <a:r>
              <a:rPr lang="en-US" sz="2400" dirty="0" smtClean="0"/>
              <a:t> </a:t>
            </a:r>
            <a:r>
              <a:rPr lang="en-US" sz="2400" dirty="0" err="1" smtClean="0"/>
              <a:t>Maior</a:t>
            </a:r>
            <a:r>
              <a:rPr lang="en-US" sz="2400" dirty="0" smtClean="0"/>
              <a:t>, </a:t>
            </a:r>
            <a:r>
              <a:rPr lang="en-US" sz="2400" dirty="0" err="1" smtClean="0"/>
              <a:t>Síndrome</a:t>
            </a:r>
            <a:r>
              <a:rPr lang="en-US" sz="2400" dirty="0" smtClean="0"/>
              <a:t> do </a:t>
            </a:r>
            <a:r>
              <a:rPr lang="en-US" sz="2400" dirty="0" err="1" smtClean="0"/>
              <a:t>Pânico</a:t>
            </a:r>
            <a:r>
              <a:rPr lang="en-US" sz="2400" dirty="0" smtClean="0"/>
              <a:t>, </a:t>
            </a:r>
            <a:r>
              <a:rPr lang="en-US" sz="2400" dirty="0" err="1" smtClean="0"/>
              <a:t>ansiedade</a:t>
            </a:r>
            <a:r>
              <a:rPr lang="en-US" sz="2400" dirty="0" smtClean="0"/>
              <a:t> </a:t>
            </a:r>
            <a:r>
              <a:rPr lang="en-US" sz="2400" dirty="0" err="1" smtClean="0"/>
              <a:t>generalizada</a:t>
            </a:r>
            <a:r>
              <a:rPr lang="en-US" sz="2400" dirty="0" smtClean="0"/>
              <a:t>) e </a:t>
            </a:r>
            <a:r>
              <a:rPr lang="en-US" sz="2400" dirty="0" smtClean="0"/>
              <a:t>vice-versa.</a:t>
            </a:r>
            <a:endParaRPr lang="en-US" sz="2400" dirty="0" smtClean="0"/>
          </a:p>
          <a:p>
            <a:r>
              <a:rPr lang="en-US" sz="2400" dirty="0" err="1" smtClean="0"/>
              <a:t>Transtornos</a:t>
            </a:r>
            <a:r>
              <a:rPr lang="en-US" sz="2400" dirty="0" smtClean="0"/>
              <a:t> </a:t>
            </a:r>
            <a:r>
              <a:rPr lang="en-US" sz="2400" dirty="0" err="1" smtClean="0"/>
              <a:t>P</a:t>
            </a:r>
            <a:r>
              <a:rPr lang="en-US" sz="2400" dirty="0" err="1" smtClean="0"/>
              <a:t>siquiátricos</a:t>
            </a:r>
            <a:r>
              <a:rPr lang="en-US" sz="2400" dirty="0" smtClean="0"/>
              <a:t> </a:t>
            </a:r>
            <a:r>
              <a:rPr lang="en-US" sz="2400" u="sng" dirty="0" err="1" smtClean="0"/>
              <a:t>aumentam</a:t>
            </a:r>
            <a:r>
              <a:rPr lang="en-US" sz="2400" u="sng" dirty="0" smtClean="0"/>
              <a:t> </a:t>
            </a:r>
            <a:r>
              <a:rPr lang="en-US" sz="2400" dirty="0" smtClean="0"/>
              <a:t>a </a:t>
            </a:r>
            <a:r>
              <a:rPr lang="en-US" sz="2400" dirty="0" err="1" smtClean="0"/>
              <a:t>intensidade</a:t>
            </a:r>
            <a:r>
              <a:rPr lang="en-US" sz="2400" dirty="0" smtClean="0"/>
              <a:t> de </a:t>
            </a:r>
            <a:r>
              <a:rPr lang="en-US" sz="2400" dirty="0" err="1" smtClean="0"/>
              <a:t>c</a:t>
            </a:r>
            <a:r>
              <a:rPr lang="en-US" sz="2400" dirty="0" err="1" smtClean="0"/>
              <a:t>efaleias</a:t>
            </a:r>
            <a:r>
              <a:rPr lang="en-US" sz="2400" dirty="0" smtClean="0"/>
              <a:t> </a:t>
            </a:r>
            <a:r>
              <a:rPr lang="en-US" sz="2400" dirty="0" err="1" smtClean="0"/>
              <a:t>M</a:t>
            </a:r>
            <a:r>
              <a:rPr lang="en-US" sz="2400" dirty="0" err="1" smtClean="0"/>
              <a:t>igrâneas</a:t>
            </a:r>
            <a:r>
              <a:rPr lang="en-US" sz="2400" dirty="0" smtClean="0"/>
              <a:t> </a:t>
            </a:r>
            <a:r>
              <a:rPr lang="en-US" sz="2400" dirty="0" smtClean="0"/>
              <a:t>e </a:t>
            </a:r>
            <a:r>
              <a:rPr lang="en-US" sz="2400" dirty="0" err="1" smtClean="0"/>
              <a:t>Tensionais</a:t>
            </a:r>
            <a:r>
              <a:rPr lang="en-US" sz="2400" dirty="0" smtClean="0"/>
              <a:t>, </a:t>
            </a:r>
            <a:r>
              <a:rPr lang="en-US" sz="2400" dirty="0" err="1" smtClean="0"/>
              <a:t>tornando</a:t>
            </a:r>
            <a:r>
              <a:rPr lang="en-US" sz="2400" dirty="0" smtClean="0"/>
              <a:t>-as </a:t>
            </a:r>
            <a:r>
              <a:rPr lang="en-US" sz="2400" dirty="0" err="1" smtClean="0"/>
              <a:t>menos</a:t>
            </a:r>
            <a:r>
              <a:rPr lang="en-US" sz="2400" dirty="0" smtClean="0"/>
              <a:t> </a:t>
            </a:r>
            <a:r>
              <a:rPr lang="en-US" sz="2400" dirty="0" err="1" smtClean="0"/>
              <a:t>responsivas</a:t>
            </a:r>
            <a:r>
              <a:rPr lang="en-US" sz="2400" dirty="0" smtClean="0"/>
              <a:t> </a:t>
            </a:r>
            <a:r>
              <a:rPr lang="en-US" sz="2400" dirty="0" err="1" smtClean="0"/>
              <a:t>ao</a:t>
            </a:r>
            <a:r>
              <a:rPr lang="en-US" sz="2400" dirty="0" smtClean="0"/>
              <a:t> </a:t>
            </a:r>
            <a:r>
              <a:rPr lang="en-US" sz="2400" dirty="0" err="1" smtClean="0"/>
              <a:t>tratamento</a:t>
            </a:r>
            <a:r>
              <a:rPr lang="en-US" sz="2400" dirty="0" smtClean="0"/>
              <a:t>.</a:t>
            </a:r>
            <a:endParaRPr lang="en-US" sz="2400" dirty="0" smtClean="0"/>
          </a:p>
          <a:p>
            <a:endParaRPr lang="pt-BR" dirty="0"/>
          </a:p>
        </p:txBody>
      </p:sp>
      <p:sp>
        <p:nvSpPr>
          <p:cNvPr id="4" name="Seta para baixo 3"/>
          <p:cNvSpPr/>
          <p:nvPr/>
        </p:nvSpPr>
        <p:spPr>
          <a:xfrm>
            <a:off x="3995936" y="2492896"/>
            <a:ext cx="72008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2320" y="1556792"/>
            <a:ext cx="8538152" cy="4896544"/>
          </a:xfrm>
        </p:spPr>
        <p:txBody>
          <a:bodyPr>
            <a:normAutofit/>
          </a:bodyPr>
          <a:lstStyle/>
          <a:p>
            <a:r>
              <a:rPr lang="en-US" sz="2000" dirty="0" err="1" smtClean="0"/>
              <a:t>Cefaleia</a:t>
            </a:r>
            <a:r>
              <a:rPr lang="en-US" sz="2000" dirty="0" smtClean="0"/>
              <a:t> </a:t>
            </a:r>
            <a:r>
              <a:rPr lang="en-US" sz="2000" dirty="0" err="1" smtClean="0"/>
              <a:t>atribuída</a:t>
            </a:r>
            <a:r>
              <a:rPr lang="en-US" sz="2000" dirty="0" smtClean="0"/>
              <a:t> </a:t>
            </a:r>
            <a:r>
              <a:rPr lang="en-US" sz="2000" dirty="0" smtClean="0"/>
              <a:t>a </a:t>
            </a:r>
            <a:r>
              <a:rPr lang="en-US" sz="2000" dirty="0" err="1" smtClean="0"/>
              <a:t>Transtorno</a:t>
            </a:r>
            <a:r>
              <a:rPr lang="en-US" sz="2000" dirty="0" smtClean="0"/>
              <a:t> </a:t>
            </a:r>
            <a:r>
              <a:rPr lang="en-US" sz="2000" dirty="0" smtClean="0"/>
              <a:t>de </a:t>
            </a:r>
            <a:r>
              <a:rPr lang="en-US" sz="2000" dirty="0" err="1" smtClean="0"/>
              <a:t>Somatização</a:t>
            </a:r>
            <a:r>
              <a:rPr lang="en-US" sz="2000" dirty="0" smtClean="0"/>
              <a:t/>
            </a:r>
            <a:br>
              <a:rPr lang="en-US" sz="2000" dirty="0" smtClean="0"/>
            </a:br>
            <a:r>
              <a:rPr lang="en-US" sz="2000" dirty="0" smtClean="0"/>
              <a:t>- </a:t>
            </a:r>
            <a:r>
              <a:rPr lang="en-US" sz="2000" dirty="0" err="1" smtClean="0"/>
              <a:t>Cefaleia</a:t>
            </a:r>
            <a:r>
              <a:rPr lang="en-US" sz="2000" dirty="0" smtClean="0"/>
              <a:t> com </a:t>
            </a:r>
            <a:r>
              <a:rPr lang="en-US" sz="2000" dirty="0" err="1" smtClean="0"/>
              <a:t>característica</a:t>
            </a:r>
            <a:r>
              <a:rPr lang="en-US" sz="2000" dirty="0" smtClean="0"/>
              <a:t> </a:t>
            </a:r>
            <a:r>
              <a:rPr lang="en-US" sz="2000" dirty="0" err="1" smtClean="0"/>
              <a:t>inespecífica</a:t>
            </a:r>
            <a:r>
              <a:rPr lang="en-US" sz="2000" dirty="0" smtClean="0"/>
              <a:t>, </a:t>
            </a:r>
            <a:r>
              <a:rPr lang="en-US" sz="2000" dirty="0" err="1" smtClean="0"/>
              <a:t>história</a:t>
            </a:r>
            <a:r>
              <a:rPr lang="en-US" sz="2000" dirty="0" smtClean="0"/>
              <a:t> </a:t>
            </a:r>
            <a:r>
              <a:rPr lang="en-US" sz="2000" dirty="0" smtClean="0"/>
              <a:t>de </a:t>
            </a:r>
            <a:r>
              <a:rPr lang="en-US" sz="2000" dirty="0" err="1" smtClean="0"/>
              <a:t>queixas</a:t>
            </a:r>
            <a:r>
              <a:rPr lang="en-US" sz="2000" dirty="0" smtClean="0"/>
              <a:t> </a:t>
            </a:r>
            <a:r>
              <a:rPr lang="en-US" sz="2000" dirty="0" err="1" smtClean="0"/>
              <a:t>físicas</a:t>
            </a:r>
            <a:r>
              <a:rPr lang="en-US" sz="2000" dirty="0" smtClean="0"/>
              <a:t> </a:t>
            </a:r>
            <a:r>
              <a:rPr lang="en-US" sz="2000" dirty="0" smtClean="0"/>
              <a:t>antes dos 30 </a:t>
            </a:r>
            <a:r>
              <a:rPr lang="en-US" sz="2000" dirty="0" err="1" smtClean="0"/>
              <a:t>anos</a:t>
            </a:r>
            <a:r>
              <a:rPr lang="en-US" sz="2000" dirty="0" smtClean="0"/>
              <a:t>. </a:t>
            </a:r>
            <a:br>
              <a:rPr lang="en-US" sz="2000" dirty="0" smtClean="0"/>
            </a:br>
            <a:r>
              <a:rPr lang="en-US" sz="2000" dirty="0" smtClean="0"/>
              <a:t>- </a:t>
            </a:r>
            <a:r>
              <a:rPr lang="en-US" sz="2000" dirty="0" smtClean="0"/>
              <a:t>4 </a:t>
            </a:r>
            <a:r>
              <a:rPr lang="en-US" sz="2000" dirty="0" err="1" smtClean="0"/>
              <a:t>sintomas</a:t>
            </a:r>
            <a:r>
              <a:rPr lang="en-US" sz="2000" dirty="0" smtClean="0"/>
              <a:t> </a:t>
            </a:r>
            <a:r>
              <a:rPr lang="en-US" sz="2000" dirty="0" err="1" smtClean="0"/>
              <a:t>dolorosos</a:t>
            </a:r>
            <a:r>
              <a:rPr lang="en-US" sz="2000" dirty="0" smtClean="0"/>
              <a:t> </a:t>
            </a:r>
            <a:r>
              <a:rPr lang="en-US" sz="2000" dirty="0" err="1" smtClean="0"/>
              <a:t>relatados</a:t>
            </a:r>
            <a:r>
              <a:rPr lang="en-US" sz="2000" dirty="0" smtClean="0"/>
              <a:t>, </a:t>
            </a:r>
            <a:r>
              <a:rPr lang="en-US" sz="2000" dirty="0" smtClean="0"/>
              <a:t>2 </a:t>
            </a:r>
            <a:r>
              <a:rPr lang="en-US" sz="2000" dirty="0" err="1" smtClean="0"/>
              <a:t>sintomas</a:t>
            </a:r>
            <a:r>
              <a:rPr lang="en-US" sz="2000" dirty="0" smtClean="0"/>
              <a:t> </a:t>
            </a:r>
            <a:r>
              <a:rPr lang="en-US" sz="2000" dirty="0" err="1" smtClean="0"/>
              <a:t>gastrointestinais</a:t>
            </a:r>
            <a:r>
              <a:rPr lang="en-US" sz="2000" dirty="0" smtClean="0"/>
              <a:t>, </a:t>
            </a:r>
            <a:r>
              <a:rPr lang="en-US" sz="2000" dirty="0" smtClean="0"/>
              <a:t>e 1 </a:t>
            </a:r>
            <a:r>
              <a:rPr lang="en-US" sz="2000" dirty="0" err="1" smtClean="0"/>
              <a:t>sintoma</a:t>
            </a:r>
            <a:r>
              <a:rPr lang="en-US" sz="2000" dirty="0" smtClean="0"/>
              <a:t> </a:t>
            </a:r>
            <a:r>
              <a:rPr lang="en-US" sz="2000" dirty="0" smtClean="0"/>
              <a:t>sexual </a:t>
            </a:r>
            <a:r>
              <a:rPr lang="en-US" sz="2000" dirty="0" err="1" smtClean="0"/>
              <a:t>ou</a:t>
            </a:r>
            <a:r>
              <a:rPr lang="en-US" sz="2000" dirty="0" smtClean="0"/>
              <a:t> </a:t>
            </a:r>
            <a:r>
              <a:rPr lang="en-US" sz="2000" dirty="0" err="1" smtClean="0"/>
              <a:t>reprodutivo</a:t>
            </a:r>
            <a:r>
              <a:rPr lang="en-US" sz="2000" dirty="0" smtClean="0"/>
              <a:t> e </a:t>
            </a:r>
            <a:r>
              <a:rPr lang="en-US" sz="2000" dirty="0" smtClean="0"/>
              <a:t>1 </a:t>
            </a:r>
            <a:r>
              <a:rPr lang="en-US" sz="2000" dirty="0" err="1" smtClean="0"/>
              <a:t>sintoma</a:t>
            </a:r>
            <a:r>
              <a:rPr lang="en-US" sz="2000" dirty="0" smtClean="0"/>
              <a:t> pseudo-</a:t>
            </a:r>
            <a:r>
              <a:rPr lang="en-US" sz="2000" dirty="0" err="1" smtClean="0"/>
              <a:t>neurológico</a:t>
            </a:r>
            <a:r>
              <a:rPr lang="en-US" sz="2000" dirty="0" smtClean="0"/>
              <a:t>.</a:t>
            </a:r>
            <a:br>
              <a:rPr lang="en-US" sz="2000" dirty="0" smtClean="0"/>
            </a:br>
            <a:r>
              <a:rPr lang="en-US" sz="2000" dirty="0" smtClean="0"/>
              <a:t>- </a:t>
            </a:r>
            <a:r>
              <a:rPr lang="en-US" sz="2000" dirty="0" err="1" smtClean="0"/>
              <a:t>Cefaleia</a:t>
            </a:r>
            <a:r>
              <a:rPr lang="en-US" sz="2000" dirty="0" smtClean="0"/>
              <a:t> </a:t>
            </a:r>
            <a:r>
              <a:rPr lang="en-US" sz="2000" dirty="0" err="1" smtClean="0"/>
              <a:t>não</a:t>
            </a:r>
            <a:r>
              <a:rPr lang="en-US" sz="2000" dirty="0" smtClean="0"/>
              <a:t> </a:t>
            </a:r>
            <a:r>
              <a:rPr lang="en-US" sz="2000" dirty="0" err="1" smtClean="0"/>
              <a:t>atribuída</a:t>
            </a:r>
            <a:r>
              <a:rPr lang="en-US" sz="2000" dirty="0" smtClean="0"/>
              <a:t> </a:t>
            </a:r>
            <a:r>
              <a:rPr lang="en-US" sz="2000" dirty="0" smtClean="0"/>
              <a:t>a </a:t>
            </a:r>
            <a:r>
              <a:rPr lang="en-US" sz="2000" dirty="0" err="1" smtClean="0"/>
              <a:t>outra</a:t>
            </a:r>
            <a:r>
              <a:rPr lang="en-US" sz="2000" dirty="0" smtClean="0"/>
              <a:t> </a:t>
            </a:r>
            <a:r>
              <a:rPr lang="en-US" sz="2000" dirty="0" err="1" smtClean="0"/>
              <a:t>causa</a:t>
            </a:r>
            <a:r>
              <a:rPr lang="en-US" sz="2000" dirty="0" smtClean="0"/>
              <a:t>.</a:t>
            </a:r>
          </a:p>
          <a:p>
            <a:endParaRPr lang="en-US" sz="2000" dirty="0" smtClean="0"/>
          </a:p>
          <a:p>
            <a:r>
              <a:rPr lang="en-US" sz="2000" dirty="0" err="1" smtClean="0"/>
              <a:t>Cefaleia</a:t>
            </a:r>
            <a:r>
              <a:rPr lang="en-US" sz="2000" dirty="0" smtClean="0"/>
              <a:t> </a:t>
            </a:r>
            <a:r>
              <a:rPr lang="en-US" sz="2000" dirty="0" err="1" smtClean="0"/>
              <a:t>atribuída</a:t>
            </a:r>
            <a:r>
              <a:rPr lang="en-US" sz="2000" dirty="0" smtClean="0"/>
              <a:t> </a:t>
            </a:r>
            <a:r>
              <a:rPr lang="en-US" sz="2000" dirty="0" smtClean="0"/>
              <a:t>a </a:t>
            </a:r>
            <a:r>
              <a:rPr lang="en-US" sz="2000" dirty="0" err="1" smtClean="0"/>
              <a:t>T</a:t>
            </a:r>
            <a:r>
              <a:rPr lang="en-US" sz="2000" dirty="0" err="1" smtClean="0"/>
              <a:t>ranstorno</a:t>
            </a:r>
            <a:r>
              <a:rPr lang="en-US" sz="2000" dirty="0" smtClean="0"/>
              <a:t> </a:t>
            </a:r>
            <a:r>
              <a:rPr lang="en-US" sz="2000" dirty="0" err="1" smtClean="0"/>
              <a:t>P</a:t>
            </a:r>
            <a:r>
              <a:rPr lang="en-US" sz="2000" dirty="0" err="1" smtClean="0"/>
              <a:t>sicótico</a:t>
            </a:r>
            <a:r>
              <a:rPr lang="en-US" sz="2000" dirty="0" smtClean="0"/>
              <a:t/>
            </a:r>
            <a:br>
              <a:rPr lang="en-US" sz="2000" dirty="0" smtClean="0"/>
            </a:br>
            <a:r>
              <a:rPr lang="en-US" sz="2000" dirty="0" smtClean="0"/>
              <a:t>- </a:t>
            </a:r>
            <a:r>
              <a:rPr lang="en-US" sz="2000" dirty="0" err="1" smtClean="0"/>
              <a:t>Cefaleia</a:t>
            </a:r>
            <a:r>
              <a:rPr lang="en-US" sz="2000" dirty="0" smtClean="0"/>
              <a:t> de </a:t>
            </a:r>
            <a:r>
              <a:rPr lang="en-US" sz="2000" dirty="0" err="1" smtClean="0"/>
              <a:t>característica</a:t>
            </a:r>
            <a:r>
              <a:rPr lang="en-US" sz="2000" dirty="0" smtClean="0"/>
              <a:t> </a:t>
            </a:r>
            <a:r>
              <a:rPr lang="en-US" sz="2000" dirty="0" err="1" smtClean="0"/>
              <a:t>inespecífica</a:t>
            </a:r>
            <a:r>
              <a:rPr lang="en-US" sz="2000" dirty="0" smtClean="0"/>
              <a:t> </a:t>
            </a:r>
            <a:r>
              <a:rPr lang="en-US" sz="2000" dirty="0" smtClean="0"/>
              <a:t>com </a:t>
            </a:r>
            <a:r>
              <a:rPr lang="en-US" sz="2000" dirty="0" err="1" smtClean="0"/>
              <a:t>crença</a:t>
            </a:r>
            <a:r>
              <a:rPr lang="en-US" sz="2000" dirty="0" smtClean="0"/>
              <a:t> </a:t>
            </a:r>
            <a:r>
              <a:rPr lang="en-US" sz="2000" dirty="0" err="1" smtClean="0"/>
              <a:t>delirante</a:t>
            </a:r>
            <a:r>
              <a:rPr lang="en-US" sz="2000" dirty="0" smtClean="0"/>
              <a:t> </a:t>
            </a:r>
            <a:r>
              <a:rPr lang="en-US" sz="2000" dirty="0" err="1" smtClean="0"/>
              <a:t>sobre</a:t>
            </a:r>
            <a:r>
              <a:rPr lang="en-US" sz="2000" dirty="0" smtClean="0"/>
              <a:t> a </a:t>
            </a:r>
            <a:r>
              <a:rPr lang="en-US" sz="2000" dirty="0" err="1" smtClean="0"/>
              <a:t>origem</a:t>
            </a:r>
            <a:r>
              <a:rPr lang="en-US" sz="2000" dirty="0" smtClean="0"/>
              <a:t> </a:t>
            </a:r>
            <a:r>
              <a:rPr lang="en-US" sz="2000" dirty="0" err="1" smtClean="0"/>
              <a:t>desta</a:t>
            </a:r>
            <a:r>
              <a:rPr lang="en-US" sz="2000" dirty="0" smtClean="0"/>
              <a:t>. </a:t>
            </a:r>
            <a:r>
              <a:rPr lang="en-US" sz="2000" dirty="0" err="1" smtClean="0"/>
              <a:t>Sintomas</a:t>
            </a:r>
            <a:r>
              <a:rPr lang="en-US" sz="2000" dirty="0" smtClean="0"/>
              <a:t> </a:t>
            </a:r>
            <a:r>
              <a:rPr lang="en-US" sz="2000" dirty="0" err="1" smtClean="0"/>
              <a:t>surgem</a:t>
            </a:r>
            <a:r>
              <a:rPr lang="en-US" sz="2000" dirty="0" smtClean="0"/>
              <a:t> </a:t>
            </a:r>
            <a:r>
              <a:rPr lang="en-US" sz="2000" dirty="0" err="1" smtClean="0"/>
              <a:t>apenas</a:t>
            </a:r>
            <a:r>
              <a:rPr lang="en-US" sz="2000" dirty="0" smtClean="0"/>
              <a:t> no </a:t>
            </a:r>
            <a:r>
              <a:rPr lang="en-US" sz="2000" dirty="0" err="1" smtClean="0"/>
              <a:t>episódio</a:t>
            </a:r>
            <a:r>
              <a:rPr lang="en-US" sz="2000" dirty="0" smtClean="0"/>
              <a:t> </a:t>
            </a:r>
            <a:r>
              <a:rPr lang="en-US" sz="2000" dirty="0" smtClean="0"/>
              <a:t>de </a:t>
            </a:r>
            <a:r>
              <a:rPr lang="en-US" sz="2000" dirty="0" err="1" smtClean="0"/>
              <a:t>delírio</a:t>
            </a:r>
            <a:r>
              <a:rPr lang="en-US" sz="2000" dirty="0" smtClean="0"/>
              <a:t> </a:t>
            </a:r>
            <a:r>
              <a:rPr lang="en-US" sz="2000" dirty="0" smtClean="0"/>
              <a:t>e </a:t>
            </a:r>
            <a:r>
              <a:rPr lang="en-US" sz="2000" dirty="0" err="1" smtClean="0"/>
              <a:t>melhoram</a:t>
            </a:r>
            <a:r>
              <a:rPr lang="en-US" sz="2000" dirty="0" smtClean="0"/>
              <a:t> </a:t>
            </a:r>
            <a:r>
              <a:rPr lang="en-US" sz="2000" dirty="0" err="1" smtClean="0"/>
              <a:t>quando</a:t>
            </a:r>
            <a:r>
              <a:rPr lang="en-US" sz="2000" dirty="0" smtClean="0"/>
              <a:t> </a:t>
            </a:r>
            <a:r>
              <a:rPr lang="en-US" sz="2000" dirty="0" err="1" smtClean="0"/>
              <a:t>estes</a:t>
            </a:r>
            <a:r>
              <a:rPr lang="en-US" sz="2000" dirty="0" smtClean="0"/>
              <a:t> </a:t>
            </a:r>
            <a:r>
              <a:rPr lang="en-US" sz="2000" dirty="0" err="1" smtClean="0"/>
              <a:t>remitem</a:t>
            </a:r>
            <a:r>
              <a:rPr lang="en-US" sz="2000" dirty="0" smtClean="0"/>
              <a:t>.</a:t>
            </a:r>
            <a:br>
              <a:rPr lang="en-US" sz="2000" dirty="0" smtClean="0"/>
            </a:br>
            <a:r>
              <a:rPr lang="en-US" sz="2000" dirty="0" smtClean="0"/>
              <a:t>- </a:t>
            </a:r>
            <a:r>
              <a:rPr lang="en-US" sz="2000" dirty="0" err="1" smtClean="0"/>
              <a:t>Ausência</a:t>
            </a:r>
            <a:r>
              <a:rPr lang="en-US" sz="2000" dirty="0" smtClean="0"/>
              <a:t> </a:t>
            </a:r>
            <a:r>
              <a:rPr lang="en-US" sz="2000" dirty="0" smtClean="0"/>
              <a:t>de </a:t>
            </a:r>
            <a:r>
              <a:rPr lang="en-US" sz="2000" dirty="0" err="1" smtClean="0"/>
              <a:t>outras</a:t>
            </a:r>
            <a:r>
              <a:rPr lang="en-US" sz="2000" dirty="0" smtClean="0"/>
              <a:t> </a:t>
            </a:r>
            <a:r>
              <a:rPr lang="en-US" sz="2000" dirty="0" err="1" smtClean="0"/>
              <a:t>causas</a:t>
            </a:r>
            <a:r>
              <a:rPr lang="en-US" sz="2000" dirty="0" smtClean="0"/>
              <a:t> </a:t>
            </a:r>
            <a:r>
              <a:rPr lang="en-US" sz="2000" dirty="0" err="1" smtClean="0"/>
              <a:t>para</a:t>
            </a:r>
            <a:r>
              <a:rPr lang="en-US" sz="2000" dirty="0" smtClean="0"/>
              <a:t> </a:t>
            </a:r>
            <a:r>
              <a:rPr lang="en-US" sz="2000" dirty="0" err="1" smtClean="0"/>
              <a:t>gênese</a:t>
            </a:r>
            <a:r>
              <a:rPr lang="en-US" sz="2000" dirty="0" smtClean="0"/>
              <a:t> </a:t>
            </a:r>
            <a:r>
              <a:rPr lang="en-US" sz="2000" dirty="0" smtClean="0"/>
              <a:t>da </a:t>
            </a:r>
            <a:r>
              <a:rPr lang="en-US" sz="2000" dirty="0" err="1" smtClean="0"/>
              <a:t>cefaleia</a:t>
            </a:r>
            <a:r>
              <a:rPr lang="en-US" sz="2000" dirty="0" smtClean="0"/>
              <a:t>.</a:t>
            </a:r>
            <a:endParaRPr lang="en-US" sz="2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000" dirty="0" err="1"/>
              <a:t>Fonte:Subcomitê</a:t>
            </a:r>
            <a:r>
              <a:rPr lang="pt-BR" sz="2000" dirty="0"/>
              <a:t> de Classificação das </a:t>
            </a:r>
            <a:r>
              <a:rPr lang="pt-BR" sz="2000" dirty="0" err="1"/>
              <a:t>Cefaléias</a:t>
            </a:r>
            <a:r>
              <a:rPr lang="pt-BR" sz="2000" dirty="0"/>
              <a:t> da Sociedade Internacional de </a:t>
            </a:r>
            <a:r>
              <a:rPr lang="pt-BR" sz="2000" dirty="0" err="1" smtClean="0"/>
              <a:t>Cefaléia</a:t>
            </a:r>
            <a:r>
              <a:rPr lang="pt-BR" sz="2000" dirty="0" smtClean="0"/>
              <a:t>. CLASSIFICAÇÃO </a:t>
            </a:r>
            <a:r>
              <a:rPr lang="pt-BR" sz="2000" dirty="0"/>
              <a:t>INTERNACIONAL DAS CEFALÉIAS - SEGUNDA EDIÇÃO (revista </a:t>
            </a:r>
            <a:r>
              <a:rPr lang="pt-BR" sz="2000" dirty="0" smtClean="0"/>
              <a:t>e ampliada</a:t>
            </a:r>
            <a:r>
              <a:rPr lang="pt-BR" sz="2000" dirty="0"/>
              <a:t>). Trad. Sociedade Brasileira de </a:t>
            </a:r>
            <a:r>
              <a:rPr lang="pt-BR" sz="2000" dirty="0" err="1"/>
              <a:t>Cefaléia</a:t>
            </a:r>
            <a:r>
              <a:rPr lang="pt-BR" sz="2000" dirty="0"/>
              <a:t>. São Paulo: Alaúde Editorial Ltda., 2006</a:t>
            </a:r>
            <a:r>
              <a:rPr lang="pt-BR" sz="2000" dirty="0" smtClean="0"/>
              <a:t>. Site: </a:t>
            </a:r>
            <a:r>
              <a:rPr lang="pt-BR" sz="2000" dirty="0">
                <a:hlinkClick r:id="rId2"/>
              </a:rPr>
              <a:t>http://</a:t>
            </a:r>
            <a:r>
              <a:rPr lang="pt-BR" sz="2000" dirty="0" smtClean="0">
                <a:hlinkClick r:id="rId2"/>
              </a:rPr>
              <a:t>www.miltonmarchioli.com.br/artigos/neurologia/cefaliatria/CLASSIFICACAOINTERNACIONALDASCEFALEIAS1-72.pdf</a:t>
            </a:r>
            <a:r>
              <a:rPr lang="pt-BR" sz="2000" dirty="0" smtClean="0"/>
              <a:t>. Acesso em: 13/11/13.</a:t>
            </a:r>
            <a:br>
              <a:rPr lang="pt-BR" sz="2000" dirty="0" smtClean="0"/>
            </a:br>
            <a:r>
              <a:rPr lang="pt-BR" sz="2000" dirty="0" smtClean="0"/>
              <a:t/>
            </a:r>
            <a:br>
              <a:rPr lang="pt-BR" sz="2000" dirty="0" smtClean="0"/>
            </a:br>
            <a:r>
              <a:rPr lang="pt-BR" sz="2000" dirty="0" smtClean="0"/>
              <a:t>Clínica Médica,  Diagnóstico e Tratamento – FMUSP, 2008.</a:t>
            </a:r>
            <a:endParaRPr lang="pt-PT" sz="2000" dirty="0" smtClean="0"/>
          </a:p>
          <a:p>
            <a:pPr>
              <a:buNone/>
            </a:pPr>
            <a:endParaRPr lang="pt-BR" sz="2000" dirty="0"/>
          </a:p>
        </p:txBody>
      </p:sp>
    </p:spTree>
    <p:extLst>
      <p:ext uri="{BB962C8B-B14F-4D97-AF65-F5344CB8AC3E}">
        <p14:creationId xmlns="" xmlns:p14="http://schemas.microsoft.com/office/powerpoint/2010/main" val="280311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80728"/>
            <a:ext cx="8229600" cy="1066800"/>
          </a:xfrm>
        </p:spPr>
        <p:txBody>
          <a:bodyPr/>
          <a:lstStyle/>
          <a:p>
            <a:r>
              <a:rPr lang="pt-BR" dirty="0" smtClean="0"/>
              <a:t>Cefaleia em </a:t>
            </a:r>
            <a:r>
              <a:rPr lang="pt-BR" dirty="0" smtClean="0"/>
              <a:t>Salvas</a:t>
            </a:r>
            <a:endParaRPr lang="pt-BR" dirty="0" smtClean="0">
              <a:solidFill>
                <a:schemeClr val="tx1"/>
              </a:solidFill>
            </a:endParaRPr>
          </a:p>
        </p:txBody>
      </p:sp>
      <p:sp>
        <p:nvSpPr>
          <p:cNvPr id="3" name="Subtítulo 2"/>
          <p:cNvSpPr>
            <a:spLocks noGrp="1"/>
          </p:cNvSpPr>
          <p:nvPr>
            <p:ph idx="1"/>
          </p:nvPr>
        </p:nvSpPr>
        <p:spPr>
          <a:xfrm>
            <a:off x="457200" y="2060848"/>
            <a:ext cx="8229600" cy="4536504"/>
          </a:xfrm>
        </p:spPr>
        <p:txBody>
          <a:bodyPr>
            <a:noAutofit/>
          </a:bodyPr>
          <a:lstStyle/>
          <a:p>
            <a:pPr algn="just"/>
            <a:r>
              <a:rPr lang="pt-BR" sz="2000" dirty="0" smtClean="0">
                <a:solidFill>
                  <a:schemeClr val="tx1"/>
                </a:solidFill>
              </a:rPr>
              <a:t>Ainda </a:t>
            </a:r>
            <a:r>
              <a:rPr lang="pt-BR" sz="2000" dirty="0" smtClean="0">
                <a:solidFill>
                  <a:schemeClr val="tx1"/>
                </a:solidFill>
              </a:rPr>
              <a:t>não esta totalmente esclarecida, mas provavelmente resultam da ativação do sistema trigemino-vascular e do reflexo </a:t>
            </a:r>
            <a:r>
              <a:rPr lang="pt-BR" sz="2000" dirty="0" err="1" smtClean="0">
                <a:solidFill>
                  <a:schemeClr val="tx1"/>
                </a:solidFill>
              </a:rPr>
              <a:t>trigêmino-autonômico</a:t>
            </a:r>
            <a:r>
              <a:rPr lang="pt-BR" sz="2000" dirty="0" smtClean="0">
                <a:solidFill>
                  <a:schemeClr val="tx1"/>
                </a:solidFill>
              </a:rPr>
              <a:t>. As vias do reflexo trigemino-autonômico são constituídas pelas conexões entre o núcleo do trigêmeo e as vias parassimpáticas do nervo facial, situadas ao nível do tronco cerebral.</a:t>
            </a:r>
          </a:p>
          <a:p>
            <a:pPr algn="just"/>
            <a:r>
              <a:rPr lang="pt-BR" sz="2000" dirty="0" smtClean="0">
                <a:solidFill>
                  <a:schemeClr val="tx1"/>
                </a:solidFill>
              </a:rPr>
              <a:t>Estímulos dolorosos que atingem o núcleo do trigêmeo ativam o núcleo salivar superior do nervo facial, </a:t>
            </a:r>
            <a:r>
              <a:rPr lang="pt-BR" sz="2000" dirty="0" smtClean="0"/>
              <a:t> </a:t>
            </a:r>
            <a:r>
              <a:rPr lang="pt-BR" sz="2000" dirty="0" smtClean="0">
                <a:solidFill>
                  <a:schemeClr val="tx1"/>
                </a:solidFill>
              </a:rPr>
              <a:t>responsável pela ativação parassimpática (</a:t>
            </a:r>
            <a:r>
              <a:rPr lang="pt-BR" sz="2000" dirty="0" err="1" smtClean="0">
                <a:solidFill>
                  <a:schemeClr val="tx1"/>
                </a:solidFill>
              </a:rPr>
              <a:t>lacrimejamento</a:t>
            </a:r>
            <a:r>
              <a:rPr lang="pt-BR" sz="2000" dirty="0" smtClean="0">
                <a:solidFill>
                  <a:schemeClr val="tx1"/>
                </a:solidFill>
              </a:rPr>
              <a:t>, </a:t>
            </a:r>
            <a:r>
              <a:rPr lang="pt-BR" sz="2000" dirty="0" err="1" smtClean="0">
                <a:solidFill>
                  <a:schemeClr val="tx1"/>
                </a:solidFill>
              </a:rPr>
              <a:t>rinorreia</a:t>
            </a:r>
            <a:r>
              <a:rPr lang="pt-BR" sz="2000" dirty="0" smtClean="0">
                <a:solidFill>
                  <a:schemeClr val="tx1"/>
                </a:solidFill>
              </a:rPr>
              <a:t>, congestão nasal) e </a:t>
            </a:r>
            <a:r>
              <a:rPr lang="pt-BR" sz="2000" dirty="0" smtClean="0">
                <a:solidFill>
                  <a:schemeClr val="tx1"/>
                </a:solidFill>
              </a:rPr>
              <a:t>a </a:t>
            </a:r>
            <a:r>
              <a:rPr lang="pt-BR" sz="2000" dirty="0" smtClean="0">
                <a:solidFill>
                  <a:schemeClr val="tx1"/>
                </a:solidFill>
              </a:rPr>
              <a:t>liberação de </a:t>
            </a:r>
            <a:r>
              <a:rPr lang="pt-BR" sz="2000" dirty="0" err="1" smtClean="0">
                <a:solidFill>
                  <a:schemeClr val="tx1"/>
                </a:solidFill>
              </a:rPr>
              <a:t>péptido</a:t>
            </a:r>
            <a:r>
              <a:rPr lang="pt-BR" sz="2000" dirty="0" smtClean="0">
                <a:solidFill>
                  <a:schemeClr val="tx1"/>
                </a:solidFill>
              </a:rPr>
              <a:t> intestinal vasoativo (VIP) e óxido nítrico </a:t>
            </a:r>
            <a:r>
              <a:rPr lang="pt-BR" sz="2000" dirty="0" smtClean="0">
                <a:solidFill>
                  <a:schemeClr val="tx1"/>
                </a:solidFill>
              </a:rPr>
              <a:t>(vasodilatação </a:t>
            </a:r>
            <a:r>
              <a:rPr lang="pt-BR" sz="2000" dirty="0" smtClean="0">
                <a:solidFill>
                  <a:schemeClr val="tx1"/>
                </a:solidFill>
              </a:rPr>
              <a:t>e aumento do fluxo sanguíneo nas artérias </a:t>
            </a:r>
            <a:r>
              <a:rPr lang="pt-BR" sz="2000" dirty="0" err="1" smtClean="0">
                <a:solidFill>
                  <a:schemeClr val="tx1"/>
                </a:solidFill>
              </a:rPr>
              <a:t>meníngeas</a:t>
            </a:r>
            <a:r>
              <a:rPr lang="pt-BR" sz="2000" dirty="0" smtClean="0">
                <a:solidFill>
                  <a:schemeClr val="tx1"/>
                </a:solidFill>
              </a:rPr>
              <a:t> e extracranianas). Com isso, há vasodilatação e edema ao nível da parede da carótida, podendo levar o plexo simpático pericarotídeo a se tornar disfuncional (produzindo ptose e </a:t>
            </a:r>
            <a:r>
              <a:rPr lang="pt-BR" sz="2000" dirty="0" err="1" smtClean="0">
                <a:solidFill>
                  <a:schemeClr val="tx1"/>
                </a:solidFill>
              </a:rPr>
              <a:t>miose</a:t>
            </a:r>
            <a:r>
              <a:rPr lang="pt-BR" sz="2000" dirty="0" smtClean="0">
                <a:solidFill>
                  <a:schemeClr val="tx1"/>
                </a:solidFill>
              </a:rPr>
              <a:t>).</a:t>
            </a:r>
          </a:p>
          <a:p>
            <a:pPr algn="just"/>
            <a:endParaRPr lang="pt-BR" sz="2000" dirty="0" smtClean="0">
              <a:solidFill>
                <a:schemeClr val="tx1"/>
              </a:solidFill>
            </a:endParaRPr>
          </a:p>
          <a:p>
            <a:endParaRPr lang="pt-BR" sz="2000" dirty="0" smtClean="0"/>
          </a:p>
          <a:p>
            <a:pPr algn="just"/>
            <a:endParaRPr lang="pt-BR" sz="2000" dirty="0" smtClean="0"/>
          </a:p>
          <a:p>
            <a:pPr algn="just"/>
            <a:endParaRPr lang="pt-BR" sz="20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lstStyle/>
          <a:p>
            <a:r>
              <a:rPr lang="pt-BR" dirty="0" smtClean="0"/>
              <a:t>Cefaleia em </a:t>
            </a:r>
            <a:r>
              <a:rPr lang="pt-BR" dirty="0" smtClean="0"/>
              <a:t>Salvas</a:t>
            </a:r>
            <a:endParaRPr lang="pt-BR" dirty="0" smtClean="0">
              <a:solidFill>
                <a:schemeClr val="tx1"/>
              </a:solidFill>
            </a:endParaRPr>
          </a:p>
        </p:txBody>
      </p:sp>
      <p:sp>
        <p:nvSpPr>
          <p:cNvPr id="3" name="Subtítulo 2"/>
          <p:cNvSpPr>
            <a:spLocks noGrp="1"/>
          </p:cNvSpPr>
          <p:nvPr>
            <p:ph idx="1"/>
          </p:nvPr>
        </p:nvSpPr>
        <p:spPr>
          <a:xfrm>
            <a:off x="467544" y="1988840"/>
            <a:ext cx="7992888" cy="4325112"/>
          </a:xfrm>
        </p:spPr>
        <p:txBody>
          <a:bodyPr>
            <a:noAutofit/>
          </a:bodyPr>
          <a:lstStyle/>
          <a:p>
            <a:pPr algn="just"/>
            <a:r>
              <a:rPr lang="pt-BR" sz="2200" dirty="0" smtClean="0"/>
              <a:t>O início do período </a:t>
            </a:r>
            <a:r>
              <a:rPr lang="pt-BR" sz="2200" dirty="0" smtClean="0"/>
              <a:t>das salvas </a:t>
            </a:r>
            <a:r>
              <a:rPr lang="pt-BR" sz="2200" dirty="0" smtClean="0"/>
              <a:t>está relacionado com a duração do </a:t>
            </a:r>
            <a:r>
              <a:rPr lang="pt-BR" sz="2200" dirty="0" err="1" smtClean="0"/>
              <a:t>fotoperíodo</a:t>
            </a:r>
            <a:r>
              <a:rPr lang="pt-BR" sz="2200" dirty="0" smtClean="0"/>
              <a:t>, </a:t>
            </a:r>
            <a:r>
              <a:rPr lang="pt-BR" sz="2200" dirty="0" smtClean="0"/>
              <a:t>e inclusive </a:t>
            </a:r>
            <a:r>
              <a:rPr lang="pt-BR" sz="2200" dirty="0" smtClean="0"/>
              <a:t>é mais comum que ocorra </a:t>
            </a:r>
            <a:r>
              <a:rPr lang="pt-BR" sz="2200" dirty="0" smtClean="0"/>
              <a:t>nos meses de julho, e </a:t>
            </a:r>
            <a:r>
              <a:rPr lang="pt-BR" sz="2200" dirty="0" smtClean="0"/>
              <a:t>em janeiro, </a:t>
            </a:r>
            <a:r>
              <a:rPr lang="pt-BR" sz="2200" dirty="0" smtClean="0"/>
              <a:t>quando </a:t>
            </a:r>
            <a:r>
              <a:rPr lang="pt-BR" sz="2200" dirty="0" smtClean="0"/>
              <a:t>há maior diferença entre os períodos </a:t>
            </a:r>
            <a:r>
              <a:rPr lang="pt-BR" sz="2200" dirty="0" smtClean="0"/>
              <a:t>do dia e da noite (luz/escuro). </a:t>
            </a:r>
            <a:r>
              <a:rPr lang="pt-BR" sz="2200" dirty="0" smtClean="0">
                <a:solidFill>
                  <a:schemeClr val="tx1"/>
                </a:solidFill>
              </a:rPr>
              <a:t/>
            </a:r>
            <a:br>
              <a:rPr lang="pt-BR" sz="2200" dirty="0" smtClean="0">
                <a:solidFill>
                  <a:schemeClr val="tx1"/>
                </a:solidFill>
              </a:rPr>
            </a:br>
            <a:endParaRPr lang="pt-BR" sz="2200" dirty="0" smtClean="0">
              <a:solidFill>
                <a:schemeClr val="tx1"/>
              </a:solidFill>
            </a:endParaRPr>
          </a:p>
          <a:p>
            <a:pPr algn="just"/>
            <a:r>
              <a:rPr lang="pt-BR" sz="2200" dirty="0" smtClean="0">
                <a:solidFill>
                  <a:schemeClr val="tx1"/>
                </a:solidFill>
              </a:rPr>
              <a:t>Se </a:t>
            </a:r>
            <a:r>
              <a:rPr lang="pt-BR" sz="2200" dirty="0" smtClean="0">
                <a:solidFill>
                  <a:schemeClr val="tx1"/>
                </a:solidFill>
              </a:rPr>
              <a:t>relaciona ao relógio biológico, localizado na substância cinzenta hipotalâmica (núcleo </a:t>
            </a:r>
            <a:r>
              <a:rPr lang="pt-BR" sz="2200" dirty="0" err="1" smtClean="0">
                <a:solidFill>
                  <a:schemeClr val="tx1"/>
                </a:solidFill>
              </a:rPr>
              <a:t>supraquiasmático</a:t>
            </a:r>
            <a:r>
              <a:rPr lang="pt-BR" sz="2200" dirty="0" smtClean="0">
                <a:solidFill>
                  <a:schemeClr val="tx1"/>
                </a:solidFill>
              </a:rPr>
              <a:t>), o qual regula os sistemas endócrinos através da modulação rítmica e </a:t>
            </a:r>
            <a:r>
              <a:rPr lang="pt-BR" sz="2200" dirty="0" err="1" smtClean="0">
                <a:solidFill>
                  <a:schemeClr val="tx1"/>
                </a:solidFill>
              </a:rPr>
              <a:t>fásica</a:t>
            </a:r>
            <a:r>
              <a:rPr lang="pt-BR" sz="2200" dirty="0" smtClean="0">
                <a:solidFill>
                  <a:schemeClr val="tx1"/>
                </a:solidFill>
              </a:rPr>
              <a:t> dos hormônios </a:t>
            </a:r>
            <a:r>
              <a:rPr lang="pt-BR" sz="2200" dirty="0" err="1" smtClean="0">
                <a:solidFill>
                  <a:schemeClr val="tx1"/>
                </a:solidFill>
              </a:rPr>
              <a:t>hipofisários</a:t>
            </a:r>
            <a:r>
              <a:rPr lang="pt-BR" sz="2200" dirty="0" smtClean="0">
                <a:solidFill>
                  <a:schemeClr val="tx1"/>
                </a:solidFill>
              </a:rPr>
              <a:t> e da melatonina. De fato, na cefaleia em salvas, há alteração de hormônios como testosterona, LH, cortisol, </a:t>
            </a:r>
            <a:r>
              <a:rPr lang="pt-BR" sz="2200" dirty="0" err="1" smtClean="0">
                <a:solidFill>
                  <a:schemeClr val="tx1"/>
                </a:solidFill>
              </a:rPr>
              <a:t>prolactina</a:t>
            </a:r>
            <a:r>
              <a:rPr lang="pt-BR" sz="2200" dirty="0" smtClean="0">
                <a:solidFill>
                  <a:schemeClr val="tx1"/>
                </a:solidFill>
              </a:rPr>
              <a:t>, GH, TSH. </a:t>
            </a:r>
          </a:p>
          <a:p>
            <a:endParaRPr lang="pt-BR" sz="2200" dirty="0" smtClean="0"/>
          </a:p>
          <a:p>
            <a:pPr algn="just"/>
            <a:endParaRPr lang="pt-BR" sz="2200" dirty="0" smtClean="0"/>
          </a:p>
          <a:p>
            <a:pPr algn="just"/>
            <a:endParaRPr lang="pt-BR" sz="2200"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1221</TotalTime>
  <Words>4190</Words>
  <Application>Microsoft Office PowerPoint</Application>
  <PresentationFormat>Apresentação na tela (4:3)</PresentationFormat>
  <Paragraphs>490</Paragraphs>
  <Slides>76</Slides>
  <Notes>0</Notes>
  <HiddenSlides>0</HiddenSlides>
  <MMClips>0</MMClips>
  <ScaleCrop>false</ScaleCrop>
  <HeadingPairs>
    <vt:vector size="4" baseType="variant">
      <vt:variant>
        <vt:lpstr>Tema</vt:lpstr>
      </vt:variant>
      <vt:variant>
        <vt:i4>1</vt:i4>
      </vt:variant>
      <vt:variant>
        <vt:lpstr>Títulos de slides</vt:lpstr>
      </vt:variant>
      <vt:variant>
        <vt:i4>76</vt:i4>
      </vt:variant>
    </vt:vector>
  </HeadingPairs>
  <TitlesOfParts>
    <vt:vector size="77" baseType="lpstr">
      <vt:lpstr>Urbano</vt:lpstr>
      <vt:lpstr>Cefaleias Primárias e Secundárias</vt:lpstr>
      <vt:lpstr>Slide 2</vt:lpstr>
      <vt:lpstr>Cefaleia</vt:lpstr>
      <vt:lpstr>Cefaleia</vt:lpstr>
      <vt:lpstr>Cefaleia Tensional</vt:lpstr>
      <vt:lpstr>Cefaleia Tensional</vt:lpstr>
      <vt:lpstr>Cefaleia Tensional</vt:lpstr>
      <vt:lpstr>Cefaleia em Salvas</vt:lpstr>
      <vt:lpstr>Cefaleia em Salvas</vt:lpstr>
      <vt:lpstr>Cefaleia em Salvas</vt:lpstr>
      <vt:lpstr>Cefaleia em Salvas</vt:lpstr>
      <vt:lpstr>Cefaleia em Salvas</vt:lpstr>
      <vt:lpstr>Hemicraniana Paroxística</vt:lpstr>
      <vt:lpstr>Hemicraniana Paroxística</vt:lpstr>
      <vt:lpstr>Cefaleias Primárias</vt:lpstr>
      <vt:lpstr>Migrânea</vt:lpstr>
      <vt:lpstr>Classificação</vt:lpstr>
      <vt:lpstr>Período Prodrômico</vt:lpstr>
      <vt:lpstr>Fisiopatologia</vt:lpstr>
      <vt:lpstr>Migrânea sem Aura</vt:lpstr>
      <vt:lpstr>Migrânea sem Aura</vt:lpstr>
      <vt:lpstr>Migrânea com Aura</vt:lpstr>
      <vt:lpstr>Classificação</vt:lpstr>
      <vt:lpstr>Aura típica</vt:lpstr>
      <vt:lpstr>Migrânea Hemiplégica Familiar (MHF)</vt:lpstr>
      <vt:lpstr>Migrânea Hemiplégica Esporádica</vt:lpstr>
      <vt:lpstr>Migrânea do tipo Basilar</vt:lpstr>
      <vt:lpstr>Síndromes periódicas da infância comumente precursoras de migrânea </vt:lpstr>
      <vt:lpstr>Outras classificações para Migrânea</vt:lpstr>
      <vt:lpstr>Tratamento Farmacológico Profilático das Migrâneas</vt:lpstr>
      <vt:lpstr>Tratamento Farmacológico Profilático das Migrâneas</vt:lpstr>
      <vt:lpstr>Tratamento Farmacológico Profilático das Migrâneas</vt:lpstr>
      <vt:lpstr>Tratamento Farmacológico Profilático das Migrâneas</vt:lpstr>
      <vt:lpstr>Tratamento Farmacológico da Crise</vt:lpstr>
      <vt:lpstr>Outras Cefaleias Primárias</vt:lpstr>
      <vt:lpstr>Outras Cefaleias Primárias</vt:lpstr>
      <vt:lpstr>CEFALEIAS SECUNDÁRIAS</vt:lpstr>
      <vt:lpstr>Definição</vt:lpstr>
      <vt:lpstr>    Cefaleias Primárias e Secundárias</vt:lpstr>
      <vt:lpstr>Epidemiologia</vt:lpstr>
      <vt:lpstr>Critérios Diagnósticos                                   para Cefaleias Secundárias</vt:lpstr>
      <vt:lpstr>Quando Suspeitar?</vt:lpstr>
      <vt:lpstr>Slide 43</vt:lpstr>
      <vt:lpstr>CEFALEIAS SECUNDÁRIAS </vt:lpstr>
      <vt:lpstr>CEFALEIA  ATRIBUÍDA  A            TRAUMA CEFÁLICO E/OU CERVICAL</vt:lpstr>
      <vt:lpstr>Cefaleia Atribuída a                            Trauma Cefálico e/ou Cervical</vt:lpstr>
      <vt:lpstr>Cefaleia Atribuída a                           Trauma Cefálico e/ou Cervical</vt:lpstr>
      <vt:lpstr>Cefaleia Atribuída a                                     Trauma Cefálico e/ou Cervical</vt:lpstr>
      <vt:lpstr>CEFALEIA  ATRIBUÍDA  À DOENÇA VASCULAR CRANIANA OU CERVICAL</vt:lpstr>
      <vt:lpstr>Cefaleia Atribuída à                              Doença Vascular Craniana ou Cervical</vt:lpstr>
      <vt:lpstr>Cefaleia Atribuída à                                  Doença Vascular Craniana ou Cervical</vt:lpstr>
      <vt:lpstr>Cefaleia Atribuída à                      Doença Vascular Craniana ou Cervical</vt:lpstr>
      <vt:lpstr>Cefaleia Atribuída à                     Doença Vascular Craniana ou Cervical</vt:lpstr>
      <vt:lpstr>Cefaleia Atribuída à                            Doença Vascular Craniana ou Cervical</vt:lpstr>
      <vt:lpstr>CEFALEIA ATRIBUÍDA  A TRANSTORNO INTRACRANIANO NÃO-VASCULAR</vt:lpstr>
      <vt:lpstr>Cefaleia Atribuída a Transtorno               Intracraniano Não-vascular</vt:lpstr>
      <vt:lpstr>Cefaleia Atribuída a Transtorno            Intracraniano Não-vascular</vt:lpstr>
      <vt:lpstr>Cefaleia Atribuída a Transtorno                            Intracraniano Não-vascular</vt:lpstr>
      <vt:lpstr>CEFALEIA ATRIBUÍDA  A UMA SUBSTÂNCIA OU A SUA RETIRADA</vt:lpstr>
      <vt:lpstr>Cefaleia atribuída a uma substância ou a sua retirada</vt:lpstr>
      <vt:lpstr>Slide 61</vt:lpstr>
      <vt:lpstr>Slide 62</vt:lpstr>
      <vt:lpstr>CEFALEIA ATRIBUÍDA  À INFECÇÃO</vt:lpstr>
      <vt:lpstr>Cefaleia Atribuída à Infecção</vt:lpstr>
      <vt:lpstr>Slide 65</vt:lpstr>
      <vt:lpstr>Cefaleia Atribuída a Distúrbios da Homeostase</vt:lpstr>
      <vt:lpstr>Slide 67</vt:lpstr>
      <vt:lpstr>Slide 68</vt:lpstr>
      <vt:lpstr>Slide 69</vt:lpstr>
      <vt:lpstr>Dor facial atribuída a distúrbio do crânio, pescoço, olhos, ouvidos, nariz, seios da face, dentes, boca ou outras estruturas faciais ou cranianas não provocam cefaleia</vt:lpstr>
      <vt:lpstr>Slide 71</vt:lpstr>
      <vt:lpstr>Slide 72</vt:lpstr>
      <vt:lpstr>Slide 73</vt:lpstr>
      <vt:lpstr>Cefaleia Atribuída a  Transtorno Psiquiátrico</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Cefaleias Secundarias</dc:title>
  <dc:creator>User</dc:creator>
  <cp:lastModifiedBy>Dr Milton</cp:lastModifiedBy>
  <cp:revision>108</cp:revision>
  <dcterms:created xsi:type="dcterms:W3CDTF">2013-11-13T22:10:11Z</dcterms:created>
  <dcterms:modified xsi:type="dcterms:W3CDTF">2013-11-16T01:12:58Z</dcterms:modified>
</cp:coreProperties>
</file>