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5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80" r:id="rId17"/>
    <p:sldId id="282" r:id="rId18"/>
    <p:sldId id="284" r:id="rId19"/>
    <p:sldId id="285" r:id="rId20"/>
    <p:sldId id="286" r:id="rId21"/>
    <p:sldId id="287" r:id="rId22"/>
    <p:sldId id="288" r:id="rId23"/>
    <p:sldId id="28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1" r:id="rId41"/>
    <p:sldId id="302" r:id="rId42"/>
    <p:sldId id="277" r:id="rId43"/>
    <p:sldId id="278" r:id="rId4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2B3D6-B2D0-4371-B4A2-B4242F6BCE5E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85BC4-C621-451F-9E60-0908711EDC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1357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história e os exames físico e neurológico não sugerem nenhum transtorno</a:t>
            </a:r>
          </a:p>
          <a:p>
            <a:endParaRPr lang="pt-BR" dirty="0" smtClean="0"/>
          </a:p>
          <a:p>
            <a:r>
              <a:rPr lang="pt-BR" dirty="0" smtClean="0"/>
              <a:t>dentre os listados nos grupos de 5 a 12, ou a história e/ou os exames físico</a:t>
            </a:r>
          </a:p>
          <a:p>
            <a:endParaRPr lang="pt-BR" dirty="0" smtClean="0"/>
          </a:p>
          <a:p>
            <a:r>
              <a:rPr lang="pt-BR" dirty="0" smtClean="0"/>
              <a:t>e/ou neurológico sugerem tal transtorno, mas este é excluído através de</a:t>
            </a:r>
          </a:p>
          <a:p>
            <a:endParaRPr lang="pt-BR" dirty="0" smtClean="0"/>
          </a:p>
          <a:p>
            <a:r>
              <a:rPr lang="pt-BR" dirty="0" smtClean="0"/>
              <a:t>investigação apropriada, ou tal transtorno está presente, mas as crises não</a:t>
            </a:r>
          </a:p>
          <a:p>
            <a:endParaRPr lang="pt-BR" dirty="0" smtClean="0"/>
          </a:p>
          <a:p>
            <a:r>
              <a:rPr lang="pt-BR" dirty="0" smtClean="0"/>
              <a:t>ocorrem pela primeira vez em estreita relação temporal com o transtorno.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CC9B5-601F-D041-83D2-78886F9E1133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07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2706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3520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32265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8544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64446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3743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4184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674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998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09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2317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897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90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329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4563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213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8894-8CC2-41D8-97BF-8A28A028860F}" type="datetimeFigureOut">
              <a:rPr lang="pt-BR" smtClean="0"/>
              <a:pPr/>
              <a:t>10/5/2014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E57684-40EB-410C-975D-D83CA6A3D3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25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445654"/>
            <a:ext cx="8915399" cy="2262781"/>
          </a:xfrm>
        </p:spPr>
        <p:txBody>
          <a:bodyPr/>
          <a:lstStyle/>
          <a:p>
            <a:r>
              <a:rPr lang="pt-BR" dirty="0" smtClean="0"/>
              <a:t>Cefaleias Primárias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133436"/>
            <a:ext cx="8915399" cy="1803725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Caio de A. </a:t>
            </a:r>
            <a:r>
              <a:rPr lang="pt-BR" dirty="0" err="1" smtClean="0"/>
              <a:t>Staut</a:t>
            </a:r>
            <a:endParaRPr lang="pt-BR" dirty="0" smtClean="0"/>
          </a:p>
          <a:p>
            <a:r>
              <a:rPr lang="pt-BR" dirty="0" smtClean="0"/>
              <a:t>Carolina F. S. Vianna </a:t>
            </a:r>
          </a:p>
          <a:p>
            <a:r>
              <a:rPr lang="pt-BR" dirty="0" smtClean="0"/>
              <a:t>Felipe A. Nozaki</a:t>
            </a:r>
          </a:p>
          <a:p>
            <a:r>
              <a:rPr lang="pt-BR" dirty="0" err="1" smtClean="0"/>
              <a:t>Gabriella</a:t>
            </a:r>
            <a:r>
              <a:rPr lang="pt-BR" dirty="0" smtClean="0"/>
              <a:t> M. Russo</a:t>
            </a:r>
          </a:p>
          <a:p>
            <a:r>
              <a:rPr lang="pt-BR" dirty="0" smtClean="0"/>
              <a:t>Henrique C. </a:t>
            </a:r>
            <a:r>
              <a:rPr lang="pt-BR" dirty="0" err="1" smtClean="0"/>
              <a:t>Kirzner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044744" y="5447763"/>
            <a:ext cx="473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Ambulatório de Cefaleia – FAMEMA</a:t>
            </a:r>
          </a:p>
          <a:p>
            <a:r>
              <a:rPr lang="pt-BR" dirty="0" smtClean="0"/>
              <a:t>Dr. Milton </a:t>
            </a:r>
            <a:r>
              <a:rPr lang="pt-BR" dirty="0" err="1" smtClean="0"/>
              <a:t>Marchioli</a:t>
            </a:r>
            <a:endParaRPr lang="pt-BR" dirty="0"/>
          </a:p>
        </p:txBody>
      </p:sp>
      <p:pic>
        <p:nvPicPr>
          <p:cNvPr id="1026" name="Picture 2" descr="http://queromudar.andrepacheco.com/wp-content/uploads/2013/07/cerebro-ve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0933" y="504471"/>
            <a:ext cx="28575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54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Diagnósticos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45920"/>
            <a:ext cx="8915400" cy="5076852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PROVÁVEL CEFALEIA TENSIONAL INFREQUENTE:</a:t>
            </a:r>
          </a:p>
          <a:p>
            <a:pPr defTabSz="419100">
              <a:lnSpc>
                <a:spcPct val="130000"/>
              </a:lnSpc>
            </a:pPr>
            <a:r>
              <a:rPr lang="pt-BR" dirty="0"/>
              <a:t>A. Crises preenchendo todos os critérios, exceto um, de A </a:t>
            </a:r>
            <a:r>
              <a:rPr lang="pt-BR" dirty="0" err="1"/>
              <a:t>a</a:t>
            </a:r>
            <a:r>
              <a:rPr lang="pt-BR" dirty="0"/>
              <a:t> D para </a:t>
            </a:r>
            <a:r>
              <a:rPr lang="pt-BR" dirty="0" err="1"/>
              <a:t>c</a:t>
            </a:r>
            <a:r>
              <a:rPr lang="pt-BR" i="1" dirty="0" err="1"/>
              <a:t>efaléia</a:t>
            </a:r>
            <a:r>
              <a:rPr lang="pt-BR" i="1" dirty="0"/>
              <a:t> do tipo tensional episódica </a:t>
            </a:r>
            <a:r>
              <a:rPr lang="pt-BR" i="1" dirty="0" smtClean="0"/>
              <a:t>infrequente;</a:t>
            </a:r>
            <a:endParaRPr lang="pt-BR" i="1" dirty="0"/>
          </a:p>
          <a:p>
            <a:pPr defTabSz="419100">
              <a:lnSpc>
                <a:spcPct val="130000"/>
              </a:lnSpc>
            </a:pPr>
            <a:r>
              <a:rPr lang="pt-BR" dirty="0"/>
              <a:t>	B. As crises não preenchem os critérios para </a:t>
            </a:r>
            <a:r>
              <a:rPr lang="pt-BR" dirty="0" err="1"/>
              <a:t>m</a:t>
            </a:r>
            <a:r>
              <a:rPr lang="pt-BR" i="1" dirty="0" err="1"/>
              <a:t>igrânea</a:t>
            </a:r>
            <a:r>
              <a:rPr lang="pt-BR" i="1" dirty="0"/>
              <a:t> sem </a:t>
            </a:r>
            <a:r>
              <a:rPr lang="pt-BR" i="1" dirty="0" smtClean="0"/>
              <a:t>aura</a:t>
            </a:r>
            <a:r>
              <a:rPr lang="pt-BR" dirty="0" smtClean="0"/>
              <a:t>;</a:t>
            </a:r>
            <a:endParaRPr lang="pt-BR" dirty="0"/>
          </a:p>
          <a:p>
            <a:pPr defTabSz="419100">
              <a:lnSpc>
                <a:spcPct val="130000"/>
              </a:lnSpc>
            </a:pPr>
            <a:r>
              <a:rPr lang="pt-BR" dirty="0"/>
              <a:t>	C. Não atribuída a outro transtorno (descartados outros transtornos em caso de suspeita com exames apropriados</a:t>
            </a:r>
            <a:r>
              <a:rPr lang="pt-BR" dirty="0" smtClean="0"/>
              <a:t>).</a:t>
            </a:r>
          </a:p>
          <a:p>
            <a:pPr defTabSz="419100">
              <a:lnSpc>
                <a:spcPct val="130000"/>
              </a:lnSpc>
            </a:pPr>
            <a:endParaRPr lang="pt-BR" dirty="0"/>
          </a:p>
          <a:p>
            <a:r>
              <a:rPr lang="pt-BR" b="1" dirty="0" smtClean="0"/>
              <a:t>PROVÁVEL CEFALEIA TENSIONAL FREQUENTE:</a:t>
            </a:r>
          </a:p>
          <a:p>
            <a:pPr defTabSz="266700">
              <a:lnSpc>
                <a:spcPct val="120000"/>
              </a:lnSpc>
            </a:pPr>
            <a:r>
              <a:rPr lang="pt-BR" dirty="0"/>
              <a:t>A. Crises preenchendo todos os critérios, exceto um, de A </a:t>
            </a:r>
            <a:r>
              <a:rPr lang="pt-BR" dirty="0" err="1"/>
              <a:t>a</a:t>
            </a:r>
            <a:r>
              <a:rPr lang="pt-BR" dirty="0"/>
              <a:t> D para </a:t>
            </a:r>
            <a:r>
              <a:rPr lang="pt-BR" dirty="0" smtClean="0"/>
              <a:t>         </a:t>
            </a:r>
            <a:r>
              <a:rPr lang="pt-BR" i="1" dirty="0" err="1"/>
              <a:t>Cefaléia</a:t>
            </a:r>
            <a:r>
              <a:rPr lang="pt-BR" i="1" dirty="0"/>
              <a:t> do tipo tensional episódica </a:t>
            </a:r>
            <a:r>
              <a:rPr lang="pt-BR" i="1" dirty="0" smtClean="0"/>
              <a:t>frequente; </a:t>
            </a:r>
            <a:endParaRPr lang="pt-BR" i="1" dirty="0"/>
          </a:p>
          <a:p>
            <a:pPr defTabSz="266700">
              <a:lnSpc>
                <a:spcPct val="120000"/>
              </a:lnSpc>
            </a:pPr>
            <a:r>
              <a:rPr lang="pt-BR" dirty="0" smtClean="0"/>
              <a:t>B</a:t>
            </a:r>
            <a:r>
              <a:rPr lang="pt-BR" dirty="0"/>
              <a:t>. As crises não preenchem os critérios para </a:t>
            </a:r>
            <a:r>
              <a:rPr lang="pt-BR" i="1" dirty="0" err="1"/>
              <a:t>migrânea</a:t>
            </a:r>
            <a:r>
              <a:rPr lang="pt-BR" i="1" dirty="0"/>
              <a:t> sem </a:t>
            </a:r>
            <a:r>
              <a:rPr lang="pt-BR" i="1" dirty="0" smtClean="0"/>
              <a:t>aura;</a:t>
            </a:r>
            <a:endParaRPr lang="pt-BR" i="1" dirty="0"/>
          </a:p>
          <a:p>
            <a:pPr defTabSz="266700">
              <a:lnSpc>
                <a:spcPct val="120000"/>
              </a:lnSpc>
            </a:pPr>
            <a:r>
              <a:rPr lang="pt-BR" dirty="0" smtClean="0"/>
              <a:t>C</a:t>
            </a:r>
            <a:r>
              <a:rPr lang="pt-BR" dirty="0"/>
              <a:t>. Não atribuída a outro </a:t>
            </a:r>
            <a:r>
              <a:rPr lang="pt-BR" dirty="0" smtClean="0"/>
              <a:t>transtorno;</a:t>
            </a:r>
            <a:endParaRPr lang="pt-BR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28486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6352" y="762000"/>
            <a:ext cx="8915400" cy="3777622"/>
          </a:xfrm>
        </p:spPr>
        <p:txBody>
          <a:bodyPr/>
          <a:lstStyle/>
          <a:p>
            <a:r>
              <a:rPr lang="pt-BR" b="1" dirty="0" smtClean="0"/>
              <a:t>PROVÁVEL CEFALEIA TENSIONAL CRONICA:</a:t>
            </a:r>
          </a:p>
          <a:p>
            <a:pPr defTabSz="266700">
              <a:lnSpc>
                <a:spcPct val="120000"/>
              </a:lnSpc>
            </a:pPr>
            <a:r>
              <a:rPr lang="pt-BR" dirty="0"/>
              <a:t>O mesmo que </a:t>
            </a:r>
            <a:r>
              <a:rPr lang="pt-BR" dirty="0" err="1"/>
              <a:t>cefaléia</a:t>
            </a:r>
            <a:r>
              <a:rPr lang="pt-BR" dirty="0"/>
              <a:t> do tipo tensional crônica, exceto:</a:t>
            </a:r>
          </a:p>
          <a:p>
            <a:pPr defTabSz="266700">
              <a:lnSpc>
                <a:spcPct val="120000"/>
              </a:lnSpc>
            </a:pPr>
            <a:r>
              <a:rPr lang="pt-BR" dirty="0"/>
              <a:t>E. Não atribuída a outro transtorno, mas há ou houve nos últimos dois meses o uso excessivo de medicação preenchendo o critério para qualquer das </a:t>
            </a:r>
            <a:r>
              <a:rPr lang="pt-BR" dirty="0" err="1"/>
              <a:t>sub-formas</a:t>
            </a:r>
            <a:r>
              <a:rPr lang="pt-BR" dirty="0"/>
              <a:t> de </a:t>
            </a:r>
            <a:r>
              <a:rPr lang="pt-BR" dirty="0" err="1"/>
              <a:t>c</a:t>
            </a:r>
            <a:r>
              <a:rPr lang="pt-BR" i="1" dirty="0" err="1"/>
              <a:t>efaléia</a:t>
            </a:r>
            <a:r>
              <a:rPr lang="pt-BR" i="1" dirty="0"/>
              <a:t> por uso excessivo de medicação</a:t>
            </a:r>
            <a:r>
              <a:rPr lang="pt-BR" dirty="0" smtClean="0"/>
              <a:t>.</a:t>
            </a:r>
          </a:p>
          <a:p>
            <a:pPr defTabSz="266700">
              <a:lnSpc>
                <a:spcPct val="120000"/>
              </a:lnSpc>
            </a:pPr>
            <a:endParaRPr lang="pt-BR" dirty="0"/>
          </a:p>
          <a:p>
            <a:pPr defTabSz="266700">
              <a:lnSpc>
                <a:spcPct val="120000"/>
              </a:lnSpc>
            </a:pPr>
            <a:endParaRPr lang="pt-BR" dirty="0"/>
          </a:p>
          <a:p>
            <a:endParaRPr lang="pt-BR" b="1" dirty="0"/>
          </a:p>
        </p:txBody>
      </p:sp>
      <p:pic>
        <p:nvPicPr>
          <p:cNvPr id="1028" name="Picture 4" descr="http://dordecabeca.net/wp-content/uploads/2010/12/dor-de-cabe%C3%A7a-tensio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3254" y="3192786"/>
            <a:ext cx="3502025" cy="319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9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Diagnóstico Diferencial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08760"/>
            <a:ext cx="8915400" cy="51892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dirty="0" err="1"/>
              <a:t>Migrânea</a:t>
            </a:r>
            <a:r>
              <a:rPr lang="pt-BR" dirty="0"/>
              <a:t> sem </a:t>
            </a:r>
            <a:r>
              <a:rPr lang="pt-BR" dirty="0" smtClean="0"/>
              <a:t>aura x Cefaleia </a:t>
            </a:r>
            <a:r>
              <a:rPr lang="pt-BR" dirty="0"/>
              <a:t>do tipo Tensional Episódica: </a:t>
            </a: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Na </a:t>
            </a:r>
            <a:r>
              <a:rPr lang="pt-BR" dirty="0" err="1"/>
              <a:t>migrânea</a:t>
            </a:r>
            <a:r>
              <a:rPr lang="pt-BR" dirty="0"/>
              <a:t> predominam as dores unilaterais, </a:t>
            </a:r>
            <a:r>
              <a:rPr lang="pt-BR" dirty="0" smtClean="0"/>
              <a:t>localizadas </a:t>
            </a:r>
            <a:r>
              <a:rPr lang="pt-BR" dirty="0" err="1" smtClean="0"/>
              <a:t>freqüentemente</a:t>
            </a:r>
            <a:r>
              <a:rPr lang="pt-BR" dirty="0" smtClean="0"/>
              <a:t> </a:t>
            </a:r>
            <a:r>
              <a:rPr lang="pt-BR" dirty="0"/>
              <a:t>nas regiões frontal ou </a:t>
            </a:r>
            <a:r>
              <a:rPr lang="pt-BR" dirty="0" err="1"/>
              <a:t>fronto</a:t>
            </a:r>
            <a:r>
              <a:rPr lang="pt-BR" dirty="0"/>
              <a:t>-temporal ou apresentando distribuição </a:t>
            </a:r>
            <a:r>
              <a:rPr lang="pt-BR" dirty="0" err="1"/>
              <a:t>hemicraniana</a:t>
            </a:r>
            <a:r>
              <a:rPr lang="pt-BR" dirty="0"/>
              <a:t>. </a:t>
            </a:r>
            <a:r>
              <a:rPr lang="pt-BR" dirty="0" smtClean="0"/>
              <a:t>Em um </a:t>
            </a:r>
            <a:r>
              <a:rPr lang="pt-BR" dirty="0"/>
              <a:t>número importante de </a:t>
            </a:r>
            <a:r>
              <a:rPr lang="pt-BR" dirty="0" smtClean="0"/>
              <a:t>pacientes, </a:t>
            </a:r>
            <a:r>
              <a:rPr lang="pt-BR" dirty="0"/>
              <a:t>a dor </a:t>
            </a:r>
            <a:r>
              <a:rPr lang="pt-BR" dirty="0" smtClean="0"/>
              <a:t>é bilateral, predominando </a:t>
            </a:r>
            <a:r>
              <a:rPr lang="pt-BR" dirty="0"/>
              <a:t>a topografia frontal ou </a:t>
            </a:r>
            <a:r>
              <a:rPr lang="pt-BR" dirty="0" err="1" smtClean="0"/>
              <a:t>fronto</a:t>
            </a:r>
            <a:r>
              <a:rPr lang="pt-BR" dirty="0" smtClean="0"/>
              <a:t>-temporal. </a:t>
            </a:r>
            <a:r>
              <a:rPr lang="pt-BR" dirty="0"/>
              <a:t>Pode ser ainda </a:t>
            </a:r>
            <a:r>
              <a:rPr lang="pt-BR" dirty="0" err="1"/>
              <a:t>holocraniana</a:t>
            </a:r>
            <a:r>
              <a:rPr lang="pt-BR" dirty="0"/>
              <a:t>. Na </a:t>
            </a:r>
            <a:r>
              <a:rPr lang="pt-BR" dirty="0" err="1"/>
              <a:t>cefaléia</a:t>
            </a:r>
            <a:r>
              <a:rPr lang="pt-BR" dirty="0"/>
              <a:t> do tipo tensional há uma predominância absoluta de dores bilaterais localizadas ou difusas, mas em pequeno número de pacientes podemos evidenciar dores unilaterais.</a:t>
            </a:r>
          </a:p>
          <a:p>
            <a:pPr algn="just">
              <a:buFont typeface="Wingdings" pitchFamily="2" charset="2"/>
              <a:buChar char="q"/>
            </a:pPr>
            <a:r>
              <a:rPr lang="pt-BR" dirty="0"/>
              <a:t>As principais diferenças entre a </a:t>
            </a:r>
            <a:r>
              <a:rPr lang="pt-BR" dirty="0" err="1"/>
              <a:t>Cefaléia</a:t>
            </a:r>
            <a:r>
              <a:rPr lang="pt-BR" dirty="0"/>
              <a:t> do tipo Tensional crônica e a </a:t>
            </a:r>
            <a:r>
              <a:rPr lang="pt-BR" dirty="0" err="1"/>
              <a:t>Migrânea</a:t>
            </a:r>
            <a:r>
              <a:rPr lang="pt-BR" dirty="0"/>
              <a:t> são a ausência de uma história prévia de </a:t>
            </a:r>
            <a:r>
              <a:rPr lang="pt-BR" dirty="0" err="1"/>
              <a:t>migrânea</a:t>
            </a:r>
            <a:r>
              <a:rPr lang="pt-BR" dirty="0"/>
              <a:t> episódica e a ausência de exacerbações bem definidas com características </a:t>
            </a:r>
            <a:r>
              <a:rPr lang="pt-BR" dirty="0" err="1"/>
              <a:t>migranosas</a:t>
            </a:r>
            <a:r>
              <a:rPr lang="pt-BR" dirty="0"/>
              <a:t> como unilateralidade predominante, qualidade pulsátil da dor, náusea intensa </a:t>
            </a:r>
            <a:r>
              <a:rPr lang="pt-BR" dirty="0" smtClean="0"/>
              <a:t>e ou  </a:t>
            </a:r>
            <a:r>
              <a:rPr lang="pt-BR" dirty="0"/>
              <a:t>vômitos.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38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efaleia Tensional ou Enxaquec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3516" y="274320"/>
            <a:ext cx="4816698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83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7510"/>
          </a:xfrm>
        </p:spPr>
        <p:txBody>
          <a:bodyPr/>
          <a:lstStyle/>
          <a:p>
            <a:r>
              <a:rPr lang="pt-BR" dirty="0" smtClean="0"/>
              <a:t>Tratamento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25880"/>
            <a:ext cx="8915400" cy="530352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CRISE AGUDA:</a:t>
            </a:r>
          </a:p>
          <a:p>
            <a:pPr marL="0" indent="0">
              <a:buNone/>
            </a:pPr>
            <a:r>
              <a:rPr lang="pt-BR" dirty="0" smtClean="0"/>
              <a:t>Analgésicos + AINE (Dipirona + </a:t>
            </a:r>
            <a:r>
              <a:rPr lang="pt-BR" dirty="0" err="1" smtClean="0"/>
              <a:t>Nimesulida</a:t>
            </a:r>
            <a:r>
              <a:rPr lang="pt-BR" dirty="0" smtClean="0"/>
              <a:t>/</a:t>
            </a:r>
            <a:r>
              <a:rPr lang="pt-BR" dirty="0" err="1" smtClean="0"/>
              <a:t>Ibuprofeno</a:t>
            </a:r>
            <a:r>
              <a:rPr lang="pt-BR" dirty="0" smtClean="0"/>
              <a:t>/</a:t>
            </a:r>
            <a:r>
              <a:rPr lang="pt-BR" dirty="0" err="1" smtClean="0"/>
              <a:t>Cetoprofeno</a:t>
            </a:r>
            <a:r>
              <a:rPr lang="pt-BR" dirty="0" smtClean="0"/>
              <a:t>)</a:t>
            </a:r>
          </a:p>
          <a:p>
            <a:r>
              <a:rPr lang="pt-BR" b="1" dirty="0" smtClean="0"/>
              <a:t>Mecanismo de ação AINE: </a:t>
            </a:r>
            <a:r>
              <a:rPr lang="pt-BR" dirty="0" smtClean="0"/>
              <a:t>Inibição da produção de prostaglandinas vasodilatadoras (PGE2), pela inibição das enzimas COX-1 e COX-2.</a:t>
            </a:r>
          </a:p>
          <a:p>
            <a:r>
              <a:rPr lang="pt-BR" b="1" dirty="0" smtClean="0"/>
              <a:t>Efeitos adversos:</a:t>
            </a:r>
            <a:r>
              <a:rPr lang="pt-BR" dirty="0" smtClean="0"/>
              <a:t> dispepsia, náuseas e vômitos, lesão gástrica com risco de hemorragia devido à anulação do efeito protetor da prostaglandina sobre a mucosa gástrica.</a:t>
            </a:r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PROFILÁTICO:</a:t>
            </a:r>
          </a:p>
          <a:p>
            <a:pPr algn="just">
              <a:buNone/>
            </a:pPr>
            <a:r>
              <a:rPr lang="pt-BR" altLang="pt-BR" dirty="0"/>
              <a:t>Antidepressivos </a:t>
            </a:r>
            <a:r>
              <a:rPr lang="pt-BR" altLang="pt-BR" dirty="0" err="1"/>
              <a:t>tricíclios</a:t>
            </a:r>
            <a:r>
              <a:rPr lang="pt-BR" altLang="pt-BR" dirty="0"/>
              <a:t>: </a:t>
            </a:r>
          </a:p>
          <a:p>
            <a:pPr algn="just"/>
            <a:r>
              <a:rPr lang="pt-BR" altLang="pt-BR" dirty="0" err="1"/>
              <a:t>Amitriptilina</a:t>
            </a:r>
            <a:r>
              <a:rPr lang="pt-BR" altLang="pt-BR" dirty="0"/>
              <a:t> 12,5-75mg (1 a 3 vezes ao dia)</a:t>
            </a:r>
          </a:p>
          <a:p>
            <a:pPr algn="just"/>
            <a:r>
              <a:rPr lang="pt-BR" altLang="pt-BR" dirty="0" err="1"/>
              <a:t>Nortriptilina</a:t>
            </a:r>
            <a:r>
              <a:rPr lang="pt-BR" altLang="pt-BR" dirty="0"/>
              <a:t> 10-75mg (1 a 3 vezes ao dia</a:t>
            </a:r>
            <a:r>
              <a:rPr lang="pt-BR" altLang="pt-BR" dirty="0" smtClean="0"/>
              <a:t>)</a:t>
            </a:r>
          </a:p>
          <a:p>
            <a:pPr algn="just"/>
            <a:r>
              <a:rPr lang="pt-BR" altLang="pt-BR" b="1" dirty="0" smtClean="0"/>
              <a:t>Mecanismo de ação:</a:t>
            </a:r>
            <a:r>
              <a:rPr lang="pt-BR" altLang="pt-BR" dirty="0" smtClean="0"/>
              <a:t> inibidores </a:t>
            </a:r>
            <a:r>
              <a:rPr lang="pt-BR" altLang="pt-BR" dirty="0"/>
              <a:t>seletivos </a:t>
            </a:r>
            <a:r>
              <a:rPr lang="pt-BR" altLang="pt-BR" dirty="0" smtClean="0"/>
              <a:t>da </a:t>
            </a:r>
            <a:r>
              <a:rPr lang="pt-BR" altLang="pt-BR" dirty="0" err="1" smtClean="0"/>
              <a:t>recaptação</a:t>
            </a:r>
            <a:r>
              <a:rPr lang="pt-BR" altLang="pt-BR" dirty="0" smtClean="0"/>
              <a:t> </a:t>
            </a:r>
            <a:r>
              <a:rPr lang="pt-BR" altLang="pt-BR" dirty="0"/>
              <a:t>de </a:t>
            </a:r>
            <a:r>
              <a:rPr lang="pt-BR" altLang="pt-BR" dirty="0" smtClean="0"/>
              <a:t>serotonina, noradrenalina e em menor quantidade a dopamina.</a:t>
            </a:r>
          </a:p>
          <a:p>
            <a:pPr algn="just"/>
            <a:r>
              <a:rPr lang="pt-BR" altLang="pt-BR" b="1" dirty="0" smtClean="0"/>
              <a:t>Efeitos colaterais: </a:t>
            </a:r>
            <a:r>
              <a:rPr lang="pt-BR" dirty="0" smtClean="0"/>
              <a:t>sonolência</a:t>
            </a:r>
            <a:r>
              <a:rPr lang="pt-BR" dirty="0"/>
              <a:t>, efeitos anticolinérgicos (boca seca, constipação), aumento de peso</a:t>
            </a:r>
            <a:r>
              <a:rPr lang="pt-BR" dirty="0" smtClean="0"/>
              <a:t>.</a:t>
            </a:r>
            <a:endParaRPr lang="pt-BR" altLang="pt-BR" dirty="0" smtClean="0"/>
          </a:p>
          <a:p>
            <a:pPr marL="0" indent="0" algn="just">
              <a:buNone/>
            </a:pPr>
            <a:endParaRPr lang="pt-BR" altLang="pt-BR" dirty="0"/>
          </a:p>
          <a:p>
            <a:pPr marL="0" indent="0" algn="just">
              <a:buNone/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4305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r>
              <a:rPr lang="pt-BR" dirty="0" smtClean="0"/>
              <a:t> (Enxaqueca)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pt-BR" dirty="0" smtClean="0"/>
              <a:t>Segunda </a:t>
            </a:r>
            <a:r>
              <a:rPr lang="pt-BR" dirty="0"/>
              <a:t>causa de </a:t>
            </a:r>
            <a:r>
              <a:rPr lang="pt-BR" dirty="0" err="1"/>
              <a:t>cefaléia</a:t>
            </a:r>
            <a:r>
              <a:rPr lang="pt-BR" dirty="0"/>
              <a:t> </a:t>
            </a:r>
            <a:r>
              <a:rPr lang="pt-BR" dirty="0" smtClean="0"/>
              <a:t>primária; </a:t>
            </a:r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Prevalência de 15% na </a:t>
            </a:r>
            <a:r>
              <a:rPr lang="pt-BR" dirty="0" smtClean="0"/>
              <a:t>população;</a:t>
            </a:r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Tem caráter pulsátil, geralmente unilateral, intensidade moderada severa (pode acordar o paciente</a:t>
            </a:r>
            <a:r>
              <a:rPr lang="pt-BR" dirty="0" smtClean="0"/>
              <a:t>);</a:t>
            </a:r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dirty="0" smtClean="0"/>
              <a:t>O </a:t>
            </a:r>
            <a:r>
              <a:rPr lang="pt-BR" dirty="0"/>
              <a:t>paciente tem que parar seus </a:t>
            </a:r>
            <a:r>
              <a:rPr lang="pt-BR" dirty="0" smtClean="0"/>
              <a:t>afazeres;</a:t>
            </a:r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Duração variável de 4 a 72 </a:t>
            </a:r>
            <a:r>
              <a:rPr lang="pt-BR" dirty="0" smtClean="0"/>
              <a:t>horas;</a:t>
            </a:r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Pode ser associada a náuseas, vômitos, fotofobia e </a:t>
            </a:r>
            <a:r>
              <a:rPr lang="pt-BR" dirty="0" smtClean="0"/>
              <a:t>fonofobia;</a:t>
            </a:r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Desencadeada pelo consumo de vinho, </a:t>
            </a:r>
            <a:r>
              <a:rPr lang="pt-BR" dirty="0" smtClean="0"/>
              <a:t>chocolate, alimentos </a:t>
            </a:r>
            <a:r>
              <a:rPr lang="pt-BR" dirty="0"/>
              <a:t>gordurosos, período menstrual, estresse emocional, estímulos luminosos, problemas com sono e fadiga.</a:t>
            </a:r>
          </a:p>
          <a:p>
            <a:endParaRPr lang="pt-BR" dirty="0"/>
          </a:p>
        </p:txBody>
      </p:sp>
      <p:pic>
        <p:nvPicPr>
          <p:cNvPr id="4" name="Picture 2" descr="1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0937" y="383692"/>
            <a:ext cx="17145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45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</a:t>
            </a:r>
            <a:r>
              <a:rPr lang="pt-BR" dirty="0" err="1" smtClean="0"/>
              <a:t>Migrânea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21476"/>
            <a:ext cx="8915400" cy="3777622"/>
          </a:xfrm>
        </p:spPr>
        <p:txBody>
          <a:bodyPr/>
          <a:lstStyle/>
          <a:p>
            <a:r>
              <a:rPr lang="pt-BR" dirty="0"/>
              <a:t>Enxaqueca sem aura – forma mais comum (80% dos casos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/>
              <a:t>Enxaqueca com aura – forma clássica (20% dos casos) : </a:t>
            </a:r>
          </a:p>
          <a:p>
            <a:pPr marL="0" indent="0">
              <a:buNone/>
            </a:pPr>
            <a:r>
              <a:rPr lang="pt-BR" dirty="0"/>
              <a:t>     </a:t>
            </a:r>
            <a:r>
              <a:rPr lang="pt-BR" dirty="0" smtClean="0"/>
              <a:t> - Sinais </a:t>
            </a:r>
            <a:r>
              <a:rPr lang="pt-BR" dirty="0"/>
              <a:t>e sintomas neurológicos focais que precedem a </a:t>
            </a:r>
            <a:r>
              <a:rPr lang="pt-BR" dirty="0" smtClean="0"/>
              <a:t>crise;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 </a:t>
            </a:r>
            <a:r>
              <a:rPr lang="pt-BR" dirty="0" smtClean="0"/>
              <a:t> </a:t>
            </a:r>
            <a:r>
              <a:rPr lang="pt-BR" dirty="0"/>
              <a:t>- Aura pode ser representada por: </a:t>
            </a:r>
            <a:r>
              <a:rPr lang="pt-BR" dirty="0" err="1"/>
              <a:t>escotomas</a:t>
            </a:r>
            <a:r>
              <a:rPr lang="pt-BR" dirty="0"/>
              <a:t> </a:t>
            </a:r>
            <a:r>
              <a:rPr lang="pt-BR" dirty="0" err="1"/>
              <a:t>sintilantes</a:t>
            </a:r>
            <a:r>
              <a:rPr lang="pt-BR" dirty="0"/>
              <a:t> (</a:t>
            </a:r>
            <a:r>
              <a:rPr lang="pt-BR" dirty="0" err="1"/>
              <a:t>fosfenas</a:t>
            </a:r>
            <a:r>
              <a:rPr lang="pt-BR" dirty="0"/>
              <a:t>); </a:t>
            </a:r>
            <a:r>
              <a:rPr lang="pt-BR" dirty="0" err="1"/>
              <a:t>parestesias</a:t>
            </a:r>
            <a:r>
              <a:rPr lang="pt-BR" dirty="0"/>
              <a:t> </a:t>
            </a:r>
            <a:r>
              <a:rPr lang="pt-BR" dirty="0" err="1"/>
              <a:t>periorais</a:t>
            </a:r>
            <a:r>
              <a:rPr lang="pt-BR" dirty="0"/>
              <a:t> ou </a:t>
            </a:r>
            <a:r>
              <a:rPr lang="pt-BR" dirty="0" smtClean="0"/>
              <a:t>dimidiadas</a:t>
            </a:r>
            <a:r>
              <a:rPr lang="pt-BR" dirty="0"/>
              <a:t>; </a:t>
            </a:r>
            <a:r>
              <a:rPr lang="pt-BR" dirty="0" err="1"/>
              <a:t>hipoestesias</a:t>
            </a:r>
            <a:r>
              <a:rPr lang="pt-BR" dirty="0"/>
              <a:t> ou paresias dimidiadas; vertigem mais diplopia e </a:t>
            </a:r>
            <a:r>
              <a:rPr lang="pt-BR" dirty="0" smtClean="0"/>
              <a:t>hemiplegia.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822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9358" y="1524456"/>
            <a:ext cx="8915400" cy="3777622"/>
          </a:xfrm>
        </p:spPr>
        <p:txBody>
          <a:bodyPr/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pt-BR" b="1" dirty="0"/>
              <a:t>Teoria  Vascular</a:t>
            </a:r>
            <a:endParaRPr lang="pt-BR" dirty="0"/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/>
              <a:t>	Estímulos desencadeadores (gatilhos) levariam a </a:t>
            </a:r>
            <a:r>
              <a:rPr lang="pt-BR" dirty="0" err="1"/>
              <a:t>vasoespasmo</a:t>
            </a:r>
            <a:r>
              <a:rPr lang="pt-BR" dirty="0"/>
              <a:t> reflexo de artérias intracerebrais que geraria vasoconstrição intensa determinando flacidez e incapacidade de manter o tônus, o que, por sua vez, geraria vasodilatação </a:t>
            </a:r>
            <a:r>
              <a:rPr lang="pt-BR" dirty="0" err="1"/>
              <a:t>extracerebral</a:t>
            </a:r>
            <a:r>
              <a:rPr lang="pt-BR" dirty="0"/>
              <a:t> e por isso: dor.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pt-BR" dirty="0"/>
          </a:p>
          <a:p>
            <a:endParaRPr lang="pt-BR" dirty="0"/>
          </a:p>
        </p:txBody>
      </p:sp>
      <p:pic>
        <p:nvPicPr>
          <p:cNvPr id="2050" name="Picture 2" descr="http://www.wallstreetfitness.com.br/imgs/Fotos/enxaque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9837" y="3413267"/>
            <a:ext cx="2394441" cy="318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98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2411" y="1274025"/>
            <a:ext cx="8229600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Teoria Atual</a:t>
            </a:r>
          </a:p>
          <a:p>
            <a:pPr marL="0" indent="0">
              <a:buNone/>
            </a:pPr>
            <a:r>
              <a:rPr lang="pt-BR" dirty="0" smtClean="0"/>
              <a:t>	Há </a:t>
            </a:r>
            <a:r>
              <a:rPr lang="pt-BR" dirty="0"/>
              <a:t>evidências de que o processo se desenvolva da seguinte forma: há </a:t>
            </a:r>
            <a:r>
              <a:rPr lang="pt-BR" b="1" dirty="0"/>
              <a:t>alteração genética de canais de cálcio cerebrais</a:t>
            </a:r>
            <a:r>
              <a:rPr lang="pt-BR" dirty="0"/>
              <a:t>, que leva a um estado de </a:t>
            </a:r>
            <a:r>
              <a:rPr lang="pt-BR" b="1" dirty="0" err="1"/>
              <a:t>hiperexcitabilidade</a:t>
            </a:r>
            <a:r>
              <a:rPr lang="pt-BR" dirty="0"/>
              <a:t> do encéfalo (aumento de </a:t>
            </a:r>
            <a:r>
              <a:rPr lang="pt-BR" dirty="0" err="1"/>
              <a:t>aspartato</a:t>
            </a:r>
            <a:r>
              <a:rPr lang="pt-BR" dirty="0"/>
              <a:t> e </a:t>
            </a:r>
            <a:r>
              <a:rPr lang="pt-BR" b="1" dirty="0"/>
              <a:t>glutamato</a:t>
            </a:r>
            <a:r>
              <a:rPr lang="pt-BR" dirty="0"/>
              <a:t>; diminuição do íon magnésio; e alteração de canais de cálcio dependentes de voltagem) tornando o </a:t>
            </a:r>
            <a:r>
              <a:rPr lang="pt-BR" b="1" dirty="0" smtClean="0"/>
              <a:t>SNC </a:t>
            </a:r>
            <a:r>
              <a:rPr lang="pt-BR" b="1" dirty="0"/>
              <a:t>mais susceptível</a:t>
            </a:r>
            <a:r>
              <a:rPr lang="pt-BR" dirty="0"/>
              <a:t> a estímulos externos e internos (</a:t>
            </a:r>
            <a:r>
              <a:rPr lang="pt-BR" b="1" dirty="0"/>
              <a:t>gatilhos</a:t>
            </a:r>
            <a:r>
              <a:rPr lang="pt-BR" dirty="0"/>
              <a:t>).</a:t>
            </a:r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/>
              <a:t>	Tais gatilhos desencadeiam a depressão alastrante de Leão (gerando a aura, que muitas vezes pode ser subclínica). Esta, por sua vez, leva a despolarização de terminações </a:t>
            </a:r>
            <a:r>
              <a:rPr lang="pt-BR" dirty="0" err="1"/>
              <a:t>trigêmino</a:t>
            </a:r>
            <a:r>
              <a:rPr lang="pt-BR" dirty="0"/>
              <a:t>-vasculares. </a:t>
            </a:r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/>
              <a:t>	As terminações </a:t>
            </a:r>
            <a:r>
              <a:rPr lang="pt-BR" dirty="0" err="1"/>
              <a:t>trigêmino</a:t>
            </a:r>
            <a:r>
              <a:rPr lang="pt-BR" dirty="0"/>
              <a:t>-vasculares são constituídas de:</a:t>
            </a:r>
          </a:p>
          <a:p>
            <a:pPr marL="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/>
              <a:t>Fibras </a:t>
            </a:r>
            <a:r>
              <a:rPr lang="pt-BR" dirty="0" err="1"/>
              <a:t>amielínicas</a:t>
            </a:r>
            <a:r>
              <a:rPr lang="pt-BR" dirty="0"/>
              <a:t> do tipo C (oriundas do gânglio de </a:t>
            </a:r>
            <a:r>
              <a:rPr lang="pt-BR" dirty="0" err="1"/>
              <a:t>Gasser</a:t>
            </a:r>
            <a:r>
              <a:rPr lang="pt-BR" dirty="0"/>
              <a:t>) que contem vasodilatadores (substância P, peptídeo relacionado ao gene da calcitonina- CGRP); </a:t>
            </a:r>
          </a:p>
          <a:p>
            <a:pPr marL="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/>
              <a:t>Fibras simpáticas (oriundas do gânglio cervical superior), contendo neurotransmissores vasoconstritores ( Noradrenalina; </a:t>
            </a:r>
            <a:r>
              <a:rPr lang="pt-BR" dirty="0" err="1"/>
              <a:t>Neuropeptídeo</a:t>
            </a:r>
            <a:r>
              <a:rPr lang="pt-BR" dirty="0"/>
              <a:t> Y );  </a:t>
            </a:r>
          </a:p>
          <a:p>
            <a:pPr marL="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/>
              <a:t>Fibras parassimpáticas (oriundas do gânglio </a:t>
            </a:r>
            <a:r>
              <a:rPr lang="pt-BR" dirty="0" err="1"/>
              <a:t>esfeno</a:t>
            </a:r>
            <a:r>
              <a:rPr lang="pt-BR" dirty="0"/>
              <a:t>-palatino), contendo </a:t>
            </a:r>
            <a:r>
              <a:rPr lang="pt-BR" dirty="0" err="1"/>
              <a:t>vasodiladores</a:t>
            </a:r>
            <a:r>
              <a:rPr lang="pt-BR" dirty="0"/>
              <a:t> (acetilcolina e peptídeo intestinal vasoativo).</a:t>
            </a:r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i="1" dirty="0"/>
              <a:t>	</a:t>
            </a:r>
            <a:r>
              <a:rPr lang="pt-BR" dirty="0"/>
              <a:t>Tais neurotransmissores desencadearão uma inflamação neurogênica estéril perivascular que sensibilizará as terminações </a:t>
            </a:r>
            <a:r>
              <a:rPr lang="pt-BR" dirty="0" err="1"/>
              <a:t>nociceptivas</a:t>
            </a:r>
            <a:r>
              <a:rPr lang="pt-BR" dirty="0"/>
              <a:t>. Significa transmissão de impulsos dolorosos pelo trigêmeo.</a:t>
            </a:r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/>
              <a:t>	Observação: as náuseas e vômitos ocorrem pela excitação do núcleo do trato solitário (tronco) pelo reflexo </a:t>
            </a:r>
            <a:r>
              <a:rPr lang="pt-BR" dirty="0" err="1"/>
              <a:t>trigêmino</a:t>
            </a:r>
            <a:r>
              <a:rPr lang="pt-BR" dirty="0"/>
              <a:t>- </a:t>
            </a:r>
            <a:r>
              <a:rPr lang="pt-BR" dirty="0" smtClean="0"/>
              <a:t>autonômico.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8635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4" descr="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167943" y="141668"/>
            <a:ext cx="8521521" cy="639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33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Cefaleia:  </a:t>
            </a:r>
          </a:p>
          <a:p>
            <a:r>
              <a:rPr lang="pt-BR" dirty="0" smtClean="0"/>
              <a:t>Dor localizada desde os olhos até a implantação dos cabelos;</a:t>
            </a:r>
          </a:p>
          <a:p>
            <a:r>
              <a:rPr lang="pt-BR" dirty="0" smtClean="0"/>
              <a:t>Dor facial: dor abaixo dos olhos;</a:t>
            </a:r>
          </a:p>
          <a:p>
            <a:r>
              <a:rPr lang="pt-BR" dirty="0" smtClean="0"/>
              <a:t>Dor cervical: dor abaixo da implantação dos cabelos.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Cefaleia Primária: </a:t>
            </a:r>
          </a:p>
          <a:p>
            <a:r>
              <a:rPr lang="pt-BR" dirty="0"/>
              <a:t>S</a:t>
            </a:r>
            <a:r>
              <a:rPr lang="pt-BR" dirty="0" smtClean="0"/>
              <a:t>ão </a:t>
            </a:r>
            <a:r>
              <a:rPr lang="pt-BR" dirty="0"/>
              <a:t>as que ocorrem </a:t>
            </a:r>
            <a:r>
              <a:rPr lang="pt-BR" dirty="0" smtClean="0"/>
              <a:t>sem etiologia </a:t>
            </a:r>
            <a:r>
              <a:rPr lang="pt-BR" dirty="0"/>
              <a:t>demonstrável pelos exames clínicos ou </a:t>
            </a:r>
            <a:r>
              <a:rPr lang="pt-BR" dirty="0" smtClean="0"/>
              <a:t>laboratoriais usuais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89013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Diagnósticos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32416" y="1625883"/>
            <a:ext cx="805541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Migrânea</a:t>
            </a:r>
            <a:r>
              <a:rPr lang="pt-BR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 aura</a:t>
            </a: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Critérios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diagnósticos:</a:t>
            </a:r>
          </a:p>
          <a:p>
            <a:endParaRPr lang="pt-BR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AutoNum type="alphaUcPeriod"/>
            </a:pP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Pelo menos 5 crises preenchendo os critérios de B e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D;</a:t>
            </a:r>
          </a:p>
          <a:p>
            <a:pPr marL="342900" indent="-342900">
              <a:buAutoNum type="alphaUcPeriod"/>
            </a:pPr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AutoNum type="alphaUcPeriod"/>
            </a:pPr>
            <a:r>
              <a:rPr lang="pt-BR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Cefaléia</a:t>
            </a: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durande</a:t>
            </a: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4 a 72 horas (sem tratamento ou com tratamento ineficaz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pPr marL="342900" indent="-342900">
              <a:buAutoNum type="alphaUcPeriod"/>
            </a:pPr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AutoNum type="alphaUcPeriod"/>
            </a:pP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pt-BR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cefaléia</a:t>
            </a: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preenche ao menos duas das seguintes características:</a:t>
            </a:r>
          </a:p>
          <a:p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1.Localização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unilateral;</a:t>
            </a:r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Caráter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pulsátil;</a:t>
            </a:r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3.Intensidade moderada ou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forte;</a:t>
            </a:r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Exacerbada por ou levando o indivíduo a evitar </a:t>
            </a:r>
            <a:r>
              <a:rPr lang="pt-BR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ativadades</a:t>
            </a: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rotineiras;</a:t>
            </a:r>
          </a:p>
          <a:p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D. Durante a </a:t>
            </a:r>
            <a:r>
              <a:rPr lang="pt-BR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cefaléia</a:t>
            </a: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pelo menos um dos seguintes:</a:t>
            </a:r>
          </a:p>
          <a:p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1.Náuseas e/ou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vômitos;</a:t>
            </a:r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Fotofobia e </a:t>
            </a:r>
            <a:r>
              <a:rPr lang="pt-BR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fonobia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 Não atribuída a outro </a:t>
            </a:r>
            <a:r>
              <a:rPr lang="pt-BR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transtorno.</a:t>
            </a:r>
            <a:endParaRPr lang="pt-BR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1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4361" y="850006"/>
            <a:ext cx="8915400" cy="57053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 err="1" smtClean="0"/>
              <a:t>Migrânea</a:t>
            </a:r>
            <a:r>
              <a:rPr lang="pt-BR" b="1" dirty="0" smtClean="0"/>
              <a:t> com aura</a:t>
            </a:r>
          </a:p>
          <a:p>
            <a:r>
              <a:rPr lang="pt-BR" dirty="0" smtClean="0"/>
              <a:t>A. Pelo menos 2 ataques que compre m critérios B-D;</a:t>
            </a:r>
          </a:p>
          <a:p>
            <a:endParaRPr lang="pt-BR" dirty="0" smtClean="0"/>
          </a:p>
          <a:p>
            <a:r>
              <a:rPr lang="pt-BR" dirty="0" err="1" smtClean="0"/>
              <a:t>B.Aura</a:t>
            </a:r>
            <a:r>
              <a:rPr lang="pt-BR" dirty="0" smtClean="0"/>
              <a:t> consiste em pelo menos um do seguintes (Não paresia ou fraqueza muscular):</a:t>
            </a:r>
          </a:p>
          <a:p>
            <a:r>
              <a:rPr lang="pt-BR" dirty="0" smtClean="0"/>
              <a:t>1. Sintomas visuais completamente reversíveis incluindo características positivas (moscas volantes, manchas ou linhas) e/ou linhas características negativas (perda de visão);</a:t>
            </a:r>
          </a:p>
          <a:p>
            <a:r>
              <a:rPr lang="pt-BR" dirty="0" smtClean="0"/>
              <a:t>2.sintomas sensitivos completamente reversíveis inclusive características positivas e/ou </a:t>
            </a:r>
            <a:r>
              <a:rPr lang="pt-BR" dirty="0" err="1" smtClean="0"/>
              <a:t>caracteristicas</a:t>
            </a:r>
            <a:r>
              <a:rPr lang="pt-BR" dirty="0" smtClean="0"/>
              <a:t> negativas (formigamento; adormecimento);</a:t>
            </a:r>
          </a:p>
          <a:p>
            <a:r>
              <a:rPr lang="pt-BR" dirty="0" smtClean="0"/>
              <a:t>3. Disfagia completamente reversível;</a:t>
            </a:r>
          </a:p>
          <a:p>
            <a:endParaRPr lang="pt-BR" dirty="0" smtClean="0"/>
          </a:p>
          <a:p>
            <a:r>
              <a:rPr lang="pt-BR" dirty="0" smtClean="0"/>
              <a:t>C. Pelo menos dois dos seguintes:</a:t>
            </a:r>
          </a:p>
          <a:p>
            <a:r>
              <a:rPr lang="pt-BR" dirty="0" smtClean="0"/>
              <a:t>1. Sintomas visuais homônimos e/ou sintomas sensitivos unilaterais;</a:t>
            </a:r>
          </a:p>
          <a:p>
            <a:r>
              <a:rPr lang="pt-BR" dirty="0" smtClean="0"/>
              <a:t>2. Pelo menos um sintoma de aura desenvolve-se gradualmente om mais de 5 minutos e /ou diferentes sintomas de aura ocorrem em sucessão em mais de 5 minutos;</a:t>
            </a:r>
          </a:p>
          <a:p>
            <a:r>
              <a:rPr lang="pt-BR" dirty="0" smtClean="0"/>
              <a:t>3. Cada sintoma dura de 5 a 60 minutos;</a:t>
            </a:r>
          </a:p>
          <a:p>
            <a:endParaRPr lang="pt-BR" dirty="0" smtClean="0"/>
          </a:p>
          <a:p>
            <a:r>
              <a:rPr lang="pt-BR" dirty="0" smtClean="0"/>
              <a:t>D. </a:t>
            </a:r>
            <a:r>
              <a:rPr lang="pt-BR" dirty="0" err="1" smtClean="0"/>
              <a:t>Cefaléia</a:t>
            </a:r>
            <a:r>
              <a:rPr lang="pt-BR" dirty="0" smtClean="0"/>
              <a:t> preenchendo critérios B-D para </a:t>
            </a:r>
            <a:r>
              <a:rPr lang="pt-BR" dirty="0" err="1" smtClean="0"/>
              <a:t>Migrânea</a:t>
            </a:r>
            <a:r>
              <a:rPr lang="pt-BR" dirty="0" smtClean="0"/>
              <a:t> sem aura começa durante a aura com intervalo menor de 60 minutos;</a:t>
            </a:r>
          </a:p>
          <a:p>
            <a:endParaRPr lang="pt-BR" dirty="0" smtClean="0"/>
          </a:p>
          <a:p>
            <a:r>
              <a:rPr lang="pt-BR" dirty="0" smtClean="0"/>
              <a:t>E. Não atribuída a outra desordem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2416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89172"/>
          </a:xfrm>
        </p:spPr>
        <p:txBody>
          <a:bodyPr>
            <a:normAutofit fontScale="70000" lnSpcReduction="20000"/>
          </a:bodyPr>
          <a:lstStyle/>
          <a:p>
            <a:r>
              <a:rPr lang="pt-BR" sz="2000" b="1" dirty="0" smtClean="0"/>
              <a:t>Crise aguda:</a:t>
            </a:r>
          </a:p>
          <a:p>
            <a:r>
              <a:rPr lang="pt-BR" sz="2000" dirty="0" err="1" smtClean="0"/>
              <a:t>AINEs</a:t>
            </a:r>
            <a:r>
              <a:rPr lang="pt-BR" sz="2000" dirty="0" smtClean="0"/>
              <a:t> + Analgésico</a:t>
            </a:r>
          </a:p>
          <a:p>
            <a:endParaRPr lang="pt-BR" sz="2000" dirty="0" smtClean="0"/>
          </a:p>
          <a:p>
            <a:r>
              <a:rPr lang="pt-BR" sz="2000" b="1" dirty="0" smtClean="0"/>
              <a:t>Profilático</a:t>
            </a:r>
            <a:r>
              <a:rPr lang="pt-BR" sz="2000" dirty="0" smtClean="0"/>
              <a:t>:</a:t>
            </a:r>
          </a:p>
          <a:p>
            <a:pPr marL="0" indent="0">
              <a:buNone/>
            </a:pPr>
            <a:r>
              <a:rPr lang="pt-BR" sz="2000" dirty="0" smtClean="0"/>
              <a:t>   - Beta bloqueadores: propranolol (40-120 mg/dia), </a:t>
            </a:r>
            <a:r>
              <a:rPr lang="pt-BR" sz="2000" dirty="0" err="1" smtClean="0"/>
              <a:t>metoprolol</a:t>
            </a:r>
            <a:r>
              <a:rPr lang="pt-BR" sz="2000" dirty="0" smtClean="0"/>
              <a:t> (50-200 mg/dia), </a:t>
            </a:r>
            <a:r>
              <a:rPr lang="pt-BR" sz="2000" dirty="0" err="1" smtClean="0"/>
              <a:t>atenolol</a:t>
            </a:r>
            <a:r>
              <a:rPr lang="pt-BR" sz="2000" dirty="0" smtClean="0"/>
              <a:t> (50-100 mg/dia);</a:t>
            </a:r>
          </a:p>
          <a:p>
            <a:pPr marL="0" indent="0">
              <a:buNone/>
            </a:pPr>
            <a:r>
              <a:rPr lang="pt-BR" sz="2000" dirty="0" smtClean="0"/>
              <a:t>   - Antidepressivos Tricíclicos: </a:t>
            </a:r>
            <a:r>
              <a:rPr lang="pt-BR" sz="2000" dirty="0" err="1" smtClean="0"/>
              <a:t>amitriptilina</a:t>
            </a:r>
            <a:r>
              <a:rPr lang="pt-BR" sz="2000" dirty="0" smtClean="0"/>
              <a:t> (12,5 a 100 mg/dia), </a:t>
            </a:r>
            <a:r>
              <a:rPr lang="pt-BR" sz="2000" dirty="0" err="1" smtClean="0"/>
              <a:t>nortriptilina</a:t>
            </a:r>
            <a:r>
              <a:rPr lang="pt-BR" sz="2000" dirty="0" smtClean="0"/>
              <a:t>;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- </a:t>
            </a:r>
            <a:r>
              <a:rPr lang="pt-BR" sz="2000" dirty="0"/>
              <a:t>Bloqueadores de canais de cálcio: </a:t>
            </a:r>
            <a:r>
              <a:rPr lang="pt-BR" sz="2000" dirty="0" err="1"/>
              <a:t>flunarizina</a:t>
            </a:r>
            <a:r>
              <a:rPr lang="pt-BR" sz="2000" dirty="0"/>
              <a:t> (</a:t>
            </a:r>
            <a:r>
              <a:rPr lang="pt-BR" sz="2000" dirty="0" smtClean="0"/>
              <a:t>5-10 </a:t>
            </a:r>
            <a:r>
              <a:rPr lang="pt-BR" sz="2000" dirty="0"/>
              <a:t>mg/dia), </a:t>
            </a:r>
            <a:r>
              <a:rPr lang="pt-BR" sz="2000" dirty="0" err="1"/>
              <a:t>verapamil</a:t>
            </a:r>
            <a:r>
              <a:rPr lang="pt-BR" sz="2000" dirty="0"/>
              <a:t> (80-480 mg/dia</a:t>
            </a:r>
            <a:r>
              <a:rPr lang="pt-BR" sz="2000" dirty="0" smtClean="0"/>
              <a:t>);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Alternativas:</a:t>
            </a:r>
          </a:p>
          <a:p>
            <a:r>
              <a:rPr lang="pt-BR" sz="2000" dirty="0" smtClean="0"/>
              <a:t>Antiepilépticos (ex.: Ácido </a:t>
            </a:r>
            <a:r>
              <a:rPr lang="pt-BR" sz="2000" dirty="0" err="1" smtClean="0"/>
              <a:t>Valpróico</a:t>
            </a:r>
            <a:r>
              <a:rPr lang="pt-BR" sz="2000" dirty="0" smtClean="0"/>
              <a:t> -    glutamato,   GABA, bloqueia canais de Na+ e Ca++): </a:t>
            </a:r>
            <a:r>
              <a:rPr lang="pt-BR" sz="2000" dirty="0" err="1"/>
              <a:t>topiramato</a:t>
            </a:r>
            <a:r>
              <a:rPr lang="pt-BR" sz="2000" dirty="0"/>
              <a:t> (25-200 mg/dia</a:t>
            </a:r>
            <a:r>
              <a:rPr lang="pt-BR" sz="2000" dirty="0" smtClean="0"/>
              <a:t>), </a:t>
            </a:r>
            <a:r>
              <a:rPr lang="pt-BR" sz="2000" dirty="0" err="1" smtClean="0"/>
              <a:t>valproato</a:t>
            </a:r>
            <a:r>
              <a:rPr lang="pt-BR" sz="2000" dirty="0" smtClean="0"/>
              <a:t> </a:t>
            </a:r>
            <a:r>
              <a:rPr lang="pt-BR" sz="2000" dirty="0"/>
              <a:t>de </a:t>
            </a:r>
            <a:r>
              <a:rPr lang="pt-BR" sz="2000" dirty="0" smtClean="0"/>
              <a:t>sódio (500-1.500 </a:t>
            </a:r>
            <a:r>
              <a:rPr lang="pt-BR" sz="2000" dirty="0"/>
              <a:t>mg/dia</a:t>
            </a:r>
            <a:r>
              <a:rPr lang="pt-BR" sz="2000" dirty="0" smtClean="0"/>
              <a:t>);</a:t>
            </a:r>
          </a:p>
          <a:p>
            <a:pPr>
              <a:buFontTx/>
              <a:buChar char="-"/>
            </a:pPr>
            <a:r>
              <a:rPr lang="pt-BR" sz="2000" dirty="0" err="1" smtClean="0"/>
              <a:t>Inibores</a:t>
            </a:r>
            <a:r>
              <a:rPr lang="pt-BR" sz="2000" dirty="0" smtClean="0"/>
              <a:t> seletivos de serotonina (Ex.: </a:t>
            </a:r>
            <a:r>
              <a:rPr lang="pt-BR" sz="2000" dirty="0" err="1" smtClean="0"/>
              <a:t>Sertralina</a:t>
            </a:r>
            <a:r>
              <a:rPr lang="pt-BR" sz="2000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6387922" y="4919731"/>
            <a:ext cx="0" cy="244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7508383" y="4919731"/>
            <a:ext cx="0" cy="244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252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Farmacologia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Inibidores de </a:t>
            </a:r>
            <a:r>
              <a:rPr lang="pt-BR" b="1" dirty="0" err="1" smtClean="0"/>
              <a:t>recaptação</a:t>
            </a:r>
            <a:r>
              <a:rPr lang="pt-BR" b="1" dirty="0" smtClean="0"/>
              <a:t> de serotonina</a:t>
            </a:r>
          </a:p>
          <a:p>
            <a:pPr marL="0" indent="0">
              <a:buNone/>
            </a:pPr>
            <a:r>
              <a:rPr lang="pt-BR" dirty="0" smtClean="0"/>
              <a:t>   - Atuam nos receptores de membrana dos neurônios </a:t>
            </a:r>
            <a:r>
              <a:rPr lang="pt-BR" dirty="0" err="1" smtClean="0"/>
              <a:t>pré-sinapticos</a:t>
            </a:r>
            <a:r>
              <a:rPr lang="pt-BR" dirty="0" smtClean="0"/>
              <a:t>, inibindo a </a:t>
            </a:r>
            <a:r>
              <a:rPr lang="pt-BR" dirty="0" err="1" smtClean="0"/>
              <a:t>recaptação</a:t>
            </a:r>
            <a:r>
              <a:rPr lang="pt-BR" dirty="0" smtClean="0"/>
              <a:t> da serotonina (5-HT), levando a um maior tempo de ação do neurotransmissor.</a:t>
            </a:r>
            <a:endParaRPr lang="pt-BR" dirty="0"/>
          </a:p>
        </p:txBody>
      </p:sp>
      <p:sp>
        <p:nvSpPr>
          <p:cNvPr id="4" name="AutoShape 2" descr="data:image/jpeg;base64,/9j/4AAQSkZJRgABAQAAAQABAAD/2wCEAAkGBxQTEhUUExQWFRUXGBcaGBcYGBgYHRcYGBccHRgcFxwYHCggGBolHRgYITEiJSkrLi4uFx8zODMsNygtLisBCgoKDg0OGxAQGzIkICQ0LCw1LywsLCwsLCwsLCwsNCwsNCwsLCwvLCwsLCwsLywtLCwsLCwsLCwsLCwsLCwsLP/AABEIALUBFwMBIgACEQEDEQH/xAAcAAAABwEBAAAAAAAAAAAAAAAAAgMEBQYHAQj/xABNEAACAgEDAQYBCAYGBQoHAAABAgMRAAQSITEFBhMiQVFhBxQyQnGBkfAjUqGxwdEkM2JysrNDU3OCwhUlNGN0kpOi4fEWNVSDo9Pi/8QAGwEAAgMBAQEAAAAAAAAAAAAAAgMBBAUGAAf/xAA2EQACAQIEAwYEBQMFAAAAAAABAgADEQQSITEFQVETImFxgbGRocHwFDIz0eEjQvEGJDSy0v/aAAwDAQACEQMRAD8AvJOGXAo9871zi50JMJ4n8sPZGBqHwzhIOSBeDCBSeemKeHWcXjCtd+uSVMmHJrjKZ36YCbTc/Um/fH1y2gN75RvlJjO6Cv1ZT+Bj/hX4Zq8D7uNQ+fsZR4iAcO3p7iQ3aerB9B0PP8uPX+GVPtDUdAR8Ms0BUUGo0Dz7fdkF226MfKOOfb8jO6xBLC95z1LQ2m4d0p/6BoxXTTQf5S5LF7/P5+H45Dd06+Y6MDr82g/ylyYZAP2Z82rfqN5n3nSoBlESK4V1HscWWPFdoyANIzNaNJT6YVFxeSIZ1ErJVYWbSFTTgYspGcxVVxlrRbGJSagD0xGSS+mOWGNWhOIIkracQepwJJXp+fzed28YpGM8BeETCSSkjDIKzrLi0aYxVglgBKp8oMQOk5/1sf7myjanR2gocV6e2aD8oXGkH+2j/CmzPpVLLxfIP450XDh/Q9THYY3DSC18JUEeuan8kQ/5sT/azf4sybtCF1u/S/z8c1v5If8A5Yn+1m/xDPcRF6XrKlb84lwrOeGMPgGYNp68S8MYfbhwuA5NtNZGa8KM5WAnObsGFDYMKGwYDbwG3kUDhzIFHx/kOcq3ersR9Q4KorAabVRgsU4klVREaJ6Ai79LxKXsyVpGAdd7LoCPOpbT/N5C01jduG+zRQHcSQSOpOnhqbIGL6+2sbUrMCRllniO42f445WL2yvdl9hsH1L/ANTI2qmeORRE7LFIsflAdWQWyGxV9MtWmgKqAzFiAAWIALECrIUBQT7AAfDIqIi6K15K1WO4tCRR8c5xoTd4pJIqKWZgqgWWYhQPiSeAPicC6lGJVXRmABKqwJCte0kA8Ka4PQ+mCVNriQausSWDnKV8oICz6X22TX9xjy/FuMz35Rv63Tc9Y5vxLRZocDP++T19jKmPJNBr+HvIrvB2DKu8soGyNJLuxskfYtUPMS3p6evXK3252FLpVXxlUeIm9AGDcfGuhBIBHPUc5os/aMUscqujVJJGFYMgqG9O0pYGTm/AJWrYb+gs5We/PbSaiEbomSVZZmA376jmAZgSTwwdIxSggAUD79a1SszXZbekyVFMCwM0TugANBo/f5tp/wDJXJP6XXIjuiv9A0bH/wCmg/y1yROoAvPn9b9RvMzoKY7oiplrFN+MEns3WPIrPOSsYVtDHDqmcTrioxu0AmFYY1k10YbYXUEGiCaohN5BPQHZ56PO3npRx4crfa/dcTSyvvMYmjaOTw7uRDD4a71JKllYhg4ANAKeOcbRVGJDm0U7MBpJN+1oVUOZUCFlUMTQ3MAyCzwCykML4IYEcG8JD2tC+0rKhDBdpBHm33s5922vtBotsNXkY/dtmhjR5EMiS6aV5BGQZfm/Tf5ySzdOtDoF4w2r7v7pJW3nZLNppmHO4Np62qpPG1tqHpYp+vFGaWH2zH79IsPU6RxpO2YpgSjihKYhd2zixSDq/wBB+Bz5SemKy9t6dAN08SgoJAS6gNGTQcG/MpJHI6Yx0HYLR+GwkDGLUzahLBUHxhICrmyRQlPIH1fjxHt3HJiESzUPmb6UlkJJZ5llZ+X4Figt+vU1jVpYa/5tPvwnjUqgWtJ6XtREeZZXjRYvCBYvyDKGrxAVAjBIG07iG56erpO14dm8SoUtxYIPMdmQUP1QpJ9gCTxzkR2l3YaV9S3ihfHOiIGy9nzRt3Pm53Hj4fHCHuxJ+lqZAJdRqJm/RH6M8QQIGDhl2lQSQRu4BFWDITDndvu3lBL1OkP360zT6REhp2eWMpTKAw2u1hidtVZu6yidjOQyxXG7MyxqUkSRdzbdoDoWU/TF0ffLv2vF800OljMjDwTFGZI1Ut5YXS1WS1s/2uOcrOp7Vj8aCVo+I5NOxkNeKywiLcajkMQ3GI8UTyOVJ40sCLU7Da5lrD1Kim4HL5yL1fYcupKBDCGlaVYw0oUu0LhHVb6ncTQ9VBOXv5MNIYdCI2aNissttG4deSDww4NXR9iCPTKYO9amfQyyhv0E2qd6SNfJJIDGFVKDNtAsj1vk85a/kplDaCx6z6g17W9gGvWiMDHk9l6yuXqO4Ly6DBnLzoOY0ZBhSc6xwt4LGeAhSMSLYY84KwIwTqLgzpODFudYtt5QG7Xn+cFEuQf04BGjCAyQRo0CA1dbmK7iw38+UALaKatgdRMkjO47KRlkKL/XK8rFduzbu3EWhF+asuoYt+fbOyOQOSfxyx+MUbIOnn56Qvw7E6tKnqO0NRGYR84/rYncSNEm0ShYtkfkjNrZlIXhj0uwMPqe2NQusZRI3h/PtPCIykVeFJBcp3BN/DWN27iqyxRS88buevP78exX7mv4e32ZIxa80Hy6+XpIfDnrKJqu2Z5YtXGXaSN9Dqytw+HciTSR0oC2p2kDaWJIpuCxANre1p44tR4L7Wj0/Zuw+FGSGchZKJTz0pum3bbNV6X+mPr+fSsK1ivMfxw/xybZNP8AHh4RXYE85UB2tMfFjMzWur1EUbCJCXjXTF0FiPYtOTTBCW2qvPJyr979ZJJD2a8v0307l+Atvcd2ooLyDwAOvTNYZ/zzmc/K7zNo/wC5N/ijy7wvEI+KQKljr/1MRiaZWmbn7vIZZD4Y5oADy36ZA9sTBiTfH8MmNKbYow4o03p9n7vwyI7WgCgj0o8Z2tYkoDMWno01ruq39B0n/Z4P8sZIut+mRfdT/oOk/wCzw/5YyVZvbPmNT9VvM+87Cn+QeUcwxisWGFjHAw+GoiyYaNeeBjkQn7M5q4nMbLCwRyPKxAYA+5BBv9vXIJuzO0/TXRffAn/68uph1IuTKjVSTpLB83+OcfTD3P7MpXaHaur006Q6jWqBIhdXEMQ6EhgLj59D9+N+7HfWaTXLpZCJkcORIFVSmxS1nYApQha6WCy880G/hha8jM1ry8NCv637vyMTaL2PHB5+P2H83lAMAbV9orHKkErazR+CXXcjyJp3kEcgHVCEb7wK5q1O0NQzLpRJBFFMna0SuFP6J3+bsSyN1Cm1vi9wN88Y/wDAJ9+UV+IcS9GEj4j3HP5+3OKbAI6H1/l7/dlM7LYyRaxDKNLqDrFJhNGPTycFFayBJFN4ZYsANxbgXk73d1MpWYTwxxzrKA5ibdHKfCj862AV4KgqbIr45Wr4UU0LA7RqVyxAMmScMcTu8FZQBBli0rXyjvWlU/8AXJ/gcfxynpog6g/DLh8og/oqX08ZP8L5Uez9WoWifXj450HD/wBD1Mu4MDW8r3bmkr7rzQ/kfX/m4fGab94ygd4JbvNA+SC/+Th/tpf3rnuJfo+sq4i3aaS64BhlQnOOKzns0VecOEIw14FF57NJ2nCM5WCSsTaUYstJF4ocGNm1GDIJnmQwmyhZGNHUkn92SWpJrE4IuMiOD6XMTgQD0zsktmhiksftiSxG89aeBB1M60lDrznUQ9TzingjqeuB3wTIvyEGwnnpmdfKi9z6Qf8AVzfaLdPw6Ze9drREjSSMERRyf3AD1J6AZnOpSTtKcSkCONAQi8MQo58xH1ietcCgB053OA4WpUxPagd1b6+YmdxGsqU8rHUyM7Q1AAoda6/w+3g5WNdrL46fbl2bQRjcG+p7mr6/j1ypdo9n2zFVsUefTO1xCNMSgyzWO68LHRaQ9P6PD/lr/LJ6DTH1P25n/cDvUFEek1FKR5YX6KbPEb/qmz5T0+qfQnQt/OfOsXQejWYMPEeInU0KoqUxliupn2ozgFtqk7Rts0LobiBZ6ckdcUjcGuQCaFWLBYWFNE+avQfdeMO39E0ul1ESUGkikQFiQAWQiyaPAu+h6ZAa7uvLI0rBYrZNAiktyp0sivLXl4BAoV7c1jsPTRl7zW+xE1HZW0EukOqArzKQbA83Wruj69D+BxwNclA2KagDYok9KN838MzntPsowLAsqxAP2wJI0sFSkgbYvKja13xRHx54dp3XmDIWCMn9NDReI8fhrqpvETYyKbqlDbaq/LfF2RSRRfPprElyT+WWLvLLpGMMWphE4llVFBVDsdlYqx3MGRdqMNy30rHPZXZGj0u8wRwxHgOQRu5+iGZjYB6gE5Wn7vztMr3G6jXrqg7tR8LwQnhgBDbCgBZohV548qMfdab5rqYT4ZldNTGkviud6zTmQGRSvlILEE+YgjjhicYWTKBnga9JfAsPrs5JX6vJAsr8SB1H44SZoFAvYAPKthQAT6LYoE8mhlFl7qyibxESAKNVo5lAbbtSGAxyhajoMWrgdQPSskO9nZUs4IjWMhoNTGWZ3VgZdm0ABSChKgni7VeR6od1zqqvoefT5yQpIJtLJqJ4/YEk1bVz7Dnr9nwxBGQbUXYoAO1V2gUvWgPQetdMg+8OheXTrGK3b9OzWxr9HIruAasnykA/EdMZafsER6lnRYxAfAMaoTF4TwmQkqiLtIbxWNXVswIIu6oK1F79Trp5W8ef0j8pU91Zbi4vAZRkd2ZpnRSGlkl5u5NljgcDw0Uel8g9cXZq68AcknoAOpPsMqHQ2GssBdNZX/lMl26Rf9sn+B8osc1R7lHPHX0ywd6e0hrZEgj/AKtW3E+9AjcR7USAP7RP2RnaOkCAIp68/dnUYGm1OiA2+8t4emwUsZVNfqyeD+Oal8jWpU6Bl/UnkX/yo3/FmdTdjsxocjkk5N9w+8i6FmifmCRtxb1ifaF3V9ZKUAj0qx6g+x9JqlEhd5Tr02vebN4gxCSUAY1jn3AMCCCLBBsEHoQfUYSSTOUJgrS1i7z3nDNjFphfvikRvJEd2YE6oJujh2Xy4ZEPpiuzjDtILRrElYMXVMGSwIgsbmNiCxOKxxN71h056YqemDCLcoRYzWKLHX25xVIGJkHBgb84eRb5ONNfrI9PG00rbUWvtJPACjqzGjQ/d1Cfa+vWBDJK21RQ45LMeiqPVieg/llK1z/PGJkbhQQiA+WMkckn6zVQJ+FdKzV4XwqpjWvso3P0H3pKeLxa0EtfUxjr+0Je0XJ+jGt7Y7sDqOSB5n+PT0GF107aZAqAUPWjwfc8/uyKftn5q2wMg9dti/hxd/H7PsyG7X7dLkkm79PbO6p9lhqfZoLW0mCQ9Z8zbRXXa+ydzHn45N9hTr4dHkHrz+eKyr9l92NZrAXhjJT0dmVFJ9lZiNx+y85EJdM7Qzq8Tijtbjg+orqvxFjK1HHJ2pFwT5yxUwxybSY7U0viOBEu7cSu0ep/d0zVOwEZIUR2Lsm5CxJN7HZbs8n255oDM77rd4Y4pbkBYUQGAsxk9WIHUenw+/NJ0UgZAY2DIxJDDmwzE/jZPT9mUeL4dsUoFPr8JZwNUUSS3STMZBr7sqsfelzDPPu0yLF85UpIzhkeKQIm8KCxBU7iAoNugAN5Pdn6gCGNpGANCyffp1P339+OGgUliUW2FN5Rbj2fjzDn1vOVQikSHW/L4bzScF9QZWX7zSttCiIX2gNGbUt+iaNX3ALJw/NdWHl6YSPt2aTUaNSyorajXRyUp2yjTh1Urb2qnrXNNzyBWSnaukgndELhGhlSZgqAruWNtqzMV2gbNxokGgPTHH/K2kVFbdGqKyKp2EBDILjIG3yBlbhhwb4POWzVSwK09/DrEZTsWlbl77FRKxEUgTTJMChY8tOImPJ3NEoYNu2qSoPQMDi3e7tFo4CWkhZlGpkj8KWaPcIwGiO2ORfqkB/OasBR5qydh7U0xraUG7yAiMgDxHZQrWtLucNSmtx6XfLTsrV6YxBFUlYnOnTxIzbuB51QFBuYlXsKL8pJFHghUUEOKZ0nipOhaN5+8D75QEUrHJoUAskv87AO5WBql3CrBvYftxPvlr22zacbAh0OpmLsCb2FUCr5gBw5N8npkhN2xpU2Ozx8RMyEIW2xKacqVXyKp4I420QcLr+04Q0vjNFshETEsrMY/FsW9pSq3ADKenXKuYZ1YUzp89h7+8ZY2sWkL2N2u58KFQlJBoSSzbS6TIQ7oS3O3atABrJIJF5at/H5/PqcjR2jpxyGUsrPEAEYMrIpLoFrctKGJAGPdGQyq6kFGAZSOhDCwR8COcrYjvEMFy/vLVEW3N45jHHOVHvmuobYq0unY0zA8lweA/svqB6nr6Za3iY9Ofhdfh6H9n24hrNdpfBlEsieGvllG4EqWHApTYc+gHN1WXeGUD2gdhoRofGMzqrAmUwaWPTKXslj6n7OTlU12sDM7Wefwr4Gsa9u9sBiyozslnZf0tvpuA9axh2N2dq9YSkEbOF+k3Cov9924B+F365vlgouY6vjF2EktDq2V63cH+OOD2WCdyn49PwyL7T0Op0ThdTEyX9FuCje+1wSCR7XfwxbTdv10yQysLiJp1kbRpY+63extKwhnJOnJPuTCfcc8p7qB8R63pgdWUMrBlYAhgQQwPQqR1FdDmPaiMzgMtWPb2rrkr3U7cfSERSW0DE2KtomJ5ZfUi+q/GxyCDk8Q4f2n9Snv7/zCy5TcbTSoowP4/n8MXZvQDEoJlKq6sGVgGUg2GUiwQR1BGK77zn9QdZ699Y6A2jOb8QeTOq98YYi8pi27BhQMGGwgERss3sMcx8+uFhW8UNDAIhsRtCvJzwcY9rdrJBGZJG4HACi2dj0VB6k8/AdTwMP2l2gkMZdgSeQqKPM7V9Fb4HXkngdTWU3V9qqq/ONSQZfqRekS/qqD7+rHk9fbNXhnCmxbZ20Qc+vgP3lDF41aAyqLseUa9q6afUkT6lhGii0jHRV+F9SRVtVn4DjKz/y0Fb2qwB937sS7Z77GUFTwOlD29sed2Pk6m1JEmpLQRcELx4jgj0BsRj4uLPotZ1tXF0MFSCqQAJkU6FWs133lo7t6hZtHAmnSKUm/naybeW/0hkvz2zklSoNcegrE+7/AMmenjdpJ/0x3MUiPMaKW8gb1lYLQ9F+B4OXTsrs2DSx+FBGEUdaslj7sxssfiT+A4x1LJecRX4gxLCkbA315m5vrN6lh9iw/aN3X9g/P2DGXafZMOpTw54xIvoDwVPS1YcofiCPjkg64ltv7Moq5U5gdZdIBWxmRt3TEUwbTTLNC/laNm2agRSAq5MbBS1XfAsFVNeoU0Hasuh2wltrWjyIGX6IawFNEXIQRYvat8EuAt57UV1eXzyFW2s5IeQRL7QqTted2B2miEAs8lQU5+wo9TEzJJJFKQrK9+IoV1BAaFvJwysp2KpJQn1OdXSx4p0wzG4Ntf3+9ZiPRLNYbxhrO90S6bfA1y/RRG+oTzbD9QXfHB6WcadyO+ToBBqjafUlPVP7Mn9j2P1eQfL0pvbfZOo0cn9IUbWY7ZEAEbdPo7QAn9ylPw9cX0OrSTyk/ePf4+4zSOHw+LpZeR2tyMql3pNea72j3cSaczMxUmN42KAqzxvCUKO27a6gtvB2kggcgViP/wAMk6eOIyJcbwOXWBV3jTuCu8b+XIABa644Uc5Bd2O8B01RTNcB+gx6w/A+8V9P1SfbgaAsgC8/b75zOPp4nBuKbnQbG2mk0aDU6wzLIHVdgLK8jMx2zPp5JBXLNpyNtNu8oISNSNt+U+/Ag7uBCGEhZk1Uupj8vRpgwdJBv8485ojbVD43LrLZ+GOA2UxiqgFryw1FekqUvc9dhUTVem1EBJSyTqJfEkcecVyTS+gPJwnafd0y/Of0tHUJplJ8P6B01UR5+dxvrVfHLVI+70xnrdUiIWc7VXqf5V1PoB1Oe/F1idD8vEH6Qkw6cxIGbscIJnacIjzzaiQlOKkUgofODwSDxy1UQRwSd2tXJUcLMY4o4444nA2s5QbQ0iklaagNt8GuQTw31Wq8VhJL5YU5RD6sOjSVwx/s9B+3Kl3q71qwKRnj3HU5u4bDNkvX1PTTSWhhqdNSzaTRe8HeWPSRssrKZiCFWM88jhyCfIB7E+lC7zOO2odRqFj6+EQPCCKzE7hYCxEhzK30iXPPLFq5Md2RpG1bL46g7jSu8jIXHPDDrKLb6QKmhyx9Lh2R2m8euEB2sqKF3AqNpeRYxRUDqzgKPQDaAAWJZdaKZaY2vp85nszHUfH9oz7s/Jihk3auRyRTCGghYccsyuwoE7SEawfrCwM1eDRRRIqRqqIo8qKAAv2AdMbKAtGhYBUGudpqx9h2r+GEfUE5zmIxj1tz6co1KBhu0oo5I2jdFdG+krAENXuPzXpWZN3q+TxYzv0j1fSCRvUmh4ch9yaAY8mhuN1mpu2QHeARKY5ZIWlZCdm0O1sKZVKp5WNksu8EAjiuhLA4h0qhQTY8vTxjWorlkfF3W00ej3BWR1i3mVi4ZX8O/MrGhzwVI+GUga5WCkiiQL+/qPu6fdmhajTaftKF1O7arlBIjEcgAkoR5ZFG4AggiwR6A5nnbvdbUaI7z+lh/wBaoPlu+JFu0+0+X43xmtw+vZmSq3evsfpC7TJ5SZ7td4m0rbHt4SfMo5ZCb88fuT9ZfrXfXrqEGoRkVo2VkYWrKbBB9RmDabUq3X36e/35bu6/ax017d0kDHzIOqk/Wj9m55H1q98LHYDte/T/ADe/8wgL6iaUignnFQeeMaaTUJIodG3IRYI9R/D4j0x3FmCAb2MlosowYpGuDDY2lZ210hegziIfX3Ht74oqXzioiqr6WP2HA0nmYWmedvdtiBXkdg8rXt6ERr6KB6D1PUkk36Zmmh7N1naUzeECwvzyMdqJ8GavY/RALewzQ+zPkzZ3L9oTeIoY7Yo2YBlvgyPQIv8AVX8fTL/p9LHFGFjVUReFRRtVR8APyc6XGcZpU0FPD8vhMrD4Jsxd9zKd3W7iQaQh9olnH+kYUFNc+EnRftNt8R0FtRgw8huiQa9GHUH2PrXxB9Ri0MgHXI3QdmRxvJIN5eQkuzMeeb+iKUfbV/HOcet22ZqrG/Lp/E1QpUgINI9Axj2s8qxs0ADOOQpF7hfIHI83Nj7Djt3wjdMRTfKwawNuR2MeyZha9ohDuoByCwA3FRQLVztFmhfTrjgLXXCrnQL64JNzGWsLQu4Dk8AetgV+J4+3OaaVHJdCr8BSykN9HzAEg+m8n3G/DGjYItT1B6EeoP24TszSpBGsUd0B1bkknklvcn+A9sapTszqb/K0UwbPtpC6qIOrRuqsjCmVhasD6EHrme9v/Jwyky6AfE6dm/ynPX+6x9eD6ZpV40j7VPznwNjN5QxdQSEJvh/ReBY9eenNi5gq9akSaR21I5ROJSmy94eExLTdqSCQxTqVZeCjCiv2g+vrmmdwddId0JO5Au6O/qC1DKP7NtYHp+wT3eTu1p9aANQlsv0ZF8rr9jeo/stY+/IPuZ3Sn0U8rPMssJTbGaIY2yk71PC1trgm79OmbFfilHFYR0qDvcr9fCZ6YZ6VYMu0tZDX0xUL6HDo/GcaTOZvNW5MEhGUD5QNaEIZ28qnyRg0GYdWavt6/h1y8FrNnKJ2p3Ek1mtlkmm2aYtaKllyKHHPlTkHnk89M0OHvTpuWfpCDdnra5lBbWanXSiOFHkc87RwAOnJ4CL8WIHxy5dk/JYV2NPKjOd2+huC9Noj3ABm+lZYbeF8p5u5amTT9maceDCFS6pFY2wUkF2UFmY7aBa+SMmDMWAsFTQNHgrx0Neo6HLGJx9UgFBYfOVzmqNdzIKPRaVQdMEU7+GDWWkKDfTNwdyghgtih0A9FOzuwNLA2+OJUNddzt03c+diN1Ejf9KiRdcY9HZUQkM3hL4pXaXrmq6fhQvrQrpiksAYFWFqwII55BFEcdOvXM1qp/tY67+fOOCKRqIBqA3KkEXXHoR1HwPTj2OAH81kGe7qpsEUssah98g3eI0pBWrkc7lakVLF+XiuLLnW6nUM0fzcx7bXxSxI2DcCfLR3hk3AAEc0b6nPGghP9NtNdxa3n5wg1htDQJqPGk3sng0dlEliSwK7gQNm0WpAY7uvGPwca9pa0IDQt/qoSAWJJAAJpQxogAkAnC9mTSNGrSoY3N+Q1YFnbu2kgMRRoH8PohdZHZRUNgNB0v42+sNCBpHhzmNu0ZXWMtHG0jCvIu3cR6ld7AEj2scfHDaGR2jQuoWQqpdQbCsRyLHB5v8A9cDsyFz3/eHcXtKd3p7gRybpdKRBJ1Kf6Jj68Afoz9g2/AZUNPPLpZDHOpQ+x6MOloejL8RebQ8O6rPGNO1uzINQnhTRiRL4Bu1PurDlT8RmphOJundqaj5xGQob05Vu5naH6cKpuOXir6OObr0vpx1zQ4kyhdh9xn0+sjljn3adSWKPe8EA+Xy+Vgb+lxVdD1zQIxhY16bvnp8xIepm5WiyYM5gyiZXbeEWyRXGG1DURfpho1rk401D2crsYajM0O8t4lLJ5cTd8QdsWTLC0xOk4AcKDgwRUj7RRaxRyD0xG8j+02n8ngbeXCuSL2Kfr9RwOfvrHU07RstwPOJqHKL2klVYHa8KcRn1Uaf1jonF+ZlXp1qzznlQsbKLwiQouY8RhWASDChRnWjGBB0nIxuNDHw44vGoAAAXrnWY+3OMvAYZo4Y4cMKxrIxAwu81kXg5LxeZrGM5Wzry1iCuTz6fn44OpjUW0NI9AkAtSk7V5LEAmgPU/wA8S7I7Q+cR7wjoNxA3ArvArzKGAYKeRyB9E+mKxtj1AfXrlpbZbEa9ZD73hI4D1s/j+fYYzHY39K8fxJKAoReUKCVCk2PMVoDyfRB565KhaGJEHk3Wezsl8p30iT3p2dqxtLMALP44nOzHG3aMRaKUFPEtGHh+r2K2iz1PTqD7HFIl2AMblyiLwOGFqQeSPvHUEH1HsffC9ldkw6YN4a1uoklmc0oIVQXJKooJAUcCz7417tw1AtRtCLalfdvYXw7hyWDMK4Y3wPgBKMpx1UFCyKdPvpB0feR+r0kDzJKyKZYxaE3YHPJF0a3NRINFiRV44UgDGTdkRmcTlpLHITf5AxTYXC19LYSvWubq852e8xkkEqKsY4QhlbebJta5C7a+lzY44wHW63DXsOfsOsNbDlCvNP8AOFURfoSLaUsoAG08V9LfvC0Kqj1yTB46YpHH7Y312mZ42VG2MRw1bqN+osWDVEe2LLByAdOX8mevGmp7TRZhBu/SMaC8XewvyLseUE3VfHHCxG+Tf5/P44l2foTGi+IyyyAMDJtCmmYtsXqVjF0BZ4GPrrjDfIDZP8+MkE2h4HF1Y3AWRfNHoSPbHcQyG0nZCic6gs5aiApfyKWADsq1wSFUdSBzQFm5pGxxyi2UxLExQDBnBgwGtENvEXbGcjc44ZeMbSZVMt0wIQtiOpQlWCmiQwBPIBIIBIsXV31GK5zElyCCOUeVBFo07N0hiQIZGkr6zVdV0FdF9rJOO8GDAeozsWbczyqFFhBgzl4x0/aivNJCL3R1dAkfRBokfRIvoav0xtJHcEqNtT4DaQ7qpAPOSGIarQpIYy634b71+0eh914BI9wMXwwJxyOym6mxguFYWM4Afz/HFBiLWemOY0oc4JnmNo01M7BXKglgrFa/WCnaOeOtYp2VqJTGPHVVk9QrWCPciqU/AEji/WsMZBiqyLXpjBU7mS3jfn5RTJds0Mx3HOPnNw9Pz+GFA+ODaTpEpxf/AKfn88YI9PYr/wBut/hiwjHFkX16jmuv8MWVx0GENJ4vppIh+xiNQs3jPSjiPy1u2bLLdStc7Om7m+KMyj40fWKJFj3DeyllWjZUVZHpQsXz7e+PFx5ZjbN0+UXcGQuni1R1bNIAkK79pWTd4oP9WNleQAcsT9ZRXBOTM3IrDZysOoxfWQOpkAvaTrLIssZjiQGpD0aj1SrLqU5J42mhzfE2re3I9+vXoR91Y37R7Kh1ChZo1kUHcA3QGiPT4EivUE48jT81+HHt/LJfIQCBY8+km55xj2n2nFAu+RqFkdR1CliOSBYVSa60Me6d1dVdTauAynpasLU8/AjIjRd3kRpd7NOJCtJKEZUVGZkAG3zMGYnebPA9rMn2g7LG7RrvcKSq2PMfYWQLrpyL6WMNxT0VfjBzSM7L7Xj1DShFNxGm60GJNo3A2utcrz6YrrYJDGxiC+JxtDHaCAw3CwDtJWwDRokfaFux55ZIQ08ZjclvI1WFDHaWAJAJUDi/5B8YiemKqgLUuo29doSubbyF7FTUIrfOHRmJG1Y9xCgCjy3Nsea6LXBNk4/ldgpKizRoXVkA0L9LNc448Hby2Q3bHahhaNVikk8Q0Nilhe5QQSBSGmLW3FIcQc1arewv02EIWtB2dr3dC88bQ0xChxTFaFFl52nrxZ4F+uSEfnorRBAII5BB5BHuKIxHtDs+OZDHILW7G1mQgg8FShBX16H1+OGl0y+A0MZ8IbNibAP0Yry7QeOOOD1GSXptrsSfQD3k3YCP9tcfn88ZG9sjV3ENMqGz5y7bdvK0StEulb7C0emG7E03gRBHkMjWxLEBeWJNKgvYosULPrzklHJZw1qCm5I1+sUc1o4WPO4R5wB1GDFFgd4kqxiWoNDgcZHvj7WagHgZHMcSxl2gDaDOYM4BlZjcyxO4nLIFBZjSqCWJ9ABZP3DFMba/TCWOSM9HR0/7ykfxzyAFgG2kPfKbSO7O7S+cL4u8RR2aHl3mjXnLWEujwB9+WXR9nqVU+LaUSxJWwevoKPXr8M8/dm6twrCyD0K2RR9RXwye7N1cjJ4au3moBbNkmgK979s+jnhWFemERQLa/D3nKjE10cszXv8AKX7tLVRKWrUyqBf0Xv19MrOp7fMb34rOUB2sW8rAg7GcCvOlsCObIQ8dMYL2LKpIZXMm8x1RNyUDtr1NMp+/IPVacrIysCGBKsvsQSCDXSiCMuPh6BUAKPS30iEeqCSWPrJ7svvxqUbzOsq3yrqqmvZXRQQR7tfTLxqe1jPpI54FlO54/LGPOAJKkV6BO0FWDbOaHB5zIZdIqhifb8M1vuNpxHoNMBxuTxP/ABWMn7nGc9xqhRoBaiqAb+hmpgneoSpOkjI4tUBptwnO2XWrKAJLKNv+bErZYp5VpiTV8tjfUw6zw02/Od47NFgGXnVq427q4aT6Vg3YAu+Mldd3iMLajfHxDHJJGPN+nWMKNyvytb2KsvDJS8G6Ehqu2Zo/CXwk3yTmHlgFK+CZUlGwuVUgUVJJ611BykGqixyDXy8T9Y1suwJkVqG1aDUhBOVE+jZbDsWhKJ85EfIYksGtUIPJqsR7Xg1G1VjbUybdLq+QJEZprB0wcIbDAHgN5uBusmjJxdvyGRVeNB/SRpW2kk+KYBKXUmrjDMFqt21d270DXsTtyeSHT7gjSTjVybtpVVWB28tA8nlFB4oCzu6Hw7Ud7KNP/P8AE93LWufsxvqNNqTJNLGsvjNoI/DbzBRqAH3qfqI9spCkDzcgXZye7ASXfPuVxBui8EShw39UPF4k84Xf+t1N1weYaXvewTxEhXYIdHPTMd9amYR7R1HlJu/UenOPpe3miaUJGGPz+LTeZ3I/Sxp5hZOyrW1Ao0x4s550rOuUqOX0+/UyMyg3BkTodNqN0M0ianxV0eqSVqO75wzqQIvE8hYkHaVBTha6ZI6DtKbTprJJlfYHhMAk3hf0kahgGfzUJDZ6dDwOmJN3pkGlE3hpu2atiLY2dLJt2ogO+mAJLklUoA3uFue/cXidnzXY27JPegHF/wDlLftw2ZywWoosxtfyP2IVJVvcHaOIe0BwZJzbegoKp6ilAvg+5OPNH2fMs8kjzr4LD9Go68tdubo7V8q7asMb9KytNBIy+IUYJdB+QpN0aN0SGBGSMEWrYBBvY0hAvnbIrNGev1lRyP7pzVfD020AAl2qqk3BsJL94O8UmmkZoZ94Fnw5KZTXpdbh68gj0+zLx2NrhPBFMoKrLGkgB5IDrdcdSOn2jMG70RPDayqVcKbB4/H8R+Obj3Y0fg6PTRceSKMHirOwFj95JP35n8SRFUEDWLqMCwy9JF6rtkyvMiS+CIyyBhtJLAUWJIPAPoKPHXCp30UihFcgID/pECA+u08k36eX2usona2ib57qoY0ZmM8hCiy1MPFPA9NrXjcdlMCSAfJQe7G3cwUbr/tELXvloYSi6KLffjHr2ZUXHzl97a7yFlqMtBRBL7kJNdFUDcKPqW/DF+4veqTUmaKTaXiCsrgAb1ckcqONwIFkADzDjpee9q9kTxRNI8TCMHaTXRt+2uvXdQrryPQ5L/I7pd0msmroIoxd8XuZx9+1PwyvjMPRp4drDb4xVUoQAvXe95du2u2CJkgBCkrvLEXQshQBfU7ScjdT3oVH8MR29XzKgWh+rRLXfoVFeuQHyjRbNUknXdBXX/Vu1/41yDfsSTcqmN1kcgqhBDGyAKB9yawcNgcPVoIWGsahXKB5y9nvKfpeFtQDkGRC5PuoU7aHN2QT7cYy0vfHfrIoAo8OXcoJPmEgBYWVJWjW3b1sjnK2vYOpbmOJnFXwOosi+SOLRh/unIjuVGJe09ORyI98l3+oh2kf72018MKrw7DJTZrbA84NSotu5v5zakQYsiAHGqNiiuM5oGGQTF50FdcGN5D64M9F5bQStiGHdsJiah5SygsIMGDBiYcGcOdwZKi8gzKtfo/C1epVVDDxGNH9V/OoA/usPwxnodw1EJ2nasiMaHQBwW/YOmW/vNGE1aMekkdf70Zr/CyD7PsyI1+o8yhLAv09c+q8OIr4Om5PITjsVenXZbSzTdso/n8KRpA2oYEui20g8KG23FlZYiNzBSB4fG40DR+3tSkurZ4ht3bCy9Qr7EElEDkbwxsgE8kjnJXWznaVFBv35DmERgSN19a+OOODSmbreAK7MNYx7ZTeVjT6cjJGP7zkKPuzdUjCih0HA+wCh+z92Y93UCz9pwULEW+Y/wC4vlv/AHypzYEzkP8AUVbNVVBy1+M2eG07ITG76ZLao0tgwbyr5t9b7vruoX70LxOPs+FAiiNFEbbkAVQEaq3Lx5WqhY5rHYPOEkbMEO55n4zTFNekbFIw28Iu+xztANhdoNnm9p237Gumdj0MW3aIowts1BFAtwQ5AA+sGYH3DEdDi2l0+483jqaCuBh5mHM/GCQl7WjKbs+ByS8UbFgoJKKbCG0B46AgED09MV/5NhYlmijY+IshJQEmVRSuT+uAeD1xfw6w/QcYPaOP7j8YDIvISP1XZUG0L4EVAOADGvAk/rOo+t6++K9oaAPpJogAA0MiUK4tCAB6D0/DHDC+TgE1eueFVswJMk0xlsJlvY0oOliDRpKR9DfGlRh5GeRhKriU2GK7VoXRsDnJh9SDsDICFOh5CIP+jRPvcm97DewVQbrbdAWTC9lEAmFePDZl/wC4xFfbxjrtDrt3ANX2V/LOzsDLAwVNkzEnrvzkB3l08UzQKq7JJtTqUcByzU+oi8NmFlUNSt0FGuprN2K8mswvu/pd3aWkU8kTK5Iv/RBpL4+KjNuWbMTi1TKyrKIplWIHKZv3s0hTtVyDt8XT2TsWX+shkgJ8NyFYeQDaeOvX1UXVKBL4UCRq5j2xlFO1Rqo5CXUyNECqKxARetdTjr5QpFTUQSVy8TJf9xwwHHP+lORzkCMkkV8c08Ic9BW8JboYVaqksT0+cDJC7bJY0KtqtdqGEkiRWsrqYwrCRbmZF2i2AUkEnyVkh8lGlrRyP/rdRIeDdBAqVY4bkPz63lL7eQ1dgryQLPBr/wB80b5PYCnZumBrzK7/APiyu4/8rL+GVeKnLRsOZErmgKdUBdpE/Kfpd8enI+l4jx3z/pEJAv05jH4DOafVr84jkKAsHV5JTEqM/wCk3BVWGXnaoI3S7rLL0qxJ9+6+bb/9XLE32clP+LK/oJNy7x0r1w+GnNhxflcSzSw61Trf0jrV9ooFJdT/ANEeI7hEoDy6gOV/RHhFAoso5HI3HnEO6nZ8K9pTNCFVU00Y2qwdVeUjcAwdxf6M9GPXmjYyH7UBZSVbgdeSMlfkog8uqf0LxRj/AO2jE/5g/DDx/cw7H0+MRUwy06ihT97y+K3PGKVho1rCvJWcnLBN52RL6YMJ4p9sGTFtcGJk4LwYMpsdZYE7gwYMi8mcOAnBgxtKQZVPlIiHgwv0KzUK9mjYsP8A8a/hlZ0JMoUnit3x6V/PBgz6L/p0k4YDxM5jif6xkdrx5yRx5q4/mTi/aGpLR17UPt4q8GDNUk96Uh/bJH5FdMDNq5DyypGo+x2Yt+2JPwzWZeKwYM4Di5/3J9Jv4bRBaIM3OE3YMGZgl25jiCX2GK9c7gwzE84oRQvrjQN64MGAZCE6xJnxAtgwYB2lxNpletnMes1W3ip5v2v/AP1+zGGp1r3uvk/n1wYM7eme4vkISE9lJD5Pn39pIx6iOc/ftA/4v2ZrAfBgznuL/rjylWme8ZS/lM/q9M/qJZF+4pf/AAftypTa92UKTwB+4YMGa3Dv+Ovr7yxQJ70h+0dYxQgm+Gr8M2/u/pwungQdFhhH21Ev88GDK/Fz3F8/pKxJz38I174pu0WpHSo9w+1HVx+1f2nMxi17rHsB4IH7c7gw+FH+ifOPw5OYxhqNawBF8H0zQfktjA0RPq+omJ+7YB+zBgw+Kf8AH9RFVCc4lwkfE4xdEnBgzlhGqdIe8GDBjkUERLnWf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4" name="Picture 4" descr="http://depsicologia.com/wp-content/uploads/is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993" y="3580241"/>
            <a:ext cx="3600400" cy="233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85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em Salvas (histamínica/cluster)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18660"/>
          </a:xfrm>
        </p:spPr>
        <p:txBody>
          <a:bodyPr>
            <a:normAutofit/>
          </a:bodyPr>
          <a:lstStyle/>
          <a:p>
            <a:r>
              <a:rPr lang="pt-BR" dirty="0" smtClean="0"/>
              <a:t>Causa incomum de cefaleia;</a:t>
            </a:r>
          </a:p>
          <a:p>
            <a:r>
              <a:rPr lang="pt-BR" dirty="0" smtClean="0"/>
              <a:t>Mais comum em homens de meia idade de 20 a 40 anos, na proporção de 4:1. Normalmente etilista e/ou tabagista. </a:t>
            </a:r>
          </a:p>
          <a:p>
            <a:r>
              <a:rPr lang="pt-BR" dirty="0" smtClean="0"/>
              <a:t>História familiar rara. </a:t>
            </a:r>
          </a:p>
          <a:p>
            <a:r>
              <a:rPr lang="pt-BR" dirty="0" smtClean="0"/>
              <a:t>Principal fator desencadeante: álcool (5-45min após sua ingestão);</a:t>
            </a:r>
          </a:p>
          <a:p>
            <a:r>
              <a:rPr lang="pt-BR" dirty="0" smtClean="0"/>
              <a:t>Dor de curta duração, média de 15-180min, duas a três vezes/dia por até semanas seguido por um longo período assintomático;</a:t>
            </a:r>
          </a:p>
          <a:p>
            <a:r>
              <a:rPr lang="pt-BR" dirty="0" smtClean="0"/>
              <a:t>Episódios geralmente noturnos de cefaleia </a:t>
            </a:r>
            <a:r>
              <a:rPr lang="pt-BR" dirty="0" err="1" smtClean="0"/>
              <a:t>frontorbitária</a:t>
            </a:r>
            <a:r>
              <a:rPr lang="pt-BR" dirty="0" smtClean="0"/>
              <a:t>, unilateral;</a:t>
            </a:r>
          </a:p>
          <a:p>
            <a:r>
              <a:rPr lang="pt-BR" dirty="0" smtClean="0"/>
              <a:t>Forte intensidade (acorda o paciente), tipo explosiva e profunda (ocasionalmente de caráter latejante);</a:t>
            </a:r>
          </a:p>
          <a:p>
            <a:r>
              <a:rPr lang="pt-BR" dirty="0" smtClean="0"/>
              <a:t>Sintomas associados </a:t>
            </a:r>
            <a:r>
              <a:rPr lang="pt-BR" dirty="0" err="1" smtClean="0"/>
              <a:t>ipsilateral</a:t>
            </a:r>
            <a:r>
              <a:rPr lang="pt-BR" dirty="0" smtClean="0"/>
              <a:t>: lacrimejamento, </a:t>
            </a:r>
            <a:r>
              <a:rPr lang="pt-BR" dirty="0" err="1" smtClean="0"/>
              <a:t>rinorreia</a:t>
            </a:r>
            <a:r>
              <a:rPr lang="pt-BR" dirty="0" smtClean="0"/>
              <a:t>, congestão nasal e conjuntival, edema </a:t>
            </a:r>
            <a:r>
              <a:rPr lang="pt-BR" dirty="0" err="1" smtClean="0"/>
              <a:t>periorbitário</a:t>
            </a:r>
            <a:r>
              <a:rPr lang="pt-BR" dirty="0" smtClean="0"/>
              <a:t>, </a:t>
            </a:r>
            <a:r>
              <a:rPr lang="pt-BR" dirty="0" err="1" smtClean="0"/>
              <a:t>miose</a:t>
            </a:r>
            <a:r>
              <a:rPr lang="pt-BR" dirty="0" smtClean="0"/>
              <a:t> ou </a:t>
            </a:r>
            <a:r>
              <a:rPr lang="pt-BR" dirty="0" err="1" smtClean="0"/>
              <a:t>pitose</a:t>
            </a:r>
            <a:r>
              <a:rPr lang="pt-BR" dirty="0" smtClean="0"/>
              <a:t>, sudorese e palidez;</a:t>
            </a:r>
          </a:p>
        </p:txBody>
      </p:sp>
    </p:spTree>
    <p:extLst>
      <p:ext uri="{BB962C8B-B14F-4D97-AF65-F5344CB8AC3E}">
        <p14:creationId xmlns:p14="http://schemas.microsoft.com/office/powerpoint/2010/main" xmlns="" val="39518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iles.dralexandrecruzeiro.webnode.com.br/200000187-bef74bfec3/cefaleia_salva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8980" y="696922"/>
            <a:ext cx="6675120" cy="555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63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85712"/>
            <a:ext cx="8915400" cy="4983480"/>
          </a:xfrm>
        </p:spPr>
        <p:txBody>
          <a:bodyPr>
            <a:normAutofit fontScale="92500" lnSpcReduction="10000"/>
          </a:bodyPr>
          <a:lstStyle/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 smtClean="0"/>
              <a:t>	As </a:t>
            </a:r>
            <a:r>
              <a:rPr lang="pt-BR" dirty="0"/>
              <a:t>vias do reflexo </a:t>
            </a:r>
            <a:r>
              <a:rPr lang="pt-BR" dirty="0" err="1"/>
              <a:t>trigêmino</a:t>
            </a:r>
            <a:r>
              <a:rPr lang="pt-BR" dirty="0"/>
              <a:t>-autonômico são constituídas pelas conexões entre o núcleo do trigêmeo e as vias parassimpáticas do nervo facial, situadas ao nível do tronco </a:t>
            </a:r>
            <a:r>
              <a:rPr lang="pt-BR" dirty="0" smtClean="0"/>
              <a:t>cerebral.</a:t>
            </a:r>
            <a:endParaRPr lang="pt-BR" dirty="0"/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/>
              <a:t>	Estímulos dolorosos que atinjam o núcleo do trigêmeo ativam o núcleo salivar superior do nervo facial, responsável pela ativação parassimpática (levando ao lacrimejamento, </a:t>
            </a:r>
            <a:r>
              <a:rPr lang="pt-BR" dirty="0" err="1"/>
              <a:t>rinorréia</a:t>
            </a:r>
            <a:r>
              <a:rPr lang="pt-BR" dirty="0"/>
              <a:t>, congestão </a:t>
            </a:r>
            <a:r>
              <a:rPr lang="pt-BR" dirty="0" smtClean="0"/>
              <a:t>nasal), pela liberação </a:t>
            </a:r>
            <a:r>
              <a:rPr lang="pt-BR" dirty="0"/>
              <a:t>de peptídeo intestinal vasoativo (VIP) </a:t>
            </a:r>
            <a:r>
              <a:rPr lang="pt-BR" dirty="0" smtClean="0"/>
              <a:t>e de NO </a:t>
            </a:r>
            <a:r>
              <a:rPr lang="pt-BR" dirty="0"/>
              <a:t>(provocam vasodilatação e aumento do fluxo sanguíneo nas artérias meníngeas e extracranianas</a:t>
            </a:r>
            <a:r>
              <a:rPr lang="pt-BR" dirty="0" smtClean="0"/>
              <a:t>). Assim haverá vasodilatação </a:t>
            </a:r>
            <a:r>
              <a:rPr lang="pt-BR" dirty="0"/>
              <a:t>e edema ao nível da parede da carótida, </a:t>
            </a:r>
            <a:r>
              <a:rPr lang="pt-BR" dirty="0" smtClean="0"/>
              <a:t>tornando </a:t>
            </a:r>
            <a:r>
              <a:rPr lang="pt-BR" dirty="0"/>
              <a:t>o plexo simpático </a:t>
            </a:r>
            <a:r>
              <a:rPr lang="pt-BR" dirty="0" err="1" smtClean="0"/>
              <a:t>pericarotídeo</a:t>
            </a:r>
            <a:r>
              <a:rPr lang="pt-BR" dirty="0" smtClean="0"/>
              <a:t> </a:t>
            </a:r>
            <a:r>
              <a:rPr lang="pt-BR" dirty="0"/>
              <a:t>disfuncional (produzindo ptose e </a:t>
            </a:r>
            <a:r>
              <a:rPr lang="pt-BR" dirty="0" err="1"/>
              <a:t>miose</a:t>
            </a:r>
            <a:r>
              <a:rPr lang="pt-BR" dirty="0"/>
              <a:t>).</a:t>
            </a:r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/>
              <a:t>	</a:t>
            </a:r>
            <a:r>
              <a:rPr lang="pt-BR" dirty="0" smtClean="0"/>
              <a:t>Não </a:t>
            </a:r>
            <a:r>
              <a:rPr lang="pt-BR" dirty="0"/>
              <a:t>se sabe o mecanismo exato, mas sabe-se que o início do período da salva está relacionado com a duração do </a:t>
            </a:r>
            <a:r>
              <a:rPr lang="pt-BR" dirty="0" err="1"/>
              <a:t>fotoperíodo</a:t>
            </a:r>
            <a:r>
              <a:rPr lang="pt-BR" dirty="0"/>
              <a:t> (inclusive é mais comum que ocorra em julho e em janeiro, que é quando há maior diferença entre os períodos de dia e de noite). </a:t>
            </a:r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/>
              <a:t>	</a:t>
            </a:r>
            <a:r>
              <a:rPr lang="pt-BR" dirty="0" smtClean="0"/>
              <a:t>Esse </a:t>
            </a:r>
            <a:r>
              <a:rPr lang="pt-BR" dirty="0"/>
              <a:t>fato se relaciona ao </a:t>
            </a:r>
            <a:r>
              <a:rPr lang="pt-BR" dirty="0" smtClean="0"/>
              <a:t>ciclo circadiano, núcleo </a:t>
            </a:r>
            <a:r>
              <a:rPr lang="pt-BR" dirty="0" err="1" smtClean="0"/>
              <a:t>supraquiasmático</a:t>
            </a:r>
            <a:r>
              <a:rPr lang="pt-BR" dirty="0" smtClean="0"/>
              <a:t> hipotalâmico, </a:t>
            </a:r>
            <a:r>
              <a:rPr lang="pt-BR" dirty="0"/>
              <a:t>o qual regula os sistemas endócrinos através da modulação rítmica e </a:t>
            </a:r>
            <a:r>
              <a:rPr lang="pt-BR" dirty="0" err="1"/>
              <a:t>fásica</a:t>
            </a:r>
            <a:r>
              <a:rPr lang="pt-BR" dirty="0"/>
              <a:t> dos hormônios </a:t>
            </a:r>
            <a:r>
              <a:rPr lang="pt-BR" dirty="0" err="1"/>
              <a:t>hipofisários</a:t>
            </a:r>
            <a:r>
              <a:rPr lang="pt-BR" dirty="0"/>
              <a:t> e da melatonina. De fato, na cefaleia em salvas, há alteração de hormônios como testosterona, LH, cortisol, prolactina, GH, TSH.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072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diagnósticos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77340"/>
            <a:ext cx="8915400" cy="4983480"/>
          </a:xfrm>
        </p:spPr>
        <p:txBody>
          <a:bodyPr>
            <a:normAutofit/>
          </a:bodyPr>
          <a:lstStyle/>
          <a:p>
            <a:r>
              <a:rPr lang="pt-BR" dirty="0"/>
              <a:t>A. Pelo menos 5 crises preenchendo </a:t>
            </a:r>
            <a:r>
              <a:rPr lang="pt-BR" dirty="0" smtClean="0"/>
              <a:t>os critérios </a:t>
            </a:r>
            <a:r>
              <a:rPr lang="pt-BR" dirty="0"/>
              <a:t>de B a </a:t>
            </a:r>
            <a:r>
              <a:rPr lang="pt-BR" dirty="0" smtClean="0"/>
              <a:t>D;</a:t>
            </a:r>
            <a:endParaRPr lang="pt-BR" dirty="0"/>
          </a:p>
          <a:p>
            <a:r>
              <a:rPr lang="pt-BR" dirty="0"/>
              <a:t>B. Dor severa ou muito severa, unilateral</a:t>
            </a:r>
            <a:r>
              <a:rPr lang="pt-BR" dirty="0" smtClean="0"/>
              <a:t>, orbitária</a:t>
            </a:r>
            <a:r>
              <a:rPr lang="pt-BR" dirty="0"/>
              <a:t>, </a:t>
            </a:r>
            <a:r>
              <a:rPr lang="pt-BR" dirty="0" err="1"/>
              <a:t>supra-orbitária</a:t>
            </a:r>
            <a:r>
              <a:rPr lang="pt-BR" dirty="0"/>
              <a:t> </a:t>
            </a:r>
            <a:r>
              <a:rPr lang="pt-BR" dirty="0" smtClean="0"/>
              <a:t>e/ou temporal</a:t>
            </a:r>
            <a:r>
              <a:rPr lang="pt-BR" dirty="0"/>
              <a:t>, durando de 15 a 180 minutos</a:t>
            </a:r>
            <a:r>
              <a:rPr lang="pt-BR" dirty="0" smtClean="0"/>
              <a:t>, se </a:t>
            </a:r>
            <a:r>
              <a:rPr lang="pt-BR" dirty="0"/>
              <a:t>não tratada</a:t>
            </a:r>
            <a:r>
              <a:rPr lang="pt-BR" dirty="0" smtClean="0"/>
              <a:t>.</a:t>
            </a:r>
          </a:p>
          <a:p>
            <a:r>
              <a:rPr lang="pt-BR" dirty="0"/>
              <a:t>C. A cefaleia acompanha-se de, </a:t>
            </a:r>
            <a:r>
              <a:rPr lang="pt-BR" dirty="0" smtClean="0"/>
              <a:t>pelo menos</a:t>
            </a:r>
            <a:r>
              <a:rPr lang="pt-BR" dirty="0"/>
              <a:t>, um dos seguintes aspectos:</a:t>
            </a:r>
          </a:p>
          <a:p>
            <a:r>
              <a:rPr lang="pt-BR" dirty="0"/>
              <a:t>1. </a:t>
            </a:r>
            <a:r>
              <a:rPr lang="pt-BR" dirty="0" smtClean="0"/>
              <a:t>hiperemia </a:t>
            </a:r>
            <a:r>
              <a:rPr lang="pt-BR" dirty="0"/>
              <a:t>conjuntival e/ou lacrimejo</a:t>
            </a:r>
            <a:r>
              <a:rPr lang="pt-BR" dirty="0" smtClean="0"/>
              <a:t>, </a:t>
            </a:r>
            <a:r>
              <a:rPr lang="pt-BR" dirty="0" err="1" smtClean="0"/>
              <a:t>ipsilaterais</a:t>
            </a:r>
            <a:endParaRPr lang="pt-BR" dirty="0"/>
          </a:p>
          <a:p>
            <a:r>
              <a:rPr lang="pt-BR" dirty="0"/>
              <a:t>2. congestão nasal e/ou </a:t>
            </a:r>
            <a:r>
              <a:rPr lang="pt-BR" dirty="0" err="1"/>
              <a:t>rinorreia</a:t>
            </a:r>
            <a:r>
              <a:rPr lang="pt-BR" dirty="0"/>
              <a:t> </a:t>
            </a:r>
            <a:r>
              <a:rPr lang="pt-BR" dirty="0" err="1"/>
              <a:t>ipsilaterais</a:t>
            </a:r>
            <a:endParaRPr lang="pt-BR" dirty="0"/>
          </a:p>
          <a:p>
            <a:r>
              <a:rPr lang="pt-BR" dirty="0"/>
              <a:t>3. edema palpebral </a:t>
            </a:r>
            <a:r>
              <a:rPr lang="pt-BR" dirty="0" err="1"/>
              <a:t>ipsilateral</a:t>
            </a:r>
            <a:endParaRPr lang="pt-BR" dirty="0"/>
          </a:p>
          <a:p>
            <a:r>
              <a:rPr lang="pt-BR" dirty="0"/>
              <a:t>4. </a:t>
            </a:r>
            <a:r>
              <a:rPr lang="pt-BR" dirty="0" err="1"/>
              <a:t>sudorose</a:t>
            </a:r>
            <a:r>
              <a:rPr lang="pt-BR" dirty="0"/>
              <a:t> frontal e facial </a:t>
            </a:r>
            <a:r>
              <a:rPr lang="pt-BR" dirty="0" err="1"/>
              <a:t>ipsilateral</a:t>
            </a:r>
            <a:endParaRPr lang="pt-BR" dirty="0"/>
          </a:p>
          <a:p>
            <a:r>
              <a:rPr lang="pt-BR" dirty="0"/>
              <a:t>5. </a:t>
            </a:r>
            <a:r>
              <a:rPr lang="pt-BR" dirty="0" err="1"/>
              <a:t>miose</a:t>
            </a:r>
            <a:r>
              <a:rPr lang="pt-BR" dirty="0"/>
              <a:t> e/ou ptose </a:t>
            </a:r>
            <a:r>
              <a:rPr lang="pt-BR" dirty="0" err="1"/>
              <a:t>ipsilateral</a:t>
            </a:r>
            <a:endParaRPr lang="pt-BR" dirty="0"/>
          </a:p>
          <a:p>
            <a:r>
              <a:rPr lang="pt-BR" dirty="0"/>
              <a:t>6. sensação de inquietude ou agitação</a:t>
            </a:r>
          </a:p>
          <a:p>
            <a:r>
              <a:rPr lang="pt-BR" dirty="0"/>
              <a:t>D. As crises têm uma frequência </a:t>
            </a:r>
            <a:r>
              <a:rPr lang="pt-BR" dirty="0" smtClean="0"/>
              <a:t>de uma </a:t>
            </a:r>
            <a:r>
              <a:rPr lang="pt-BR" dirty="0"/>
              <a:t>a cada dois dias a oito por </a:t>
            </a:r>
            <a:r>
              <a:rPr lang="pt-BR" dirty="0" smtClean="0"/>
              <a:t>dia;</a:t>
            </a:r>
            <a:endParaRPr lang="pt-BR" dirty="0"/>
          </a:p>
          <a:p>
            <a:r>
              <a:rPr lang="pt-BR" dirty="0"/>
              <a:t>E. Não atribuída a outra </a:t>
            </a:r>
            <a:r>
              <a:rPr lang="pt-BR" dirty="0" smtClean="0"/>
              <a:t>alteração.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694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diagnósticos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CEFALEIA EM SALVAS EPISÓDICAS:</a:t>
            </a:r>
          </a:p>
          <a:p>
            <a:r>
              <a:rPr lang="pt-BR" dirty="0"/>
              <a:t>A. Crises preenchendo os critérios de </a:t>
            </a:r>
            <a:r>
              <a:rPr lang="pt-BR" dirty="0" smtClean="0"/>
              <a:t>A </a:t>
            </a:r>
            <a:r>
              <a:rPr lang="pt-BR" dirty="0" err="1" smtClean="0"/>
              <a:t>a</a:t>
            </a:r>
            <a:r>
              <a:rPr lang="pt-BR" dirty="0" smtClean="0"/>
              <a:t> </a:t>
            </a:r>
            <a:r>
              <a:rPr lang="pt-BR" dirty="0"/>
              <a:t>E para 3.1 Cefaleia em Salvas</a:t>
            </a:r>
          </a:p>
          <a:p>
            <a:r>
              <a:rPr lang="pt-BR" dirty="0"/>
              <a:t>B. Pelo menos dois períodos de </a:t>
            </a:r>
            <a:r>
              <a:rPr lang="pt-BR" dirty="0" smtClean="0"/>
              <a:t>Cefaleia em </a:t>
            </a:r>
            <a:r>
              <a:rPr lang="pt-BR" dirty="0"/>
              <a:t>Salvas durando de sete a 365 </a:t>
            </a:r>
            <a:r>
              <a:rPr lang="pt-BR" dirty="0" smtClean="0"/>
              <a:t>dias e </a:t>
            </a:r>
            <a:r>
              <a:rPr lang="pt-BR" dirty="0"/>
              <a:t>separados por períodos de </a:t>
            </a:r>
            <a:r>
              <a:rPr lang="pt-BR" dirty="0" smtClean="0"/>
              <a:t>remissão &gt;</a:t>
            </a:r>
            <a:r>
              <a:rPr lang="pt-BR" dirty="0"/>
              <a:t>1 mês</a:t>
            </a:r>
            <a:r>
              <a:rPr lang="pt-BR" dirty="0" smtClean="0"/>
              <a:t>.</a:t>
            </a:r>
          </a:p>
          <a:p>
            <a:endParaRPr lang="pt-BR" b="1" dirty="0"/>
          </a:p>
          <a:p>
            <a:r>
              <a:rPr lang="pt-BR" b="1" dirty="0" smtClean="0"/>
              <a:t>CEFALEIA EM SALVAS CRÔNICA:</a:t>
            </a:r>
          </a:p>
          <a:p>
            <a:r>
              <a:rPr lang="pt-BR" dirty="0"/>
              <a:t>1. Crises preenchendo os critérios de </a:t>
            </a:r>
            <a:r>
              <a:rPr lang="pt-BR" dirty="0" smtClean="0"/>
              <a:t>A </a:t>
            </a:r>
            <a:r>
              <a:rPr lang="pt-BR" dirty="0" err="1" smtClean="0"/>
              <a:t>a</a:t>
            </a:r>
            <a:r>
              <a:rPr lang="pt-BR" dirty="0" smtClean="0"/>
              <a:t> </a:t>
            </a:r>
            <a:r>
              <a:rPr lang="pt-BR" dirty="0"/>
              <a:t>E para 3.1 Cefaleia em </a:t>
            </a:r>
            <a:r>
              <a:rPr lang="pt-BR" dirty="0" smtClean="0"/>
              <a:t>Salvas;</a:t>
            </a:r>
            <a:endParaRPr lang="pt-BR" dirty="0"/>
          </a:p>
          <a:p>
            <a:r>
              <a:rPr lang="pt-BR" dirty="0"/>
              <a:t>2. As crises recorrem por mais de </a:t>
            </a:r>
            <a:r>
              <a:rPr lang="pt-BR" dirty="0" smtClean="0"/>
              <a:t>um ano </a:t>
            </a:r>
            <a:r>
              <a:rPr lang="pt-BR" dirty="0"/>
              <a:t>sem períodos de remissão ou </a:t>
            </a:r>
            <a:r>
              <a:rPr lang="pt-BR" dirty="0" smtClean="0"/>
              <a:t>com períodos </a:t>
            </a:r>
            <a:r>
              <a:rPr lang="pt-BR" dirty="0"/>
              <a:t>de remissão durando </a:t>
            </a:r>
            <a:r>
              <a:rPr lang="pt-BR" dirty="0" smtClean="0"/>
              <a:t>menos que </a:t>
            </a:r>
            <a:r>
              <a:rPr lang="pt-BR" dirty="0"/>
              <a:t>um mês.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319375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8930"/>
          </a:xfrm>
        </p:spPr>
        <p:txBody>
          <a:bodyPr/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125980"/>
            <a:ext cx="8915400" cy="3634740"/>
          </a:xfrm>
        </p:spPr>
        <p:txBody>
          <a:bodyPr/>
          <a:lstStyle/>
          <a:p>
            <a:r>
              <a:rPr lang="pt-BR" b="1" dirty="0" smtClean="0"/>
              <a:t>CRISE AGUDA:</a:t>
            </a:r>
          </a:p>
          <a:p>
            <a:r>
              <a:rPr lang="pt-BR" dirty="0" err="1" smtClean="0"/>
              <a:t>Oxigenoterapia</a:t>
            </a:r>
            <a:r>
              <a:rPr lang="pt-BR" dirty="0" smtClean="0"/>
              <a:t>: máscara </a:t>
            </a:r>
            <a:r>
              <a:rPr lang="pt-BR" dirty="0" err="1" smtClean="0"/>
              <a:t>fascial</a:t>
            </a:r>
            <a:r>
              <a:rPr lang="pt-BR" dirty="0" smtClean="0"/>
              <a:t> com 10-12L/min O2 por 15-20 min ou;</a:t>
            </a:r>
          </a:p>
          <a:p>
            <a:r>
              <a:rPr lang="pt-BR" dirty="0" err="1" smtClean="0"/>
              <a:t>Sumatriptano</a:t>
            </a:r>
            <a:r>
              <a:rPr lang="pt-BR" dirty="0" smtClean="0"/>
              <a:t> 6mg subcutâneo.</a:t>
            </a:r>
          </a:p>
          <a:p>
            <a:r>
              <a:rPr lang="pt-BR" dirty="0" err="1" smtClean="0"/>
              <a:t>Zolmitriptano</a:t>
            </a:r>
            <a:r>
              <a:rPr lang="pt-BR" dirty="0" smtClean="0"/>
              <a:t>: 5mg nasal - menores efeitos adversos, maior capacidade de atravessar a barreira </a:t>
            </a:r>
            <a:r>
              <a:rPr lang="pt-BR" dirty="0" err="1" smtClean="0"/>
              <a:t>hematoencefálica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b="1" dirty="0" smtClean="0"/>
              <a:t>Mecanismo de ação dos </a:t>
            </a:r>
            <a:r>
              <a:rPr lang="pt-BR" b="1" dirty="0" err="1" smtClean="0"/>
              <a:t>triptanos</a:t>
            </a:r>
            <a:r>
              <a:rPr lang="pt-BR" b="1" dirty="0" smtClean="0"/>
              <a:t>: </a:t>
            </a:r>
            <a:r>
              <a:rPr lang="pt-BR" dirty="0"/>
              <a:t>Agonista dos  receptores 5-HT1D. Causa constrição das artérias de grande calibre, inibindo a transmissão </a:t>
            </a:r>
            <a:r>
              <a:rPr lang="pt-BR" dirty="0" smtClean="0"/>
              <a:t>do trigêmeo</a:t>
            </a:r>
            <a:r>
              <a:rPr lang="pt-BR" dirty="0"/>
              <a:t>. É eficiente em 70% das </a:t>
            </a:r>
            <a:r>
              <a:rPr lang="pt-BR" dirty="0" err="1"/>
              <a:t>migrâneas</a:t>
            </a:r>
            <a:r>
              <a:rPr lang="pt-BR" dirty="0"/>
              <a:t>, mas tem curta duração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Efeitos adversos: </a:t>
            </a:r>
            <a:r>
              <a:rPr lang="pt-BR" dirty="0" smtClean="0"/>
              <a:t>vasoconstrição coronariana e arritmias. </a:t>
            </a: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1836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663440"/>
          </a:xfrm>
        </p:spPr>
        <p:txBody>
          <a:bodyPr>
            <a:normAutofit/>
          </a:bodyPr>
          <a:lstStyle/>
          <a:p>
            <a:r>
              <a:rPr lang="pt-BR" dirty="0" smtClean="0"/>
              <a:t>Cerca de 95% das pessoas tem ou terão um episódio de cefaleia durante a vida;</a:t>
            </a:r>
          </a:p>
          <a:p>
            <a:r>
              <a:rPr lang="pt-BR" dirty="0"/>
              <a:t>76% das mulheres e 57% dos homens têm, </a:t>
            </a:r>
            <a:r>
              <a:rPr lang="pt-BR" dirty="0" smtClean="0"/>
              <a:t>pelo menos</a:t>
            </a:r>
            <a:r>
              <a:rPr lang="pt-BR" dirty="0"/>
              <a:t>, algum tipo de </a:t>
            </a:r>
            <a:r>
              <a:rPr lang="pt-BR" dirty="0" smtClean="0"/>
              <a:t>cefaleia </a:t>
            </a:r>
            <a:r>
              <a:rPr lang="pt-BR" dirty="0"/>
              <a:t>por </a:t>
            </a:r>
            <a:r>
              <a:rPr lang="pt-BR" dirty="0" smtClean="0"/>
              <a:t>mês;</a:t>
            </a:r>
          </a:p>
          <a:p>
            <a:r>
              <a:rPr lang="pt-BR" dirty="0" smtClean="0"/>
              <a:t>A relação de cefaleia entre os gêneros é de aproximadamente 2,5 mulheres : 1 homem;</a:t>
            </a:r>
          </a:p>
          <a:p>
            <a:r>
              <a:rPr lang="pt-BR" dirty="0"/>
              <a:t>E</a:t>
            </a:r>
            <a:r>
              <a:rPr lang="pt-BR" dirty="0" smtClean="0"/>
              <a:t>m </a:t>
            </a:r>
            <a:r>
              <a:rPr lang="pt-BR" dirty="0"/>
              <a:t>ambulatório geral de Clínica Médica, </a:t>
            </a:r>
            <a:r>
              <a:rPr lang="pt-BR" dirty="0" smtClean="0"/>
              <a:t>cefaleia representa </a:t>
            </a:r>
            <a:r>
              <a:rPr lang="pt-BR" dirty="0"/>
              <a:t>o terceiro diagnóstico mais </a:t>
            </a:r>
            <a:r>
              <a:rPr lang="pt-BR" dirty="0" smtClean="0"/>
              <a:t>comum (</a:t>
            </a:r>
            <a:r>
              <a:rPr lang="pt-BR" dirty="0"/>
              <a:t>10,3%), sendo suplantado apenas por infecções </a:t>
            </a:r>
            <a:r>
              <a:rPr lang="pt-BR" dirty="0" smtClean="0"/>
              <a:t>de vias </a:t>
            </a:r>
            <a:r>
              <a:rPr lang="pt-BR" dirty="0"/>
              <a:t>aéreas e </a:t>
            </a:r>
            <a:r>
              <a:rPr lang="pt-BR" dirty="0" smtClean="0"/>
              <a:t>dispepsias;</a:t>
            </a:r>
          </a:p>
          <a:p>
            <a:r>
              <a:rPr lang="pt-BR" dirty="0" smtClean="0"/>
              <a:t>No ambulatório de Neurologia, a cefaleia representa o mais importante motivo de encaminhamento, seguido pelas epilepsias e transtornos mentais.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632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PROFILÁTICO:</a:t>
            </a:r>
          </a:p>
          <a:p>
            <a:r>
              <a:rPr lang="pt-BR" dirty="0" err="1"/>
              <a:t>Verapamil</a:t>
            </a:r>
            <a:r>
              <a:rPr lang="pt-BR" dirty="0"/>
              <a:t> 240-480mg/dia (droga de escolha), </a:t>
            </a:r>
            <a:r>
              <a:rPr lang="pt-BR" dirty="0" err="1"/>
              <a:t>Valproato</a:t>
            </a:r>
            <a:r>
              <a:rPr lang="pt-BR" dirty="0"/>
              <a:t> 500-2000mg, Carbonato de Lítio (?) e </a:t>
            </a:r>
            <a:r>
              <a:rPr lang="pt-BR" dirty="0" smtClean="0"/>
              <a:t>Ergotamina.</a:t>
            </a:r>
            <a:endParaRPr lang="pt-BR" dirty="0"/>
          </a:p>
          <a:p>
            <a:r>
              <a:rPr lang="pt-BR" b="1" dirty="0"/>
              <a:t>Mecanismo de ação do </a:t>
            </a:r>
            <a:r>
              <a:rPr lang="pt-BR" b="1" dirty="0" err="1"/>
              <a:t>Verapamil</a:t>
            </a:r>
            <a:r>
              <a:rPr lang="pt-BR" b="1" dirty="0" smtClean="0"/>
              <a:t>:</a:t>
            </a:r>
            <a:r>
              <a:rPr lang="pt-BR" dirty="0" smtClean="0"/>
              <a:t> impede o influxo de íons Ca++ através da membrana celular com consequente bloqueio não específico da contração do músculo liso.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163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Hemicrania Paroxística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747234"/>
            <a:ext cx="8915400" cy="3777622"/>
          </a:xfrm>
        </p:spPr>
        <p:txBody>
          <a:bodyPr>
            <a:normAutofit/>
          </a:bodyPr>
          <a:lstStyle/>
          <a:p>
            <a:r>
              <a:rPr lang="pt-BR" dirty="0" smtClean="0"/>
              <a:t>Crises de cefaleia </a:t>
            </a:r>
            <a:r>
              <a:rPr lang="pt-BR" dirty="0" err="1" smtClean="0"/>
              <a:t>hemicraniana</a:t>
            </a:r>
            <a:r>
              <a:rPr lang="pt-BR" dirty="0" smtClean="0"/>
              <a:t> paroxística assemelham-se às crises de cefaleia em salvas quanto à dor e sinais e sintomas associados, mas são mais breves e frequentes;</a:t>
            </a:r>
          </a:p>
          <a:p>
            <a:r>
              <a:rPr lang="pt-BR" dirty="0" smtClean="0"/>
              <a:t>Distúrbio raro. Doença normalmente </a:t>
            </a:r>
            <a:r>
              <a:rPr lang="pt-BR" dirty="0" err="1" smtClean="0"/>
              <a:t>sub-diagnosticada</a:t>
            </a:r>
            <a:r>
              <a:rPr lang="pt-BR" dirty="0" smtClean="0"/>
              <a:t> na prática médica;</a:t>
            </a:r>
          </a:p>
          <a:p>
            <a:r>
              <a:rPr lang="pt-BR" dirty="0" smtClean="0"/>
              <a:t>Maior incidência no gênero feminino (2:1);</a:t>
            </a:r>
          </a:p>
          <a:p>
            <a:r>
              <a:rPr lang="pt-BR" dirty="0" smtClean="0"/>
              <a:t>O início ocorre geralmente na idade adulta, apesar de já terem sido relatados casos em crianças;</a:t>
            </a:r>
          </a:p>
          <a:p>
            <a:r>
              <a:rPr lang="pt-BR" dirty="0" smtClean="0"/>
              <a:t>Responde de maneira absoluta à </a:t>
            </a:r>
            <a:r>
              <a:rPr lang="pt-BR" b="1" dirty="0" smtClean="0"/>
              <a:t>indometacina </a:t>
            </a:r>
            <a:r>
              <a:rPr lang="pt-BR" dirty="0" smtClean="0"/>
              <a:t>(AINE com propriedade analgésicas e antipiréticas.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380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Estudos</a:t>
            </a:r>
            <a:r>
              <a:rPr lang="en-US" dirty="0" smtClean="0"/>
              <a:t> com </a:t>
            </a:r>
            <a:r>
              <a:rPr lang="en-US" dirty="0" err="1" smtClean="0"/>
              <a:t>ressonância</a:t>
            </a:r>
            <a:r>
              <a:rPr lang="en-US" dirty="0" smtClean="0"/>
              <a:t> </a:t>
            </a:r>
            <a:r>
              <a:rPr lang="en-US" dirty="0" err="1" smtClean="0"/>
              <a:t>magnética</a:t>
            </a:r>
            <a:r>
              <a:rPr lang="en-US" dirty="0" smtClean="0"/>
              <a:t> </a:t>
            </a:r>
            <a:r>
              <a:rPr lang="en-US" dirty="0" err="1" smtClean="0"/>
              <a:t>funcional</a:t>
            </a:r>
            <a:r>
              <a:rPr lang="en-US" dirty="0" smtClean="0"/>
              <a:t> </a:t>
            </a:r>
            <a:r>
              <a:rPr lang="en-US" dirty="0" err="1" smtClean="0"/>
              <a:t>demonstraram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err="1"/>
              <a:t>Ativação</a:t>
            </a:r>
            <a:r>
              <a:rPr lang="en-US" sz="2000" dirty="0"/>
              <a:t> do </a:t>
            </a:r>
            <a:r>
              <a:rPr lang="en-US" sz="2000" dirty="0" err="1"/>
              <a:t>hipotálamo</a:t>
            </a:r>
            <a:r>
              <a:rPr lang="en-US" sz="2000" dirty="0"/>
              <a:t> posterior contra-lateral e </a:t>
            </a:r>
            <a:r>
              <a:rPr lang="en-US" sz="2000" dirty="0" err="1"/>
              <a:t>ponte</a:t>
            </a:r>
            <a:r>
              <a:rPr lang="en-US" sz="2000" dirty="0"/>
              <a:t> dorsal </a:t>
            </a:r>
            <a:r>
              <a:rPr lang="en-US" sz="2000" dirty="0" err="1" smtClean="0"/>
              <a:t>ipsilateral</a:t>
            </a:r>
            <a:r>
              <a:rPr lang="en-US" sz="2000" dirty="0"/>
              <a:t>;</a:t>
            </a:r>
          </a:p>
          <a:p>
            <a:pPr lvl="1"/>
            <a:r>
              <a:rPr lang="en-US" sz="2000" dirty="0" err="1"/>
              <a:t>Desinibição</a:t>
            </a:r>
            <a:r>
              <a:rPr lang="en-US" sz="2000" dirty="0"/>
              <a:t> do </a:t>
            </a:r>
            <a:r>
              <a:rPr lang="en-US" sz="2000" dirty="0" err="1"/>
              <a:t>hipotálamo</a:t>
            </a:r>
            <a:r>
              <a:rPr lang="en-US" sz="2000" dirty="0"/>
              <a:t> posterior com </a:t>
            </a:r>
            <a:r>
              <a:rPr lang="en-US" sz="2000" dirty="0" err="1"/>
              <a:t>subsequente</a:t>
            </a:r>
            <a:r>
              <a:rPr lang="en-US" sz="2000" dirty="0"/>
              <a:t> </a:t>
            </a:r>
            <a:r>
              <a:rPr lang="en-US" sz="2000" dirty="0" err="1"/>
              <a:t>liberação</a:t>
            </a:r>
            <a:r>
              <a:rPr lang="en-US" sz="2000" dirty="0"/>
              <a:t> do </a:t>
            </a:r>
            <a:r>
              <a:rPr lang="en-US" sz="2000" b="1" dirty="0" err="1"/>
              <a:t>reflexo</a:t>
            </a:r>
            <a:r>
              <a:rPr lang="en-US" sz="2000" b="1" dirty="0"/>
              <a:t> </a:t>
            </a:r>
            <a:r>
              <a:rPr lang="en-US" sz="2000" b="1" dirty="0" err="1" smtClean="0"/>
              <a:t>trigêmino-autonômico</a:t>
            </a:r>
            <a:r>
              <a:rPr lang="en-US" sz="2000" dirty="0"/>
              <a:t>;</a:t>
            </a:r>
          </a:p>
          <a:p>
            <a:pPr lvl="1"/>
            <a:r>
              <a:rPr lang="en-US" sz="2000" dirty="0"/>
              <a:t>A </a:t>
            </a:r>
            <a:r>
              <a:rPr lang="en-US" sz="2000" b="1" dirty="0" err="1"/>
              <a:t>exacerbação</a:t>
            </a:r>
            <a:r>
              <a:rPr lang="en-US" sz="2000" dirty="0"/>
              <a:t> </a:t>
            </a:r>
            <a:r>
              <a:rPr lang="en-US" sz="2000" dirty="0" err="1"/>
              <a:t>desse</a:t>
            </a:r>
            <a:r>
              <a:rPr lang="en-US" sz="2000" dirty="0"/>
              <a:t> </a:t>
            </a:r>
            <a:r>
              <a:rPr lang="en-US" sz="2000" dirty="0" err="1"/>
              <a:t>reflexo</a:t>
            </a:r>
            <a:r>
              <a:rPr lang="en-US" sz="2000" dirty="0"/>
              <a:t> </a:t>
            </a:r>
            <a:r>
              <a:rPr lang="en-US" sz="2000" dirty="0" err="1"/>
              <a:t>desencadearia</a:t>
            </a:r>
            <a:r>
              <a:rPr lang="en-US" sz="2000" dirty="0"/>
              <a:t> a </a:t>
            </a:r>
            <a:r>
              <a:rPr lang="en-US" sz="2000" b="1" dirty="0" err="1"/>
              <a:t>cefaleia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345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Clínico </a:t>
            </a:r>
            <a:r>
              <a:rPr lang="pt-BR" sz="1800" dirty="0" smtClean="0"/>
              <a:t>(semelhante à “em Salvas”)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54050"/>
            <a:ext cx="8915400" cy="4936901"/>
          </a:xfrm>
        </p:spPr>
        <p:txBody>
          <a:bodyPr>
            <a:normAutofit/>
          </a:bodyPr>
          <a:lstStyle/>
          <a:p>
            <a:r>
              <a:rPr lang="en-US" dirty="0" err="1" smtClean="0"/>
              <a:t>Início</a:t>
            </a:r>
            <a:r>
              <a:rPr lang="en-US" dirty="0" smtClean="0"/>
              <a:t> de </a:t>
            </a:r>
            <a:r>
              <a:rPr lang="en-US" dirty="0" err="1" smtClean="0"/>
              <a:t>dor</a:t>
            </a:r>
            <a:r>
              <a:rPr lang="en-US" dirty="0" smtClean="0"/>
              <a:t>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súbito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Lacrimejamento</a:t>
            </a:r>
            <a:r>
              <a:rPr lang="en-US" dirty="0" smtClean="0"/>
              <a:t> unilateral;</a:t>
            </a:r>
          </a:p>
          <a:p>
            <a:endParaRPr lang="en-US" dirty="0" smtClean="0"/>
          </a:p>
          <a:p>
            <a:r>
              <a:rPr lang="en-US" dirty="0" err="1" smtClean="0"/>
              <a:t>Congestão</a:t>
            </a:r>
            <a:r>
              <a:rPr lang="en-US" dirty="0" smtClean="0"/>
              <a:t> nasal;</a:t>
            </a:r>
          </a:p>
          <a:p>
            <a:endParaRPr lang="en-US" dirty="0" smtClean="0"/>
          </a:p>
          <a:p>
            <a:r>
              <a:rPr lang="en-US" dirty="0" smtClean="0"/>
              <a:t>Edema palpebral;</a:t>
            </a:r>
          </a:p>
          <a:p>
            <a:endParaRPr lang="en-US" dirty="0" smtClean="0"/>
          </a:p>
          <a:p>
            <a:r>
              <a:rPr lang="en-US" dirty="0" err="1" smtClean="0"/>
              <a:t>Síndrome</a:t>
            </a:r>
            <a:r>
              <a:rPr lang="en-US" dirty="0" smtClean="0"/>
              <a:t> de Horner </a:t>
            </a:r>
            <a:r>
              <a:rPr lang="en-US" dirty="0" err="1" smtClean="0"/>
              <a:t>parcial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Divergem</a:t>
            </a:r>
            <a:r>
              <a:rPr lang="en-US" dirty="0" smtClean="0"/>
              <a:t> da </a:t>
            </a:r>
            <a:r>
              <a:rPr lang="en-US" dirty="0" err="1" smtClean="0"/>
              <a:t>cefaleia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salvas</a:t>
            </a:r>
            <a:r>
              <a:rPr lang="en-US" dirty="0" smtClean="0"/>
              <a:t> e</a:t>
            </a:r>
            <a:r>
              <a:rPr lang="pt-BR" dirty="0" smtClean="0"/>
              <a:t>m </a:t>
            </a:r>
            <a:r>
              <a:rPr lang="pt-BR" dirty="0"/>
              <a:t>relação ao padrão temporal </a:t>
            </a:r>
            <a:r>
              <a:rPr lang="pt-BR" dirty="0" smtClean="0"/>
              <a:t>das crises </a:t>
            </a:r>
            <a:r>
              <a:rPr lang="pt-BR" dirty="0"/>
              <a:t>e ao tratamento</a:t>
            </a:r>
            <a:r>
              <a:rPr lang="pt-BR" dirty="0" smtClean="0"/>
              <a:t>. Agrupada no GRUPO III (SIC) juntamente com a SUNCT.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677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Critérios</a:t>
            </a:r>
            <a:r>
              <a:rPr lang="en-US" dirty="0" smtClean="0"/>
              <a:t> </a:t>
            </a:r>
            <a:r>
              <a:rPr lang="en-US" dirty="0" err="1" smtClean="0"/>
              <a:t>Diagnósticos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eriod"/>
            </a:pPr>
            <a:r>
              <a:rPr lang="pt-BR" sz="1600" dirty="0"/>
              <a:t>Pelo menos 20 crises preenchendo os critérios de B a D.</a:t>
            </a:r>
          </a:p>
          <a:p>
            <a:pPr marL="457200" indent="-457200">
              <a:buAutoNum type="alphaUcPeriod"/>
            </a:pPr>
            <a:r>
              <a:rPr lang="pt-BR" sz="1600" dirty="0"/>
              <a:t>Crises de dor forte unilateral, orbitária, </a:t>
            </a:r>
            <a:r>
              <a:rPr lang="pt-BR" sz="1600" dirty="0" err="1"/>
              <a:t>supra-orbitária</a:t>
            </a:r>
            <a:r>
              <a:rPr lang="pt-BR" sz="1600" dirty="0"/>
              <a:t> e/ou temporal durando de dois a 30 minutos.</a:t>
            </a:r>
          </a:p>
          <a:p>
            <a:pPr marL="457200" indent="-457200">
              <a:buAutoNum type="alphaUcPeriod"/>
            </a:pPr>
            <a:r>
              <a:rPr lang="pt-BR" sz="1600" dirty="0"/>
              <a:t>A cefaleia acompanha-se de pelo menos um dos seguintes:</a:t>
            </a:r>
          </a:p>
          <a:p>
            <a:pPr marL="679450" lvl="1" indent="-342900">
              <a:buAutoNum type="arabicPeriod"/>
            </a:pPr>
            <a:r>
              <a:rPr lang="pt-BR" dirty="0"/>
              <a:t>Hiperemia conjuntival </a:t>
            </a:r>
            <a:r>
              <a:rPr lang="pt-BR" dirty="0" err="1"/>
              <a:t>ipsilaterais</a:t>
            </a:r>
            <a:r>
              <a:rPr lang="pt-BR" dirty="0"/>
              <a:t> e/ou lacrimejamento;</a:t>
            </a:r>
          </a:p>
          <a:p>
            <a:pPr marL="679450" lvl="1" indent="-342900">
              <a:buAutoNum type="arabicPeriod"/>
            </a:pPr>
            <a:r>
              <a:rPr lang="pt-BR" dirty="0"/>
              <a:t>Congestão nasal </a:t>
            </a:r>
            <a:r>
              <a:rPr lang="pt-BR" dirty="0" err="1"/>
              <a:t>ipsilaterais</a:t>
            </a:r>
            <a:r>
              <a:rPr lang="pt-BR" dirty="0"/>
              <a:t> e/ou </a:t>
            </a:r>
            <a:r>
              <a:rPr lang="pt-BR" dirty="0" err="1"/>
              <a:t>rinorréia</a:t>
            </a:r>
            <a:r>
              <a:rPr lang="pt-BR" dirty="0"/>
              <a:t>;</a:t>
            </a:r>
          </a:p>
          <a:p>
            <a:pPr marL="679450" lvl="1" indent="-342900">
              <a:buAutoNum type="arabicPeriod"/>
            </a:pPr>
            <a:r>
              <a:rPr lang="pt-BR" dirty="0"/>
              <a:t>Edema palpebral </a:t>
            </a:r>
            <a:r>
              <a:rPr lang="pt-BR" dirty="0" err="1"/>
              <a:t>ipsilateral</a:t>
            </a:r>
            <a:r>
              <a:rPr lang="pt-BR" dirty="0"/>
              <a:t>;</a:t>
            </a:r>
          </a:p>
          <a:p>
            <a:pPr marL="679450" lvl="1" indent="-342900">
              <a:buAutoNum type="arabicPeriod"/>
            </a:pPr>
            <a:r>
              <a:rPr lang="pt-BR" dirty="0"/>
              <a:t>Sudorese frontal e facial </a:t>
            </a:r>
            <a:r>
              <a:rPr lang="pt-BR" dirty="0" err="1"/>
              <a:t>ipsilateral</a:t>
            </a:r>
            <a:r>
              <a:rPr lang="pt-BR" dirty="0"/>
              <a:t>;</a:t>
            </a:r>
          </a:p>
          <a:p>
            <a:pPr marL="679450" lvl="1" indent="-342900">
              <a:buAutoNum type="arabicPeriod"/>
            </a:pPr>
            <a:r>
              <a:rPr lang="pt-BR" dirty="0" err="1"/>
              <a:t>Miose</a:t>
            </a:r>
            <a:r>
              <a:rPr lang="pt-BR" dirty="0"/>
              <a:t> e/ou ptose </a:t>
            </a:r>
            <a:r>
              <a:rPr lang="pt-BR" dirty="0" err="1"/>
              <a:t>ipsilateral</a:t>
            </a:r>
            <a:r>
              <a:rPr lang="pt-BR" dirty="0"/>
              <a:t>.</a:t>
            </a:r>
          </a:p>
          <a:p>
            <a:pPr>
              <a:buFont typeface="+mj-lt"/>
              <a:buAutoNum type="alphaUcPeriod"/>
            </a:pPr>
            <a:r>
              <a:rPr lang="pt-BR" sz="1600" dirty="0"/>
              <a:t>As crises têm uma frequência superior a 5 por dia em mais da metade do tempo, ainda que períodos de menor frequência possam ocorrer.</a:t>
            </a:r>
          </a:p>
          <a:p>
            <a:pPr>
              <a:buFont typeface="+mj-lt"/>
              <a:buAutoNum type="alphaUcPeriod"/>
            </a:pPr>
            <a:r>
              <a:rPr lang="pt-BR" sz="1600" dirty="0"/>
              <a:t>As crises são completamente evitadas por doses terapêuticas de indometacina.</a:t>
            </a:r>
          </a:p>
          <a:p>
            <a:pPr>
              <a:buFont typeface="+mj-lt"/>
              <a:buAutoNum type="alphaUcPeriod"/>
            </a:pPr>
            <a:r>
              <a:rPr lang="pt-BR" sz="1600" dirty="0"/>
              <a:t>Não atribuída a outro transtorno.</a:t>
            </a:r>
          </a:p>
        </p:txBody>
      </p:sp>
    </p:spTree>
    <p:extLst>
      <p:ext uri="{BB962C8B-B14F-4D97-AF65-F5344CB8AC3E}">
        <p14:creationId xmlns:p14="http://schemas.microsoft.com/office/powerpoint/2010/main" xmlns="" val="18611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Síndrome</a:t>
            </a:r>
            <a:r>
              <a:rPr lang="en-US" dirty="0" smtClean="0"/>
              <a:t> HPC-tic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72992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Hemicrania paroxística coexistindo com neuralgia </a:t>
            </a:r>
            <a:r>
              <a:rPr lang="pt-BR" dirty="0" err="1" smtClean="0"/>
              <a:t>trigeminal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Os </a:t>
            </a:r>
            <a:r>
              <a:rPr lang="pt-BR" dirty="0"/>
              <a:t>pacientes que preenchem os critérios tanto para h</a:t>
            </a:r>
            <a:r>
              <a:rPr lang="pt-BR" dirty="0" smtClean="0"/>
              <a:t>emicrania paroxística quanto para neuralgia </a:t>
            </a:r>
            <a:r>
              <a:rPr lang="pt-BR" dirty="0"/>
              <a:t>do trigêmeo devem receber ambos os </a:t>
            </a:r>
            <a:r>
              <a:rPr lang="pt-BR" dirty="0" smtClean="0"/>
              <a:t>diagnósticos.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/>
              <a:t>importância dessa observação é que ambas as condições requerem tratamento.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significado fisiopatológico da associação não está elucidado.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8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Hemicrania</a:t>
            </a:r>
            <a:r>
              <a:rPr lang="en-US" dirty="0" smtClean="0"/>
              <a:t> </a:t>
            </a:r>
            <a:r>
              <a:rPr lang="en-US" dirty="0" err="1" smtClean="0"/>
              <a:t>Paroxística</a:t>
            </a:r>
            <a:r>
              <a:rPr lang="en-US" dirty="0" smtClean="0"/>
              <a:t> </a:t>
            </a:r>
            <a:r>
              <a:rPr lang="en-US" dirty="0" err="1" smtClean="0"/>
              <a:t>Episódica</a:t>
            </a:r>
            <a:r>
              <a:rPr lang="en-US" dirty="0" smtClean="0"/>
              <a:t> (HPE)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Crises de hemicrania paroxística ocorrendo em períodos que duram de </a:t>
            </a:r>
            <a:r>
              <a:rPr lang="pt-BR" dirty="0" smtClean="0"/>
              <a:t>7 dias </a:t>
            </a:r>
            <a:r>
              <a:rPr lang="pt-BR" dirty="0"/>
              <a:t>a um ano, separados por períodos sem dor que duram um mês ou mais</a:t>
            </a:r>
            <a:r>
              <a:rPr lang="pt-BR" dirty="0" smtClean="0"/>
              <a:t>.</a:t>
            </a:r>
          </a:p>
          <a:p>
            <a:pPr algn="l"/>
            <a:r>
              <a:rPr lang="pt-BR" dirty="0"/>
              <a:t>Critérios </a:t>
            </a:r>
            <a:r>
              <a:rPr lang="pt-BR" dirty="0" smtClean="0"/>
              <a:t>diagnósticos:</a:t>
            </a:r>
            <a:endParaRPr lang="pt-BR" dirty="0"/>
          </a:p>
          <a:p>
            <a:pPr marL="457200" indent="-457200">
              <a:buAutoNum type="alphaUcPeriod"/>
            </a:pPr>
            <a:r>
              <a:rPr lang="pt-BR" dirty="0" smtClean="0"/>
              <a:t>Crises </a:t>
            </a:r>
            <a:r>
              <a:rPr lang="pt-BR" dirty="0"/>
              <a:t>preenchendo os critérios de A a </a:t>
            </a:r>
            <a:r>
              <a:rPr lang="pt-BR" dirty="0" err="1"/>
              <a:t>F</a:t>
            </a:r>
            <a:r>
              <a:rPr lang="pt-BR" dirty="0"/>
              <a:t> </a:t>
            </a:r>
            <a:r>
              <a:rPr lang="pt-BR" dirty="0" smtClean="0"/>
              <a:t>para hemicrania paroxística.</a:t>
            </a:r>
            <a:endParaRPr lang="pt-BR" dirty="0"/>
          </a:p>
          <a:p>
            <a:pPr marL="457200" indent="-457200">
              <a:buAutoNum type="alphaUcPeriod"/>
            </a:pPr>
            <a:r>
              <a:rPr lang="pt-BR" dirty="0" smtClean="0"/>
              <a:t>Pelo </a:t>
            </a:r>
            <a:r>
              <a:rPr lang="pt-BR" dirty="0"/>
              <a:t>menos dois períodos de crises durando de 7 </a:t>
            </a:r>
            <a:r>
              <a:rPr lang="pt-BR" dirty="0" smtClean="0"/>
              <a:t>a 365 </a:t>
            </a:r>
            <a:r>
              <a:rPr lang="pt-BR" dirty="0"/>
              <a:t>dias e </a:t>
            </a:r>
            <a:r>
              <a:rPr lang="pt-BR" dirty="0" smtClean="0"/>
              <a:t>separados por </a:t>
            </a:r>
            <a:r>
              <a:rPr lang="pt-BR" dirty="0"/>
              <a:t>períodos de remissão sem dor ≥ 1 </a:t>
            </a:r>
            <a:r>
              <a:rPr lang="pt-BR" dirty="0" smtClean="0"/>
              <a:t>mês.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Hemicrania Paroxística Crônica (HPC</a:t>
            </a:r>
            <a:r>
              <a:rPr lang="pt-B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Crises de hemicrania paroxística ocorrendo por mais de um ano sem </a:t>
            </a:r>
            <a:r>
              <a:rPr lang="pt-BR" dirty="0" smtClean="0"/>
              <a:t>remissão ou </a:t>
            </a:r>
            <a:r>
              <a:rPr lang="pt-BR" dirty="0"/>
              <a:t>com remissões durando menos de um </a:t>
            </a:r>
            <a:r>
              <a:rPr lang="pt-BR" dirty="0" smtClean="0"/>
              <a:t>mês.</a:t>
            </a:r>
          </a:p>
          <a:p>
            <a:pPr algn="l"/>
            <a:r>
              <a:rPr lang="pt-BR" dirty="0"/>
              <a:t>Critérios </a:t>
            </a:r>
            <a:r>
              <a:rPr lang="pt-BR" dirty="0" smtClean="0"/>
              <a:t>diagnósticos:</a:t>
            </a:r>
            <a:endParaRPr lang="pt-BR" dirty="0"/>
          </a:p>
          <a:p>
            <a:pPr marL="457200" indent="-457200">
              <a:buAutoNum type="alphaUcPeriod"/>
            </a:pPr>
            <a:r>
              <a:rPr lang="pt-BR" dirty="0" smtClean="0"/>
              <a:t>Crises </a:t>
            </a:r>
            <a:r>
              <a:rPr lang="pt-BR" dirty="0"/>
              <a:t>preenchendo os critérios de A a </a:t>
            </a:r>
            <a:r>
              <a:rPr lang="pt-BR" dirty="0" err="1"/>
              <a:t>F</a:t>
            </a:r>
            <a:r>
              <a:rPr lang="pt-BR" dirty="0"/>
              <a:t> </a:t>
            </a:r>
            <a:r>
              <a:rPr lang="pt-BR" dirty="0" smtClean="0"/>
              <a:t>para </a:t>
            </a:r>
            <a:r>
              <a:rPr lang="pt-BR" dirty="0"/>
              <a:t>Hemicrania </a:t>
            </a:r>
            <a:r>
              <a:rPr lang="pt-BR" dirty="0" smtClean="0"/>
              <a:t>paroxística.</a:t>
            </a:r>
            <a:endParaRPr lang="pt-BR" dirty="0"/>
          </a:p>
          <a:p>
            <a:pPr marL="457200" indent="-457200">
              <a:buAutoNum type="alphaUcPeriod"/>
            </a:pPr>
            <a:r>
              <a:rPr lang="pt-BR" dirty="0" smtClean="0"/>
              <a:t>As </a:t>
            </a:r>
            <a:r>
              <a:rPr lang="pt-BR" dirty="0"/>
              <a:t>crises recorrem por &gt; 1 ano sem períodos de remissão ou com </a:t>
            </a:r>
            <a:r>
              <a:rPr lang="pt-BR" dirty="0" smtClean="0"/>
              <a:t>períodos de </a:t>
            </a:r>
            <a:r>
              <a:rPr lang="pt-BR" dirty="0"/>
              <a:t>remissão durando </a:t>
            </a:r>
            <a:r>
              <a:rPr lang="pt-BR" dirty="0" smtClean="0"/>
              <a:t>&lt;1 mês.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65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Tratamento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47234"/>
            <a:ext cx="8915400" cy="3777622"/>
          </a:xfrm>
        </p:spPr>
        <p:txBody>
          <a:bodyPr/>
          <a:lstStyle/>
          <a:p>
            <a:pPr algn="l"/>
            <a:r>
              <a:rPr lang="en-US" dirty="0" err="1" smtClean="0"/>
              <a:t>Indometacina</a:t>
            </a:r>
            <a:r>
              <a:rPr lang="en-US" dirty="0" smtClean="0"/>
              <a:t>: 50-250 mg/</a:t>
            </a:r>
            <a:r>
              <a:rPr lang="en-US" dirty="0" err="1" smtClean="0"/>
              <a:t>dia</a:t>
            </a:r>
            <a:endParaRPr lang="en-US" dirty="0"/>
          </a:p>
          <a:p>
            <a:pPr lvl="1" algn="l"/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efeitos</a:t>
            </a:r>
            <a:r>
              <a:rPr lang="en-US" dirty="0" smtClean="0"/>
              <a:t> </a:t>
            </a:r>
            <a:r>
              <a:rPr lang="en-US" dirty="0" err="1" smtClean="0"/>
              <a:t>colaterais</a:t>
            </a:r>
            <a:r>
              <a:rPr lang="en-US" dirty="0"/>
              <a:t>.</a:t>
            </a:r>
          </a:p>
          <a:p>
            <a:pPr lvl="1" algn="l"/>
            <a:endParaRPr lang="en-US" dirty="0" smtClean="0"/>
          </a:p>
          <a:p>
            <a:pPr algn="l"/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respondem</a:t>
            </a:r>
            <a:r>
              <a:rPr lang="en-US" dirty="0" smtClean="0"/>
              <a:t> a </a:t>
            </a:r>
            <a:r>
              <a:rPr lang="en-US" dirty="0" err="1" smtClean="0"/>
              <a:t>inibidores</a:t>
            </a:r>
            <a:r>
              <a:rPr lang="en-US" dirty="0" smtClean="0"/>
              <a:t> de COX-II (ex.: </a:t>
            </a:r>
            <a:r>
              <a:rPr lang="en-US" dirty="0" err="1" smtClean="0"/>
              <a:t>celecoxibe</a:t>
            </a:r>
            <a:r>
              <a:rPr lang="en-US" dirty="0" smtClean="0"/>
              <a:t>)</a:t>
            </a:r>
          </a:p>
          <a:p>
            <a:pPr lvl="1" algn="l"/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tolerabilidade</a:t>
            </a:r>
            <a:r>
              <a:rPr lang="en-US" dirty="0" smtClean="0"/>
              <a:t> gastrointestinal.</a:t>
            </a:r>
          </a:p>
        </p:txBody>
      </p:sp>
    </p:spTree>
    <p:extLst>
      <p:ext uri="{BB962C8B-B14F-4D97-AF65-F5344CB8AC3E}">
        <p14:creationId xmlns:p14="http://schemas.microsoft.com/office/powerpoint/2010/main" xmlns="" val="2542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9728" y="495713"/>
            <a:ext cx="4114800" cy="701040"/>
          </a:xfrm>
        </p:spPr>
        <p:txBody>
          <a:bodyPr>
            <a:noAutofit/>
          </a:bodyPr>
          <a:lstStyle/>
          <a:p>
            <a:r>
              <a:rPr lang="en-US" sz="4800" dirty="0"/>
              <a:t>SUNCT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950" y="1196753"/>
            <a:ext cx="8576267" cy="53681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(Short-lasting, unilateral, </a:t>
            </a:r>
            <a:r>
              <a:rPr lang="en-US" b="1" dirty="0" err="1"/>
              <a:t>neuralgiform</a:t>
            </a:r>
            <a:r>
              <a:rPr lang="en-US" b="1" dirty="0"/>
              <a:t> </a:t>
            </a:r>
            <a:r>
              <a:rPr lang="en-US" b="1" dirty="0" smtClean="0"/>
              <a:t>headache </a:t>
            </a:r>
            <a:r>
              <a:rPr lang="en-US" b="1" dirty="0"/>
              <a:t>attacks with </a:t>
            </a:r>
            <a:r>
              <a:rPr lang="en-US" b="1" dirty="0" err="1"/>
              <a:t>conjunctival</a:t>
            </a:r>
            <a:r>
              <a:rPr lang="en-US" b="1" dirty="0"/>
              <a:t> injection </a:t>
            </a:r>
            <a:r>
              <a:rPr lang="en-US" b="1" dirty="0" smtClean="0"/>
              <a:t>and tearing).</a:t>
            </a:r>
          </a:p>
          <a:p>
            <a:pPr marL="0" indent="0">
              <a:buNone/>
            </a:pPr>
            <a:endParaRPr lang="pt-BR" dirty="0" smtClean="0"/>
          </a:p>
          <a:p>
            <a:pPr algn="l"/>
            <a:r>
              <a:rPr lang="pt-BR" dirty="0"/>
              <a:t>Mais prevalente no sexo masculino</a:t>
            </a:r>
            <a:r>
              <a:rPr lang="pt-BR" dirty="0" smtClean="0"/>
              <a:t>.</a:t>
            </a:r>
          </a:p>
          <a:p>
            <a:pPr algn="l"/>
            <a:r>
              <a:rPr lang="pt-BR" dirty="0"/>
              <a:t>Idade de início das crises varia entre 35 e 65 anos</a:t>
            </a:r>
          </a:p>
          <a:p>
            <a:pPr algn="l"/>
            <a:r>
              <a:rPr lang="pt-BR" dirty="0" smtClean="0"/>
              <a:t>Síndrome caracterizada por:</a:t>
            </a:r>
          </a:p>
          <a:p>
            <a:pPr marL="793750" lvl="1" indent="-457200">
              <a:buFont typeface="+mj-lt"/>
              <a:buAutoNum type="alphaUcPeriod"/>
            </a:pPr>
            <a:r>
              <a:rPr lang="pt-BR" dirty="0" smtClean="0"/>
              <a:t>Múltiplas crises por hora.</a:t>
            </a:r>
          </a:p>
          <a:p>
            <a:pPr marL="793750" lvl="1" indent="-457200">
              <a:buFont typeface="+mj-lt"/>
              <a:buAutoNum type="alphaUcPeriod"/>
            </a:pPr>
            <a:r>
              <a:rPr lang="pt-BR" dirty="0" smtClean="0"/>
              <a:t>Dor </a:t>
            </a:r>
            <a:r>
              <a:rPr lang="pt-BR" dirty="0"/>
              <a:t>unilateral de curta duração</a:t>
            </a:r>
            <a:r>
              <a:rPr lang="pt-BR" dirty="0" smtClean="0"/>
              <a:t>, </a:t>
            </a:r>
            <a:r>
              <a:rPr lang="pt-BR" b="1" dirty="0" smtClean="0"/>
              <a:t>muito </a:t>
            </a:r>
            <a:r>
              <a:rPr lang="pt-BR" b="1" dirty="0"/>
              <a:t>mais </a:t>
            </a:r>
            <a:r>
              <a:rPr lang="pt-BR" b="1" dirty="0" smtClean="0"/>
              <a:t>breve do que aquelas vistas em qualquer outra cefaleia </a:t>
            </a:r>
            <a:r>
              <a:rPr lang="pt-BR" b="1" dirty="0" err="1" smtClean="0"/>
              <a:t>trigêmino</a:t>
            </a:r>
            <a:r>
              <a:rPr lang="pt-BR" b="1" dirty="0" smtClean="0"/>
              <a:t>-autonômica </a:t>
            </a:r>
            <a:r>
              <a:rPr lang="pt-BR" dirty="0" smtClean="0"/>
              <a:t>(duração de apenas alguns segundos).</a:t>
            </a:r>
          </a:p>
          <a:p>
            <a:pPr marL="793750" lvl="1" indent="-457200">
              <a:buFont typeface="+mj-lt"/>
              <a:buAutoNum type="alphaUcPeriod"/>
            </a:pPr>
            <a:r>
              <a:rPr lang="pt-BR" dirty="0" smtClean="0"/>
              <a:t>Dor em pontadas ou pulsátil e de intensidade moderada a grave.</a:t>
            </a:r>
          </a:p>
          <a:p>
            <a:pPr marL="793750" lvl="1" indent="-457200">
              <a:buFont typeface="+mj-lt"/>
              <a:buAutoNum type="alphaUcPeriod"/>
            </a:pPr>
            <a:r>
              <a:rPr lang="pt-BR" dirty="0" smtClean="0"/>
              <a:t>Lacrimejamento proeminente. </a:t>
            </a:r>
          </a:p>
          <a:p>
            <a:pPr marL="793750" lvl="1" indent="-457200">
              <a:buFont typeface="+mj-lt"/>
              <a:buAutoNum type="alphaUcPeriod"/>
            </a:pPr>
            <a:r>
              <a:rPr lang="pt-BR" dirty="0" smtClean="0"/>
              <a:t>Hiperemia conjuntival no olho </a:t>
            </a:r>
            <a:r>
              <a:rPr lang="pt-BR" dirty="0" err="1" smtClean="0"/>
              <a:t>ipsilateral</a:t>
            </a:r>
            <a:r>
              <a:rPr lang="pt-BR" dirty="0" smtClean="0"/>
              <a:t>.</a:t>
            </a:r>
          </a:p>
          <a:p>
            <a:pPr algn="l"/>
            <a:r>
              <a:rPr lang="pt-BR" dirty="0" smtClean="0"/>
              <a:t>Quadros </a:t>
            </a:r>
            <a:r>
              <a:rPr lang="pt-BR" dirty="0"/>
              <a:t>que mais comumente mimetizam SUNCT são causados por lesões na fossa posterior ou envolvendo a hipófise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marL="793750" lvl="1" indent="-457200">
              <a:buFont typeface="+mj-lt"/>
              <a:buAutoNum type="alphaUcPeriod"/>
            </a:pP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06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Investigação clínica	geral das cefaleias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70186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Momento e circunstância da instalação;</a:t>
            </a:r>
          </a:p>
          <a:p>
            <a:r>
              <a:rPr lang="pt-BR" dirty="0" smtClean="0"/>
              <a:t>Horário e velocidade de </a:t>
            </a:r>
            <a:r>
              <a:rPr lang="pt-BR" dirty="0" err="1" smtClean="0"/>
              <a:t>ínicio</a:t>
            </a:r>
            <a:r>
              <a:rPr lang="pt-BR" dirty="0" smtClean="0"/>
              <a:t>;</a:t>
            </a:r>
          </a:p>
          <a:p>
            <a:r>
              <a:rPr lang="pt-BR" dirty="0" smtClean="0"/>
              <a:t>Intensidade e caráter da dor;</a:t>
            </a:r>
          </a:p>
          <a:p>
            <a:r>
              <a:rPr lang="pt-BR" dirty="0" smtClean="0"/>
              <a:t>Duração;</a:t>
            </a:r>
          </a:p>
          <a:p>
            <a:r>
              <a:rPr lang="pt-BR" dirty="0" smtClean="0"/>
              <a:t>Localização e irradiação;</a:t>
            </a:r>
          </a:p>
          <a:p>
            <a:r>
              <a:rPr lang="pt-BR" dirty="0" smtClean="0"/>
              <a:t>Frequência das crises;</a:t>
            </a:r>
          </a:p>
          <a:p>
            <a:r>
              <a:rPr lang="pt-BR" dirty="0" smtClean="0"/>
              <a:t>Presença de sintomas premonitórios (</a:t>
            </a:r>
            <a:r>
              <a:rPr lang="pt-BR" dirty="0"/>
              <a:t>hiperatividade</a:t>
            </a:r>
            <a:r>
              <a:rPr lang="pt-BR" dirty="0" smtClean="0"/>
              <a:t>, depressão</a:t>
            </a:r>
            <a:r>
              <a:rPr lang="pt-BR" dirty="0"/>
              <a:t>, </a:t>
            </a:r>
            <a:r>
              <a:rPr lang="pt-BR" dirty="0" smtClean="0"/>
              <a:t>irritabilidade, déficit de memória, </a:t>
            </a:r>
            <a:r>
              <a:rPr lang="pt-BR" dirty="0"/>
              <a:t>hiperosmia, </a:t>
            </a:r>
            <a:r>
              <a:rPr lang="pt-BR" dirty="0" smtClean="0"/>
              <a:t>sonolência) e sintomas neurológicos que acompanham ou não a dor;</a:t>
            </a:r>
          </a:p>
          <a:p>
            <a:r>
              <a:rPr lang="pt-BR" dirty="0" smtClean="0"/>
              <a:t>Correlação com sono, profissão, exercícios, problemas emocionais;</a:t>
            </a:r>
          </a:p>
          <a:p>
            <a:r>
              <a:rPr lang="pt-BR" dirty="0" smtClean="0"/>
              <a:t>Fatores desencadeantes, melhora/piora;</a:t>
            </a:r>
          </a:p>
          <a:p>
            <a:r>
              <a:rPr lang="pt-BR" dirty="0" smtClean="0"/>
              <a:t>Tratamentos atuais e prévios, insatisfatórios ou efetivos;</a:t>
            </a:r>
          </a:p>
          <a:p>
            <a:r>
              <a:rPr lang="pt-BR" dirty="0" smtClean="0"/>
              <a:t>Evidência de abuso de medicamentos;</a:t>
            </a:r>
          </a:p>
          <a:p>
            <a:r>
              <a:rPr lang="pt-BR" dirty="0" smtClean="0"/>
              <a:t>História familiar.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775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Diagnósticos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02533"/>
            <a:ext cx="8915400" cy="4318717"/>
          </a:xfrm>
        </p:spPr>
        <p:txBody>
          <a:bodyPr>
            <a:normAutofit/>
          </a:bodyPr>
          <a:lstStyle/>
          <a:p>
            <a:r>
              <a:rPr lang="pt-BR" dirty="0" smtClean="0"/>
              <a:t>A</a:t>
            </a:r>
            <a:r>
              <a:rPr lang="pt-BR" dirty="0"/>
              <a:t>. Pelo menos 20 crises preenchendo os critérios de B a </a:t>
            </a:r>
            <a:r>
              <a:rPr lang="pt-BR" dirty="0" smtClean="0"/>
              <a:t>D;</a:t>
            </a:r>
          </a:p>
          <a:p>
            <a:endParaRPr lang="pt-BR" dirty="0"/>
          </a:p>
          <a:p>
            <a:r>
              <a:rPr lang="pt-BR" dirty="0" smtClean="0"/>
              <a:t>B</a:t>
            </a:r>
            <a:r>
              <a:rPr lang="pt-BR" dirty="0"/>
              <a:t>. Crises de dor unilateral, orbitária, </a:t>
            </a:r>
            <a:r>
              <a:rPr lang="pt-BR" dirty="0" err="1"/>
              <a:t>supra-orbitária</a:t>
            </a:r>
            <a:r>
              <a:rPr lang="pt-BR" dirty="0"/>
              <a:t> ou temporal, em </a:t>
            </a:r>
            <a:r>
              <a:rPr lang="pt-BR" dirty="0" smtClean="0"/>
              <a:t>pontada ou pulsátil durando de cinco a 240 segundos;</a:t>
            </a:r>
          </a:p>
          <a:p>
            <a:endParaRPr lang="pt-BR" dirty="0" smtClean="0"/>
          </a:p>
          <a:p>
            <a:r>
              <a:rPr lang="pt-BR" dirty="0" smtClean="0"/>
              <a:t>C</a:t>
            </a:r>
            <a:r>
              <a:rPr lang="pt-BR" dirty="0"/>
              <a:t>. A dor se acompanha de hiperemia conjuntival </a:t>
            </a:r>
            <a:r>
              <a:rPr lang="pt-BR" dirty="0" err="1"/>
              <a:t>ipsilaterais</a:t>
            </a:r>
            <a:r>
              <a:rPr lang="pt-BR" dirty="0"/>
              <a:t> e </a:t>
            </a:r>
            <a:r>
              <a:rPr lang="pt-BR" dirty="0" smtClean="0"/>
              <a:t>lacrimejamento;</a:t>
            </a:r>
          </a:p>
          <a:p>
            <a:endParaRPr lang="pt-BR" dirty="0"/>
          </a:p>
          <a:p>
            <a:r>
              <a:rPr lang="pt-BR" dirty="0"/>
              <a:t>D. As crises ocorrem com </a:t>
            </a:r>
            <a:r>
              <a:rPr lang="pt-BR" dirty="0" err="1"/>
              <a:t>freqüência</a:t>
            </a:r>
            <a:r>
              <a:rPr lang="pt-BR" dirty="0"/>
              <a:t> de 3 a 200 por </a:t>
            </a:r>
            <a:r>
              <a:rPr lang="pt-BR" dirty="0" smtClean="0"/>
              <a:t>dia;</a:t>
            </a:r>
          </a:p>
          <a:p>
            <a:endParaRPr lang="pt-BR" dirty="0"/>
          </a:p>
          <a:p>
            <a:r>
              <a:rPr lang="pt-BR" dirty="0"/>
              <a:t>E. Não atribuída outro </a:t>
            </a:r>
            <a:r>
              <a:rPr lang="pt-BR" dirty="0" smtClean="0"/>
              <a:t>transtorno.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826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Tratamento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31324"/>
            <a:ext cx="8915400" cy="4975538"/>
          </a:xfrm>
        </p:spPr>
        <p:txBody>
          <a:bodyPr/>
          <a:lstStyle/>
          <a:p>
            <a:pPr algn="l"/>
            <a:r>
              <a:rPr lang="en-US" dirty="0" err="1" smtClean="0"/>
              <a:t>Difícil</a:t>
            </a:r>
            <a:r>
              <a:rPr lang="en-US" dirty="0" smtClean="0"/>
              <a:t> </a:t>
            </a:r>
            <a:r>
              <a:rPr lang="en-US" dirty="0" err="1" smtClean="0"/>
              <a:t>tratamento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cura</a:t>
            </a:r>
            <a:r>
              <a:rPr lang="en-US" dirty="0" smtClean="0"/>
              <a:t>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efetivos</a:t>
            </a:r>
            <a:r>
              <a:rPr lang="en-US" dirty="0" smtClean="0"/>
              <a:t>:</a:t>
            </a:r>
          </a:p>
          <a:p>
            <a:pPr lvl="1" algn="l"/>
            <a:r>
              <a:rPr lang="en-US" dirty="0" err="1" smtClean="0"/>
              <a:t>Lamotrigina</a:t>
            </a:r>
            <a:r>
              <a:rPr lang="en-US" dirty="0" smtClean="0"/>
              <a:t> (100-200 mg) – </a:t>
            </a:r>
            <a:r>
              <a:rPr lang="en-US" dirty="0" err="1" smtClean="0"/>
              <a:t>Antiepilético</a:t>
            </a:r>
            <a:r>
              <a:rPr lang="en-US" dirty="0" smtClean="0"/>
              <a:t>, age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canais</a:t>
            </a:r>
            <a:r>
              <a:rPr lang="en-US" dirty="0" smtClean="0"/>
              <a:t> de Na </a:t>
            </a:r>
            <a:r>
              <a:rPr lang="en-US" dirty="0" err="1" smtClean="0"/>
              <a:t>sensíveis</a:t>
            </a:r>
            <a:r>
              <a:rPr lang="en-US" dirty="0" smtClean="0"/>
              <a:t> à </a:t>
            </a:r>
            <a:r>
              <a:rPr lang="en-US" dirty="0" err="1" smtClean="0"/>
              <a:t>diferença</a:t>
            </a:r>
            <a:r>
              <a:rPr lang="en-US" dirty="0" smtClean="0"/>
              <a:t> de </a:t>
            </a:r>
            <a:r>
              <a:rPr lang="en-US" dirty="0" err="1" smtClean="0"/>
              <a:t>potencial</a:t>
            </a:r>
            <a:r>
              <a:rPr lang="en-US" dirty="0" smtClean="0"/>
              <a:t>, </a:t>
            </a:r>
            <a:r>
              <a:rPr lang="en-US" dirty="0" err="1" smtClean="0"/>
              <a:t>estabilizando</a:t>
            </a:r>
            <a:r>
              <a:rPr lang="en-US" dirty="0" smtClean="0"/>
              <a:t> as </a:t>
            </a:r>
            <a:r>
              <a:rPr lang="en-US" dirty="0" err="1" smtClean="0"/>
              <a:t>membranas</a:t>
            </a:r>
            <a:r>
              <a:rPr lang="en-US" dirty="0" smtClean="0"/>
              <a:t> </a:t>
            </a:r>
            <a:r>
              <a:rPr lang="en-US" dirty="0" err="1" smtClean="0"/>
              <a:t>neuronais</a:t>
            </a:r>
            <a:r>
              <a:rPr lang="en-US" dirty="0" smtClean="0"/>
              <a:t> e </a:t>
            </a:r>
            <a:r>
              <a:rPr lang="en-US" dirty="0" err="1" smtClean="0"/>
              <a:t>inibindo</a:t>
            </a:r>
            <a:r>
              <a:rPr lang="en-US" dirty="0" smtClean="0"/>
              <a:t> a </a:t>
            </a:r>
            <a:r>
              <a:rPr lang="en-US" dirty="0" err="1" smtClean="0"/>
              <a:t>liberação</a:t>
            </a:r>
            <a:r>
              <a:rPr lang="en-US" dirty="0" smtClean="0"/>
              <a:t> de </a:t>
            </a:r>
            <a:r>
              <a:rPr lang="en-US" dirty="0" err="1" smtClean="0"/>
              <a:t>neurotransmissores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glutamato</a:t>
            </a:r>
            <a:r>
              <a:rPr lang="en-US" dirty="0" smtClean="0"/>
              <a:t>.</a:t>
            </a:r>
          </a:p>
          <a:p>
            <a:pPr lvl="1" algn="l"/>
            <a:endParaRPr lang="en-US" dirty="0" smtClean="0"/>
          </a:p>
          <a:p>
            <a:pPr lvl="1" algn="l"/>
            <a:r>
              <a:rPr lang="en-US" dirty="0" err="1" smtClean="0"/>
              <a:t>Gabapentina</a:t>
            </a:r>
            <a:r>
              <a:rPr lang="en-US" dirty="0" smtClean="0"/>
              <a:t> (600 mg) - </a:t>
            </a:r>
            <a:r>
              <a:rPr lang="en-US" dirty="0" err="1" smtClean="0"/>
              <a:t>Atua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modulação</a:t>
            </a:r>
            <a:r>
              <a:rPr lang="en-US" dirty="0" smtClean="0"/>
              <a:t> do Sistema nervosa com </a:t>
            </a:r>
            <a:r>
              <a:rPr lang="en-US" dirty="0" err="1" smtClean="0"/>
              <a:t>lesão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disfunção</a:t>
            </a:r>
            <a:r>
              <a:rPr lang="en-US" dirty="0" smtClean="0"/>
              <a:t>, </a:t>
            </a:r>
            <a:r>
              <a:rPr lang="en-US" dirty="0" err="1" smtClean="0"/>
              <a:t>reduzindo</a:t>
            </a:r>
            <a:r>
              <a:rPr lang="en-US" dirty="0" smtClean="0"/>
              <a:t> a </a:t>
            </a:r>
            <a:r>
              <a:rPr lang="en-US" dirty="0" err="1" smtClean="0"/>
              <a:t>atividade</a:t>
            </a:r>
            <a:r>
              <a:rPr lang="en-US" dirty="0" smtClean="0"/>
              <a:t> nervosa </a:t>
            </a:r>
            <a:r>
              <a:rPr lang="en-US" dirty="0" err="1" smtClean="0"/>
              <a:t>responsável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manutenção</a:t>
            </a:r>
            <a:r>
              <a:rPr lang="en-US" dirty="0" smtClean="0"/>
              <a:t> da </a:t>
            </a:r>
            <a:r>
              <a:rPr lang="en-US" dirty="0" err="1" smtClean="0"/>
              <a:t>dor</a:t>
            </a:r>
            <a:r>
              <a:rPr lang="en-US" dirty="0" smtClean="0"/>
              <a:t> </a:t>
            </a:r>
            <a:r>
              <a:rPr lang="en-US" dirty="0" err="1" smtClean="0"/>
              <a:t>neuropática</a:t>
            </a:r>
            <a:r>
              <a:rPr lang="en-US" dirty="0" smtClean="0"/>
              <a:t>.</a:t>
            </a:r>
          </a:p>
          <a:p>
            <a:pPr lvl="1" algn="l"/>
            <a:endParaRPr lang="en-US" dirty="0" smtClean="0"/>
          </a:p>
          <a:p>
            <a:pPr lvl="1" algn="l"/>
            <a:r>
              <a:rPr lang="en-US" dirty="0" err="1" smtClean="0"/>
              <a:t>Topiramato</a:t>
            </a:r>
            <a:r>
              <a:rPr lang="en-US" dirty="0" smtClean="0"/>
              <a:t> (25-200 mg/</a:t>
            </a:r>
            <a:r>
              <a:rPr lang="en-US" dirty="0" err="1" smtClean="0"/>
              <a:t>dia</a:t>
            </a:r>
            <a:r>
              <a:rPr lang="en-US" dirty="0" smtClean="0"/>
              <a:t>) – </a:t>
            </a:r>
            <a:r>
              <a:rPr lang="en-US" dirty="0" err="1" smtClean="0"/>
              <a:t>Antoconvulsivante</a:t>
            </a:r>
            <a:r>
              <a:rPr lang="en-US" dirty="0" smtClean="0"/>
              <a:t>, </a:t>
            </a:r>
            <a:r>
              <a:rPr lang="en-US" dirty="0" err="1" smtClean="0"/>
              <a:t>modula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canais</a:t>
            </a:r>
            <a:r>
              <a:rPr lang="en-US" dirty="0" smtClean="0"/>
              <a:t> de Na (</a:t>
            </a:r>
            <a:r>
              <a:rPr lang="en-US" dirty="0" err="1" smtClean="0"/>
              <a:t>bloqueio</a:t>
            </a:r>
            <a:r>
              <a:rPr lang="en-US" dirty="0" smtClean="0"/>
              <a:t> da </a:t>
            </a:r>
            <a:r>
              <a:rPr lang="en-US" dirty="0" err="1" smtClean="0"/>
              <a:t>despolarização</a:t>
            </a:r>
            <a:r>
              <a:rPr lang="en-US" dirty="0" smtClean="0"/>
              <a:t>),  </a:t>
            </a:r>
            <a:r>
              <a:rPr lang="en-US" dirty="0" err="1" smtClean="0"/>
              <a:t>atividade</a:t>
            </a:r>
            <a:r>
              <a:rPr lang="en-US" dirty="0" smtClean="0"/>
              <a:t> GABA.</a:t>
            </a:r>
            <a:endParaRPr lang="en-US" dirty="0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6478073" y="5602309"/>
            <a:ext cx="0" cy="283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78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Cefaleias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440180"/>
            <a:ext cx="8915400" cy="5189220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/>
              <a:t>Cefaleia </a:t>
            </a:r>
            <a:r>
              <a:rPr lang="pt-BR" b="1" dirty="0"/>
              <a:t>primária em facadas</a:t>
            </a:r>
            <a:r>
              <a:rPr lang="pt-BR" dirty="0"/>
              <a:t>: curta duração (&lt; 3 s), em pontadas, </a:t>
            </a:r>
            <a:r>
              <a:rPr lang="pt-BR" dirty="0" smtClean="0"/>
              <a:t>pacientes  com </a:t>
            </a:r>
            <a:r>
              <a:rPr lang="pt-BR" dirty="0"/>
              <a:t>enxaqueca ou </a:t>
            </a:r>
            <a:r>
              <a:rPr lang="pt-BR" dirty="0" smtClean="0"/>
              <a:t>cefaleia </a:t>
            </a:r>
            <a:r>
              <a:rPr lang="pt-BR" dirty="0"/>
              <a:t>em salvas.</a:t>
            </a:r>
          </a:p>
          <a:p>
            <a:r>
              <a:rPr lang="pt-BR" b="1" dirty="0" smtClean="0"/>
              <a:t>Cefaleia </a:t>
            </a:r>
            <a:r>
              <a:rPr lang="pt-BR" b="1" dirty="0"/>
              <a:t>primária da tosse</a:t>
            </a:r>
            <a:r>
              <a:rPr lang="pt-BR" dirty="0"/>
              <a:t>: geralmente bilaterais, desencadeadas por tosse ou esforço abdominal. 40% dos casos = patologias associadas </a:t>
            </a:r>
            <a:r>
              <a:rPr lang="pt-BR" dirty="0" smtClean="0"/>
              <a:t>à TC</a:t>
            </a:r>
            <a:r>
              <a:rPr lang="pt-BR" dirty="0"/>
              <a:t>!</a:t>
            </a:r>
          </a:p>
          <a:p>
            <a:r>
              <a:rPr lang="pt-BR" b="1" dirty="0" smtClean="0"/>
              <a:t>Cefaleia </a:t>
            </a:r>
            <a:r>
              <a:rPr lang="pt-BR" b="1" dirty="0"/>
              <a:t>primária do esforço físico</a:t>
            </a:r>
            <a:r>
              <a:rPr lang="pt-BR" dirty="0" smtClean="0"/>
              <a:t>: principalmente </a:t>
            </a:r>
            <a:r>
              <a:rPr lang="pt-BR" dirty="0"/>
              <a:t>em climas quentes ou de elevada altitude</a:t>
            </a:r>
          </a:p>
          <a:p>
            <a:r>
              <a:rPr lang="pt-BR" b="1" dirty="0" smtClean="0"/>
              <a:t>Cefaleia primária </a:t>
            </a:r>
            <a:r>
              <a:rPr lang="pt-BR" b="1" dirty="0"/>
              <a:t>associada à atividade sexual</a:t>
            </a:r>
            <a:r>
              <a:rPr lang="pt-BR" dirty="0"/>
              <a:t>: dor opressiva bilateral desencadeada pela atividade sexual, que aumenta de intensidade com o orgasmo.</a:t>
            </a:r>
          </a:p>
          <a:p>
            <a:r>
              <a:rPr lang="pt-BR" b="1" dirty="0" smtClean="0"/>
              <a:t>Cefaleia </a:t>
            </a:r>
            <a:r>
              <a:rPr lang="pt-BR" b="1" dirty="0" err="1"/>
              <a:t>hípnica</a:t>
            </a:r>
            <a:r>
              <a:rPr lang="pt-BR" dirty="0"/>
              <a:t>: crises sempre acordam paciente. “</a:t>
            </a:r>
            <a:r>
              <a:rPr lang="pt-BR" dirty="0" smtClean="0"/>
              <a:t>Cefaleia </a:t>
            </a:r>
            <a:r>
              <a:rPr lang="pt-BR" dirty="0"/>
              <a:t>do despertador”. Bilateral, sem alterações oculares. Idosos.</a:t>
            </a:r>
          </a:p>
          <a:p>
            <a:r>
              <a:rPr lang="pt-BR" b="1" dirty="0" smtClean="0"/>
              <a:t>Cefaleia </a:t>
            </a:r>
            <a:r>
              <a:rPr lang="pt-BR" b="1" dirty="0"/>
              <a:t>trovoada primária</a:t>
            </a:r>
            <a:r>
              <a:rPr lang="pt-BR" dirty="0"/>
              <a:t>: “raio partindo a cabeça ao meio”. Importante para diagnóstico diferencial com hemorragia </a:t>
            </a:r>
            <a:r>
              <a:rPr lang="pt-BR" dirty="0" err="1"/>
              <a:t>subaracnóide</a:t>
            </a:r>
            <a:r>
              <a:rPr lang="pt-BR" dirty="0"/>
              <a:t>.</a:t>
            </a:r>
          </a:p>
          <a:p>
            <a:r>
              <a:rPr lang="pt-BR" b="1" dirty="0" smtClean="0"/>
              <a:t>Hemicrania </a:t>
            </a:r>
            <a:r>
              <a:rPr lang="pt-BR" b="1" dirty="0"/>
              <a:t>contínua</a:t>
            </a:r>
            <a:r>
              <a:rPr lang="pt-BR" dirty="0"/>
              <a:t>: sempre do mesmo lado da cabeça, diárias e contínuas, sem intervalos livres de dor. Importante o diagnóstico dif. com causas de HIC crônica.</a:t>
            </a:r>
          </a:p>
          <a:p>
            <a:r>
              <a:rPr lang="pt-BR" b="1" dirty="0" smtClean="0"/>
              <a:t>Cefaleia </a:t>
            </a:r>
            <a:r>
              <a:rPr lang="pt-BR" b="1" dirty="0"/>
              <a:t>persistente e diária desde o início (CPDI): </a:t>
            </a:r>
            <a:r>
              <a:rPr lang="pt-BR" dirty="0"/>
              <a:t>Semelhante à </a:t>
            </a:r>
            <a:r>
              <a:rPr lang="pt-BR" dirty="0" smtClean="0"/>
              <a:t>cefaleia </a:t>
            </a:r>
            <a:r>
              <a:rPr lang="pt-BR" dirty="0"/>
              <a:t>tensional, mas pode não ter melhora desde quando surge ou evoluir rapidamente para contínua e sem melhora.</a:t>
            </a:r>
          </a:p>
        </p:txBody>
      </p:sp>
    </p:spTree>
    <p:extLst>
      <p:ext uri="{BB962C8B-B14F-4D97-AF65-F5344CB8AC3E}">
        <p14:creationId xmlns:p14="http://schemas.microsoft.com/office/powerpoint/2010/main" xmlns="" val="22731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99503"/>
            <a:ext cx="8915400" cy="4924023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BASTOS GP et al. Uso da </a:t>
            </a:r>
            <a:r>
              <a:rPr lang="pt-BR" dirty="0" err="1"/>
              <a:t>clorpromazina</a:t>
            </a:r>
            <a:r>
              <a:rPr lang="pt-BR" dirty="0"/>
              <a:t> nas crises </a:t>
            </a:r>
            <a:r>
              <a:rPr lang="pt-BR" dirty="0" smtClean="0"/>
              <a:t>de </a:t>
            </a:r>
            <a:r>
              <a:rPr lang="pt-BR" dirty="0" err="1" smtClean="0"/>
              <a:t>cefaléia</a:t>
            </a:r>
            <a:r>
              <a:rPr lang="pt-BR" dirty="0" smtClean="0"/>
              <a:t> </a:t>
            </a:r>
            <a:r>
              <a:rPr lang="pt-BR" dirty="0"/>
              <a:t>numa unidade de emergência (UE. Tema livre </a:t>
            </a:r>
            <a:r>
              <a:rPr lang="pt-BR" dirty="0" smtClean="0"/>
              <a:t>oral apresentado </a:t>
            </a:r>
            <a:r>
              <a:rPr lang="pt-BR" dirty="0"/>
              <a:t>no XVII </a:t>
            </a:r>
            <a:r>
              <a:rPr lang="pt-BR" dirty="0" err="1" smtClean="0"/>
              <a:t>ongresso</a:t>
            </a:r>
            <a:r>
              <a:rPr lang="pt-BR" dirty="0" smtClean="0"/>
              <a:t> </a:t>
            </a:r>
            <a:r>
              <a:rPr lang="pt-BR" dirty="0"/>
              <a:t>Brasileiro de </a:t>
            </a:r>
            <a:r>
              <a:rPr lang="pt-BR" dirty="0" smtClean="0"/>
              <a:t>Neurologia).</a:t>
            </a:r>
            <a:endParaRPr lang="pt-BR" dirty="0"/>
          </a:p>
          <a:p>
            <a:r>
              <a:rPr lang="pt-BR" dirty="0"/>
              <a:t>Setembro/1996). </a:t>
            </a:r>
            <a:r>
              <a:rPr lang="pt-BR" b="1" dirty="0" err="1"/>
              <a:t>Arq</a:t>
            </a:r>
            <a:r>
              <a:rPr lang="pt-BR" b="1" dirty="0"/>
              <a:t> </a:t>
            </a:r>
            <a:r>
              <a:rPr lang="pt-BR" b="1" dirty="0" err="1"/>
              <a:t>Neuropsiquiatr</a:t>
            </a:r>
            <a:r>
              <a:rPr lang="pt-BR" b="1" dirty="0"/>
              <a:t> 54: </a:t>
            </a:r>
            <a:r>
              <a:rPr lang="pt-BR" dirty="0"/>
              <a:t>O-076, 1996. </a:t>
            </a:r>
            <a:r>
              <a:rPr lang="pt-BR" dirty="0" err="1"/>
              <a:t>Supl.</a:t>
            </a:r>
            <a:r>
              <a:rPr lang="pt-BR" dirty="0" err="1" smtClean="0"/>
              <a:t>Scottish</a:t>
            </a:r>
            <a:r>
              <a:rPr lang="pt-BR" dirty="0" smtClean="0"/>
              <a:t> </a:t>
            </a:r>
            <a:r>
              <a:rPr lang="pt-BR" dirty="0" err="1"/>
              <a:t>Intercollegiate</a:t>
            </a:r>
            <a:r>
              <a:rPr lang="pt-BR" dirty="0"/>
              <a:t> </a:t>
            </a:r>
            <a:r>
              <a:rPr lang="pt-BR" dirty="0" err="1"/>
              <a:t>Guidelines</a:t>
            </a:r>
            <a:r>
              <a:rPr lang="pt-BR" dirty="0"/>
              <a:t> Network </a:t>
            </a:r>
            <a:r>
              <a:rPr lang="pt-BR" dirty="0" err="1"/>
              <a:t>Diagnosis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management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headache</a:t>
            </a:r>
            <a:r>
              <a:rPr lang="pt-BR" dirty="0"/>
              <a:t> in </a:t>
            </a:r>
            <a:r>
              <a:rPr lang="pt-BR" dirty="0" err="1"/>
              <a:t>adults</a:t>
            </a:r>
            <a:r>
              <a:rPr lang="pt-BR" dirty="0"/>
              <a:t>, 2008. [acesso em 22/02].Disponível em: http://www.sign.ac.uk/pdf/sign107.pdf</a:t>
            </a:r>
          </a:p>
          <a:p>
            <a:r>
              <a:rPr lang="it-IT" dirty="0"/>
              <a:t>BORDINI C et al. “Hemicrânia continua”: A clinical </a:t>
            </a:r>
            <a:r>
              <a:rPr lang="it-IT" dirty="0" smtClean="0"/>
              <a:t>review. </a:t>
            </a:r>
            <a:r>
              <a:rPr lang="pt-BR" b="1" dirty="0" err="1" smtClean="0"/>
              <a:t>Headache</a:t>
            </a:r>
            <a:r>
              <a:rPr lang="pt-BR" b="1" dirty="0" smtClean="0"/>
              <a:t> </a:t>
            </a:r>
            <a:r>
              <a:rPr lang="pt-BR" b="1" dirty="0"/>
              <a:t>31: </a:t>
            </a:r>
            <a:r>
              <a:rPr lang="pt-BR" dirty="0"/>
              <a:t>20-26, 1991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Bigal</a:t>
            </a:r>
            <a:r>
              <a:rPr lang="pt-BR" dirty="0" smtClean="0"/>
              <a:t> </a:t>
            </a:r>
            <a:r>
              <a:rPr lang="pt-BR" dirty="0"/>
              <a:t>M, </a:t>
            </a:r>
            <a:r>
              <a:rPr lang="pt-BR" dirty="0" err="1"/>
              <a:t>Bordini</a:t>
            </a:r>
            <a:r>
              <a:rPr lang="pt-BR" dirty="0"/>
              <a:t> CA, </a:t>
            </a:r>
            <a:r>
              <a:rPr lang="pt-BR" dirty="0" err="1"/>
              <a:t>Speciali</a:t>
            </a:r>
            <a:r>
              <a:rPr lang="pt-BR" dirty="0"/>
              <a:t> JG. Protocolos para tratamento de cefaleia aguda em unidade de </a:t>
            </a:r>
            <a:r>
              <a:rPr lang="pt-BR" dirty="0" err="1"/>
              <a:t>emergencia</a:t>
            </a:r>
            <a:r>
              <a:rPr lang="pt-BR" dirty="0"/>
              <a:t>. Medicina, Ribeiro Preto, 32: 486-491 out./dez. 1999. [acesso em 22/02/2013]. Disponível em: http://www.fmrp.usp.br/revista/1999/vol32n4/protocolo_tratamento_cefaleia_aguda.pdf</a:t>
            </a:r>
          </a:p>
          <a:p>
            <a:r>
              <a:rPr lang="pt-BR" dirty="0"/>
              <a:t>SCHLAKE H-P et al. “</a:t>
            </a:r>
            <a:r>
              <a:rPr lang="pt-BR" dirty="0" err="1"/>
              <a:t>Symptomatic</a:t>
            </a:r>
            <a:r>
              <a:rPr lang="pt-BR" dirty="0"/>
              <a:t> </a:t>
            </a:r>
            <a:r>
              <a:rPr lang="pt-BR" dirty="0" err="1"/>
              <a:t>migraine</a:t>
            </a:r>
            <a:r>
              <a:rPr lang="pt-BR" dirty="0"/>
              <a:t>”: </a:t>
            </a:r>
            <a:r>
              <a:rPr lang="pt-BR" dirty="0" err="1" smtClean="0"/>
              <a:t>Intracranial</a:t>
            </a:r>
            <a:r>
              <a:rPr lang="pt-BR" dirty="0" smtClean="0"/>
              <a:t> </a:t>
            </a:r>
            <a:r>
              <a:rPr lang="en-US" dirty="0" smtClean="0"/>
              <a:t>lesions </a:t>
            </a:r>
            <a:r>
              <a:rPr lang="en-US" dirty="0"/>
              <a:t>mimicking </a:t>
            </a:r>
            <a:r>
              <a:rPr lang="en-US" dirty="0" err="1"/>
              <a:t>migrainous</a:t>
            </a:r>
            <a:r>
              <a:rPr lang="en-US" dirty="0"/>
              <a:t> headache - A report of </a:t>
            </a:r>
            <a:r>
              <a:rPr lang="en-US" dirty="0" smtClean="0"/>
              <a:t>three cases. </a:t>
            </a:r>
            <a:r>
              <a:rPr lang="en-US" b="1" dirty="0" smtClean="0"/>
              <a:t>Headache </a:t>
            </a:r>
            <a:r>
              <a:rPr lang="en-US" b="1" dirty="0"/>
              <a:t>31: </a:t>
            </a:r>
            <a:r>
              <a:rPr lang="en-US" dirty="0"/>
              <a:t>661-665, 1991.</a:t>
            </a:r>
            <a:r>
              <a:rPr lang="en-US" dirty="0" smtClean="0"/>
              <a:t>Osterhaus </a:t>
            </a:r>
            <a:r>
              <a:rPr lang="en-US" dirty="0"/>
              <a:t>JT, </a:t>
            </a:r>
            <a:r>
              <a:rPr lang="en-US" dirty="0" err="1"/>
              <a:t>Gutterman</a:t>
            </a:r>
            <a:r>
              <a:rPr lang="en-US" dirty="0"/>
              <a:t> DL, </a:t>
            </a:r>
            <a:r>
              <a:rPr lang="en-US" dirty="0" err="1"/>
              <a:t>Plachetka</a:t>
            </a:r>
            <a:r>
              <a:rPr lang="en-US" dirty="0"/>
              <a:t> JR. Healthcare resource and lost labor costs of </a:t>
            </a:r>
            <a:r>
              <a:rPr lang="en-US" dirty="0" smtClean="0"/>
              <a:t>migraine headache </a:t>
            </a:r>
            <a:r>
              <a:rPr lang="en-US" dirty="0"/>
              <a:t>in the United States. </a:t>
            </a:r>
            <a:r>
              <a:rPr lang="en-US" dirty="0" err="1"/>
              <a:t>Pharmacoeconomics</a:t>
            </a:r>
            <a:r>
              <a:rPr lang="en-US" dirty="0"/>
              <a:t> </a:t>
            </a:r>
            <a:r>
              <a:rPr lang="en-US" dirty="0" smtClean="0"/>
              <a:t>1992;2:67-76.</a:t>
            </a:r>
          </a:p>
          <a:p>
            <a:r>
              <a:rPr lang="pt-BR" dirty="0" smtClean="0"/>
              <a:t>Gil-Gouveia </a:t>
            </a:r>
            <a:r>
              <a:rPr lang="pt-BR" dirty="0"/>
              <a:t>R, Parreira E, </a:t>
            </a:r>
            <a:r>
              <a:rPr lang="pt-BR" dirty="0" smtClean="0"/>
              <a:t>Pavão-Martins I</a:t>
            </a:r>
            <a:r>
              <a:rPr lang="pt-BR" dirty="0"/>
              <a:t>. Duração das crises de cefaleia em salvas</a:t>
            </a:r>
            <a:r>
              <a:rPr lang="pt-BR" dirty="0" smtClean="0"/>
              <a:t>. Sinapse </a:t>
            </a:r>
            <a:r>
              <a:rPr lang="pt-BR" dirty="0"/>
              <a:t>2006 Maio; 6 (1): </a:t>
            </a:r>
            <a:r>
              <a:rPr lang="pt-BR" dirty="0" smtClean="0"/>
              <a:t>41-7</a:t>
            </a:r>
          </a:p>
          <a:p>
            <a:r>
              <a:rPr lang="pt-BR" dirty="0" smtClean="0"/>
              <a:t>Varjão </a:t>
            </a:r>
            <a:r>
              <a:rPr lang="pt-BR" dirty="0"/>
              <a:t>FM, Jorge JH, </a:t>
            </a:r>
            <a:r>
              <a:rPr lang="pt-BR" dirty="0" err="1"/>
              <a:t>Nepelenbroek</a:t>
            </a:r>
            <a:r>
              <a:rPr lang="pt-BR" dirty="0"/>
              <a:t> K H, Alencar Júnior FGP. Cefaleia tipo tensional. Revista Saúde e Pesquisa, v. 1, n. 2, p.185-191, maio/ago. </a:t>
            </a:r>
            <a:r>
              <a:rPr lang="pt-BR" dirty="0" smtClean="0"/>
              <a:t>2008</a:t>
            </a:r>
          </a:p>
          <a:p>
            <a:r>
              <a:rPr lang="pt-BR" dirty="0"/>
              <a:t>Gil-Gouveia R, Parreira E, </a:t>
            </a:r>
            <a:r>
              <a:rPr lang="pt-BR" dirty="0" smtClean="0"/>
              <a:t>Pavão-Martins I</a:t>
            </a:r>
            <a:r>
              <a:rPr lang="pt-BR" dirty="0"/>
              <a:t>. Duração das crises de cefaleia em salvas</a:t>
            </a:r>
            <a:r>
              <a:rPr lang="pt-BR" dirty="0" smtClean="0"/>
              <a:t>. Sinapse </a:t>
            </a:r>
            <a:r>
              <a:rPr lang="pt-BR" dirty="0"/>
              <a:t>2006 Maio; 6 (1): </a:t>
            </a:r>
            <a:r>
              <a:rPr lang="pt-BR" dirty="0" smtClean="0"/>
              <a:t>41-7.</a:t>
            </a:r>
          </a:p>
          <a:p>
            <a:r>
              <a:rPr lang="pt-BR" dirty="0" err="1" smtClean="0"/>
              <a:t>Piovesam</a:t>
            </a:r>
            <a:r>
              <a:rPr lang="pt-BR" dirty="0" smtClean="0"/>
              <a:t> EJ, Werneck, LC. Visão generalista da </a:t>
            </a:r>
            <a:r>
              <a:rPr lang="pt-BR" dirty="0" err="1" smtClean="0"/>
              <a:t>migrânea</a:t>
            </a:r>
            <a:r>
              <a:rPr lang="pt-BR" dirty="0" smtClean="0"/>
              <a:t> (enxaqueca): reavaliação diagnóstica em 99 pacientes. Ver </a:t>
            </a:r>
            <a:r>
              <a:rPr lang="pt-BR" dirty="0" err="1" smtClean="0"/>
              <a:t>Med</a:t>
            </a:r>
            <a:r>
              <a:rPr lang="pt-BR" dirty="0" smtClean="0"/>
              <a:t> Paraná 1998;56:1-8.</a:t>
            </a:r>
          </a:p>
          <a:p>
            <a:r>
              <a:rPr lang="pt-BR" dirty="0" smtClean="0"/>
              <a:t>Comitê </a:t>
            </a:r>
            <a:r>
              <a:rPr lang="pt-BR" dirty="0"/>
              <a:t>AD HOC da Sociedade Brasileira de </a:t>
            </a:r>
            <a:r>
              <a:rPr lang="pt-BR" dirty="0" err="1" smtClean="0"/>
              <a:t>Cefaléia</a:t>
            </a:r>
            <a:r>
              <a:rPr lang="pt-BR" dirty="0" smtClean="0"/>
              <a:t>. Recomendações </a:t>
            </a:r>
            <a:r>
              <a:rPr lang="pt-BR" dirty="0"/>
              <a:t>para o tratamento da crise </a:t>
            </a:r>
            <a:r>
              <a:rPr lang="pt-BR" dirty="0" err="1"/>
              <a:t>migranosa</a:t>
            </a:r>
            <a:r>
              <a:rPr lang="pt-BR" dirty="0"/>
              <a:t>. </a:t>
            </a:r>
            <a:r>
              <a:rPr lang="pt-BR" dirty="0" err="1" smtClean="0"/>
              <a:t>Arq</a:t>
            </a:r>
            <a:r>
              <a:rPr lang="pt-BR" dirty="0" smtClean="0"/>
              <a:t> </a:t>
            </a:r>
            <a:r>
              <a:rPr lang="pt-BR" dirty="0" err="1" smtClean="0"/>
              <a:t>Neuropsiquiatr</a:t>
            </a:r>
            <a:r>
              <a:rPr lang="pt-BR" dirty="0" smtClean="0"/>
              <a:t> </a:t>
            </a:r>
            <a:r>
              <a:rPr lang="pt-BR" dirty="0"/>
              <a:t>2000;58(2A):</a:t>
            </a:r>
            <a:r>
              <a:rPr lang="pt-BR" dirty="0" smtClean="0"/>
              <a:t>371-89.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3748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Cefaleias Primárias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Cefaleia Tensional;</a:t>
            </a:r>
          </a:p>
          <a:p>
            <a:r>
              <a:rPr lang="pt-BR" dirty="0" err="1" smtClean="0"/>
              <a:t>Migrânea</a:t>
            </a:r>
            <a:r>
              <a:rPr lang="pt-BR" dirty="0" smtClean="0"/>
              <a:t> (enxaqueca);</a:t>
            </a:r>
          </a:p>
          <a:p>
            <a:r>
              <a:rPr lang="pt-BR" dirty="0" smtClean="0"/>
              <a:t>Cefaleia em salvas;</a:t>
            </a:r>
          </a:p>
          <a:p>
            <a:r>
              <a:rPr lang="pt-BR" dirty="0" err="1" smtClean="0"/>
              <a:t>Hemicraniana</a:t>
            </a:r>
            <a:r>
              <a:rPr lang="pt-BR" dirty="0" smtClean="0"/>
              <a:t> paroxística;</a:t>
            </a:r>
          </a:p>
          <a:p>
            <a:r>
              <a:rPr lang="pt-BR" dirty="0" smtClean="0"/>
              <a:t>SUNCT</a:t>
            </a:r>
          </a:p>
          <a:p>
            <a:r>
              <a:rPr lang="pt-BR" dirty="0" smtClean="0"/>
              <a:t>Outras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335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Cefaleia Tensional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98620"/>
          </a:xfrm>
        </p:spPr>
        <p:txBody>
          <a:bodyPr/>
          <a:lstStyle/>
          <a:p>
            <a:r>
              <a:rPr lang="pt-BR" dirty="0" smtClean="0"/>
              <a:t>Causa mais comum de cefaleia primária (40-70% da população, mais comum em mulheres);</a:t>
            </a:r>
          </a:p>
          <a:p>
            <a:r>
              <a:rPr lang="pt-BR" dirty="0" smtClean="0"/>
              <a:t>Caracteriza-se por uma cefaleia de caráter opressivo, </a:t>
            </a:r>
            <a:r>
              <a:rPr lang="pt-BR" dirty="0" err="1" smtClean="0"/>
              <a:t>frontoccipital</a:t>
            </a:r>
            <a:r>
              <a:rPr lang="pt-BR" dirty="0"/>
              <a:t> </a:t>
            </a:r>
            <a:r>
              <a:rPr lang="pt-BR" dirty="0" smtClean="0"/>
              <a:t>ou </a:t>
            </a:r>
            <a:r>
              <a:rPr lang="pt-BR" dirty="0" err="1" smtClean="0"/>
              <a:t>temporocciptial</a:t>
            </a:r>
            <a:r>
              <a:rPr lang="pt-BR" dirty="0" smtClean="0"/>
              <a:t> bilateral </a:t>
            </a:r>
            <a:r>
              <a:rPr lang="pt-BR" b="1" dirty="0" smtClean="0"/>
              <a:t>não</a:t>
            </a:r>
            <a:r>
              <a:rPr lang="pt-BR" dirty="0" smtClean="0"/>
              <a:t> pulsátil;</a:t>
            </a:r>
          </a:p>
          <a:p>
            <a:r>
              <a:rPr lang="pt-BR" b="1" dirty="0" smtClean="0"/>
              <a:t>Não</a:t>
            </a:r>
            <a:r>
              <a:rPr lang="pt-BR" dirty="0" smtClean="0"/>
              <a:t> associadas a náuseas, vômitos, foto e/ou fonofobia, não agravada durante atividades físicas;</a:t>
            </a:r>
          </a:p>
          <a:p>
            <a:r>
              <a:rPr lang="pt-BR" dirty="0" smtClean="0"/>
              <a:t>Intensidade leve a moderada (não acorda o paciente, o paciente não precisa parar seus afazeres;</a:t>
            </a:r>
          </a:p>
          <a:p>
            <a:r>
              <a:rPr lang="pt-BR" dirty="0" smtClean="0"/>
              <a:t>Duração prolongada (30min - 7 dias);</a:t>
            </a:r>
          </a:p>
          <a:p>
            <a:r>
              <a:rPr lang="pt-BR" dirty="0" smtClean="0"/>
              <a:t>Geralmente se inicia no período vespertino ou noturno, após um dia estressante ou algum tipo de aborrecimento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930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23060"/>
            <a:ext cx="8915400" cy="4288162"/>
          </a:xfrm>
        </p:spPr>
        <p:txBody>
          <a:bodyPr/>
          <a:lstStyle/>
          <a:p>
            <a:pPr marL="0" indent="-274320" algn="just">
              <a:buClr>
                <a:schemeClr val="accent3"/>
              </a:buClr>
              <a:buNone/>
              <a:defRPr/>
            </a:pPr>
            <a:endParaRPr lang="pt-BR" dirty="0" smtClean="0"/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 smtClean="0"/>
              <a:t>Teoria Prévia: Contratura </a:t>
            </a:r>
            <a:r>
              <a:rPr lang="pt-BR" dirty="0"/>
              <a:t>intensa e posterior isquemia dos músculos </a:t>
            </a:r>
            <a:r>
              <a:rPr lang="pt-BR" dirty="0" err="1"/>
              <a:t>pericranianos</a:t>
            </a:r>
            <a:r>
              <a:rPr lang="pt-BR" dirty="0"/>
              <a:t>. </a:t>
            </a:r>
            <a:r>
              <a:rPr lang="pt-BR" dirty="0" smtClean="0"/>
              <a:t>Porém, estudos </a:t>
            </a:r>
            <a:r>
              <a:rPr lang="pt-BR" dirty="0"/>
              <a:t>de </a:t>
            </a:r>
            <a:r>
              <a:rPr lang="pt-BR" dirty="0" smtClean="0"/>
              <a:t>eletromiografia mostraram que </a:t>
            </a:r>
            <a:r>
              <a:rPr lang="pt-BR" dirty="0"/>
              <a:t>a atividade muscular era normal ou levemente aumentada, </a:t>
            </a:r>
            <a:r>
              <a:rPr lang="pt-BR" dirty="0" smtClean="0"/>
              <a:t>com ausência </a:t>
            </a:r>
            <a:r>
              <a:rPr lang="pt-BR" dirty="0"/>
              <a:t>de </a:t>
            </a:r>
            <a:r>
              <a:rPr lang="pt-BR" dirty="0" smtClean="0"/>
              <a:t>lactato. </a:t>
            </a:r>
          </a:p>
          <a:p>
            <a:pPr marL="0" indent="-274320" algn="just">
              <a:buClr>
                <a:schemeClr val="accent3"/>
              </a:buClr>
              <a:buNone/>
              <a:defRPr/>
            </a:pPr>
            <a:endParaRPr lang="pt-BR" dirty="0"/>
          </a:p>
          <a:p>
            <a:pPr marL="0" indent="-274320" algn="just">
              <a:buClr>
                <a:schemeClr val="accent3"/>
              </a:buClr>
              <a:buNone/>
              <a:defRPr/>
            </a:pPr>
            <a:endParaRPr lang="pt-BR" dirty="0" smtClean="0"/>
          </a:p>
          <a:p>
            <a:pPr marL="0" indent="-274320" algn="just">
              <a:buClr>
                <a:schemeClr val="accent3"/>
              </a:buClr>
              <a:buNone/>
              <a:defRPr/>
            </a:pPr>
            <a:r>
              <a:rPr lang="pt-BR" dirty="0" smtClean="0"/>
              <a:t>Teoria Atual: fisiopatologia </a:t>
            </a:r>
            <a:r>
              <a:rPr lang="pt-BR" dirty="0"/>
              <a:t>exata ainda não é conhecida, mas sabe que é complexa, </a:t>
            </a:r>
            <a:r>
              <a:rPr lang="pt-BR" dirty="0" smtClean="0"/>
              <a:t>envolvendo mecanismos </a:t>
            </a:r>
            <a:r>
              <a:rPr lang="pt-BR" dirty="0"/>
              <a:t>periféricos (como aumento da sensibilidade à palpação dos tecidos </a:t>
            </a:r>
            <a:r>
              <a:rPr lang="pt-BR" dirty="0" err="1"/>
              <a:t>miofasciais</a:t>
            </a:r>
            <a:r>
              <a:rPr lang="pt-BR" dirty="0"/>
              <a:t> </a:t>
            </a:r>
            <a:r>
              <a:rPr lang="pt-BR" dirty="0" err="1"/>
              <a:t>pericranianos</a:t>
            </a:r>
            <a:r>
              <a:rPr lang="pt-BR" dirty="0" smtClean="0"/>
              <a:t>) e  </a:t>
            </a:r>
            <a:r>
              <a:rPr lang="pt-BR" dirty="0"/>
              <a:t>mecanismos centrais (como estresse que leva a contrações involuntárias de músculos cefálicos, a diminuição da atividade inibitória descendente e a hipersensibilidade </a:t>
            </a:r>
            <a:r>
              <a:rPr lang="pt-BR" dirty="0" err="1"/>
              <a:t>supra-espinhal</a:t>
            </a:r>
            <a:r>
              <a:rPr lang="pt-BR" dirty="0"/>
              <a:t> a estímulos </a:t>
            </a:r>
            <a:r>
              <a:rPr lang="pt-BR" dirty="0" err="1"/>
              <a:t>nociceptivos</a:t>
            </a:r>
            <a:r>
              <a:rPr lang="pt-BR" dirty="0"/>
              <a:t>; além das alterações no nível de serotonina).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783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Diagnósticos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94460"/>
            <a:ext cx="8915400" cy="5463540"/>
          </a:xfrm>
        </p:spPr>
        <p:txBody>
          <a:bodyPr>
            <a:normAutofit fontScale="92500" lnSpcReduction="20000"/>
          </a:bodyPr>
          <a:lstStyle/>
          <a:p>
            <a:pPr defTabSz="514350"/>
            <a:r>
              <a:rPr lang="pt-BR" b="1" dirty="0" smtClean="0"/>
              <a:t>EPISÓDICA FREQUENTE</a:t>
            </a:r>
            <a:r>
              <a:rPr lang="pt-BR" dirty="0" smtClean="0"/>
              <a:t>:</a:t>
            </a:r>
          </a:p>
          <a:p>
            <a:pPr defTabSz="514350"/>
            <a:r>
              <a:rPr lang="pt-BR" dirty="0" smtClean="0"/>
              <a:t>A</a:t>
            </a:r>
            <a:r>
              <a:rPr lang="pt-BR" dirty="0"/>
              <a:t>. Pelo menos 10 crises atendendo aos critérios de B a D, com frequência menor que 15 crises/mês ou 180 crises/ano. </a:t>
            </a:r>
            <a:endParaRPr lang="pt-BR" dirty="0" smtClean="0"/>
          </a:p>
          <a:p>
            <a:pPr defTabSz="514350"/>
            <a:r>
              <a:rPr lang="pt-BR" dirty="0" smtClean="0"/>
              <a:t>B. </a:t>
            </a:r>
            <a:r>
              <a:rPr lang="pt-BR" dirty="0" err="1" smtClean="0"/>
              <a:t>Cefaléia</a:t>
            </a:r>
            <a:r>
              <a:rPr lang="pt-BR" dirty="0" smtClean="0"/>
              <a:t> </a:t>
            </a:r>
            <a:r>
              <a:rPr lang="pt-BR" dirty="0"/>
              <a:t>durando de 30 minutos a sete </a:t>
            </a:r>
            <a:r>
              <a:rPr lang="pt-BR" dirty="0" smtClean="0"/>
              <a:t>dias;</a:t>
            </a:r>
            <a:endParaRPr lang="pt-BR" dirty="0"/>
          </a:p>
          <a:p>
            <a:pPr defTabSz="514350"/>
            <a:r>
              <a:rPr lang="pt-BR" dirty="0"/>
              <a:t>C. A </a:t>
            </a:r>
            <a:r>
              <a:rPr lang="pt-BR" dirty="0" err="1"/>
              <a:t>cefaléia</a:t>
            </a:r>
            <a:r>
              <a:rPr lang="pt-BR" dirty="0"/>
              <a:t> tem pelo menos duas das seguintes características:</a:t>
            </a:r>
          </a:p>
          <a:p>
            <a:pPr defTabSz="514350"/>
            <a:r>
              <a:rPr lang="pt-BR" dirty="0"/>
              <a:t>	1. localização bilateral</a:t>
            </a:r>
          </a:p>
          <a:p>
            <a:pPr defTabSz="514350"/>
            <a:r>
              <a:rPr lang="pt-BR" dirty="0"/>
              <a:t>	2. caráter em pressão/aperto (não pulsátil)</a:t>
            </a:r>
          </a:p>
          <a:p>
            <a:pPr defTabSz="514350"/>
            <a:r>
              <a:rPr lang="pt-BR" dirty="0"/>
              <a:t>	3. intensidade fraca ou moderada</a:t>
            </a:r>
          </a:p>
          <a:p>
            <a:pPr defTabSz="514350"/>
            <a:r>
              <a:rPr lang="pt-BR" dirty="0"/>
              <a:t>	4. não é agravada por atividade física </a:t>
            </a:r>
            <a:r>
              <a:rPr lang="pt-BR" dirty="0" smtClean="0"/>
              <a:t>rotineira</a:t>
            </a:r>
            <a:endParaRPr lang="pt-BR" dirty="0"/>
          </a:p>
          <a:p>
            <a:pPr defTabSz="514350">
              <a:spcAft>
                <a:spcPct val="20000"/>
              </a:spcAft>
            </a:pPr>
            <a:r>
              <a:rPr lang="pt-BR" dirty="0"/>
              <a:t>D. Ambos os seguintes:</a:t>
            </a:r>
          </a:p>
          <a:p>
            <a:pPr defTabSz="514350"/>
            <a:r>
              <a:rPr lang="pt-BR" dirty="0"/>
              <a:t>	1. ausência de náusea ou vômito (anorexia pode ocorrer)</a:t>
            </a:r>
          </a:p>
          <a:p>
            <a:pPr defTabSz="514350"/>
            <a:r>
              <a:rPr lang="pt-BR" dirty="0"/>
              <a:t>	2. fotofobia ou fonofobia (apenas uma delas pode estar presente)</a:t>
            </a:r>
          </a:p>
          <a:p>
            <a:pPr defTabSz="514350"/>
            <a:r>
              <a:rPr lang="pt-BR" dirty="0"/>
              <a:t>E.  Não atribuída a outro transtorno (descartados outros transtornos em caso de suspeita com exames apropriados</a:t>
            </a:r>
            <a:r>
              <a:rPr lang="pt-BR" dirty="0" smtClean="0"/>
              <a:t>);</a:t>
            </a:r>
          </a:p>
          <a:p>
            <a:pPr defTabSz="514350"/>
            <a:endParaRPr lang="pt-BR" dirty="0">
              <a:solidFill>
                <a:srgbClr val="000000"/>
              </a:solidFill>
            </a:endParaRPr>
          </a:p>
          <a:p>
            <a:pPr defTabSz="514350"/>
            <a:r>
              <a:rPr lang="pt-BR" dirty="0" smtClean="0">
                <a:solidFill>
                  <a:srgbClr val="000000"/>
                </a:solidFill>
              </a:rPr>
              <a:t>Obs.:  A </a:t>
            </a:r>
            <a:r>
              <a:rPr lang="pt-BR" b="1" dirty="0" smtClean="0">
                <a:solidFill>
                  <a:srgbClr val="000000"/>
                </a:solidFill>
              </a:rPr>
              <a:t>episódica infrequente</a:t>
            </a:r>
            <a:r>
              <a:rPr lang="pt-BR" dirty="0" smtClean="0">
                <a:solidFill>
                  <a:srgbClr val="000000"/>
                </a:solidFill>
              </a:rPr>
              <a:t> segue os mesmos critérios diagnósticos, exceto pelo n° de crises (1 crise/mês ou 12 crises/ano).</a:t>
            </a:r>
            <a:endParaRPr lang="pt-BR" dirty="0">
              <a:solidFill>
                <a:srgbClr val="00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149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Diagnósticos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08760"/>
            <a:ext cx="8915400" cy="489204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CEFALEIA TENSIONAL CRÔNICA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A. Crises de </a:t>
            </a:r>
            <a:r>
              <a:rPr lang="pt-BR" dirty="0" err="1"/>
              <a:t>cefaléia</a:t>
            </a:r>
            <a:r>
              <a:rPr lang="pt-BR" dirty="0"/>
              <a:t> que ocorrem com </a:t>
            </a:r>
            <a:r>
              <a:rPr lang="pt-BR" dirty="0" err="1"/>
              <a:t>frequencia</a:t>
            </a:r>
            <a:r>
              <a:rPr lang="pt-BR" dirty="0"/>
              <a:t>  ≥ 15 </a:t>
            </a:r>
            <a:r>
              <a:rPr lang="pt-BR" dirty="0" smtClean="0"/>
              <a:t>dias/mês</a:t>
            </a:r>
            <a:r>
              <a:rPr lang="pt-BR" dirty="0"/>
              <a:t>, em média, por &gt; 3</a:t>
            </a:r>
            <a:r>
              <a:rPr lang="pt-BR" dirty="0" smtClean="0"/>
              <a:t> </a:t>
            </a:r>
            <a:r>
              <a:rPr lang="pt-BR" dirty="0"/>
              <a:t>meses (≥ 180 </a:t>
            </a:r>
            <a:r>
              <a:rPr lang="pt-BR" dirty="0" smtClean="0"/>
              <a:t>dias/ano), </a:t>
            </a:r>
            <a:r>
              <a:rPr lang="pt-BR" dirty="0"/>
              <a:t>e preenchendo os critérios de B a </a:t>
            </a:r>
            <a:r>
              <a:rPr lang="pt-BR" dirty="0" smtClean="0"/>
              <a:t>D;</a:t>
            </a:r>
            <a:endParaRPr lang="pt-BR" dirty="0"/>
          </a:p>
          <a:p>
            <a:pPr defTabSz="514350">
              <a:lnSpc>
                <a:spcPct val="80000"/>
              </a:lnSpc>
            </a:pPr>
            <a:r>
              <a:rPr lang="pt-BR" dirty="0"/>
              <a:t>B. A </a:t>
            </a:r>
            <a:r>
              <a:rPr lang="pt-BR" dirty="0" err="1"/>
              <a:t>cefaléia</a:t>
            </a:r>
            <a:r>
              <a:rPr lang="pt-BR" dirty="0"/>
              <a:t> dura horas ou pode ser </a:t>
            </a:r>
            <a:r>
              <a:rPr lang="pt-BR" dirty="0" smtClean="0"/>
              <a:t>contínua;</a:t>
            </a:r>
            <a:endParaRPr lang="pt-BR" dirty="0"/>
          </a:p>
          <a:p>
            <a:pPr defTabSz="514350">
              <a:lnSpc>
                <a:spcPct val="80000"/>
              </a:lnSpc>
            </a:pPr>
            <a:r>
              <a:rPr lang="pt-BR" dirty="0"/>
              <a:t>C. A </a:t>
            </a:r>
            <a:r>
              <a:rPr lang="pt-BR" dirty="0" err="1"/>
              <a:t>cefaléia</a:t>
            </a:r>
            <a:r>
              <a:rPr lang="pt-BR" dirty="0"/>
              <a:t> tem pelo menos duas das seguintes características: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	1. localização bilateral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	2. caráter em pressão/aperto (não pulsátil)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	3. intensidade fraca ou moderada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	4. não é agravada por atividade física rotineira como caminhar ou subir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         escadas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D. Ambos os seguintes: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	1. não mais do que um dos seguintes sintomas: fotofobia, fonofobia ou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         náusea leve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	2. nem náusea moderada ou intensa, nem vômitos</a:t>
            </a:r>
          </a:p>
          <a:p>
            <a:pPr defTabSz="514350">
              <a:lnSpc>
                <a:spcPct val="80000"/>
              </a:lnSpc>
            </a:pPr>
            <a:r>
              <a:rPr lang="pt-BR" dirty="0"/>
              <a:t>E. Não atribuída a outro transtorno (descartados outros transtornos em caso de suspeita com exames apropriados)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6029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610</TotalTime>
  <Words>3334</Words>
  <Application>Microsoft Office PowerPoint</Application>
  <PresentationFormat>Personalizar</PresentationFormat>
  <Paragraphs>363</Paragraphs>
  <Slides>43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Cacho</vt:lpstr>
      <vt:lpstr>Cefaleias Primárias</vt:lpstr>
      <vt:lpstr>Definições</vt:lpstr>
      <vt:lpstr>Epidemiologia</vt:lpstr>
      <vt:lpstr>Investigação clínica geral das cefaleias</vt:lpstr>
      <vt:lpstr>Cefaleias Primárias</vt:lpstr>
      <vt:lpstr>Cefaleia Tensional</vt:lpstr>
      <vt:lpstr>Fisiopatologia</vt:lpstr>
      <vt:lpstr>Critérios Diagnósticos</vt:lpstr>
      <vt:lpstr>Critérios Diagnósticos</vt:lpstr>
      <vt:lpstr>Critérios Diagnósticos</vt:lpstr>
      <vt:lpstr>Slide 11</vt:lpstr>
      <vt:lpstr>Diagnóstico Diferencial</vt:lpstr>
      <vt:lpstr>Slide 13</vt:lpstr>
      <vt:lpstr>Tratamento </vt:lpstr>
      <vt:lpstr>Migrânea (Enxaqueca)</vt:lpstr>
      <vt:lpstr>Tipos de Migrânea</vt:lpstr>
      <vt:lpstr>Fisiopatologia</vt:lpstr>
      <vt:lpstr>Fisiopatologia</vt:lpstr>
      <vt:lpstr>Slide 19</vt:lpstr>
      <vt:lpstr>Critérios Diagnósticos</vt:lpstr>
      <vt:lpstr>Slide 21</vt:lpstr>
      <vt:lpstr>Tratamento</vt:lpstr>
      <vt:lpstr>Farmacologia</vt:lpstr>
      <vt:lpstr>Cefaleia em Salvas (histamínica/cluster)</vt:lpstr>
      <vt:lpstr>Slide 25</vt:lpstr>
      <vt:lpstr>Fisiopatologia</vt:lpstr>
      <vt:lpstr>Critérios diagnósticos</vt:lpstr>
      <vt:lpstr>Critérios diagnósticos</vt:lpstr>
      <vt:lpstr>Tratamento</vt:lpstr>
      <vt:lpstr>Tratamento </vt:lpstr>
      <vt:lpstr>Hemicrania Paroxística</vt:lpstr>
      <vt:lpstr>Fisiopatologia</vt:lpstr>
      <vt:lpstr>Quadro Clínico (semelhante à “em Salvas”)</vt:lpstr>
      <vt:lpstr>Critérios Diagnósticos </vt:lpstr>
      <vt:lpstr>Síndrome HPC-tic</vt:lpstr>
      <vt:lpstr>Hemicrania Paroxística Episódica (HPE)</vt:lpstr>
      <vt:lpstr>Hemicrania Paroxística Crônica (HPC)</vt:lpstr>
      <vt:lpstr>Tratamento</vt:lpstr>
      <vt:lpstr>SUNCT</vt:lpstr>
      <vt:lpstr>Critérios Diagnósticos</vt:lpstr>
      <vt:lpstr>Tratamento</vt:lpstr>
      <vt:lpstr>Outras Cefaleias </vt:lpstr>
      <vt:lpstr>Referências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</dc:creator>
  <cp:lastModifiedBy>Cliente</cp:lastModifiedBy>
  <cp:revision>48</cp:revision>
  <dcterms:created xsi:type="dcterms:W3CDTF">2014-05-07T19:47:41Z</dcterms:created>
  <dcterms:modified xsi:type="dcterms:W3CDTF">2014-05-10T11:28:44Z</dcterms:modified>
</cp:coreProperties>
</file>