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0" r:id="rId2"/>
    <p:sldMasterId id="2147483713" r:id="rId3"/>
  </p:sldMasterIdLst>
  <p:notesMasterIdLst>
    <p:notesMasterId r:id="rId45"/>
  </p:notesMasterIdLst>
  <p:sldIdLst>
    <p:sldId id="256" r:id="rId4"/>
    <p:sldId id="282" r:id="rId5"/>
    <p:sldId id="283" r:id="rId6"/>
    <p:sldId id="284" r:id="rId7"/>
    <p:sldId id="285" r:id="rId8"/>
    <p:sldId id="286" r:id="rId9"/>
    <p:sldId id="287" r:id="rId10"/>
    <p:sldId id="289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71" r:id="rId19"/>
    <p:sldId id="274" r:id="rId20"/>
    <p:sldId id="275" r:id="rId21"/>
    <p:sldId id="272" r:id="rId22"/>
    <p:sldId id="273" r:id="rId23"/>
    <p:sldId id="276" r:id="rId24"/>
    <p:sldId id="277" r:id="rId25"/>
    <p:sldId id="278" r:id="rId26"/>
    <p:sldId id="279" r:id="rId27"/>
    <p:sldId id="280" r:id="rId28"/>
    <p:sldId id="281" r:id="rId29"/>
    <p:sldId id="264" r:id="rId30"/>
    <p:sldId id="266" r:id="rId31"/>
    <p:sldId id="262" r:id="rId32"/>
    <p:sldId id="268" r:id="rId33"/>
    <p:sldId id="270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</p:sldIdLst>
  <p:sldSz cx="9144000" cy="6858000" type="screen4x3"/>
  <p:notesSz cx="6858000" cy="9144000"/>
  <p:defaultTextStyle>
    <a:defPPr>
      <a:defRPr lang="pt-BR"/>
    </a:defPPr>
    <a:lvl1pPr marL="0" algn="l" defTabSz="9130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535" algn="l" defTabSz="9130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074" algn="l" defTabSz="9130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612" algn="l" defTabSz="9130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147" algn="l" defTabSz="9130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685" algn="l" defTabSz="9130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9222" algn="l" defTabSz="9130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752" algn="l" defTabSz="9130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2294" algn="l" defTabSz="9130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2A694-2CC9-460B-A05C-BF4F62DFEF6C}" type="datetimeFigureOut">
              <a:rPr lang="pt-BR" smtClean="0"/>
              <a:pPr/>
              <a:t>22/12/2013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8978B-2C62-4B8F-8FED-7032FE5E12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1822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535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074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612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147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685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222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752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94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 marL="651344" indent="-250517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 marL="1002068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 marL="1402895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 marL="1803723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defTabSz="392477" eaLnBrk="1">
              <a:spcBef>
                <a:spcPct val="0"/>
              </a:spcBef>
            </a:pPr>
            <a:fld id="{D95E0BAC-2901-4F50-B175-819FE88EE501}" type="slidenum">
              <a:rPr lang="pt-BR" altLang="pt-BR" sz="1200"/>
              <a:pPr defTabSz="392477" eaLnBrk="1">
                <a:spcBef>
                  <a:spcPct val="0"/>
                </a:spcBef>
              </a:pPr>
              <a:t>27</a:t>
            </a:fld>
            <a:endParaRPr lang="pt-BR" altLang="pt-BR" sz="120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 marL="651344" indent="-250517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 marL="1002068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 marL="1402895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 marL="1803723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defTabSz="392477" eaLnBrk="1">
              <a:spcBef>
                <a:spcPct val="0"/>
              </a:spcBef>
            </a:pPr>
            <a:fld id="{BF41757A-7C98-426E-A591-9CED8E017D8F}" type="slidenum">
              <a:rPr lang="pt-BR" altLang="pt-BR" sz="1200"/>
              <a:pPr defTabSz="392477" eaLnBrk="1">
                <a:spcBef>
                  <a:spcPct val="0"/>
                </a:spcBef>
              </a:pPr>
              <a:t>28</a:t>
            </a:fld>
            <a:endParaRPr lang="pt-BR" altLang="pt-BR" sz="120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 marL="651344" indent="-250517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 marL="1002068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 marL="1402895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 marL="1803723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defTabSz="392477" eaLnBrk="1">
              <a:spcBef>
                <a:spcPct val="0"/>
              </a:spcBef>
            </a:pPr>
            <a:fld id="{F0D54BA3-442B-4760-8577-A8651EA236C0}" type="slidenum">
              <a:rPr lang="pt-BR" altLang="pt-BR" sz="1200"/>
              <a:pPr defTabSz="392477" eaLnBrk="1">
                <a:spcBef>
                  <a:spcPct val="0"/>
                </a:spcBef>
              </a:pPr>
              <a:t>29</a:t>
            </a:fld>
            <a:endParaRPr lang="pt-BR" altLang="pt-BR" sz="120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 marL="651344" indent="-250517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 marL="1002068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 marL="1402895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 marL="1803723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defTabSz="392477" eaLnBrk="1">
              <a:spcBef>
                <a:spcPct val="0"/>
              </a:spcBef>
            </a:pPr>
            <a:fld id="{2F138815-F21A-4202-9B2A-FFE9573C1AF6}" type="slidenum">
              <a:rPr lang="pt-BR" altLang="pt-BR" sz="1200"/>
              <a:pPr defTabSz="392477" eaLnBrk="1">
                <a:spcBef>
                  <a:spcPct val="0"/>
                </a:spcBef>
              </a:pPr>
              <a:t>30</a:t>
            </a:fld>
            <a:endParaRPr lang="pt-BR" altLang="pt-BR" sz="120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 marL="651344" indent="-250517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 marL="1002068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 marL="1402895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 marL="1803723" indent="-200414" eaLnBrk="0">
              <a:spcBef>
                <a:spcPct val="30000"/>
              </a:spcBef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defTabSz="392477" eaLnBrk="1">
              <a:spcBef>
                <a:spcPct val="0"/>
              </a:spcBef>
            </a:pPr>
            <a:fld id="{C59C4F8F-CC96-458B-9A49-7906C9010F6C}" type="slidenum">
              <a:rPr lang="pt-BR" altLang="pt-BR" sz="1200"/>
              <a:pPr defTabSz="392477" eaLnBrk="1">
                <a:spcBef>
                  <a:spcPct val="0"/>
                </a:spcBef>
              </a:pPr>
              <a:t>31</a:t>
            </a:fld>
            <a:endParaRPr lang="pt-BR" altLang="pt-BR" sz="120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1157760" y="1345106"/>
            <a:ext cx="63360" cy="6336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5"/>
            <a:ext cx="7406640" cy="1752600"/>
          </a:xfrm>
        </p:spPr>
        <p:txBody>
          <a:bodyPr tIns="0"/>
          <a:lstStyle>
            <a:lvl1pPr marL="27403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6725" indent="0" algn="ctr">
              <a:buNone/>
            </a:lvl2pPr>
            <a:lvl3pPr marL="913453" indent="0" algn="ctr">
              <a:buNone/>
            </a:lvl3pPr>
            <a:lvl4pPr marL="1370180" indent="0" algn="ctr">
              <a:buNone/>
            </a:lvl4pPr>
            <a:lvl5pPr marL="1826905" indent="0" algn="ctr">
              <a:buNone/>
            </a:lvl5pPr>
            <a:lvl6pPr marL="2283632" indent="0" algn="ctr">
              <a:buNone/>
            </a:lvl6pPr>
            <a:lvl7pPr marL="2740358" indent="0" algn="ctr">
              <a:buNone/>
            </a:lvl7pPr>
            <a:lvl8pPr marL="3197080" indent="0" algn="ctr">
              <a:buNone/>
            </a:lvl8pPr>
            <a:lvl9pPr marL="3653809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7C2BCB-7CC2-40DB-BFBB-11271EDA1926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85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13513-E747-4552-9A5F-63148E699516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35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2" y="27464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5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615F6-1F79-44E3-8867-5D4568069B3B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67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45648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655632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C7624-19AC-498F-B23A-DB7C273BD41F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417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1157760" y="1345106"/>
            <a:ext cx="63360" cy="6336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5"/>
            <a:ext cx="7406640" cy="1752600"/>
          </a:xfrm>
        </p:spPr>
        <p:txBody>
          <a:bodyPr tIns="0"/>
          <a:lstStyle>
            <a:lvl1pPr marL="27414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6915" indent="0" algn="ctr">
              <a:buNone/>
            </a:lvl2pPr>
            <a:lvl3pPr marL="913832" indent="0" algn="ctr">
              <a:buNone/>
            </a:lvl3pPr>
            <a:lvl4pPr marL="1370748" indent="0" algn="ctr">
              <a:buNone/>
            </a:lvl4pPr>
            <a:lvl5pPr marL="1827662" indent="0" algn="ctr">
              <a:buNone/>
            </a:lvl5pPr>
            <a:lvl6pPr marL="2284579" indent="0" algn="ctr">
              <a:buNone/>
            </a:lvl6pPr>
            <a:lvl7pPr marL="2741494" indent="0" algn="ctr">
              <a:buNone/>
            </a:lvl7pPr>
            <a:lvl8pPr marL="3198408" indent="0" algn="ctr">
              <a:buNone/>
            </a:lvl8pPr>
            <a:lvl9pPr marL="3655325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7C2BCB-7CC2-40DB-BFBB-11271EDA1926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414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6576-B464-4022-AB2E-0874AE8F3ABC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295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400" y="0"/>
            <a:ext cx="685872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 bwMode="invGray">
          <a:xfrm>
            <a:off x="2285281" y="0"/>
            <a:ext cx="7632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2407680" y="2746370"/>
            <a:ext cx="64800" cy="6336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496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76" indent="0">
              <a:lnSpc>
                <a:spcPts val="2299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AB631D-7A92-4938-8E59-A7F72B7918A3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835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9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2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2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3E7A-FFF1-4B6B-A3F4-59E90B22E699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371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396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2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396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2948" indent="-274147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2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2948" indent="-274147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D6EBF2-EBCD-4373-8ABE-0332A553DD4A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575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9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14D5-534F-4D07-980A-7F3BDDFBA99F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674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5201" y="0"/>
            <a:ext cx="81288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 bwMode="invGray">
          <a:xfrm>
            <a:off x="1015200" y="0"/>
            <a:ext cx="7344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62BD50-56C9-4243-B73A-508D84D4A10F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76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6576-B464-4022-AB2E-0874AE8F3ABC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765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82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692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6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ACA263-0959-410D-B204-C6E3A4608A46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508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2" y="1066804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380" tIns="274147" rIns="91380" bIns="45692">
            <a:normAutofit/>
          </a:bodyPr>
          <a:lstStyle>
            <a:extLst/>
          </a:lstStyle>
          <a:p>
            <a:pPr indent="-283286" defTabSz="405876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7440" y="954821"/>
            <a:ext cx="685440" cy="20450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4000" y="936104"/>
            <a:ext cx="649440" cy="20450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147">
            <a:normAutofit/>
          </a:bodyPr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98619A-6685-401C-919B-95C43165E0FD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616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13513-E747-4552-9A5F-63148E699516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59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2" y="274645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6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615F6-1F79-44E3-8867-5D4568069B3B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0900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45648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655632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C7624-19AC-498F-B23A-DB7C273BD41F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445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1157760" y="1345101"/>
            <a:ext cx="63360" cy="6336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5"/>
            <a:ext cx="7406640" cy="1752600"/>
          </a:xfrm>
        </p:spPr>
        <p:txBody>
          <a:bodyPr tIns="0"/>
          <a:lstStyle>
            <a:lvl1pPr marL="27429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7C2BCB-7CC2-40DB-BFBB-11271EDA1926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821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6576-B464-4022-AB2E-0874AE8F3ABC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031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400" y="0"/>
            <a:ext cx="685872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 bwMode="invGray">
          <a:xfrm>
            <a:off x="2285281" y="0"/>
            <a:ext cx="7632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2407680" y="2746369"/>
            <a:ext cx="64800" cy="6336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499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6" indent="0">
              <a:lnSpc>
                <a:spcPts val="2299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AB631D-7A92-4938-8E59-A7F72B7918A3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252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9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1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1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3E7A-FFF1-4B6B-A3F4-59E90B22E699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8416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1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1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1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52" indent="-274292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1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52" indent="-274292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D6EBF2-EBCD-4373-8ABE-0332A553DD4A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61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400" y="0"/>
            <a:ext cx="685872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 bwMode="invGray">
          <a:xfrm>
            <a:off x="2285281" y="0"/>
            <a:ext cx="7632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2407680" y="2746370"/>
            <a:ext cx="64800" cy="6336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496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68" indent="0">
              <a:lnSpc>
                <a:spcPts val="2299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AB631D-7A92-4938-8E59-A7F72B7918A3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71025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9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14D5-534F-4D07-980A-7F3BDDFBA99F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5133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5201" y="0"/>
            <a:ext cx="81288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 bwMode="invGray">
          <a:xfrm>
            <a:off x="1015200" y="0"/>
            <a:ext cx="7344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62BD50-56C9-4243-B73A-508D84D4A10F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649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9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15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ACA263-0959-410D-B204-C6E3A4608A46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6344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1" y="1066801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30" tIns="274292" rIns="91430" bIns="45715">
            <a:normAutofit/>
          </a:bodyPr>
          <a:lstStyle>
            <a:extLst/>
          </a:lstStyle>
          <a:p>
            <a:pPr indent="-283434" defTabSz="406086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7440" y="954821"/>
            <a:ext cx="685440" cy="20450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4000" y="936099"/>
            <a:ext cx="649440" cy="20450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292">
            <a:normAutofit/>
          </a:bodyPr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98619A-6685-401C-919B-95C43165E0FD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06610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13513-E747-4552-9A5F-63148E699516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5265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1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615F6-1F79-44E3-8867-5D4568069B3B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7753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C7624-19AC-498F-B23A-DB7C273BD41F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80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9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2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2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3E7A-FFF1-4B6B-A3F4-59E90B22E699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94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3941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2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3941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2785" indent="-274031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2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2785" indent="-274031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D6EBF2-EBCD-4373-8ABE-0332A553DD4A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94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9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14D5-534F-4D07-980A-7F3BDDFBA99F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0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5201" y="0"/>
            <a:ext cx="81288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 bwMode="invGray">
          <a:xfrm>
            <a:off x="1015200" y="0"/>
            <a:ext cx="7344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62BD50-56C9-4243-B73A-508D84D4A10F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3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82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672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1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ACA263-0959-410D-B204-C6E3A4608A46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81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2" y="1066804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340" tIns="274031" rIns="91340" bIns="45672">
            <a:normAutofit/>
          </a:bodyPr>
          <a:lstStyle>
            <a:extLst/>
          </a:lstStyle>
          <a:p>
            <a:pPr indent="-283168" defTabSz="405708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53548A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7440" y="954821"/>
            <a:ext cx="685440" cy="20450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4000" y="936104"/>
            <a:ext cx="649440" cy="20450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031">
            <a:normAutofit/>
          </a:bodyPr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98619A-6685-401C-919B-95C43165E0FD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09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6480" y="-816563"/>
            <a:ext cx="1640160" cy="163889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68485" y="21612"/>
            <a:ext cx="1702080" cy="1702259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sca 10"/>
          <p:cNvSpPr/>
          <p:nvPr/>
        </p:nvSpPr>
        <p:spPr>
          <a:xfrm rot="2315675">
            <a:off x="182891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12320" y="0"/>
            <a:ext cx="813168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80" y="275079"/>
            <a:ext cx="7498080" cy="1142039"/>
          </a:xfrm>
          <a:prstGeom prst="rect">
            <a:avLst/>
          </a:prstGeom>
        </p:spPr>
        <p:txBody>
          <a:bodyPr lIns="91340" tIns="45672" rIns="91340" bIns="45672" anchor="ctr">
            <a:normAutofit/>
          </a:bodyPr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680" y="1447357"/>
            <a:ext cx="7498080" cy="480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40" tIns="45672" rIns="91340" bIns="45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285" y="6304983"/>
            <a:ext cx="2134080" cy="476690"/>
          </a:xfrm>
          <a:prstGeom prst="rect">
            <a:avLst/>
          </a:prstGeom>
        </p:spPr>
        <p:txBody>
          <a:bodyPr lIns="91340" tIns="45672" rIns="91340" bIns="45672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360" y="6304983"/>
            <a:ext cx="2895840" cy="476690"/>
          </a:xfrm>
          <a:prstGeom prst="rect">
            <a:avLst/>
          </a:prstGeom>
        </p:spPr>
        <p:txBody>
          <a:bodyPr lIns="91340" tIns="45672" rIns="91340" bIns="45672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4080" y="6304983"/>
            <a:ext cx="456480" cy="476690"/>
          </a:xfrm>
          <a:prstGeom prst="rect">
            <a:avLst/>
          </a:prstGeom>
        </p:spPr>
        <p:txBody>
          <a:bodyPr lIns="91340" tIns="45672" rIns="91340" bIns="45672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D150424E-E13A-4A3A-9F87-703F6A54E2AF}" type="slidenum">
              <a:rPr lang="pt-BR" smtClean="0">
                <a:solidFill>
                  <a:srgbClr val="DEDEDE">
                    <a:shade val="50000"/>
                    <a:satMod val="200000"/>
                  </a:srgbClr>
                </a:solidFill>
                <a:latin typeface="Arial" charset="0"/>
                <a:ea typeface="Microsoft YaHei" charset="-122"/>
              </a:rPr>
              <a:pPr defTabSz="405708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5" name="Retângulo 14"/>
          <p:cNvSpPr/>
          <p:nvPr/>
        </p:nvSpPr>
        <p:spPr bwMode="invGray">
          <a:xfrm>
            <a:off x="1015200" y="0"/>
            <a:ext cx="7344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40" tIns="45672" rIns="91340" bIns="45672" anchor="ctr"/>
          <a:lstStyle>
            <a:extLst/>
          </a:lstStyle>
          <a:p>
            <a:pPr algn="ctr" defTabSz="405708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42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F4259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5pPr>
      <a:lvl6pPr marL="414339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6pPr>
      <a:lvl7pPr marL="828678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7pPr>
      <a:lvl8pPr marL="1243017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8pPr>
      <a:lvl9pPr marL="1657356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9pPr>
      <a:extLst/>
    </p:titleStyle>
    <p:bodyStyle>
      <a:lvl1pPr marL="363986" indent="-281983" algn="l" rtl="0" eaLnBrk="0" fontAlgn="base" hangingPunct="0">
        <a:spcBef>
          <a:spcPts val="601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8772" indent="-237383" algn="l" rtl="0" eaLnBrk="0" fontAlgn="base" hangingPunct="0">
        <a:spcBef>
          <a:spcPts val="544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4788" indent="-22731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4834" indent="-172642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249" indent="-181273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7197" indent="-18269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7290" indent="-18269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18250" indent="-18269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28344" indent="-18269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7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4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7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6480" y="-816563"/>
            <a:ext cx="1640160" cy="163889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68485" y="21608"/>
            <a:ext cx="1702080" cy="1702259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sca 10"/>
          <p:cNvSpPr/>
          <p:nvPr/>
        </p:nvSpPr>
        <p:spPr>
          <a:xfrm rot="2315675">
            <a:off x="182887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12320" y="0"/>
            <a:ext cx="813168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80" y="275075"/>
            <a:ext cx="7498080" cy="1142039"/>
          </a:xfrm>
          <a:prstGeom prst="rect">
            <a:avLst/>
          </a:prstGeom>
        </p:spPr>
        <p:txBody>
          <a:bodyPr lIns="91380" tIns="45692" rIns="91380" bIns="45692" anchor="ctr">
            <a:normAutofit/>
          </a:bodyPr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680" y="1447357"/>
            <a:ext cx="7498080" cy="480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2" rIns="91380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285" y="6304983"/>
            <a:ext cx="2134080" cy="476690"/>
          </a:xfrm>
          <a:prstGeom prst="rect">
            <a:avLst/>
          </a:prstGeom>
        </p:spPr>
        <p:txBody>
          <a:bodyPr lIns="91380" tIns="45692" rIns="91380" bIns="45692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360" y="6304983"/>
            <a:ext cx="2895840" cy="476690"/>
          </a:xfrm>
          <a:prstGeom prst="rect">
            <a:avLst/>
          </a:prstGeom>
        </p:spPr>
        <p:txBody>
          <a:bodyPr lIns="91380" tIns="45692" rIns="91380" bIns="45692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4080" y="6304983"/>
            <a:ext cx="456480" cy="476690"/>
          </a:xfrm>
          <a:prstGeom prst="rect">
            <a:avLst/>
          </a:prstGeom>
        </p:spPr>
        <p:txBody>
          <a:bodyPr lIns="91380" tIns="45692" rIns="91380" bIns="45692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D150424E-E13A-4A3A-9F87-703F6A54E2AF}" type="slidenum">
              <a:rPr lang="pt-BR" smtClean="0">
                <a:solidFill>
                  <a:srgbClr val="DEDEDE">
                    <a:shade val="50000"/>
                    <a:satMod val="200000"/>
                  </a:srgbClr>
                </a:solidFill>
                <a:latin typeface="Arial" charset="0"/>
                <a:ea typeface="Microsoft YaHei" charset="-122"/>
              </a:rPr>
              <a:pPr defTabSz="405876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5" name="Retângulo 14"/>
          <p:cNvSpPr/>
          <p:nvPr/>
        </p:nvSpPr>
        <p:spPr bwMode="invGray">
          <a:xfrm>
            <a:off x="1015200" y="0"/>
            <a:ext cx="7344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0" tIns="45692" rIns="91380" bIns="45692" anchor="ctr"/>
          <a:lstStyle>
            <a:extLst/>
          </a:lstStyle>
          <a:p>
            <a:pPr algn="ctr" defTabSz="40587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46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F4259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5pPr>
      <a:lvl6pPr marL="414511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6pPr>
      <a:lvl7pPr marL="829022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7pPr>
      <a:lvl8pPr marL="1243533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8pPr>
      <a:lvl9pPr marL="1658044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9pPr>
      <a:extLst/>
    </p:titleStyle>
    <p:bodyStyle>
      <a:lvl1pPr marL="364137" indent="-282099" algn="l" rtl="0" eaLnBrk="0" fontAlgn="base" hangingPunct="0">
        <a:spcBef>
          <a:spcPts val="601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037" indent="-237481" algn="l" rtl="0" eaLnBrk="0" fontAlgn="base" hangingPunct="0">
        <a:spcBef>
          <a:spcPts val="544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155" indent="-2274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289" indent="-172713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787" indent="-181349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7822" indent="-182766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003" indent="-18276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19046" indent="-18276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29228" indent="-18276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6480" y="-816566"/>
            <a:ext cx="1640160" cy="163889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68481" y="21603"/>
            <a:ext cx="1702080" cy="1702259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sca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12320" y="0"/>
            <a:ext cx="813168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80" y="275070"/>
            <a:ext cx="7498080" cy="1142039"/>
          </a:xfrm>
          <a:prstGeom prst="rect">
            <a:avLst/>
          </a:prstGeom>
        </p:spPr>
        <p:txBody>
          <a:bodyPr lIns="91430" tIns="45715" rIns="91430" bIns="45715" anchor="ctr">
            <a:normAutofit/>
          </a:bodyPr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680" y="1447353"/>
            <a:ext cx="7498080" cy="480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281" y="6304983"/>
            <a:ext cx="2134080" cy="476690"/>
          </a:xfrm>
          <a:prstGeom prst="rect">
            <a:avLst/>
          </a:prstGeom>
        </p:spPr>
        <p:txBody>
          <a:bodyPr lIns="91430" tIns="45715" rIns="91430" bIns="45715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360" y="6304983"/>
            <a:ext cx="2895840" cy="476690"/>
          </a:xfrm>
          <a:prstGeom prst="rect">
            <a:avLst/>
          </a:prstGeom>
        </p:spPr>
        <p:txBody>
          <a:bodyPr lIns="91430" tIns="45715" rIns="91430" bIns="45715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>
              <a:solidFill>
                <a:srgbClr val="DEDEDE">
                  <a:shade val="50000"/>
                  <a:satMod val="200000"/>
                </a:srgbClr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4080" y="6304983"/>
            <a:ext cx="456480" cy="476690"/>
          </a:xfrm>
          <a:prstGeom prst="rect">
            <a:avLst/>
          </a:prstGeom>
        </p:spPr>
        <p:txBody>
          <a:bodyPr lIns="91430" tIns="45715" rIns="91430" bIns="45715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fld id="{D150424E-E13A-4A3A-9F87-703F6A54E2AF}" type="slidenum">
              <a:rPr lang="pt-BR">
                <a:solidFill>
                  <a:srgbClr val="DEDEDE">
                    <a:shade val="50000"/>
                    <a:satMod val="200000"/>
                  </a:srgbClr>
                </a:solidFill>
                <a:latin typeface="Arial" charset="0"/>
                <a:ea typeface="Microsoft YaHei" charset="-122"/>
              </a:rPr>
              <a:pPr defTabSz="406086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t>‹nº›</a:t>
            </a:fld>
            <a:endParaRPr lang="pt-BR">
              <a:solidFill>
                <a:srgbClr val="DEDEDE">
                  <a:shade val="50000"/>
                  <a:satMod val="200000"/>
                </a:srgbClr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5" name="Retângulo 14"/>
          <p:cNvSpPr/>
          <p:nvPr/>
        </p:nvSpPr>
        <p:spPr bwMode="invGray">
          <a:xfrm>
            <a:off x="1015200" y="0"/>
            <a:ext cx="7344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406086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0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F4259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5pPr>
      <a:lvl6pPr marL="414726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6pPr>
      <a:lvl7pPr marL="829452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7pPr>
      <a:lvl8pPr marL="1244178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8pPr>
      <a:lvl9pPr marL="1658904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9pPr>
      <a:extLst/>
    </p:titleStyle>
    <p:bodyStyle>
      <a:lvl1pPr marL="364326" indent="-282244" algn="l" rtl="0" eaLnBrk="0" fontAlgn="base" hangingPunct="0">
        <a:spcBef>
          <a:spcPts val="601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369" indent="-237604" algn="l" rtl="0" eaLnBrk="0" fontAlgn="base" hangingPunct="0">
        <a:spcBef>
          <a:spcPts val="544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614" indent="-22752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857" indent="-172803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460" indent="-181443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603" indent="-182861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894" indent="-182861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041" indent="-182861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331" indent="-182861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tonmarchioli.com.br/artigos/neurologia/cefaliatria/CEFALEIAEMSALVAS-FISIOPATOGENIA,CLINICAETRATAMENTO.pdf" TargetMode="External"/><Relationship Id="rId2" Type="http://schemas.openxmlformats.org/officeDocument/2006/relationships/hyperlink" Target="http://www.miltonmarchioli.com.br/artigos/neurologia/cefaliatria/CLASSIFICACAOINTERNACIONALDASCEFALEIAS1-72.pdf" TargetMode="Externa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hforg.org/Documents/National%20Guidelines%20for%20Treatment%20Headache%20_Portugal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b="1" dirty="0" smtClean="0"/>
              <a:t>Cefaleias Primárias</a:t>
            </a:r>
            <a:endParaRPr lang="pt-BR" sz="6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7406640" cy="2160240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>Mariana </a:t>
            </a:r>
            <a:r>
              <a:rPr lang="pt-BR" sz="2000" dirty="0" err="1" smtClean="0"/>
              <a:t>Cincerre</a:t>
            </a:r>
            <a:endParaRPr lang="pt-BR" sz="2000" dirty="0" smtClean="0"/>
          </a:p>
          <a:p>
            <a:pPr algn="ctr"/>
            <a:r>
              <a:rPr lang="pt-BR" sz="2000" dirty="0" smtClean="0"/>
              <a:t>Luís Eduardo Santos</a:t>
            </a:r>
          </a:p>
          <a:p>
            <a:pPr algn="ctr"/>
            <a:r>
              <a:rPr lang="pt-BR" sz="2000" dirty="0" smtClean="0"/>
              <a:t>Priscila Castro</a:t>
            </a:r>
          </a:p>
          <a:p>
            <a:pPr algn="ctr"/>
            <a:r>
              <a:rPr lang="pt-BR" sz="2000" dirty="0" smtClean="0"/>
              <a:t>Raquel Souza de Oliveira</a:t>
            </a:r>
          </a:p>
          <a:p>
            <a:pPr algn="ctr"/>
            <a:r>
              <a:rPr lang="pt-BR" sz="2000" dirty="0" smtClean="0"/>
              <a:t>Vinícius Pilão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338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Cefaleia do Tipo Tensional (CTT)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Cefaleia de contração muscular ou cefaleia psicogênica;</a:t>
            </a:r>
          </a:p>
          <a:p>
            <a:r>
              <a:rPr lang="pt-BR" sz="2400" dirty="0"/>
              <a:t>Este tipo de cefaleia é descrito como uma dor ou sensação de aperto, pressão ou </a:t>
            </a:r>
            <a:r>
              <a:rPr lang="pt-BR" sz="2400" dirty="0" err="1"/>
              <a:t>constricção</a:t>
            </a:r>
            <a:r>
              <a:rPr lang="pt-BR" sz="2400" dirty="0"/>
              <a:t>, amplamente variáveis na frequência, intensidade e duração. De duração habitualmente prolongada e, geralmente, de localização suboccipital;</a:t>
            </a:r>
          </a:p>
          <a:p>
            <a:r>
              <a:rPr lang="pt-BR" sz="2400" dirty="0"/>
              <a:t>Está associada a uma contração prolongada dos músculos esqueléticos do segmento cefálico (cabeça/pescoço), como parte da reação do indivíduo a situações de stress do cotidiano, sem que existam alterações estruturais permanentes.</a:t>
            </a:r>
          </a:p>
          <a:p>
            <a:pPr marL="8203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997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Cefaleia do Tipo Tensional Episódica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Definida como episódios recorrentes de cefaleia;</a:t>
            </a:r>
          </a:p>
          <a:p>
            <a:r>
              <a:rPr lang="pt-BR" sz="2000" dirty="0"/>
              <a:t>Não apresenta </a:t>
            </a:r>
            <a:r>
              <a:rPr lang="pt-BR" sz="2000" dirty="0" err="1"/>
              <a:t>pródromos</a:t>
            </a:r>
            <a:r>
              <a:rPr lang="pt-BR" sz="2000" dirty="0"/>
              <a:t> ou aura</a:t>
            </a:r>
            <a:r>
              <a:rPr lang="pt-BR" sz="2000" dirty="0" smtClean="0"/>
              <a:t>;</a:t>
            </a:r>
          </a:p>
          <a:p>
            <a:r>
              <a:rPr lang="pt-BR" sz="2000" dirty="0"/>
              <a:t>A dor é de caráter contínuo, não pulsátil, referida como pressão ou aperto;</a:t>
            </a:r>
          </a:p>
          <a:p>
            <a:r>
              <a:rPr lang="pt-BR" sz="2000" dirty="0"/>
              <a:t>Sua intensidade varia de um grau leve a moderado, diferentemente da crise de enxaqueca, cuja variação de intensidade é de moderada a muito intensa; </a:t>
            </a:r>
          </a:p>
          <a:p>
            <a:r>
              <a:rPr lang="pt-BR" sz="2000" dirty="0"/>
              <a:t>Sua localização é variável, envolvendo as regiões frontal, temporal occipital e parietal, de modo isolado ou combinado, podendo mudar de localização no decorrer de uma crise. Acompanha a crise uma certa sensação de desconforto da região cervical</a:t>
            </a:r>
            <a:r>
              <a:rPr lang="pt-BR" sz="2000" dirty="0" smtClean="0"/>
              <a:t>;</a:t>
            </a:r>
          </a:p>
          <a:p>
            <a:r>
              <a:rPr lang="pt-BR" sz="2000" dirty="0"/>
              <a:t>Apenas 10 a 20% dos pacientes referem suas crises como sendo unilaterais.</a:t>
            </a:r>
          </a:p>
          <a:p>
            <a:pPr marL="82038" indent="0">
              <a:buNone/>
            </a:pPr>
            <a:endParaRPr lang="pt-BR" sz="20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3624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6336704"/>
          </a:xfrm>
        </p:spPr>
        <p:txBody>
          <a:bodyPr/>
          <a:lstStyle/>
          <a:p>
            <a:r>
              <a:rPr lang="pt-BR" sz="2400" dirty="0"/>
              <a:t>Não está comprovada a associação dessa forma de cefaleia com ansiedade e/ou depressão, ao contrário das enxaquecas, onde tal relação é estreita</a:t>
            </a:r>
            <a:r>
              <a:rPr lang="pt-BR" sz="2400" dirty="0" smtClean="0"/>
              <a:t>;</a:t>
            </a:r>
          </a:p>
          <a:p>
            <a:r>
              <a:rPr lang="pt-BR" sz="2400" dirty="0"/>
              <a:t>Recentemente, alguns autores postulam que a EXQ e a CTT façam parte de um contínuo, com uma mesma fisiopatologia, diferindo apenas nas características clínicas da dor (são recorrentes, sendo que 62% dos </a:t>
            </a:r>
            <a:r>
              <a:rPr lang="pt-BR" sz="2400" dirty="0" err="1"/>
              <a:t>enxaquecosos</a:t>
            </a:r>
            <a:r>
              <a:rPr lang="pt-BR" sz="2400" dirty="0"/>
              <a:t> relatam sofrer também de CTT e, no decurso do quadro, desenvolvem características </a:t>
            </a:r>
            <a:r>
              <a:rPr lang="pt-BR" sz="2400" dirty="0" err="1"/>
              <a:t>enxaquecosas</a:t>
            </a:r>
            <a:r>
              <a:rPr lang="pt-BR" sz="2400" dirty="0"/>
              <a:t> típicas);</a:t>
            </a:r>
          </a:p>
          <a:p>
            <a:r>
              <a:rPr lang="pt-BR" sz="2400" dirty="0"/>
              <a:t>Por outro lado, sintomas associados ao quadro álgico da EXQ, como: náuseas, vômitos, foto/fonofobia e tontura, raramente aparecem na CTT, talvez porque a presença destas manifestações esteja relacionada à intensidade da dor, que raramente atinge uma intensidade forte neste tipo de cefaleia.</a:t>
            </a:r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3666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Cefaleia do Tipo Tensional Crônica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Dor de cabeça no mínimo durante 15 dias por mês e por um período que varia, entre diferentes fontes, de 3 a 6 meses. A maioria, entretanto, chega a referir cefaleia diária ou quase diária;</a:t>
            </a:r>
          </a:p>
          <a:p>
            <a:r>
              <a:rPr lang="pt-BR" sz="2400" dirty="0"/>
              <a:t>Acredita-se que em tais pacientes coexistam patologias da esfera </a:t>
            </a:r>
            <a:r>
              <a:rPr lang="pt-BR" sz="2400" dirty="0" err="1"/>
              <a:t>psicoafetiva</a:t>
            </a:r>
            <a:r>
              <a:rPr lang="pt-BR" sz="2400" dirty="0"/>
              <a:t> (ansiedade ou depressão), ficando difícil se estabelecer uma relação de causa e efeito;</a:t>
            </a:r>
          </a:p>
          <a:p>
            <a:r>
              <a:rPr lang="pt-BR" sz="2400" dirty="0"/>
              <a:t>A serotonina é um dos principais neurotransmissores envolvidos na depressão, ansiedade e na enxaqueca. Existem trabalhos que demonstram, que os pacientes com CTT apresentam diminuição de serotonina </a:t>
            </a:r>
            <a:r>
              <a:rPr lang="pt-BR" sz="2400" dirty="0" err="1"/>
              <a:t>intraplaquetária</a:t>
            </a:r>
            <a:r>
              <a:rPr lang="pt-BR" sz="2400" dirty="0"/>
              <a:t> (base biológica comum).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059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Mecanismo CTT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80" y="1447357"/>
            <a:ext cx="7498080" cy="5077988"/>
          </a:xfrm>
        </p:spPr>
        <p:txBody>
          <a:bodyPr/>
          <a:lstStyle/>
          <a:p>
            <a:r>
              <a:rPr lang="pt-BR" sz="2200" dirty="0"/>
              <a:t>Acreditava-se ser essa forma de cefaleia corolário de contração prolongada da musculatura </a:t>
            </a:r>
            <a:r>
              <a:rPr lang="pt-BR" sz="2200" dirty="0" err="1"/>
              <a:t>pericraniana</a:t>
            </a:r>
            <a:r>
              <a:rPr lang="pt-BR" sz="2200" dirty="0"/>
              <a:t>, determinada por reação emocional ou pela própria dor. Esta “contração tônica” levaria a uma isquemia tecidual e à dor consequente;</a:t>
            </a:r>
          </a:p>
          <a:p>
            <a:r>
              <a:rPr lang="pt-BR" sz="2200" dirty="0"/>
              <a:t>Estudos posteriores evidenciaram que os pacientes </a:t>
            </a:r>
            <a:r>
              <a:rPr lang="pt-BR" sz="2200" dirty="0" err="1"/>
              <a:t>enxaquecosos</a:t>
            </a:r>
            <a:r>
              <a:rPr lang="pt-BR" sz="2200" dirty="0"/>
              <a:t> apresentam alterações na musculatura </a:t>
            </a:r>
            <a:r>
              <a:rPr lang="pt-BR" sz="2200" dirty="0" err="1"/>
              <a:t>pericraniana</a:t>
            </a:r>
            <a:r>
              <a:rPr lang="pt-BR" sz="2200" dirty="0"/>
              <a:t>, durante uma crise, em nível proporcionalmente mais elevado que o daqueles com CTT;</a:t>
            </a:r>
          </a:p>
          <a:p>
            <a:r>
              <a:rPr lang="pt-BR" sz="2200" dirty="0"/>
              <a:t>Medidas do fluxo sanguíneo muscular, na vigência da CTT, se mostraram absolutamente normais, o que abalou seriamente o conceito de isquemia muscular como fator gerador de dor nesse tipo de cefaleia.</a:t>
            </a:r>
          </a:p>
          <a:p>
            <a:pPr marL="82038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1836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332656"/>
            <a:ext cx="7498080" cy="6264696"/>
          </a:xfrm>
        </p:spPr>
        <p:txBody>
          <a:bodyPr/>
          <a:lstStyle/>
          <a:p>
            <a:r>
              <a:rPr lang="pt-BR" sz="2400" dirty="0"/>
              <a:t>O tratamento profilático começa com a abordagem do paciente, na primeira consulta, através de um esclarecimento do seu tipo de problema (tipo de ocupação, como o paciente lida com os seus problemas do dia-a-dia);</a:t>
            </a:r>
          </a:p>
          <a:p>
            <a:r>
              <a:rPr lang="pt-BR" sz="2400" dirty="0"/>
              <a:t>No tratamento farmacológico são empregadas as mesmas drogas utilizadas no preventivo das enxaquecas;</a:t>
            </a:r>
          </a:p>
          <a:p>
            <a:r>
              <a:rPr lang="pt-BR" sz="2400" dirty="0"/>
              <a:t>Nós contamos, hoje, com cinco tipos de drogas de primeira linha para este tratamento: bloqueadores dos canais de cálcio (</a:t>
            </a:r>
            <a:r>
              <a:rPr lang="pt-BR" sz="2400" dirty="0" err="1"/>
              <a:t>Flunarizina</a:t>
            </a:r>
            <a:r>
              <a:rPr lang="pt-BR" sz="2400" dirty="0"/>
              <a:t>), betabloqueadores (Propranolol, </a:t>
            </a:r>
            <a:r>
              <a:rPr lang="pt-BR" sz="2400" dirty="0" err="1"/>
              <a:t>Atenolol</a:t>
            </a:r>
            <a:r>
              <a:rPr lang="pt-BR" sz="2400" dirty="0"/>
              <a:t> e o </a:t>
            </a:r>
            <a:r>
              <a:rPr lang="pt-BR" sz="2400" dirty="0" err="1"/>
              <a:t>Nadolol</a:t>
            </a:r>
            <a:r>
              <a:rPr lang="pt-BR" sz="2400" dirty="0"/>
              <a:t>), Maleato de </a:t>
            </a:r>
            <a:r>
              <a:rPr lang="pt-BR" sz="2400" dirty="0" err="1"/>
              <a:t>Metisergida</a:t>
            </a:r>
            <a:r>
              <a:rPr lang="pt-BR" sz="2400" dirty="0"/>
              <a:t>, </a:t>
            </a:r>
            <a:r>
              <a:rPr lang="pt-BR" sz="2400" dirty="0" err="1"/>
              <a:t>Amitriptilina</a:t>
            </a:r>
            <a:r>
              <a:rPr lang="pt-BR" sz="2400" dirty="0"/>
              <a:t> e </a:t>
            </a:r>
            <a:r>
              <a:rPr lang="pt-BR" sz="2400" dirty="0" err="1"/>
              <a:t>Pizotifeno</a:t>
            </a:r>
            <a:r>
              <a:rPr lang="pt-BR" sz="240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112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Cefaleia em salvas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80" y="1412776"/>
            <a:ext cx="7498080" cy="5040559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Critérios diagnósticos</a:t>
            </a:r>
            <a:endParaRPr lang="pt-BR" b="1" i="0" u="none" strike="noStrike" baseline="0" dirty="0" smtClean="0">
              <a:solidFill>
                <a:schemeClr val="accent1"/>
              </a:solidFill>
              <a:latin typeface="Times New Roman"/>
            </a:endParaRPr>
          </a:p>
          <a:p>
            <a:pPr marL="82038" indent="0">
              <a:buNone/>
            </a:pPr>
            <a:r>
              <a:rPr lang="pt-BR" sz="1800" b="0" i="0" u="none" strike="noStrike" baseline="0" dirty="0" smtClean="0"/>
              <a:t>A. Pelo menos 5 crises preenchendo os critérios de B a D</a:t>
            </a:r>
          </a:p>
          <a:p>
            <a:pPr marL="82038" indent="0">
              <a:buNone/>
            </a:pPr>
            <a:r>
              <a:rPr lang="pt-BR" sz="1800" b="0" i="0" u="none" strike="noStrike" baseline="0" dirty="0" smtClean="0"/>
              <a:t>B. Dor forte e muito forte unilateral, orbitária, supraorbitária e/ou temporal,</a:t>
            </a:r>
          </a:p>
          <a:p>
            <a:pPr marL="82038" indent="0">
              <a:buNone/>
            </a:pPr>
            <a:r>
              <a:rPr lang="pt-BR" sz="1800" b="0" i="0" u="none" strike="noStrike" baseline="0" dirty="0" smtClean="0"/>
              <a:t>durando de 15 a 180 minutos, se não tratada</a:t>
            </a:r>
          </a:p>
          <a:p>
            <a:pPr marL="82038" indent="0">
              <a:buNone/>
            </a:pPr>
            <a:r>
              <a:rPr lang="pt-BR" sz="1800" b="0" i="0" u="none" strike="noStrike" baseline="0" dirty="0" smtClean="0"/>
              <a:t>C. A cefaleia acompanha-se de pelo menos um dos seguintes:</a:t>
            </a:r>
          </a:p>
          <a:p>
            <a:pPr marL="82038" indent="0">
              <a:buNone/>
            </a:pPr>
            <a:r>
              <a:rPr lang="pt-BR" sz="1800" dirty="0" smtClean="0"/>
              <a:t>	</a:t>
            </a:r>
            <a:r>
              <a:rPr lang="pt-BR" sz="1800" b="0" i="0" u="none" strike="noStrike" baseline="0" dirty="0" smtClean="0"/>
              <a:t>1. hiperemia conjuntival e/ou lacrimejamento </a:t>
            </a:r>
            <a:r>
              <a:rPr lang="pt-BR" sz="1800" b="0" i="0" u="none" strike="noStrike" baseline="0" dirty="0" err="1" smtClean="0"/>
              <a:t>ipsilaterais</a:t>
            </a:r>
            <a:endParaRPr lang="pt-BR" sz="1800" b="0" i="0" u="none" strike="noStrike" baseline="0" dirty="0" smtClean="0"/>
          </a:p>
          <a:p>
            <a:pPr marL="82038" indent="0">
              <a:buNone/>
            </a:pPr>
            <a:r>
              <a:rPr lang="pt-BR" sz="1800" b="0" i="0" u="none" strike="noStrike" baseline="0" dirty="0" smtClean="0"/>
              <a:t>	2. congestão nasal e/ou </a:t>
            </a:r>
            <a:r>
              <a:rPr lang="pt-BR" sz="1800" b="0" i="0" u="none" strike="noStrike" baseline="0" dirty="0" err="1" smtClean="0"/>
              <a:t>rinorréia</a:t>
            </a:r>
            <a:r>
              <a:rPr lang="pt-BR" sz="1800" b="0" i="0" u="none" strike="noStrike" baseline="0" dirty="0" smtClean="0"/>
              <a:t> </a:t>
            </a:r>
            <a:r>
              <a:rPr lang="pt-BR" sz="1800" b="0" i="0" u="none" strike="noStrike" baseline="0" dirty="0" err="1" smtClean="0"/>
              <a:t>ipsilaterais</a:t>
            </a:r>
            <a:endParaRPr lang="pt-BR" sz="1800" b="0" i="0" u="none" strike="noStrike" baseline="0" dirty="0" smtClean="0"/>
          </a:p>
          <a:p>
            <a:pPr marL="82038" indent="0">
              <a:buNone/>
            </a:pPr>
            <a:r>
              <a:rPr lang="pt-BR" sz="1800" b="0" i="0" u="none" strike="noStrike" baseline="0" dirty="0" smtClean="0"/>
              <a:t>	3. edema palpebral </a:t>
            </a:r>
            <a:r>
              <a:rPr lang="pt-BR" sz="1800" b="0" i="0" u="none" strike="noStrike" baseline="0" dirty="0" err="1" smtClean="0"/>
              <a:t>ipsilateral</a:t>
            </a:r>
            <a:endParaRPr lang="pt-BR" sz="1800" b="0" i="0" u="none" strike="noStrike" baseline="0" dirty="0" smtClean="0"/>
          </a:p>
          <a:p>
            <a:pPr marL="82038" indent="0">
              <a:buNone/>
            </a:pPr>
            <a:r>
              <a:rPr lang="pt-BR" sz="1800" b="0" i="0" u="none" strike="noStrike" baseline="0" dirty="0" smtClean="0"/>
              <a:t>	4. sudorese frontal e facial </a:t>
            </a:r>
            <a:r>
              <a:rPr lang="pt-BR" sz="1800" b="0" i="0" u="none" strike="noStrike" baseline="0" dirty="0" err="1" smtClean="0"/>
              <a:t>ipsilateral</a:t>
            </a:r>
            <a:endParaRPr lang="pt-BR" sz="1800" b="0" i="0" u="none" strike="noStrike" baseline="0" dirty="0" smtClean="0"/>
          </a:p>
          <a:p>
            <a:pPr marL="82038" indent="0">
              <a:buNone/>
            </a:pPr>
            <a:r>
              <a:rPr lang="pt-BR" sz="1800" b="0" i="0" u="none" strike="noStrike" baseline="0" dirty="0" smtClean="0"/>
              <a:t>	5. </a:t>
            </a:r>
            <a:r>
              <a:rPr lang="pt-BR" sz="1800" b="0" i="0" u="none" strike="noStrike" baseline="0" dirty="0" err="1" smtClean="0"/>
              <a:t>miose</a:t>
            </a:r>
            <a:r>
              <a:rPr lang="pt-BR" sz="1800" b="0" i="0" u="none" strike="noStrike" baseline="0" dirty="0" smtClean="0"/>
              <a:t> e/ou ptose </a:t>
            </a:r>
            <a:r>
              <a:rPr lang="pt-BR" sz="1800" b="0" i="0" u="none" strike="noStrike" baseline="0" dirty="0" err="1" smtClean="0"/>
              <a:t>ipsilateral</a:t>
            </a:r>
            <a:endParaRPr lang="pt-BR" sz="1800" b="0" i="0" u="none" strike="noStrike" baseline="0" dirty="0" smtClean="0"/>
          </a:p>
          <a:p>
            <a:pPr marL="82038" indent="0">
              <a:buNone/>
            </a:pPr>
            <a:r>
              <a:rPr lang="pt-BR" sz="1800" b="0" i="0" u="none" strike="noStrike" baseline="0" dirty="0" smtClean="0"/>
              <a:t>	6. sensação de inquietude ou agitação</a:t>
            </a:r>
          </a:p>
          <a:p>
            <a:pPr marL="82038" indent="0">
              <a:buNone/>
            </a:pPr>
            <a:r>
              <a:rPr lang="pt-BR" sz="1800" b="0" i="0" u="none" strike="noStrike" baseline="0" dirty="0" smtClean="0"/>
              <a:t>D. As crises têm uma frequência de uma a cada dois dias a oito por dia</a:t>
            </a:r>
          </a:p>
          <a:p>
            <a:pPr marL="82038" indent="0">
              <a:buNone/>
            </a:pPr>
            <a:r>
              <a:rPr lang="pt-BR" sz="1800" b="0" i="0" u="none" strike="noStrike" baseline="0" dirty="0" smtClean="0"/>
              <a:t>E. Não atribuída a outro transtorno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28744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404664"/>
            <a:ext cx="7498080" cy="5976664"/>
          </a:xfrm>
        </p:spPr>
        <p:txBody>
          <a:bodyPr/>
          <a:lstStyle/>
          <a:p>
            <a:r>
              <a:rPr lang="pt-BR" dirty="0" err="1" smtClean="0">
                <a:solidFill>
                  <a:schemeClr val="accent1"/>
                </a:solidFill>
              </a:rPr>
              <a:t>Fisiopatogenia</a:t>
            </a:r>
            <a:endParaRPr lang="pt-BR" dirty="0" smtClean="0">
              <a:solidFill>
                <a:schemeClr val="accent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2"/>
              </a:solidFill>
            </a:endParaRPr>
          </a:p>
          <a:p>
            <a:r>
              <a:rPr lang="pt-BR" sz="2400" dirty="0" smtClean="0"/>
              <a:t>Pertence ao grupo das cefaleias </a:t>
            </a:r>
            <a:r>
              <a:rPr lang="pt-BR" sz="2400" dirty="0" err="1" smtClean="0"/>
              <a:t>trigêmino-autônomicas</a:t>
            </a:r>
            <a:r>
              <a:rPr lang="pt-BR" sz="2400" dirty="0" smtClean="0"/>
              <a:t>, que </a:t>
            </a:r>
            <a:r>
              <a:rPr lang="pt-BR" sz="2400" dirty="0"/>
              <a:t>resultam da </a:t>
            </a:r>
            <a:r>
              <a:rPr lang="pt-BR" sz="2400" dirty="0" smtClean="0"/>
              <a:t>ativação do sistema </a:t>
            </a:r>
            <a:r>
              <a:rPr lang="pt-BR" sz="2400" dirty="0" err="1" smtClean="0"/>
              <a:t>trigêmino</a:t>
            </a:r>
            <a:r>
              <a:rPr lang="pt-BR" sz="2400" dirty="0" smtClean="0"/>
              <a:t>-vascular </a:t>
            </a:r>
            <a:r>
              <a:rPr lang="pt-BR" sz="2400" dirty="0"/>
              <a:t>e do </a:t>
            </a:r>
            <a:r>
              <a:rPr lang="pt-BR" sz="2400" dirty="0" smtClean="0"/>
              <a:t>reflexo </a:t>
            </a:r>
            <a:r>
              <a:rPr lang="pt-BR" sz="2400" dirty="0" err="1" smtClean="0"/>
              <a:t>trigêmino</a:t>
            </a:r>
            <a:r>
              <a:rPr lang="pt-BR" sz="2400" dirty="0" smtClean="0"/>
              <a:t>-autonômico</a:t>
            </a:r>
          </a:p>
          <a:p>
            <a:endParaRPr lang="pt-BR" sz="2400" dirty="0"/>
          </a:p>
          <a:p>
            <a:endParaRPr lang="pt-BR" sz="2400" dirty="0" smtClean="0"/>
          </a:p>
          <a:p>
            <a:pPr marL="82038" indent="0">
              <a:buNone/>
            </a:pPr>
            <a:endParaRPr lang="pt-BR" sz="2400" dirty="0" smtClean="0"/>
          </a:p>
          <a:p>
            <a:r>
              <a:rPr lang="pt-BR" sz="2400" dirty="0"/>
              <a:t>As vias do </a:t>
            </a:r>
            <a:r>
              <a:rPr lang="pt-BR" sz="2400" dirty="0" smtClean="0"/>
              <a:t>reflexo </a:t>
            </a:r>
            <a:r>
              <a:rPr lang="pt-BR" sz="2400" dirty="0" err="1" smtClean="0"/>
              <a:t>trigêmino</a:t>
            </a:r>
            <a:r>
              <a:rPr lang="pt-BR" sz="2400" dirty="0" smtClean="0"/>
              <a:t>-autonômico </a:t>
            </a:r>
            <a:r>
              <a:rPr lang="pt-BR" sz="2400" dirty="0"/>
              <a:t>são </a:t>
            </a:r>
            <a:r>
              <a:rPr lang="pt-BR" sz="2400" dirty="0" smtClean="0"/>
              <a:t>constituídas pelas </a:t>
            </a:r>
            <a:r>
              <a:rPr lang="pt-BR" sz="2400" dirty="0"/>
              <a:t>conexões entre o </a:t>
            </a:r>
            <a:r>
              <a:rPr lang="pt-BR" sz="2400" dirty="0" smtClean="0"/>
              <a:t>núcleo </a:t>
            </a:r>
            <a:r>
              <a:rPr lang="pt-BR" sz="2400" dirty="0"/>
              <a:t>do trigémeo e as vias </a:t>
            </a:r>
            <a:r>
              <a:rPr lang="pt-BR" sz="2400" dirty="0" smtClean="0"/>
              <a:t>parassimpáticas do </a:t>
            </a:r>
            <a:r>
              <a:rPr lang="pt-BR" sz="2400" dirty="0"/>
              <a:t>nervo facial, situadas ao nível </a:t>
            </a:r>
            <a:r>
              <a:rPr lang="pt-BR" sz="2400" dirty="0" smtClean="0"/>
              <a:t>do tronco cerebral</a:t>
            </a:r>
          </a:p>
          <a:p>
            <a:pPr marL="82038" indent="0">
              <a:buNone/>
            </a:pPr>
            <a:endParaRPr lang="pt-BR" sz="2400" dirty="0" smtClean="0"/>
          </a:p>
          <a:p>
            <a:pPr marL="401556" lvl="1" indent="0">
              <a:buNone/>
            </a:pPr>
            <a:endParaRPr lang="pt-BR" sz="2400" dirty="0" smtClean="0"/>
          </a:p>
          <a:p>
            <a:pPr marL="82038" indent="0">
              <a:buNone/>
            </a:pP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0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476672"/>
            <a:ext cx="7498080" cy="5832648"/>
          </a:xfrm>
        </p:spPr>
        <p:txBody>
          <a:bodyPr/>
          <a:lstStyle/>
          <a:p>
            <a:r>
              <a:rPr lang="pt-BR" sz="2400" dirty="0" smtClean="0"/>
              <a:t>Estímulos dolorosos que atinjam o trigêmeo         ativam o </a:t>
            </a:r>
            <a:r>
              <a:rPr lang="pt-BR" sz="2400" dirty="0"/>
              <a:t>núcleo salivar superior do </a:t>
            </a:r>
            <a:r>
              <a:rPr lang="pt-BR" sz="2400" dirty="0" smtClean="0"/>
              <a:t>nervo facial        ativação parassimpática         lacrimejamento, </a:t>
            </a:r>
            <a:r>
              <a:rPr lang="pt-BR" sz="2400" dirty="0" err="1" smtClean="0"/>
              <a:t>rinorreia</a:t>
            </a:r>
            <a:r>
              <a:rPr lang="pt-BR" sz="2400" dirty="0" smtClean="0"/>
              <a:t>, congestão </a:t>
            </a:r>
            <a:r>
              <a:rPr lang="pt-BR" sz="2400" dirty="0"/>
              <a:t>nasal </a:t>
            </a:r>
            <a:r>
              <a:rPr lang="pt-BR" sz="2400" dirty="0" smtClean="0"/>
              <a:t>e libertação de peptídeo </a:t>
            </a:r>
            <a:r>
              <a:rPr lang="pt-BR" sz="2400" dirty="0"/>
              <a:t>intestinal </a:t>
            </a:r>
            <a:r>
              <a:rPr lang="pt-BR" sz="2400" dirty="0" smtClean="0"/>
              <a:t>vasoativo (VIP</a:t>
            </a:r>
            <a:r>
              <a:rPr lang="pt-BR" sz="2400" dirty="0"/>
              <a:t>) e óxido </a:t>
            </a:r>
            <a:r>
              <a:rPr lang="pt-BR" sz="2400" dirty="0" smtClean="0"/>
              <a:t>nítrico        vasodilatação e </a:t>
            </a:r>
            <a:r>
              <a:rPr lang="pt-BR" sz="2400" dirty="0"/>
              <a:t>aumento do fluxo </a:t>
            </a:r>
            <a:r>
              <a:rPr lang="pt-BR" sz="2400" dirty="0" smtClean="0"/>
              <a:t>sanguíneo nas </a:t>
            </a:r>
            <a:r>
              <a:rPr lang="pt-BR" sz="2400" dirty="0"/>
              <a:t>artérias meníngeas e </a:t>
            </a:r>
            <a:r>
              <a:rPr lang="pt-BR" sz="2400" dirty="0" smtClean="0"/>
              <a:t>extracranianas         vasodilatação e edema ao nível da parede da carótida        disfunção do plexo </a:t>
            </a:r>
            <a:r>
              <a:rPr lang="pt-BR" sz="2400" dirty="0" err="1" smtClean="0"/>
              <a:t>pericarotídeo</a:t>
            </a:r>
            <a:r>
              <a:rPr lang="pt-BR" sz="2400" dirty="0" smtClean="0"/>
              <a:t>        ptose e </a:t>
            </a:r>
            <a:r>
              <a:rPr lang="pt-BR" sz="2400" dirty="0" err="1" smtClean="0"/>
              <a:t>miose</a:t>
            </a:r>
            <a:endParaRPr lang="pt-BR" sz="2400" dirty="0" smtClean="0"/>
          </a:p>
          <a:p>
            <a:pPr marL="82038" indent="0">
              <a:buNone/>
            </a:pPr>
            <a:endParaRPr lang="pt-BR" sz="2400" dirty="0" smtClean="0"/>
          </a:p>
          <a:p>
            <a:r>
              <a:rPr lang="pt-BR" sz="2400" dirty="0" smtClean="0"/>
              <a:t>Disfunção hipotalâmica        alterações nas secreções hormonais (LH, FSH, melatonina, testosterona, prolactina, cortisol)</a:t>
            </a:r>
          </a:p>
          <a:p>
            <a:pPr marL="82038" indent="0">
              <a:buNone/>
            </a:pPr>
            <a:r>
              <a:rPr lang="pt-BR" sz="2400" dirty="0" smtClean="0"/>
              <a:t>   </a:t>
            </a:r>
            <a:endParaRPr lang="pt-BR" sz="2400" dirty="0"/>
          </a:p>
        </p:txBody>
      </p:sp>
      <p:sp>
        <p:nvSpPr>
          <p:cNvPr id="5" name="Seta para a direita 4"/>
          <p:cNvSpPr/>
          <p:nvPr/>
        </p:nvSpPr>
        <p:spPr>
          <a:xfrm>
            <a:off x="7524328" y="675587"/>
            <a:ext cx="504056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7884390" y="1052736"/>
            <a:ext cx="504056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1" name="Seta para a direita 10"/>
          <p:cNvSpPr/>
          <p:nvPr/>
        </p:nvSpPr>
        <p:spPr>
          <a:xfrm>
            <a:off x="4932040" y="1412776"/>
            <a:ext cx="504056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2" name="Seta para a direita 11"/>
          <p:cNvSpPr/>
          <p:nvPr/>
        </p:nvSpPr>
        <p:spPr>
          <a:xfrm>
            <a:off x="5796136" y="2132856"/>
            <a:ext cx="504056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>
            <a:off x="3851920" y="2864365"/>
            <a:ext cx="504056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5" name="Seta para a direita 14"/>
          <p:cNvSpPr/>
          <p:nvPr/>
        </p:nvSpPr>
        <p:spPr>
          <a:xfrm>
            <a:off x="4353426" y="3273555"/>
            <a:ext cx="504056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16" name="Seta para a direita 15"/>
          <p:cNvSpPr/>
          <p:nvPr/>
        </p:nvSpPr>
        <p:spPr>
          <a:xfrm>
            <a:off x="3707904" y="3645024"/>
            <a:ext cx="504056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7" name="Seta para a direita 16"/>
          <p:cNvSpPr/>
          <p:nvPr/>
        </p:nvSpPr>
        <p:spPr>
          <a:xfrm>
            <a:off x="4857482" y="4479138"/>
            <a:ext cx="504056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664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6552728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Características</a:t>
            </a:r>
          </a:p>
          <a:p>
            <a:r>
              <a:rPr lang="pt-BR" sz="2400" dirty="0" smtClean="0"/>
              <a:t>As </a:t>
            </a:r>
            <a:r>
              <a:rPr lang="pt-BR" sz="2400" dirty="0"/>
              <a:t>crises agudas envolvem a ativação da substância </a:t>
            </a:r>
            <a:r>
              <a:rPr lang="pt-BR" sz="2400" dirty="0" smtClean="0"/>
              <a:t>cinzenta hipotalâmica posterior</a:t>
            </a:r>
          </a:p>
          <a:p>
            <a:r>
              <a:rPr lang="pt-BR" sz="2400" dirty="0" smtClean="0"/>
              <a:t>Início da salva está relacionado com a duração do </a:t>
            </a:r>
            <a:r>
              <a:rPr lang="pt-BR" sz="2400" dirty="0" err="1" smtClean="0"/>
              <a:t>fotoperíodo</a:t>
            </a:r>
            <a:r>
              <a:rPr lang="pt-BR" sz="2400" dirty="0" smtClean="0"/>
              <a:t> (julho e janeiro: </a:t>
            </a:r>
            <a:r>
              <a:rPr lang="pt-BR" sz="2400" dirty="0"/>
              <a:t>os períodos </a:t>
            </a:r>
            <a:r>
              <a:rPr lang="pt-BR" sz="2400" dirty="0" smtClean="0"/>
              <a:t>de salva </a:t>
            </a:r>
            <a:r>
              <a:rPr lang="pt-BR" sz="2400" dirty="0"/>
              <a:t>têm início geralmente pouco </a:t>
            </a:r>
            <a:r>
              <a:rPr lang="pt-BR" sz="2400" dirty="0" smtClean="0"/>
              <a:t>tempo após </a:t>
            </a:r>
            <a:r>
              <a:rPr lang="pt-BR" sz="2400" dirty="0"/>
              <a:t>o maior e o menor dia do </a:t>
            </a:r>
            <a:r>
              <a:rPr lang="pt-BR" sz="2400" dirty="0" smtClean="0"/>
              <a:t>ano, respectivamente)</a:t>
            </a:r>
          </a:p>
          <a:p>
            <a:r>
              <a:rPr lang="pt-BR" sz="2400" dirty="0"/>
              <a:t>tendência de ocorrer num </a:t>
            </a:r>
            <a:r>
              <a:rPr lang="pt-BR" sz="2400" dirty="0" smtClean="0"/>
              <a:t>horário particular </a:t>
            </a:r>
            <a:r>
              <a:rPr lang="pt-BR" sz="2400" dirty="0"/>
              <a:t>em cada indivíduo, sendo </a:t>
            </a:r>
            <a:r>
              <a:rPr lang="pt-BR" sz="2400" dirty="0" smtClean="0"/>
              <a:t>o mais </a:t>
            </a:r>
            <a:r>
              <a:rPr lang="pt-BR" sz="2400" dirty="0"/>
              <a:t>habitual a existência de uma </a:t>
            </a:r>
            <a:r>
              <a:rPr lang="pt-BR" sz="2400" dirty="0" smtClean="0"/>
              <a:t>crise noturna </a:t>
            </a:r>
            <a:r>
              <a:rPr lang="pt-BR" sz="2400" dirty="0"/>
              <a:t>(58 a 77% dos casos</a:t>
            </a:r>
            <a:r>
              <a:rPr lang="pt-BR" sz="2400" dirty="0" smtClean="0"/>
              <a:t>),</a:t>
            </a:r>
            <a:r>
              <a:rPr lang="pt-BR" sz="2400" dirty="0"/>
              <a:t> </a:t>
            </a:r>
            <a:r>
              <a:rPr lang="pt-BR" sz="2400" dirty="0" smtClean="0"/>
              <a:t>habitualmente </a:t>
            </a:r>
            <a:r>
              <a:rPr lang="pt-BR" sz="2400" dirty="0"/>
              <a:t>associada ao início </a:t>
            </a:r>
            <a:r>
              <a:rPr lang="pt-BR" sz="2400" dirty="0" smtClean="0"/>
              <a:t>do sono </a:t>
            </a:r>
            <a:r>
              <a:rPr lang="pt-BR" sz="2400" dirty="0"/>
              <a:t>REM</a:t>
            </a:r>
            <a:endParaRPr lang="pt-BR" sz="2400" dirty="0" smtClean="0"/>
          </a:p>
          <a:p>
            <a:r>
              <a:rPr lang="pt-BR" sz="2400" dirty="0" smtClean="0"/>
              <a:t>As </a:t>
            </a:r>
            <a:r>
              <a:rPr lang="pt-BR" sz="2400" dirty="0"/>
              <a:t>crises geralmente ocorrem em séries (</a:t>
            </a:r>
            <a:r>
              <a:rPr lang="pt-BR" sz="2400" i="1" dirty="0"/>
              <a:t>salvas</a:t>
            </a:r>
            <a:r>
              <a:rPr lang="pt-BR" sz="2400" dirty="0"/>
              <a:t>) que duram semanas </a:t>
            </a:r>
            <a:r>
              <a:rPr lang="pt-BR" sz="2400" dirty="0" smtClean="0"/>
              <a:t>ou meses</a:t>
            </a:r>
            <a:r>
              <a:rPr lang="pt-BR" sz="2400" dirty="0"/>
              <a:t>, separados por períodos de remissão geralmente durando de meses </a:t>
            </a:r>
            <a:r>
              <a:rPr lang="pt-BR" sz="2400" dirty="0" smtClean="0"/>
              <a:t>a anos</a:t>
            </a:r>
          </a:p>
          <a:p>
            <a:r>
              <a:rPr lang="pt-BR" sz="2400" dirty="0"/>
              <a:t>C</a:t>
            </a:r>
            <a:r>
              <a:rPr lang="pt-BR" sz="2400" dirty="0" smtClean="0"/>
              <a:t>erca </a:t>
            </a:r>
            <a:r>
              <a:rPr lang="pt-BR" sz="2400" dirty="0"/>
              <a:t>de 10% a 15% dos pacientes apresentam sintomas </a:t>
            </a:r>
            <a:r>
              <a:rPr lang="pt-BR" sz="2400" dirty="0" smtClean="0"/>
              <a:t>crônicos sem remissões</a:t>
            </a:r>
          </a:p>
        </p:txBody>
      </p:sp>
    </p:spTree>
    <p:extLst>
      <p:ext uri="{BB962C8B-B14F-4D97-AF65-F5344CB8AC3E}">
        <p14:creationId xmlns:p14="http://schemas.microsoft.com/office/powerpoint/2010/main" xmlns="" val="8710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900" dirty="0"/>
              <a:t>Classificação</a:t>
            </a:r>
            <a:r>
              <a:rPr lang="pt-BR" dirty="0"/>
              <a:t> internacional das </a:t>
            </a:r>
            <a:r>
              <a:rPr lang="pt-BR" dirty="0" smtClean="0"/>
              <a:t>cefaleias-2004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038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chemeClr val="accent1"/>
                </a:solidFill>
              </a:rPr>
              <a:t>Por </a:t>
            </a:r>
            <a:r>
              <a:rPr lang="pt-BR" dirty="0">
                <a:solidFill>
                  <a:schemeClr val="accent1"/>
                </a:solidFill>
              </a:rPr>
              <a:t>que classificar as </a:t>
            </a:r>
            <a:r>
              <a:rPr lang="pt-BR" dirty="0" smtClean="0">
                <a:solidFill>
                  <a:schemeClr val="accent1"/>
                </a:solidFill>
              </a:rPr>
              <a:t>cefaleias?</a:t>
            </a:r>
          </a:p>
          <a:p>
            <a:pPr>
              <a:buNone/>
            </a:pPr>
            <a:r>
              <a:rPr lang="pt-BR" sz="2400" dirty="0" smtClean="0"/>
              <a:t>	Uniformizar </a:t>
            </a:r>
            <a:r>
              <a:rPr lang="pt-BR" sz="2400" dirty="0"/>
              <a:t>os sintomas e </a:t>
            </a:r>
            <a:r>
              <a:rPr lang="pt-BR" sz="2400" dirty="0" smtClean="0"/>
              <a:t>síndromes presentes nas cefaleias </a:t>
            </a:r>
            <a:r>
              <a:rPr lang="pt-BR" sz="2400" dirty="0"/>
              <a:t>primárias. O intuito é evitar variações no </a:t>
            </a:r>
            <a:r>
              <a:rPr lang="pt-BR" sz="2400" dirty="0" smtClean="0"/>
              <a:t>diagnóstico dessas cefaleias </a:t>
            </a:r>
            <a:r>
              <a:rPr lang="pt-BR" sz="2400" dirty="0"/>
              <a:t>pelos diversos observadores e assim melhorar a acurácia diagnóstica e a orientação terapêutica, tornar esse transtorno reconhecido como doença neurobiológica e minimizar os prejuízos ao seu portador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646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6480720"/>
          </a:xfrm>
        </p:spPr>
        <p:txBody>
          <a:bodyPr/>
          <a:lstStyle/>
          <a:p>
            <a:r>
              <a:rPr lang="pt-BR" sz="2400" dirty="0"/>
              <a:t>Durante uma salva e no subtipo crônico, as crises ocorrem de maneira regular e podem ser provocados por álcool, histamina ou </a:t>
            </a:r>
            <a:r>
              <a:rPr lang="pt-BR" sz="2400" dirty="0" smtClean="0"/>
              <a:t>nitroglicerina</a:t>
            </a:r>
          </a:p>
          <a:p>
            <a:r>
              <a:rPr lang="pt-BR" sz="2400" dirty="0"/>
              <a:t>A dor quase invariavelmente recorre no mesmo lado durante uma </a:t>
            </a:r>
            <a:r>
              <a:rPr lang="pt-BR" sz="2400" dirty="0" smtClean="0"/>
              <a:t>salva</a:t>
            </a:r>
          </a:p>
          <a:p>
            <a:r>
              <a:rPr lang="pt-BR" sz="2400" dirty="0" smtClean="0"/>
              <a:t>Nas </a:t>
            </a:r>
            <a:r>
              <a:rPr lang="pt-BR" sz="2400" dirty="0"/>
              <a:t>crises mais fortes, a intensidade da dor é </a:t>
            </a:r>
            <a:r>
              <a:rPr lang="pt-BR" sz="2400" dirty="0" smtClean="0"/>
              <a:t>excruciante. O </a:t>
            </a:r>
            <a:r>
              <a:rPr lang="pt-BR" sz="2400" dirty="0"/>
              <a:t>paciente geralmente é incapaz de </a:t>
            </a:r>
            <a:r>
              <a:rPr lang="pt-BR" sz="2400" dirty="0" smtClean="0"/>
              <a:t>deitar-se e caracteristicamente fica andando </a:t>
            </a:r>
            <a:r>
              <a:rPr lang="pt-BR" sz="2400" dirty="0"/>
              <a:t>de um lado para </a:t>
            </a:r>
            <a:r>
              <a:rPr lang="pt-BR" sz="2400" dirty="0" smtClean="0"/>
              <a:t>outro</a:t>
            </a:r>
          </a:p>
          <a:p>
            <a:r>
              <a:rPr lang="pt-BR" sz="2400" dirty="0"/>
              <a:t>A idade de início é, em geral, entre os 20 e 40 </a:t>
            </a:r>
            <a:r>
              <a:rPr lang="pt-BR" sz="2400" dirty="0" smtClean="0"/>
              <a:t>anos</a:t>
            </a:r>
          </a:p>
          <a:p>
            <a:r>
              <a:rPr lang="pt-BR" sz="2400" dirty="0"/>
              <a:t>P</a:t>
            </a:r>
            <a:r>
              <a:rPr lang="pt-BR" sz="2400" dirty="0" smtClean="0"/>
              <a:t>revalência </a:t>
            </a:r>
            <a:r>
              <a:rPr lang="pt-BR" sz="2400" dirty="0"/>
              <a:t>é três a quatro vezes maior em homens do que </a:t>
            </a:r>
            <a:r>
              <a:rPr lang="pt-BR" sz="2400" dirty="0" smtClean="0"/>
              <a:t>em mulheres</a:t>
            </a:r>
            <a:r>
              <a:rPr lang="pt-BR" sz="2400" dirty="0"/>
              <a:t> </a:t>
            </a:r>
            <a:r>
              <a:rPr lang="pt-BR" sz="2400" dirty="0" smtClean="0"/>
              <a:t>(razões desconhecidas).</a:t>
            </a:r>
          </a:p>
          <a:p>
            <a:r>
              <a:rPr lang="pt-BR" sz="2400" dirty="0"/>
              <a:t>Pode ser hereditária (transmissão autossômica dominante) em cerca de 5% dos </a:t>
            </a:r>
            <a:r>
              <a:rPr lang="pt-BR" sz="2400" dirty="0" smtClean="0"/>
              <a:t>casos</a:t>
            </a:r>
          </a:p>
          <a:p>
            <a:r>
              <a:rPr lang="pt-BR" sz="2400" dirty="0" smtClean="0"/>
              <a:t>Principais diagnósticos diferenciais: glaucoma e dissecção carotídea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0629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332656"/>
            <a:ext cx="7498080" cy="6192688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Critérios diagnósticos </a:t>
            </a:r>
            <a:r>
              <a:rPr lang="pt-BR" dirty="0">
                <a:solidFill>
                  <a:schemeClr val="accent1"/>
                </a:solidFill>
              </a:rPr>
              <a:t>c</a:t>
            </a:r>
            <a:r>
              <a:rPr lang="pt-BR" dirty="0" smtClean="0">
                <a:solidFill>
                  <a:schemeClr val="accent1"/>
                </a:solidFill>
              </a:rPr>
              <a:t>efaleia em salvas episódica</a:t>
            </a:r>
          </a:p>
          <a:p>
            <a:pPr marL="82038" indent="0">
              <a:buNone/>
            </a:pPr>
            <a:endParaRPr lang="pt-BR" b="1" dirty="0" smtClean="0"/>
          </a:p>
          <a:p>
            <a:pPr marL="82038" indent="0">
              <a:buNone/>
            </a:pPr>
            <a:endParaRPr lang="pt-BR" b="1" dirty="0"/>
          </a:p>
          <a:p>
            <a:pPr marL="82038" indent="0">
              <a:buNone/>
            </a:pPr>
            <a:r>
              <a:rPr lang="pt-BR" sz="2800" dirty="0" smtClean="0"/>
              <a:t>A. Crises </a:t>
            </a:r>
            <a:r>
              <a:rPr lang="pt-BR" sz="2800" dirty="0"/>
              <a:t>preenchendo os critérios de A </a:t>
            </a:r>
            <a:r>
              <a:rPr lang="pt-BR" sz="2800" dirty="0" err="1"/>
              <a:t>a</a:t>
            </a:r>
            <a:r>
              <a:rPr lang="pt-BR" sz="2800" dirty="0"/>
              <a:t> E para </a:t>
            </a:r>
            <a:r>
              <a:rPr lang="pt-BR" sz="2800" i="1" dirty="0" smtClean="0"/>
              <a:t>Cefaleia </a:t>
            </a:r>
            <a:r>
              <a:rPr lang="pt-BR" sz="2800" i="1" dirty="0"/>
              <a:t>em </a:t>
            </a:r>
            <a:r>
              <a:rPr lang="pt-BR" sz="2800" i="1" dirty="0" smtClean="0"/>
              <a:t>salvas</a:t>
            </a:r>
          </a:p>
          <a:p>
            <a:pPr marL="82038" indent="0">
              <a:buNone/>
            </a:pPr>
            <a:r>
              <a:rPr lang="pt-BR" sz="2800" dirty="0"/>
              <a:t>B. Pelo menos dois períodos de salva durando de 7 a 365 </a:t>
            </a:r>
            <a:r>
              <a:rPr lang="pt-BR" sz="2800" dirty="0" smtClean="0"/>
              <a:t>dias e separados por </a:t>
            </a:r>
            <a:r>
              <a:rPr lang="pt-BR" sz="2800" dirty="0"/>
              <a:t>períodos de remissão ≥ 1 mês</a:t>
            </a:r>
            <a:endParaRPr lang="pt-B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404664"/>
            <a:ext cx="7498080" cy="5904656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Critérios diagnósticos cefaleia em salvas crônica</a:t>
            </a:r>
          </a:p>
          <a:p>
            <a:pPr marL="82038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82038" indent="0">
              <a:buNone/>
            </a:pPr>
            <a:endParaRPr lang="pt-BR" dirty="0">
              <a:solidFill>
                <a:schemeClr val="tx2"/>
              </a:solidFill>
            </a:endParaRPr>
          </a:p>
          <a:p>
            <a:pPr marL="82038" indent="0">
              <a:buNone/>
            </a:pPr>
            <a:r>
              <a:rPr lang="pt-BR" sz="2800" dirty="0"/>
              <a:t>A. Crises preenchendo os critérios de A </a:t>
            </a:r>
            <a:r>
              <a:rPr lang="pt-BR" sz="2800" dirty="0" err="1"/>
              <a:t>a</a:t>
            </a:r>
            <a:r>
              <a:rPr lang="pt-BR" sz="2800" dirty="0"/>
              <a:t> E para </a:t>
            </a:r>
            <a:r>
              <a:rPr lang="pt-BR" sz="2800" i="1" dirty="0" smtClean="0"/>
              <a:t>Cefaleia </a:t>
            </a:r>
            <a:r>
              <a:rPr lang="pt-BR" sz="2800" i="1" dirty="0"/>
              <a:t>em salvas</a:t>
            </a:r>
          </a:p>
          <a:p>
            <a:pPr marL="82038" indent="0">
              <a:buNone/>
            </a:pPr>
            <a:r>
              <a:rPr lang="pt-BR" sz="2800" dirty="0"/>
              <a:t>B. As crises recorrem por mais de um ano sem períodos de remissão </a:t>
            </a:r>
            <a:r>
              <a:rPr lang="pt-BR" sz="2800" dirty="0" smtClean="0"/>
              <a:t>ou com </a:t>
            </a:r>
            <a:r>
              <a:rPr lang="pt-BR" sz="2800" dirty="0"/>
              <a:t>períodos de remissão durando &lt; 1 mês</a:t>
            </a:r>
            <a:endParaRPr lang="pt-B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0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640871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Tratamento sintomático nas crises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dirty="0" smtClean="0"/>
              <a:t> </a:t>
            </a:r>
            <a:r>
              <a:rPr lang="pt-BR" sz="2200" dirty="0">
                <a:solidFill>
                  <a:schemeClr val="accent1"/>
                </a:solidFill>
              </a:rPr>
              <a:t>O</a:t>
            </a:r>
            <a:r>
              <a:rPr lang="pt-BR" sz="2200" dirty="0" smtClean="0">
                <a:solidFill>
                  <a:schemeClr val="accent1"/>
                </a:solidFill>
              </a:rPr>
              <a:t>xigênio </a:t>
            </a:r>
            <a:r>
              <a:rPr lang="pt-BR" sz="2200" dirty="0"/>
              <a:t>em alto débito (7-10 </a:t>
            </a:r>
            <a:r>
              <a:rPr lang="pt-BR" sz="2200" dirty="0" smtClean="0"/>
              <a:t>L/min) é </a:t>
            </a:r>
            <a:r>
              <a:rPr lang="pt-BR" sz="2200" dirty="0"/>
              <a:t>inalado por máscara nasal, </a:t>
            </a:r>
            <a:r>
              <a:rPr lang="pt-BR" sz="2200" dirty="0" smtClean="0"/>
              <a:t>durante 15 </a:t>
            </a:r>
            <a:r>
              <a:rPr lang="pt-BR" sz="2200" dirty="0"/>
              <a:t>minutos, de preferência com </a:t>
            </a:r>
            <a:r>
              <a:rPr lang="pt-BR" sz="2200" dirty="0" smtClean="0"/>
              <a:t>o doente </a:t>
            </a:r>
            <a:r>
              <a:rPr lang="pt-BR" sz="2200" dirty="0"/>
              <a:t>sentado e inclinado para </a:t>
            </a:r>
            <a:r>
              <a:rPr lang="pt-BR" sz="2200" dirty="0" smtClean="0"/>
              <a:t>diante. A </a:t>
            </a:r>
            <a:r>
              <a:rPr lang="pt-BR" sz="2200" dirty="0"/>
              <a:t>sua administração provoca alívio </a:t>
            </a:r>
            <a:r>
              <a:rPr lang="pt-BR" sz="2200" dirty="0" smtClean="0"/>
              <a:t>em 5 </a:t>
            </a:r>
            <a:r>
              <a:rPr lang="pt-BR" sz="2200" dirty="0"/>
              <a:t>a 10 minutos e não tem efeitos </a:t>
            </a:r>
            <a:r>
              <a:rPr lang="pt-BR" sz="2200" dirty="0" smtClean="0"/>
              <a:t>adversos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dirty="0"/>
              <a:t> </a:t>
            </a:r>
            <a:r>
              <a:rPr lang="pt-BR" sz="2200" dirty="0" err="1" smtClean="0">
                <a:solidFill>
                  <a:schemeClr val="accent1"/>
                </a:solidFill>
              </a:rPr>
              <a:t>Sumatriptano</a:t>
            </a:r>
            <a:r>
              <a:rPr lang="pt-BR" sz="2200" dirty="0" smtClean="0">
                <a:solidFill>
                  <a:schemeClr val="accent1"/>
                </a:solidFill>
              </a:rPr>
              <a:t> (agonista seletivo do receptor 5-hidroxitriptamina-1):</a:t>
            </a:r>
            <a:r>
              <a:rPr lang="pt-BR" sz="2200" dirty="0" smtClean="0"/>
              <a:t> </a:t>
            </a:r>
            <a:r>
              <a:rPr lang="pt-BR" sz="2200" dirty="0"/>
              <a:t>administrado na </a:t>
            </a:r>
            <a:r>
              <a:rPr lang="pt-BR" sz="2200" dirty="0" smtClean="0"/>
              <a:t>forma subcutânea </a:t>
            </a:r>
            <a:r>
              <a:rPr lang="pt-BR" sz="2200" dirty="0"/>
              <a:t>(6 mg), através de </a:t>
            </a:r>
            <a:r>
              <a:rPr lang="pt-BR" sz="2200" dirty="0" smtClean="0"/>
              <a:t>um auto injetor. Dose máxima: 2 doses/dia. </a:t>
            </a:r>
            <a:r>
              <a:rPr lang="pt-BR" sz="2200" dirty="0" err="1" smtClean="0"/>
              <a:t>Contra-indicações</a:t>
            </a:r>
            <a:r>
              <a:rPr lang="pt-BR" sz="2200" dirty="0" smtClean="0"/>
              <a:t>: </a:t>
            </a:r>
            <a:r>
              <a:rPr lang="pt-BR" sz="2200" dirty="0"/>
              <a:t>cardiopatia </a:t>
            </a:r>
            <a:r>
              <a:rPr lang="pt-BR" sz="2200" dirty="0" smtClean="0"/>
              <a:t>isquêmica </a:t>
            </a:r>
            <a:r>
              <a:rPr lang="pt-BR" sz="2200" dirty="0"/>
              <a:t>e outras </a:t>
            </a:r>
            <a:r>
              <a:rPr lang="pt-BR" sz="2200" dirty="0" smtClean="0"/>
              <a:t>situações de </a:t>
            </a:r>
            <a:r>
              <a:rPr lang="pt-BR" sz="2200" dirty="0"/>
              <a:t>insuficiência </a:t>
            </a:r>
            <a:r>
              <a:rPr lang="pt-BR" sz="2200" dirty="0" smtClean="0"/>
              <a:t>vascular, maiores de 65 anos e HTA não controlada. Efeitos adversos:  </a:t>
            </a:r>
            <a:r>
              <a:rPr lang="pt-BR" sz="2200" dirty="0"/>
              <a:t>rubor, sensação de calor </a:t>
            </a:r>
            <a:r>
              <a:rPr lang="pt-BR" sz="2200" dirty="0" smtClean="0"/>
              <a:t>na cabeça </a:t>
            </a:r>
            <a:r>
              <a:rPr lang="pt-BR" sz="2200" dirty="0"/>
              <a:t>e pescoço, aperto e </a:t>
            </a:r>
            <a:r>
              <a:rPr lang="pt-BR" sz="2200" dirty="0" smtClean="0"/>
              <a:t>constrição </a:t>
            </a:r>
            <a:r>
              <a:rPr lang="pt-BR" sz="2200" dirty="0" err="1" smtClean="0"/>
              <a:t>pré-cordiais</a:t>
            </a:r>
            <a:r>
              <a:rPr lang="pt-BR" sz="2200" dirty="0"/>
              <a:t>, </a:t>
            </a:r>
            <a:r>
              <a:rPr lang="pt-BR" sz="2200" dirty="0" err="1"/>
              <a:t>parestesias</a:t>
            </a:r>
            <a:r>
              <a:rPr lang="pt-BR" sz="2200" dirty="0"/>
              <a:t>, dormência </a:t>
            </a:r>
            <a:r>
              <a:rPr lang="pt-BR" sz="2200" dirty="0" smtClean="0"/>
              <a:t>e formigamento, </a:t>
            </a:r>
            <a:r>
              <a:rPr lang="pt-BR" sz="2200" dirty="0"/>
              <a:t>tonturas e sensação </a:t>
            </a:r>
            <a:r>
              <a:rPr lang="pt-BR" sz="2200" dirty="0" smtClean="0"/>
              <a:t>de fraqueza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dirty="0"/>
              <a:t>A</a:t>
            </a:r>
            <a:r>
              <a:rPr lang="pt-BR" sz="2200" dirty="0" smtClean="0"/>
              <a:t>nalgésicos</a:t>
            </a:r>
            <a:r>
              <a:rPr lang="pt-BR" sz="2200" dirty="0"/>
              <a:t>, </a:t>
            </a:r>
            <a:r>
              <a:rPr lang="pt-BR" sz="2200" dirty="0" err="1"/>
              <a:t>opiáceos</a:t>
            </a:r>
            <a:r>
              <a:rPr lang="pt-BR" sz="2200" dirty="0"/>
              <a:t> e </a:t>
            </a:r>
            <a:r>
              <a:rPr lang="pt-BR" sz="2200" dirty="0" smtClean="0"/>
              <a:t>anti-inflamatórios não </a:t>
            </a:r>
            <a:r>
              <a:rPr lang="pt-BR" sz="2200" dirty="0" err="1"/>
              <a:t>esteróides</a:t>
            </a:r>
            <a:r>
              <a:rPr lang="pt-BR" sz="2200" dirty="0"/>
              <a:t> (AINES) </a:t>
            </a:r>
            <a:r>
              <a:rPr lang="pt-BR" sz="2200" dirty="0" smtClean="0"/>
              <a:t>não têm </a:t>
            </a:r>
            <a:r>
              <a:rPr lang="pt-BR" sz="2200" dirty="0"/>
              <a:t>indicação específica na </a:t>
            </a:r>
            <a:r>
              <a:rPr lang="pt-BR" sz="2200" dirty="0" smtClean="0"/>
              <a:t>terapêutica da </a:t>
            </a:r>
            <a:r>
              <a:rPr lang="pt-BR" sz="2200" dirty="0"/>
              <a:t>crise.</a:t>
            </a:r>
            <a:endParaRPr lang="pt-BR" sz="2200" dirty="0" smtClean="0"/>
          </a:p>
          <a:p>
            <a:pPr marL="401556" lvl="1" indent="0">
              <a:buNone/>
            </a:pPr>
            <a:endParaRPr lang="pt-BR" sz="24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pt-B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4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404664"/>
            <a:ext cx="7498080" cy="60486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Tratamento profilático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accent1"/>
                </a:solidFill>
              </a:rPr>
              <a:t>Cefaleia em salvas episódica</a:t>
            </a:r>
          </a:p>
          <a:p>
            <a:pPr lvl="1">
              <a:buFontTx/>
              <a:buChar char="-"/>
            </a:pPr>
            <a:r>
              <a:rPr lang="pt-BR" sz="2400" dirty="0" smtClean="0"/>
              <a:t>Responde a </a:t>
            </a:r>
            <a:r>
              <a:rPr lang="pt-BR" sz="2400" dirty="0"/>
              <a:t>períodos breves </a:t>
            </a:r>
            <a:r>
              <a:rPr lang="pt-BR" sz="2400" dirty="0" smtClean="0"/>
              <a:t>de </a:t>
            </a:r>
            <a:r>
              <a:rPr lang="pt-BR" sz="2400" dirty="0" err="1" smtClean="0"/>
              <a:t>corticoterapia</a:t>
            </a:r>
            <a:r>
              <a:rPr lang="pt-BR" sz="2400" dirty="0" smtClean="0"/>
              <a:t> (</a:t>
            </a:r>
            <a:r>
              <a:rPr lang="pt-BR" sz="2400" dirty="0" err="1" smtClean="0">
                <a:solidFill>
                  <a:schemeClr val="accent1"/>
                </a:solidFill>
              </a:rPr>
              <a:t>metilprednisolona</a:t>
            </a:r>
            <a:r>
              <a:rPr lang="pt-BR" sz="2400" dirty="0" smtClean="0">
                <a:solidFill>
                  <a:schemeClr val="accent1"/>
                </a:solidFill>
              </a:rPr>
              <a:t> </a:t>
            </a:r>
            <a:r>
              <a:rPr lang="pt-BR" sz="2400" dirty="0"/>
              <a:t>oral, </a:t>
            </a:r>
            <a:r>
              <a:rPr lang="pt-BR" sz="2400" dirty="0" smtClean="0"/>
              <a:t>iniciando-se </a:t>
            </a:r>
            <a:r>
              <a:rPr lang="pt-BR" sz="2400" dirty="0"/>
              <a:t>com doses de 60 mg, no </a:t>
            </a:r>
            <a:r>
              <a:rPr lang="pt-BR" sz="2400" dirty="0" smtClean="0"/>
              <a:t>adulto, seguidas </a:t>
            </a:r>
            <a:r>
              <a:rPr lang="pt-BR" sz="2400" dirty="0"/>
              <a:t>de desmame ao longo de </a:t>
            </a:r>
            <a:r>
              <a:rPr lang="pt-BR" sz="2400" dirty="0" smtClean="0"/>
              <a:t>duas a </a:t>
            </a:r>
            <a:r>
              <a:rPr lang="pt-BR" sz="2400" dirty="0"/>
              <a:t>três </a:t>
            </a:r>
            <a:r>
              <a:rPr lang="pt-BR" sz="2400" dirty="0" smtClean="0"/>
              <a:t>semanas)</a:t>
            </a:r>
          </a:p>
          <a:p>
            <a:pPr lvl="1">
              <a:buFontTx/>
              <a:buChar char="-"/>
            </a:pPr>
            <a:r>
              <a:rPr lang="pt-BR" sz="2400" dirty="0" smtClean="0">
                <a:solidFill>
                  <a:schemeClr val="accent1"/>
                </a:solidFill>
              </a:rPr>
              <a:t>Ergotamina</a:t>
            </a:r>
            <a:r>
              <a:rPr lang="pt-BR" sz="2400" dirty="0" smtClean="0"/>
              <a:t> (1-2 mg via oral ou retal)pode ser útil  na antecipação das crises, sobretudo se estas ocorrem num horário previsível. Administra-se 1 hora antes da crise. Efeitos adversos: náuseas</a:t>
            </a:r>
            <a:r>
              <a:rPr lang="pt-BR" sz="2400" dirty="0"/>
              <a:t>, mal-estar </a:t>
            </a:r>
            <a:r>
              <a:rPr lang="pt-BR" sz="2400" dirty="0" smtClean="0"/>
              <a:t>geral, dores abdominais</a:t>
            </a:r>
            <a:r>
              <a:rPr lang="pt-BR" sz="2400" dirty="0"/>
              <a:t>, cãibras </a:t>
            </a:r>
            <a:r>
              <a:rPr lang="pt-BR" sz="2400" dirty="0" smtClean="0"/>
              <a:t>musculares e </a:t>
            </a:r>
            <a:r>
              <a:rPr lang="pt-BR" sz="2400" dirty="0"/>
              <a:t>vasoconstrição </a:t>
            </a:r>
            <a:r>
              <a:rPr lang="pt-BR" sz="2400" dirty="0" smtClean="0"/>
              <a:t>periférica. </a:t>
            </a:r>
            <a:r>
              <a:rPr lang="pt-BR" sz="2400" dirty="0" err="1" smtClean="0"/>
              <a:t>Contra-indicações</a:t>
            </a:r>
            <a:r>
              <a:rPr lang="pt-BR" sz="2400" dirty="0" smtClean="0"/>
              <a:t>: </a:t>
            </a:r>
            <a:r>
              <a:rPr lang="pt-BR" sz="2400" dirty="0"/>
              <a:t>gravidez, na </a:t>
            </a:r>
            <a:r>
              <a:rPr lang="pt-BR" sz="2400" dirty="0" smtClean="0"/>
              <a:t>patologia cardíaca isquêmica</a:t>
            </a:r>
            <a:r>
              <a:rPr lang="pt-BR" sz="2400" dirty="0"/>
              <a:t>, </a:t>
            </a:r>
            <a:r>
              <a:rPr lang="pt-BR" sz="2400" dirty="0" smtClean="0"/>
              <a:t>insuficiência vascular </a:t>
            </a:r>
            <a:r>
              <a:rPr lang="pt-BR" sz="2400" dirty="0"/>
              <a:t>dos membros inferiores e </a:t>
            </a:r>
            <a:r>
              <a:rPr lang="pt-BR" sz="2400" dirty="0" smtClean="0"/>
              <a:t>nos indivíduos </a:t>
            </a:r>
            <a:r>
              <a:rPr lang="pt-BR" sz="2400" dirty="0"/>
              <a:t>com fenómeno de </a:t>
            </a:r>
            <a:r>
              <a:rPr lang="pt-BR" sz="2400" dirty="0" err="1" smtClean="0"/>
              <a:t>Raynaud</a:t>
            </a:r>
            <a:r>
              <a:rPr lang="pt-BR" sz="2400" dirty="0" smtClean="0"/>
              <a:t>.</a:t>
            </a:r>
            <a:endParaRPr lang="pt-BR" sz="2400" dirty="0" smtClean="0">
              <a:solidFill>
                <a:schemeClr val="accent1"/>
              </a:solidFill>
            </a:endParaRPr>
          </a:p>
          <a:p>
            <a:pPr marL="82038" indent="0">
              <a:buNone/>
            </a:pPr>
            <a:endParaRPr lang="pt-B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6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648072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accent1"/>
                </a:solidFill>
              </a:rPr>
              <a:t>Cefaleia em salvas episódica e crônica</a:t>
            </a:r>
          </a:p>
          <a:p>
            <a:pPr marL="82038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	</a:t>
            </a:r>
            <a:r>
              <a:rPr lang="pt-BR" sz="2000" dirty="0" smtClean="0">
                <a:solidFill>
                  <a:schemeClr val="accent1"/>
                </a:solidFill>
              </a:rPr>
              <a:t>- </a:t>
            </a:r>
            <a:r>
              <a:rPr lang="pt-BR" sz="2000" dirty="0"/>
              <a:t>P</a:t>
            </a:r>
            <a:r>
              <a:rPr lang="pt-BR" sz="2000" dirty="0" smtClean="0"/>
              <a:t>odem </a:t>
            </a:r>
            <a:r>
              <a:rPr lang="pt-BR" sz="2000" dirty="0"/>
              <a:t>ser tratadas </a:t>
            </a:r>
            <a:r>
              <a:rPr lang="pt-BR" sz="2000" dirty="0" smtClean="0"/>
              <a:t>de forma </a:t>
            </a:r>
            <a:r>
              <a:rPr lang="pt-BR" sz="2000" dirty="0"/>
              <a:t>contínua com </a:t>
            </a:r>
            <a:r>
              <a:rPr lang="pt-BR" sz="2000" dirty="0" err="1"/>
              <a:t>verapamil</a:t>
            </a:r>
            <a:r>
              <a:rPr lang="pt-BR" sz="2000" dirty="0"/>
              <a:t>, </a:t>
            </a:r>
            <a:r>
              <a:rPr lang="pt-BR" sz="2000" dirty="0" smtClean="0"/>
              <a:t>carbonato de </a:t>
            </a:r>
            <a:r>
              <a:rPr lang="pt-BR" sz="2000" dirty="0"/>
              <a:t>lítio ou antiepiléticos (</a:t>
            </a:r>
            <a:r>
              <a:rPr lang="pt-BR" sz="2000" dirty="0" err="1" smtClean="0"/>
              <a:t>valproato</a:t>
            </a:r>
            <a:r>
              <a:rPr lang="pt-BR" sz="2000" dirty="0"/>
              <a:t> </a:t>
            </a:r>
            <a:r>
              <a:rPr lang="pt-BR" sz="2000" dirty="0" smtClean="0"/>
              <a:t>de </a:t>
            </a:r>
            <a:r>
              <a:rPr lang="pt-BR" sz="2000" dirty="0"/>
              <a:t>sódio, </a:t>
            </a:r>
            <a:r>
              <a:rPr lang="pt-BR" sz="2000" dirty="0" err="1"/>
              <a:t>topiramato</a:t>
            </a:r>
            <a:r>
              <a:rPr lang="pt-BR" sz="2000" dirty="0"/>
              <a:t> </a:t>
            </a:r>
            <a:r>
              <a:rPr lang="pt-BR" sz="2000" dirty="0" smtClean="0"/>
              <a:t>ou </a:t>
            </a:r>
            <a:r>
              <a:rPr lang="pt-BR" sz="2000" dirty="0" err="1" smtClean="0"/>
              <a:t>gabapentina</a:t>
            </a:r>
            <a:r>
              <a:rPr lang="pt-BR" sz="2000" dirty="0" smtClean="0"/>
              <a:t>)</a:t>
            </a:r>
          </a:p>
          <a:p>
            <a:pPr marL="82038" indent="0">
              <a:buNone/>
            </a:pPr>
            <a:r>
              <a:rPr lang="pt-BR" sz="2000" dirty="0">
                <a:solidFill>
                  <a:schemeClr val="accent1"/>
                </a:solidFill>
              </a:rPr>
              <a:t>	</a:t>
            </a:r>
            <a:r>
              <a:rPr lang="pt-BR" sz="2000" dirty="0" smtClean="0">
                <a:solidFill>
                  <a:schemeClr val="accent1"/>
                </a:solidFill>
              </a:rPr>
              <a:t>-  </a:t>
            </a:r>
            <a:r>
              <a:rPr lang="pt-BR" sz="2000" dirty="0" err="1" smtClean="0">
                <a:solidFill>
                  <a:schemeClr val="accent1"/>
                </a:solidFill>
              </a:rPr>
              <a:t>Verapemil</a:t>
            </a:r>
            <a:r>
              <a:rPr lang="pt-BR" sz="2000" dirty="0">
                <a:solidFill>
                  <a:schemeClr val="accent1"/>
                </a:solidFill>
              </a:rPr>
              <a:t> </a:t>
            </a:r>
            <a:r>
              <a:rPr lang="pt-BR" sz="2000" dirty="0" smtClean="0">
                <a:solidFill>
                  <a:schemeClr val="accent1"/>
                </a:solidFill>
              </a:rPr>
              <a:t>(antagonista dos canais de cálcio): </a:t>
            </a:r>
            <a:r>
              <a:rPr lang="pt-BR" sz="2000" dirty="0"/>
              <a:t>a</a:t>
            </a:r>
            <a:r>
              <a:rPr lang="pt-BR" sz="2000" dirty="0" smtClean="0"/>
              <a:t> </a:t>
            </a:r>
            <a:r>
              <a:rPr lang="pt-BR" sz="2000" dirty="0"/>
              <a:t>dose inicial, no </a:t>
            </a:r>
            <a:r>
              <a:rPr lang="pt-BR" sz="2000" dirty="0" smtClean="0"/>
              <a:t>adulto, é </a:t>
            </a:r>
            <a:r>
              <a:rPr lang="pt-BR" sz="2000" dirty="0"/>
              <a:t>de 160 mg/dia (dividida em 2 a </a:t>
            </a:r>
            <a:r>
              <a:rPr lang="pt-BR" sz="2000" dirty="0" smtClean="0"/>
              <a:t>4 tomadas</a:t>
            </a:r>
            <a:r>
              <a:rPr lang="pt-BR" sz="2000" dirty="0"/>
              <a:t>), podendo ser aumentada </a:t>
            </a:r>
            <a:r>
              <a:rPr lang="pt-BR" sz="2000" dirty="0" smtClean="0"/>
              <a:t>até 320-400 </a:t>
            </a:r>
            <a:r>
              <a:rPr lang="pt-BR" sz="2000" dirty="0"/>
              <a:t>mg/dia, sendo a dose </a:t>
            </a:r>
            <a:r>
              <a:rPr lang="pt-BR" sz="2000" dirty="0" smtClean="0"/>
              <a:t>máxima diária </a:t>
            </a:r>
            <a:r>
              <a:rPr lang="pt-BR" sz="2000" dirty="0"/>
              <a:t>960 </a:t>
            </a:r>
            <a:r>
              <a:rPr lang="pt-BR" sz="2000" dirty="0" smtClean="0"/>
              <a:t>mg/dia. </a:t>
            </a:r>
            <a:r>
              <a:rPr lang="pt-BR" sz="2000" dirty="0" err="1" smtClean="0"/>
              <a:t>Contra-indicações</a:t>
            </a:r>
            <a:r>
              <a:rPr lang="pt-BR" sz="2000" dirty="0" smtClean="0"/>
              <a:t>: </a:t>
            </a:r>
            <a:r>
              <a:rPr lang="pt-BR" sz="2000" dirty="0"/>
              <a:t>perturbações da </a:t>
            </a:r>
            <a:r>
              <a:rPr lang="pt-BR" sz="2000" dirty="0" smtClean="0"/>
              <a:t>condução cardíaca</a:t>
            </a:r>
            <a:r>
              <a:rPr lang="pt-BR" sz="2000" dirty="0"/>
              <a:t>, hipotensão, </a:t>
            </a:r>
            <a:r>
              <a:rPr lang="pt-BR" sz="2000" dirty="0" smtClean="0"/>
              <a:t>bradicardia e </a:t>
            </a:r>
            <a:r>
              <a:rPr lang="pt-BR" sz="2000" dirty="0"/>
              <a:t>na insuficiência </a:t>
            </a:r>
            <a:r>
              <a:rPr lang="pt-BR" sz="2000" dirty="0" smtClean="0"/>
              <a:t>cardíaca. Reações adversas: fadiga, hipotensão</a:t>
            </a:r>
            <a:r>
              <a:rPr lang="pt-BR" sz="2000" dirty="0"/>
              <a:t>, </a:t>
            </a:r>
            <a:r>
              <a:rPr lang="pt-BR" sz="2000" dirty="0" smtClean="0"/>
              <a:t>bradicardia, obstipação, retenção </a:t>
            </a:r>
            <a:r>
              <a:rPr lang="pt-BR" sz="2000" dirty="0"/>
              <a:t>hídrica com edemas, </a:t>
            </a:r>
            <a:r>
              <a:rPr lang="pt-BR" sz="2000" dirty="0" smtClean="0"/>
              <a:t>tonturas e náuseas</a:t>
            </a:r>
          </a:p>
          <a:p>
            <a:pPr marL="82038" indent="0">
              <a:buNone/>
            </a:pPr>
            <a:r>
              <a:rPr lang="pt-BR" sz="2000" dirty="0" smtClean="0">
                <a:solidFill>
                  <a:schemeClr val="accent1"/>
                </a:solidFill>
              </a:rPr>
              <a:t>	- </a:t>
            </a:r>
            <a:r>
              <a:rPr lang="pt-BR" sz="2000" dirty="0">
                <a:solidFill>
                  <a:schemeClr val="accent1"/>
                </a:solidFill>
              </a:rPr>
              <a:t>C</a:t>
            </a:r>
            <a:r>
              <a:rPr lang="pt-BR" sz="2000" dirty="0" smtClean="0">
                <a:solidFill>
                  <a:schemeClr val="accent1"/>
                </a:solidFill>
              </a:rPr>
              <a:t>arbonato </a:t>
            </a:r>
            <a:r>
              <a:rPr lang="pt-BR" sz="2000" dirty="0">
                <a:solidFill>
                  <a:schemeClr val="accent1"/>
                </a:solidFill>
              </a:rPr>
              <a:t>de </a:t>
            </a:r>
            <a:r>
              <a:rPr lang="pt-BR" sz="2000" dirty="0" smtClean="0">
                <a:solidFill>
                  <a:schemeClr val="accent1"/>
                </a:solidFill>
              </a:rPr>
              <a:t>lítio: </a:t>
            </a:r>
            <a:r>
              <a:rPr lang="pt-BR" sz="2000" dirty="0"/>
              <a:t>400 mg, 1 a 2 </a:t>
            </a:r>
            <a:r>
              <a:rPr lang="pt-BR" sz="2000" dirty="0" smtClean="0"/>
              <a:t>vezes por dia. Deve </a:t>
            </a:r>
            <a:r>
              <a:rPr lang="pt-BR" sz="2000" dirty="0"/>
              <a:t>ser administrado com </a:t>
            </a:r>
            <a:r>
              <a:rPr lang="pt-BR" sz="2000" dirty="0" smtClean="0"/>
              <a:t>controle da </a:t>
            </a:r>
            <a:r>
              <a:rPr lang="pt-BR" sz="2000" dirty="0" err="1" smtClean="0"/>
              <a:t>litemia</a:t>
            </a:r>
            <a:r>
              <a:rPr lang="pt-BR" sz="2000" dirty="0"/>
              <a:t>. O nível terapêutico </a:t>
            </a:r>
            <a:r>
              <a:rPr lang="pt-BR" sz="2000" dirty="0" smtClean="0"/>
              <a:t>encontra-se </a:t>
            </a:r>
            <a:r>
              <a:rPr lang="pt-BR" sz="2000" dirty="0"/>
              <a:t>entre 0,5 e 1,5 </a:t>
            </a:r>
            <a:r>
              <a:rPr lang="pt-BR" sz="2000" dirty="0" err="1"/>
              <a:t>mEq</a:t>
            </a:r>
            <a:r>
              <a:rPr lang="pt-BR" sz="2000" dirty="0"/>
              <a:t>/L e o </a:t>
            </a:r>
            <a:r>
              <a:rPr lang="pt-BR" sz="2000" dirty="0" smtClean="0"/>
              <a:t>tóxico acima </a:t>
            </a:r>
            <a:r>
              <a:rPr lang="pt-BR" sz="2000" dirty="0"/>
              <a:t>deste último </a:t>
            </a:r>
            <a:r>
              <a:rPr lang="pt-BR" sz="2000" dirty="0" smtClean="0"/>
              <a:t>valor. </a:t>
            </a:r>
            <a:r>
              <a:rPr lang="pt-BR" sz="2000" dirty="0" err="1" smtClean="0"/>
              <a:t>Contra-indicações</a:t>
            </a:r>
            <a:r>
              <a:rPr lang="pt-BR" sz="2000" dirty="0" smtClean="0"/>
              <a:t>: </a:t>
            </a:r>
            <a:r>
              <a:rPr lang="pt-BR" sz="2000" dirty="0"/>
              <a:t>insuficiência cardíaca, na </a:t>
            </a:r>
            <a:r>
              <a:rPr lang="pt-BR" sz="2000" dirty="0" smtClean="0"/>
              <a:t>insuficiência renal </a:t>
            </a:r>
            <a:r>
              <a:rPr lang="pt-BR" sz="2000" dirty="0"/>
              <a:t>e na gravidez</a:t>
            </a:r>
            <a:r>
              <a:rPr lang="pt-BR" sz="2000" dirty="0" smtClean="0"/>
              <a:t>.  Reações adversas:  </a:t>
            </a:r>
            <a:r>
              <a:rPr lang="pt-BR" sz="2000" dirty="0"/>
              <a:t>queixas gastrointestinais (</a:t>
            </a:r>
            <a:r>
              <a:rPr lang="pt-BR" sz="2000" dirty="0" smtClean="0"/>
              <a:t>anorexia, náuseas</a:t>
            </a:r>
            <a:r>
              <a:rPr lang="pt-BR" sz="2000" dirty="0"/>
              <a:t>, vómitos, diarreia), </a:t>
            </a:r>
            <a:r>
              <a:rPr lang="pt-BR" sz="2000" dirty="0" smtClean="0"/>
              <a:t>tremor, sonolência</a:t>
            </a:r>
            <a:r>
              <a:rPr lang="pt-BR" sz="2000" dirty="0"/>
              <a:t>, poliúria, </a:t>
            </a:r>
            <a:r>
              <a:rPr lang="pt-BR" sz="2000" dirty="0" err="1"/>
              <a:t>polidipsia</a:t>
            </a:r>
            <a:r>
              <a:rPr lang="pt-BR" sz="2000" dirty="0"/>
              <a:t> e </a:t>
            </a:r>
            <a:r>
              <a:rPr lang="pt-BR" sz="2000" dirty="0" smtClean="0"/>
              <a:t>alteração da </a:t>
            </a:r>
            <a:r>
              <a:rPr lang="pt-BR" sz="2000" dirty="0"/>
              <a:t>visão.</a:t>
            </a:r>
            <a:endParaRPr lang="pt-BR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12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6264696"/>
          </a:xfrm>
        </p:spPr>
        <p:txBody>
          <a:bodyPr/>
          <a:lstStyle/>
          <a:p>
            <a:pPr marL="82038" indent="0">
              <a:buNone/>
            </a:pPr>
            <a:r>
              <a:rPr lang="pt-BR" dirty="0" smtClean="0"/>
              <a:t>	</a:t>
            </a:r>
            <a:r>
              <a:rPr lang="pt-BR" sz="2400" dirty="0" smtClean="0">
                <a:solidFill>
                  <a:schemeClr val="accent1"/>
                </a:solidFill>
              </a:rPr>
              <a:t>- </a:t>
            </a:r>
            <a:r>
              <a:rPr lang="pt-BR" sz="2400" dirty="0" err="1" smtClean="0">
                <a:solidFill>
                  <a:schemeClr val="accent1"/>
                </a:solidFill>
              </a:rPr>
              <a:t>Topiramato</a:t>
            </a:r>
            <a:r>
              <a:rPr lang="pt-BR" sz="2400" dirty="0" smtClean="0">
                <a:solidFill>
                  <a:schemeClr val="accent1"/>
                </a:solidFill>
              </a:rPr>
              <a:t>: </a:t>
            </a:r>
            <a:r>
              <a:rPr lang="pt-BR" sz="2400" dirty="0" smtClean="0"/>
              <a:t>tem-se mostrado eficaz em alguns estudos. 50 a 100 mg/dia. Efeitos adversos: déficit </a:t>
            </a:r>
            <a:r>
              <a:rPr lang="pt-BR" sz="2400" dirty="0"/>
              <a:t>de </a:t>
            </a:r>
            <a:r>
              <a:rPr lang="pt-BR" sz="2400" dirty="0" smtClean="0"/>
              <a:t>atenção, anorexia</a:t>
            </a:r>
            <a:r>
              <a:rPr lang="pt-BR" sz="2400" dirty="0"/>
              <a:t>, perda de peso e </a:t>
            </a:r>
            <a:r>
              <a:rPr lang="pt-BR" sz="2400" dirty="0" err="1" smtClean="0"/>
              <a:t>parestesias</a:t>
            </a:r>
            <a:r>
              <a:rPr lang="pt-BR" sz="2400" dirty="0" smtClean="0"/>
              <a:t>.</a:t>
            </a:r>
          </a:p>
          <a:p>
            <a:pPr marL="82038" indent="0">
              <a:buNone/>
            </a:pPr>
            <a:r>
              <a:rPr lang="pt-BR" sz="2400" dirty="0"/>
              <a:t>	</a:t>
            </a:r>
            <a:r>
              <a:rPr lang="pt-BR" sz="2400" dirty="0" smtClean="0">
                <a:solidFill>
                  <a:schemeClr val="accent1"/>
                </a:solidFill>
              </a:rPr>
              <a:t>- </a:t>
            </a:r>
            <a:r>
              <a:rPr lang="pt-BR" sz="2400" dirty="0" err="1" smtClean="0">
                <a:solidFill>
                  <a:schemeClr val="accent1"/>
                </a:solidFill>
              </a:rPr>
              <a:t>Valproato</a:t>
            </a:r>
            <a:r>
              <a:rPr lang="pt-BR" sz="2400" dirty="0" smtClean="0">
                <a:solidFill>
                  <a:schemeClr val="accent1"/>
                </a:solidFill>
              </a:rPr>
              <a:t> de sódio: </a:t>
            </a:r>
            <a:r>
              <a:rPr lang="pt-BR" sz="2400" dirty="0"/>
              <a:t>500-1500 mg/dia, divididos </a:t>
            </a:r>
            <a:r>
              <a:rPr lang="pt-BR" sz="2400" dirty="0" smtClean="0"/>
              <a:t>em duas </a:t>
            </a:r>
            <a:r>
              <a:rPr lang="pt-BR" sz="2400" dirty="0"/>
              <a:t>a três </a:t>
            </a:r>
            <a:r>
              <a:rPr lang="pt-BR" sz="2400" dirty="0" smtClean="0"/>
              <a:t>tomadas </a:t>
            </a:r>
            <a:r>
              <a:rPr lang="pt-BR" sz="2400" dirty="0"/>
              <a:t>diárias. </a:t>
            </a:r>
            <a:r>
              <a:rPr lang="pt-BR" sz="2400" dirty="0" smtClean="0"/>
              <a:t> A </a:t>
            </a:r>
            <a:r>
              <a:rPr lang="pt-BR" sz="2400" dirty="0"/>
              <a:t>sua </a:t>
            </a:r>
            <a:r>
              <a:rPr lang="pt-BR" sz="2400" dirty="0" smtClean="0"/>
              <a:t>eficácia na </a:t>
            </a:r>
            <a:r>
              <a:rPr lang="pt-BR" sz="2400" dirty="0"/>
              <a:t>Cefaleia em Salvas é </a:t>
            </a:r>
            <a:r>
              <a:rPr lang="pt-BR" sz="2400" dirty="0" smtClean="0"/>
              <a:t>controversa, pois </a:t>
            </a:r>
            <a:r>
              <a:rPr lang="pt-BR" sz="2400" dirty="0"/>
              <a:t>diferentes estudos têm obtido</a:t>
            </a:r>
          </a:p>
          <a:p>
            <a:pPr marL="82038" indent="0">
              <a:buNone/>
            </a:pPr>
            <a:r>
              <a:rPr lang="pt-BR" sz="2400" dirty="0"/>
              <a:t>resultados </a:t>
            </a:r>
            <a:r>
              <a:rPr lang="pt-BR" sz="2400" dirty="0" smtClean="0"/>
              <a:t>contraditórios. </a:t>
            </a:r>
            <a:r>
              <a:rPr lang="pt-BR" sz="2400" dirty="0" err="1" smtClean="0"/>
              <a:t>Contra-indicações</a:t>
            </a:r>
            <a:r>
              <a:rPr lang="pt-BR" sz="2400" dirty="0" smtClean="0"/>
              <a:t>: insuficiência hepática. Reações adversas: </a:t>
            </a:r>
            <a:r>
              <a:rPr lang="pt-BR" sz="2400" dirty="0"/>
              <a:t>sonolência, astenia, aumento de </a:t>
            </a:r>
            <a:r>
              <a:rPr lang="pt-BR" sz="2400" dirty="0" smtClean="0"/>
              <a:t>peso, </a:t>
            </a:r>
            <a:r>
              <a:rPr lang="pt-BR" sz="2400" dirty="0" err="1" smtClean="0"/>
              <a:t>alopécia</a:t>
            </a:r>
            <a:r>
              <a:rPr lang="pt-BR" sz="2400" dirty="0"/>
              <a:t>, tremor, tonturas, insuficiência</a:t>
            </a:r>
          </a:p>
          <a:p>
            <a:pPr marL="82038" indent="0">
              <a:buNone/>
            </a:pPr>
            <a:r>
              <a:rPr lang="pt-BR" sz="2400" dirty="0"/>
              <a:t>hepática aguda e </a:t>
            </a:r>
            <a:r>
              <a:rPr lang="pt-BR" sz="2400" dirty="0" err="1" smtClean="0"/>
              <a:t>trombocitopênia</a:t>
            </a:r>
            <a:r>
              <a:rPr lang="pt-BR" sz="2400" dirty="0" smtClean="0"/>
              <a:t>.</a:t>
            </a:r>
            <a:endParaRPr lang="pt-B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8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979200" y="1337914"/>
            <a:ext cx="8164800" cy="1764185"/>
          </a:xfrm>
        </p:spPr>
        <p:txBody>
          <a:bodyPr tIns="35151">
            <a:normAutofit/>
          </a:bodyPr>
          <a:lstStyle/>
          <a:p>
            <a:pPr algn="ctr" defTabSz="913074" eaLnBrk="1" fontAlgn="auto" hangingPunct="1">
              <a:spcAft>
                <a:spcPts val="0"/>
              </a:spcAft>
              <a:tabLst>
                <a:tab pos="654327" algn="l"/>
                <a:tab pos="1310092" algn="l"/>
                <a:tab pos="1965858" algn="l"/>
                <a:tab pos="2621624" algn="l"/>
                <a:tab pos="3277389" algn="l"/>
                <a:tab pos="3933154" algn="l"/>
                <a:tab pos="4588919" algn="l"/>
                <a:tab pos="5244683" algn="l"/>
                <a:tab pos="5900451" algn="l"/>
                <a:tab pos="6556214" algn="l"/>
                <a:tab pos="7211981" algn="l"/>
                <a:tab pos="7867745" algn="l"/>
              </a:tabLst>
              <a:defRPr/>
            </a:pPr>
            <a:r>
              <a:rPr lang="pt-BR" sz="4400" b="1" dirty="0" err="1">
                <a:solidFill>
                  <a:schemeClr val="tx2">
                    <a:satMod val="130000"/>
                  </a:schemeClr>
                </a:solidFill>
              </a:rPr>
              <a:t>Hemicrânia</a:t>
            </a:r>
            <a:r>
              <a:rPr lang="pt-BR" sz="4400" b="1" dirty="0">
                <a:solidFill>
                  <a:schemeClr val="tx2">
                    <a:satMod val="130000"/>
                  </a:schemeClr>
                </a:solidFill>
              </a:rPr>
              <a:t> Paroxística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520" y="3624862"/>
            <a:ext cx="3836160" cy="194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128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1045440" y="162738"/>
            <a:ext cx="8098560" cy="1110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5162" rIns="0" bIns="0" anchor="ctr"/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tabLst>
                <a:tab pos="655902" algn="l"/>
                <a:tab pos="1311799" algn="l"/>
                <a:tab pos="1967702" algn="l"/>
                <a:tab pos="2623605" algn="l"/>
                <a:tab pos="3279504" algn="l"/>
                <a:tab pos="3935409" algn="l"/>
                <a:tab pos="4591309" algn="l"/>
                <a:tab pos="5247211" algn="l"/>
                <a:tab pos="5903110" algn="l"/>
                <a:tab pos="6559013" algn="l"/>
                <a:tab pos="7214915" algn="l"/>
                <a:tab pos="7870815" algn="l"/>
              </a:tabLst>
              <a:defRPr/>
            </a:pPr>
            <a:r>
              <a:rPr lang="pt-BR" sz="3200" kern="0" dirty="0">
                <a:solidFill>
                  <a:schemeClr val="accent1"/>
                </a:solidFill>
                <a:latin typeface="+mn-lt"/>
                <a:cs typeface="Myriad Arabic" pitchFamily="50" charset="-78"/>
              </a:rPr>
              <a:t>Critérios Diagnósticos</a:t>
            </a:r>
          </a:p>
        </p:txBody>
      </p:sp>
      <p:pic>
        <p:nvPicPr>
          <p:cNvPr id="10243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9760" y="1404148"/>
            <a:ext cx="4849920" cy="499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70463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1045440" y="162738"/>
            <a:ext cx="8098560" cy="1110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5144" rIns="0" bIns="0" anchor="ctr"/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tabLst>
                <a:tab pos="655562" algn="l"/>
                <a:tab pos="1311119" algn="l"/>
                <a:tab pos="1966682" algn="l"/>
                <a:tab pos="2622245" algn="l"/>
                <a:tab pos="3277804" algn="l"/>
                <a:tab pos="3933369" algn="l"/>
                <a:tab pos="4588930" algn="l"/>
                <a:tab pos="5244491" algn="l"/>
                <a:tab pos="5900051" algn="l"/>
                <a:tab pos="6555614" algn="l"/>
                <a:tab pos="7211176" algn="l"/>
                <a:tab pos="7866735" algn="l"/>
              </a:tabLst>
              <a:defRPr/>
            </a:pPr>
            <a:r>
              <a:rPr lang="pt-BR" sz="3200" kern="0" dirty="0">
                <a:solidFill>
                  <a:schemeClr val="accent1"/>
                </a:solidFill>
                <a:latin typeface="Gill Sans MT" panose="020B0502020104020203" pitchFamily="34" charset="0"/>
                <a:cs typeface="Myriad Arabic" pitchFamily="50" charset="-78"/>
              </a:rPr>
              <a:t>Tipos</a:t>
            </a:r>
          </a:p>
        </p:txBody>
      </p:sp>
      <p:pic>
        <p:nvPicPr>
          <p:cNvPr id="11267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2320" y="1664815"/>
            <a:ext cx="6364800" cy="365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9507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476672"/>
            <a:ext cx="7498080" cy="5832648"/>
          </a:xfrm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Objetivo para o </a:t>
            </a:r>
            <a:r>
              <a:rPr lang="pt-BR" dirty="0" smtClean="0">
                <a:solidFill>
                  <a:schemeClr val="accent1"/>
                </a:solidFill>
              </a:rPr>
              <a:t>Não-neurologista</a:t>
            </a:r>
          </a:p>
          <a:p>
            <a:pPr marL="82038" indent="0">
              <a:buNone/>
            </a:pPr>
            <a:endParaRPr lang="pt-BR" dirty="0"/>
          </a:p>
          <a:p>
            <a:pPr marL="82038" indent="0"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Identificar </a:t>
            </a:r>
            <a:r>
              <a:rPr lang="pt-BR" dirty="0"/>
              <a:t>o tipo (1º nível) e até o </a:t>
            </a:r>
            <a:r>
              <a:rPr lang="pt-BR" dirty="0" smtClean="0"/>
              <a:t>subtipo</a:t>
            </a:r>
          </a:p>
          <a:p>
            <a:pPr>
              <a:buNone/>
            </a:pPr>
            <a:r>
              <a:rPr lang="pt-BR" dirty="0" smtClean="0"/>
              <a:t>  (2º </a:t>
            </a:r>
            <a:r>
              <a:rPr lang="pt-BR" dirty="0"/>
              <a:t>nível) para estabelecer uma </a:t>
            </a:r>
            <a:r>
              <a:rPr lang="pt-BR" dirty="0" smtClean="0"/>
              <a:t>estratégia terapêutica </a:t>
            </a:r>
            <a:r>
              <a:rPr lang="pt-BR" dirty="0"/>
              <a:t>adequada e eficaz.</a:t>
            </a:r>
          </a:p>
          <a:p>
            <a:pPr>
              <a:buNone/>
            </a:pPr>
            <a:endParaRPr lang="pt-BR" dirty="0"/>
          </a:p>
          <a:p>
            <a:pPr marL="8203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055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1045440" y="162738"/>
            <a:ext cx="8098560" cy="1110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5176" rIns="0" bIns="0" anchor="ctr"/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tabLst>
                <a:tab pos="656174" algn="l"/>
                <a:tab pos="1312343" algn="l"/>
                <a:tab pos="1968519" algn="l"/>
                <a:tab pos="2624693" algn="l"/>
                <a:tab pos="3280865" algn="l"/>
                <a:tab pos="3937041" algn="l"/>
                <a:tab pos="4593213" algn="l"/>
                <a:tab pos="5249387" algn="l"/>
                <a:tab pos="5905559" algn="l"/>
                <a:tab pos="6561734" algn="l"/>
                <a:tab pos="7217908" algn="l"/>
                <a:tab pos="7874080" algn="l"/>
              </a:tabLst>
              <a:defRPr/>
            </a:pPr>
            <a:r>
              <a:rPr lang="pt-BR" sz="3200" kern="0" dirty="0">
                <a:solidFill>
                  <a:schemeClr val="accent1"/>
                </a:solidFill>
                <a:latin typeface="Gill Sans MT" panose="020B0502020104020203" pitchFamily="34" charset="0"/>
                <a:cs typeface="Myriad Arabic" pitchFamily="50" charset="-78"/>
              </a:rPr>
              <a:t>Diagnósticos Diferenciais</a:t>
            </a:r>
          </a:p>
        </p:txBody>
      </p:sp>
      <p:pic>
        <p:nvPicPr>
          <p:cNvPr id="12291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8965" y="1600008"/>
            <a:ext cx="6131520" cy="437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231212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1045440" y="162738"/>
            <a:ext cx="8098560" cy="1110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5195" rIns="0" bIns="0" anchor="ctr"/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tabLst>
                <a:tab pos="656514" algn="l"/>
                <a:tab pos="1313025" algn="l"/>
                <a:tab pos="1969541" algn="l"/>
                <a:tab pos="2626055" algn="l"/>
                <a:tab pos="3282566" algn="l"/>
                <a:tab pos="3939082" algn="l"/>
                <a:tab pos="4595595" algn="l"/>
                <a:tab pos="5252108" algn="l"/>
                <a:tab pos="5908622" algn="l"/>
                <a:tab pos="6565136" algn="l"/>
                <a:tab pos="7221649" algn="l"/>
                <a:tab pos="7878163" algn="l"/>
              </a:tabLst>
              <a:defRPr/>
            </a:pPr>
            <a:r>
              <a:rPr lang="pt-BR" sz="3200" kern="0" dirty="0">
                <a:solidFill>
                  <a:schemeClr val="accent1"/>
                </a:solidFill>
                <a:latin typeface="Gill Sans MT" panose="020B0502020104020203" pitchFamily="34" charset="0"/>
                <a:cs typeface="Myriad Arabic" pitchFamily="50" charset="-78"/>
              </a:rPr>
              <a:t>Tratamento</a:t>
            </a:r>
          </a:p>
        </p:txBody>
      </p:sp>
      <p:pic>
        <p:nvPicPr>
          <p:cNvPr id="13315" name="Picture 2" descr="http://www.edrugs.eu/wp-content/uploads/Indometacina-Indocid-Indoc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6160" y="1795869"/>
            <a:ext cx="5397120" cy="3920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8042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SUNCT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Definição</a:t>
            </a:r>
          </a:p>
          <a:p>
            <a:pPr marL="82038" indent="0">
              <a:buNone/>
            </a:pPr>
            <a:endParaRPr lang="pt-BR" dirty="0" smtClean="0"/>
          </a:p>
          <a:p>
            <a:pPr marL="82038" lvl="1" indent="0">
              <a:spcBef>
                <a:spcPts val="601"/>
              </a:spcBef>
              <a:buSzPct val="80000"/>
              <a:buNone/>
            </a:pPr>
            <a:r>
              <a:rPr lang="pt-BR" dirty="0" smtClean="0"/>
              <a:t>Short-</a:t>
            </a:r>
            <a:r>
              <a:rPr lang="pt-BR" dirty="0" err="1" smtClean="0"/>
              <a:t>lasting</a:t>
            </a:r>
            <a:r>
              <a:rPr lang="pt-BR" dirty="0" smtClean="0"/>
              <a:t> </a:t>
            </a:r>
            <a:r>
              <a:rPr lang="pt-BR" dirty="0"/>
              <a:t>unilateral </a:t>
            </a:r>
            <a:r>
              <a:rPr lang="pt-BR" dirty="0" err="1"/>
              <a:t>neuralgiform</a:t>
            </a:r>
            <a:r>
              <a:rPr lang="pt-BR" dirty="0"/>
              <a:t> </a:t>
            </a:r>
            <a:r>
              <a:rPr lang="pt-BR" dirty="0" err="1"/>
              <a:t>headache</a:t>
            </a:r>
            <a:r>
              <a:rPr lang="pt-BR" dirty="0"/>
              <a:t> </a:t>
            </a:r>
            <a:r>
              <a:rPr lang="pt-BR" dirty="0" err="1"/>
              <a:t>attacks</a:t>
            </a:r>
            <a:r>
              <a:rPr lang="pt-BR" dirty="0"/>
              <a:t> conjuntival </a:t>
            </a:r>
            <a:r>
              <a:rPr lang="pt-BR" dirty="0" err="1"/>
              <a:t>injection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tearing</a:t>
            </a:r>
            <a:endParaRPr lang="pt-BR" dirty="0"/>
          </a:p>
          <a:p>
            <a:pPr marL="82038" indent="0">
              <a:buNone/>
            </a:pPr>
            <a:r>
              <a:rPr lang="pt-BR" sz="2800" dirty="0" smtClean="0">
                <a:sym typeface="Wingdings" panose="05000000000000000000" pitchFamily="2" charset="2"/>
              </a:rPr>
              <a:t>Cefaleia </a:t>
            </a:r>
            <a:r>
              <a:rPr lang="pt-BR" sz="2800" dirty="0">
                <a:sym typeface="Wingdings" panose="05000000000000000000" pitchFamily="2" charset="2"/>
              </a:rPr>
              <a:t>de curta duração, unilateral, </a:t>
            </a:r>
            <a:r>
              <a:rPr lang="pt-BR" sz="2800" dirty="0" err="1">
                <a:sym typeface="Wingdings" panose="05000000000000000000" pitchFamily="2" charset="2"/>
              </a:rPr>
              <a:t>neuralgiforme</a:t>
            </a:r>
            <a:r>
              <a:rPr lang="pt-BR" sz="2800" dirty="0">
                <a:sym typeface="Wingdings" panose="05000000000000000000" pitchFamily="2" charset="2"/>
              </a:rPr>
              <a:t> com hiperemia  conjuntival e </a:t>
            </a:r>
            <a:r>
              <a:rPr lang="pt-BR" sz="2800" dirty="0" smtClean="0">
                <a:sym typeface="Wingdings" panose="05000000000000000000" pitchFamily="2" charset="2"/>
              </a:rPr>
              <a:t>lacrimejamento</a:t>
            </a:r>
          </a:p>
          <a:p>
            <a:pPr marL="82038" indent="0">
              <a:buNone/>
            </a:pPr>
            <a:r>
              <a:rPr lang="pt-BR" sz="2800" dirty="0"/>
              <a:t>Se assemelha a </a:t>
            </a:r>
            <a:r>
              <a:rPr lang="pt-BR" sz="2800" dirty="0" smtClean="0"/>
              <a:t>cefaleia </a:t>
            </a:r>
            <a:r>
              <a:rPr lang="pt-BR" sz="2800" dirty="0"/>
              <a:t>em salva porém é de curta duração</a:t>
            </a:r>
          </a:p>
          <a:p>
            <a:pPr marL="82038" indent="0">
              <a:buNone/>
            </a:pPr>
            <a:endParaRPr lang="pt-BR" dirty="0">
              <a:sym typeface="Wingdings" panose="05000000000000000000" pitchFamily="2" charset="2"/>
            </a:endParaRPr>
          </a:p>
          <a:p>
            <a:pPr marL="8203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9574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548680"/>
            <a:ext cx="7498080" cy="5616624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Epidemiologia</a:t>
            </a:r>
          </a:p>
          <a:p>
            <a:pPr marL="82038" indent="0">
              <a:buNone/>
            </a:pPr>
            <a:endParaRPr lang="pt-B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Incomum em </a:t>
            </a:r>
            <a:r>
              <a:rPr lang="pt-BR" dirty="0" smtClean="0"/>
              <a:t>crianças</a:t>
            </a:r>
          </a:p>
          <a:p>
            <a:pPr marL="401556" lvl="1" indent="0">
              <a:buNone/>
            </a:pPr>
            <a:endParaRPr lang="pt-B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Mais comum em homens(razão de 17 para 2</a:t>
            </a:r>
            <a:r>
              <a:rPr lang="pt-BR" dirty="0" smtClean="0"/>
              <a:t>)</a:t>
            </a:r>
          </a:p>
          <a:p>
            <a:pPr marL="401556" lvl="1" indent="0">
              <a:buNone/>
            </a:pPr>
            <a:endParaRPr lang="pt-B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Idade de início das crises varia entre 35 e 65 anos</a:t>
            </a:r>
          </a:p>
          <a:p>
            <a:pPr marL="401556" lvl="1" indent="0">
              <a:buNone/>
            </a:pPr>
            <a:endParaRPr lang="pt-BR" dirty="0"/>
          </a:p>
          <a:p>
            <a:pPr lvl="1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742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476672"/>
            <a:ext cx="7498080" cy="5760640"/>
          </a:xfrm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Apresentação </a:t>
            </a:r>
            <a:r>
              <a:rPr lang="pt-BR" dirty="0" smtClean="0">
                <a:solidFill>
                  <a:schemeClr val="accent1"/>
                </a:solidFill>
              </a:rPr>
              <a:t>clínica</a:t>
            </a:r>
          </a:p>
          <a:p>
            <a:pPr marL="82038" indent="0">
              <a:buNone/>
            </a:pPr>
            <a:endParaRPr lang="pt-B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/>
              <a:t>Dor unilateral</a:t>
            </a:r>
            <a:r>
              <a:rPr lang="pt-BR" sz="2400" dirty="0" smtClean="0"/>
              <a:t>, orbitária, </a:t>
            </a:r>
            <a:r>
              <a:rPr lang="pt-BR" sz="2400" dirty="0" err="1" smtClean="0"/>
              <a:t>supra-orbitária</a:t>
            </a:r>
            <a:r>
              <a:rPr lang="pt-BR" sz="2400" dirty="0" smtClean="0"/>
              <a:t> </a:t>
            </a:r>
            <a:r>
              <a:rPr lang="pt-BR" sz="2400" dirty="0"/>
              <a:t>e </a:t>
            </a:r>
            <a:r>
              <a:rPr lang="pt-BR" sz="2400" dirty="0" smtClean="0"/>
              <a:t>temporal (</a:t>
            </a:r>
            <a:r>
              <a:rPr lang="pt-BR" sz="2400" dirty="0"/>
              <a:t>dor raramente muda de lado)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/>
              <a:t>Ocorre na forma de agulhadas ou pulsátil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/>
              <a:t>Duração das crises de 10 a 120 segundos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/>
              <a:t>Número de episódios diários varia de 3 a 200.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/>
              <a:t>Semelhante à Cefaleia em Salvas, surge hiperemia conjuntival e lacrimejamento </a:t>
            </a:r>
            <a:r>
              <a:rPr lang="pt-BR" sz="2400" dirty="0" err="1"/>
              <a:t>ipsilateral</a:t>
            </a:r>
            <a:r>
              <a:rPr lang="pt-BR" sz="2400" dirty="0"/>
              <a:t>, assim como obstrução nasal e </a:t>
            </a:r>
            <a:r>
              <a:rPr lang="pt-BR" sz="2400" dirty="0" err="1"/>
              <a:t>rinorréia</a:t>
            </a:r>
            <a:endParaRPr lang="pt-B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/>
              <a:t>Sintomas iniciam-se logo após o início da </a:t>
            </a:r>
            <a:r>
              <a:rPr lang="pt-BR" sz="2400" dirty="0" smtClean="0"/>
              <a:t>dor</a:t>
            </a:r>
          </a:p>
          <a:p>
            <a:pPr marL="82038" indent="0">
              <a:buNone/>
            </a:pPr>
            <a:endParaRPr lang="pt-BR" sz="2400" dirty="0"/>
          </a:p>
          <a:p>
            <a:pPr lvl="1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376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404664"/>
            <a:ext cx="7498080" cy="5976664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Crises geralmente são diurnas e apresentam padrão irregular </a:t>
            </a:r>
            <a:r>
              <a:rPr lang="pt-BR" dirty="0">
                <a:solidFill>
                  <a:schemeClr val="accent1"/>
                </a:solidFill>
                <a:sym typeface="Wingdings"/>
              </a:rPr>
              <a:t></a:t>
            </a:r>
            <a:r>
              <a:rPr lang="pt-BR" dirty="0"/>
              <a:t>alternância entre períodos com dor (dias</a:t>
            </a:r>
            <a:r>
              <a:rPr lang="pt-BR" dirty="0" smtClean="0"/>
              <a:t>, meses</a:t>
            </a:r>
            <a:r>
              <a:rPr lang="pt-BR" dirty="0"/>
              <a:t>) e remissão total que pode durar </a:t>
            </a:r>
            <a:r>
              <a:rPr lang="pt-BR" dirty="0" smtClean="0"/>
              <a:t>meses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>
                <a:sym typeface="Wingdings" pitchFamily="2" charset="2"/>
              </a:rPr>
              <a:t>As crises podem ser desencadeadas por manobras mecânicas do pescoço e zonas-gatilho e topográficas </a:t>
            </a:r>
            <a:r>
              <a:rPr lang="pt-BR" dirty="0" err="1">
                <a:sym typeface="Wingdings" pitchFamily="2" charset="2"/>
              </a:rPr>
              <a:t>trigeminais</a:t>
            </a:r>
            <a:r>
              <a:rPr lang="pt-BR" dirty="0">
                <a:sym typeface="Wingdings" pitchFamily="2" charset="2"/>
              </a:rPr>
              <a:t> e </a:t>
            </a:r>
            <a:r>
              <a:rPr lang="pt-BR" dirty="0" err="1" smtClean="0">
                <a:sym typeface="Wingdings" pitchFamily="2" charset="2"/>
              </a:rPr>
              <a:t>extratrigeminais</a:t>
            </a:r>
            <a:endParaRPr lang="pt-BR" dirty="0" smtClean="0">
              <a:sym typeface="Wingdings" pitchFamily="2" charset="2"/>
            </a:endParaRPr>
          </a:p>
          <a:p>
            <a:pPr marL="401556" lvl="1" indent="0">
              <a:buNone/>
            </a:pPr>
            <a:endParaRPr lang="pt-BR" dirty="0">
              <a:sym typeface="Wingdings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>
                <a:sym typeface="Wingdings" pitchFamily="2" charset="2"/>
              </a:rPr>
              <a:t>Moderadamente intensas nas regiões orbital</a:t>
            </a:r>
            <a:r>
              <a:rPr lang="pt-BR" dirty="0" smtClean="0">
                <a:sym typeface="Wingdings" pitchFamily="2" charset="2"/>
              </a:rPr>
              <a:t>, temporal </a:t>
            </a:r>
            <a:r>
              <a:rPr lang="pt-BR" dirty="0">
                <a:sym typeface="Wingdings" pitchFamily="2" charset="2"/>
              </a:rPr>
              <a:t>ou próximas.</a:t>
            </a:r>
            <a:endParaRPr lang="pt-BR" dirty="0"/>
          </a:p>
          <a:p>
            <a:pPr marL="401556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057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476672"/>
            <a:ext cx="7498080" cy="5904656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Diagnóstico</a:t>
            </a:r>
          </a:p>
          <a:p>
            <a:pPr marL="82038" indent="0">
              <a:buNone/>
            </a:pPr>
            <a:endParaRPr lang="pt-B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Pelo menos 20 crises  de dor unilateral, orbitária, </a:t>
            </a:r>
            <a:r>
              <a:rPr lang="pt-BR" dirty="0" err="1"/>
              <a:t>supra-orbitária</a:t>
            </a:r>
            <a:r>
              <a:rPr lang="pt-BR" dirty="0"/>
              <a:t> ou temporal em punhaladas ou pulsátil, durando de 10 a 120 </a:t>
            </a:r>
            <a:r>
              <a:rPr lang="pt-BR" dirty="0" smtClean="0"/>
              <a:t>segundos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Dor acompanhada de lacrimejamento unilateral e vermelhidão conjuntival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Ocorrência de crises com frequência de 3 a 200 por dia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Não ser atribuída a outra patologia</a:t>
            </a:r>
          </a:p>
          <a:p>
            <a:pPr marL="401556" lvl="1" indent="0">
              <a:buNone/>
            </a:pPr>
            <a:endParaRPr lang="pt-BR" dirty="0"/>
          </a:p>
          <a:p>
            <a:pPr marL="8203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263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332656"/>
            <a:ext cx="7498080" cy="60486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Fisiopatologia</a:t>
            </a:r>
          </a:p>
          <a:p>
            <a:pPr marL="82038" indent="0">
              <a:buNone/>
            </a:pPr>
            <a:endParaRPr lang="pt-BR" dirty="0" smtClean="0"/>
          </a:p>
          <a:p>
            <a:pPr marL="82038" indent="0">
              <a:buNone/>
            </a:pPr>
            <a:r>
              <a:rPr lang="pt-BR" dirty="0"/>
              <a:t>Ainda não está completamente esclarecida sua fisiopatologia</a:t>
            </a:r>
            <a:r>
              <a:rPr lang="pt-BR" dirty="0" smtClean="0"/>
              <a:t>. Estudos </a:t>
            </a:r>
            <a:r>
              <a:rPr lang="pt-BR" dirty="0"/>
              <a:t>com imagem funcional em humanos e estudos experimentais sugerem que em todas as </a:t>
            </a:r>
            <a:r>
              <a:rPr lang="pt-BR" dirty="0" smtClean="0"/>
              <a:t>síndromes </a:t>
            </a:r>
            <a:r>
              <a:rPr lang="pt-BR" dirty="0" err="1" smtClean="0"/>
              <a:t>trigêmino</a:t>
            </a:r>
            <a:r>
              <a:rPr lang="pt-BR" dirty="0" smtClean="0"/>
              <a:t>-autonômicas </a:t>
            </a:r>
            <a:r>
              <a:rPr lang="pt-BR" dirty="0"/>
              <a:t>haja ativação de um reflexo </a:t>
            </a:r>
            <a:r>
              <a:rPr lang="pt-BR" dirty="0" err="1"/>
              <a:t>trigêmino</a:t>
            </a:r>
            <a:r>
              <a:rPr lang="pt-BR" dirty="0"/>
              <a:t>-parassimpático normal ,e que a disfunção simpática craniana seja secundária</a:t>
            </a:r>
          </a:p>
          <a:p>
            <a:pPr marL="8203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869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476672"/>
            <a:ext cx="7498080" cy="5904656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Tratamento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Não há tratamento específico para o caso.            Geralmente  é refratária a qualquer tratamento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Deve-se tentar: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pt-BR" sz="2800" dirty="0" err="1"/>
              <a:t>Lamotrigina</a:t>
            </a:r>
            <a:endParaRPr lang="pt-BR" sz="28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pt-BR" sz="2800" dirty="0" err="1"/>
              <a:t>Carbamazepina</a:t>
            </a:r>
            <a:endParaRPr lang="pt-BR" sz="28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pt-BR" sz="2800" dirty="0" err="1"/>
              <a:t>Clonazepam</a:t>
            </a:r>
            <a:r>
              <a:rPr lang="pt-BR" sz="2800" dirty="0"/>
              <a:t>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pt-BR" sz="2800" dirty="0"/>
              <a:t>Indometacina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pt-BR" sz="2800" dirty="0" err="1"/>
              <a:t>Topiramato</a:t>
            </a:r>
            <a:endParaRPr lang="pt-BR" sz="2800" dirty="0"/>
          </a:p>
          <a:p>
            <a:pPr marL="65775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824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1- Galdino GS, Albuquerque e TIP, Medeiros de JLA , </a:t>
            </a:r>
            <a:r>
              <a:rPr lang="pt-BR" sz="2400" dirty="0" err="1"/>
              <a:t>Arq</a:t>
            </a:r>
            <a:r>
              <a:rPr lang="pt-BR" sz="2400" dirty="0"/>
              <a:t> </a:t>
            </a:r>
            <a:r>
              <a:rPr lang="pt-BR" sz="2400" dirty="0" err="1"/>
              <a:t>Neuropsiquiatr</a:t>
            </a:r>
            <a:r>
              <a:rPr lang="pt-BR" sz="2400" dirty="0"/>
              <a:t> 2007;65(3-A):681-684 </a:t>
            </a:r>
            <a:r>
              <a:rPr lang="pt-BR" sz="2400" dirty="0" err="1"/>
              <a:t>Cefaléias</a:t>
            </a:r>
            <a:r>
              <a:rPr lang="pt-BR" sz="2400" dirty="0"/>
              <a:t> </a:t>
            </a:r>
            <a:r>
              <a:rPr lang="pt-BR" sz="2400" dirty="0" err="1"/>
              <a:t>Primárias,Abordagem</a:t>
            </a:r>
            <a:r>
              <a:rPr lang="pt-BR" sz="2400" dirty="0"/>
              <a:t> diagnóstica por médicos não-neurologistas.</a:t>
            </a:r>
          </a:p>
          <a:p>
            <a:r>
              <a:rPr lang="pt-BR" sz="2400" dirty="0"/>
              <a:t>2- MARTINS </a:t>
            </a:r>
            <a:r>
              <a:rPr lang="pt-BR" sz="2400" dirty="0" err="1"/>
              <a:t>IP,Enxaqueca</a:t>
            </a:r>
            <a:r>
              <a:rPr lang="pt-BR" sz="2400" dirty="0"/>
              <a:t> – da clínica para a </a:t>
            </a:r>
            <a:r>
              <a:rPr lang="pt-BR" sz="2400" dirty="0" err="1"/>
              <a:t>etiopatogenia</a:t>
            </a:r>
            <a:r>
              <a:rPr lang="pt-BR" sz="2400" dirty="0"/>
              <a:t>, Acta </a:t>
            </a:r>
            <a:r>
              <a:rPr lang="pt-BR" sz="2400" dirty="0" err="1"/>
              <a:t>Med</a:t>
            </a:r>
            <a:r>
              <a:rPr lang="pt-BR" sz="2400" dirty="0"/>
              <a:t> Port. 2009; 22(5):589-598</a:t>
            </a:r>
          </a:p>
          <a:p>
            <a:r>
              <a:rPr lang="pt-BR" sz="2400" dirty="0"/>
              <a:t>3-Vincent M, Medicina Ribeirão Preto, 30:428-436, out./dez. 1997. Fisiopatologia da enxaqueca (ou </a:t>
            </a:r>
            <a:r>
              <a:rPr lang="pt-BR" sz="2400" dirty="0" err="1"/>
              <a:t>Migrânea</a:t>
            </a:r>
            <a:r>
              <a:rPr lang="pt-BR" sz="2400" dirty="0"/>
              <a:t>).</a:t>
            </a:r>
          </a:p>
          <a:p>
            <a:r>
              <a:rPr lang="pt-BR" sz="2400" dirty="0"/>
              <a:t>SANVITO, W. L. MONZILLO, P. H. Cefaleias primárias: aspectos clínicos e terapêuticos. </a:t>
            </a:r>
            <a:r>
              <a:rPr lang="pt-BR" sz="2400" i="1" dirty="0" err="1"/>
              <a:t>Rev</a:t>
            </a:r>
            <a:r>
              <a:rPr lang="pt-BR" sz="2400" i="1" dirty="0"/>
              <a:t> Medicina Ribeirão Preto, </a:t>
            </a:r>
            <a:r>
              <a:rPr lang="pt-BR" sz="2400" dirty="0"/>
              <a:t>Ribeirão Preto, 30: 437-448, out./dez. 1997</a:t>
            </a:r>
            <a:endParaRPr lang="pt-BR" sz="2400" i="1" dirty="0"/>
          </a:p>
          <a:p>
            <a:pPr marL="82038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2119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 - como classificar</a:t>
            </a:r>
            <a:r>
              <a:rPr lang="pt-BR" dirty="0"/>
              <a:t>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1674181"/>
            <a:ext cx="7499350" cy="43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6958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332656"/>
            <a:ext cx="7498080" cy="6048672"/>
          </a:xfrm>
        </p:spPr>
        <p:txBody>
          <a:bodyPr/>
          <a:lstStyle/>
          <a:p>
            <a:r>
              <a:rPr lang="pt-BR" sz="2400" dirty="0"/>
              <a:t>Fonte</a:t>
            </a:r>
            <a:r>
              <a:rPr lang="pt-BR" sz="2400" dirty="0" smtClean="0"/>
              <a:t>: Subcomitê </a:t>
            </a:r>
            <a:r>
              <a:rPr lang="pt-BR" sz="2400" dirty="0"/>
              <a:t>de Classificação das </a:t>
            </a:r>
            <a:r>
              <a:rPr lang="pt-BR" sz="2400" dirty="0" err="1"/>
              <a:t>Cefaléias</a:t>
            </a:r>
            <a:r>
              <a:rPr lang="pt-BR" sz="2400" dirty="0"/>
              <a:t> da Sociedade Internacional de </a:t>
            </a:r>
            <a:r>
              <a:rPr lang="pt-BR" sz="2400" dirty="0" err="1"/>
              <a:t>Cefaléia</a:t>
            </a:r>
            <a:r>
              <a:rPr lang="pt-BR" sz="2400" dirty="0"/>
              <a:t>. CLASSIFICAÇÃO INTERNACIONAL DAS CEFALÉIAS - SEGUNDA EDIÇÃO (revista e ampliada). Trad. Sociedade Brasileira de </a:t>
            </a:r>
            <a:r>
              <a:rPr lang="pt-BR" sz="2400" dirty="0" err="1"/>
              <a:t>Cefaléia</a:t>
            </a:r>
            <a:r>
              <a:rPr lang="pt-BR" sz="2400" dirty="0"/>
              <a:t>. São Paulo: Alaúde Editorial Ltda., 2006. Site: </a:t>
            </a:r>
            <a:r>
              <a:rPr lang="pt-BR" sz="2400" dirty="0">
                <a:hlinkClick r:id="rId2"/>
              </a:rPr>
              <a:t>http://www.miltonmarchioli.com.br/artigos/neurologia/cefaliatria/CLASSIFICACAOINTERNACIONALDASCEFALEIAS1-72.pdf</a:t>
            </a:r>
            <a:r>
              <a:rPr lang="pt-BR" sz="2400" dirty="0" smtClean="0"/>
              <a:t>.</a:t>
            </a:r>
          </a:p>
          <a:p>
            <a:pPr marL="82038" indent="0">
              <a:buNone/>
            </a:pPr>
            <a:r>
              <a:rPr lang="pt-BR" sz="2400" dirty="0" smtClean="0"/>
              <a:t>Acesso em: 11/12/2013</a:t>
            </a:r>
            <a:endParaRPr lang="pt-BR" sz="2400" dirty="0"/>
          </a:p>
          <a:p>
            <a:r>
              <a:rPr lang="pt-BR" sz="2400" dirty="0" smtClean="0"/>
              <a:t>Cefaleia em Salvas: clínica, fisiopatologia e tratamento. </a:t>
            </a:r>
            <a:r>
              <a:rPr lang="pt-BR" sz="2400" dirty="0"/>
              <a:t>Site: </a:t>
            </a:r>
            <a:r>
              <a:rPr lang="pt-BR" sz="2400" dirty="0">
                <a:hlinkClick r:id="rId3"/>
              </a:rPr>
              <a:t>http://</a:t>
            </a:r>
            <a:r>
              <a:rPr lang="pt-BR" sz="2400" dirty="0" smtClean="0">
                <a:hlinkClick r:id="rId3"/>
              </a:rPr>
              <a:t>www.miltonmarchioli.com.br/artigos/neurologia/cefaliatria/CEFALEIAEMSALVAS-FISIOPATOGENIA,CLINICAETRATAMENTO.pdf</a:t>
            </a:r>
            <a:endParaRPr lang="pt-BR" sz="2400" dirty="0" smtClean="0"/>
          </a:p>
          <a:p>
            <a:pPr marL="82038" indent="0">
              <a:buNone/>
            </a:pPr>
            <a:r>
              <a:rPr lang="pt-BR" sz="2400" dirty="0" smtClean="0"/>
              <a:t>Acesso em: 11/12/2013</a:t>
            </a:r>
          </a:p>
          <a:p>
            <a:pPr marL="82038" indent="0">
              <a:buNone/>
            </a:pPr>
            <a:r>
              <a:rPr lang="pt-BR" sz="2400" dirty="0" smtClean="0"/>
              <a:t> </a:t>
            </a:r>
            <a:endParaRPr lang="pt-BR" sz="2400" dirty="0"/>
          </a:p>
          <a:p>
            <a:pPr marL="82038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2375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332656"/>
            <a:ext cx="7498080" cy="6192688"/>
          </a:xfrm>
        </p:spPr>
        <p:txBody>
          <a:bodyPr/>
          <a:lstStyle/>
          <a:p>
            <a:r>
              <a:rPr lang="pt-BR" sz="2400" dirty="0" smtClean="0"/>
              <a:t>Recomendações Terapêuticas para Cefaleias- Sociedade Portuguesa </a:t>
            </a:r>
            <a:r>
              <a:rPr lang="pt-BR" sz="2400" smtClean="0"/>
              <a:t>de Neurologia</a:t>
            </a:r>
            <a:r>
              <a:rPr lang="pt-BR" sz="2400" dirty="0" smtClean="0"/>
              <a:t>, 2ª edição, 2009. </a:t>
            </a:r>
            <a:r>
              <a:rPr lang="pt-BR" sz="2400" dirty="0"/>
              <a:t>Site: </a:t>
            </a:r>
            <a:r>
              <a:rPr lang="pt-BR" sz="2400" dirty="0">
                <a:hlinkClick r:id="rId2"/>
              </a:rPr>
              <a:t>http://</a:t>
            </a:r>
            <a:r>
              <a:rPr lang="pt-BR" sz="2400" dirty="0" smtClean="0">
                <a:hlinkClick r:id="rId2"/>
              </a:rPr>
              <a:t>www.ehforg.org/Documents/National%20Guidelines%20for%20Treatment%20Headache%20_Portugal.pdf</a:t>
            </a:r>
            <a:endParaRPr lang="pt-BR" sz="2400" dirty="0" smtClean="0"/>
          </a:p>
          <a:p>
            <a:pPr marL="82038" indent="0">
              <a:buNone/>
            </a:pPr>
            <a:r>
              <a:rPr lang="pt-BR" sz="2400" dirty="0" smtClean="0"/>
              <a:t>Acesso em 11/12/2013</a:t>
            </a:r>
            <a:endParaRPr lang="pt-BR" sz="2400" dirty="0"/>
          </a:p>
          <a:p>
            <a:r>
              <a:rPr lang="pt-BR" sz="2400" dirty="0" smtClean="0"/>
              <a:t>Tratado de Clínica Médica- Antônio Carlos Lopes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74998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548680"/>
            <a:ext cx="7498080" cy="5760640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Epidemiologia</a:t>
            </a:r>
          </a:p>
          <a:p>
            <a:pPr marL="82038" indent="0">
              <a:buNone/>
            </a:pPr>
            <a:endParaRPr lang="pt-BR" dirty="0" smtClean="0"/>
          </a:p>
          <a:p>
            <a:pPr marL="82038" indent="0">
              <a:buNone/>
            </a:pPr>
            <a:r>
              <a:rPr lang="pt-BR" sz="2400" dirty="0"/>
              <a:t>Em geral, as primeiras manifestações da enxaqueca ocorrem na juventude ou no início da vida adulta, embora também possa iniciar-se na infância pois afeta cerca de 6% das crianças até aos 15 anos de idade. A sua </a:t>
            </a:r>
            <a:r>
              <a:rPr lang="pt-BR" sz="2400" dirty="0" smtClean="0"/>
              <a:t>prevalência aumenta </a:t>
            </a:r>
            <a:r>
              <a:rPr lang="pt-BR" sz="2400" dirty="0"/>
              <a:t>rapidamente partir da adolescência e atinge o pico pelos 40 anos, idade em que </a:t>
            </a:r>
            <a:r>
              <a:rPr lang="pt-BR" sz="2400" dirty="0" smtClean="0"/>
              <a:t>atinge, aproximadamente</a:t>
            </a:r>
            <a:r>
              <a:rPr lang="pt-BR" sz="2400" dirty="0"/>
              <a:t>, 20% das mulheres e 10% dos homens. Depois dos 50 anos verifica-se uma diminuição progressiva da prevalência, constituindo uma causa pouco habitual de cefaleias no idoso</a:t>
            </a:r>
            <a:r>
              <a:rPr lang="pt-BR" sz="2400" dirty="0" smtClean="0"/>
              <a:t>.</a:t>
            </a:r>
            <a:endParaRPr lang="pt-BR" sz="2400" dirty="0"/>
          </a:p>
          <a:p>
            <a:pPr marL="8203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830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404664"/>
            <a:ext cx="7498080" cy="5904656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Fisiopatologia</a:t>
            </a:r>
          </a:p>
          <a:p>
            <a:pPr marL="82038" indent="0">
              <a:buNone/>
            </a:pPr>
            <a:endParaRPr lang="pt-BR" dirty="0"/>
          </a:p>
          <a:p>
            <a:pPr marL="82038" indent="0">
              <a:buNone/>
            </a:pP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45738"/>
            <a:ext cx="5728460" cy="372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04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6"/>
            <a:ext cx="5832648" cy="603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724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476672"/>
            <a:ext cx="7498080" cy="5832648"/>
          </a:xfrm>
        </p:spPr>
        <p:txBody>
          <a:bodyPr/>
          <a:lstStyle/>
          <a:p>
            <a:pPr marL="82038" indent="0">
              <a:buNone/>
            </a:pPr>
            <a:endParaRPr lang="pt-BR" dirty="0" smtClean="0"/>
          </a:p>
          <a:p>
            <a:pPr marL="82038" indent="0">
              <a:buNone/>
            </a:pPr>
            <a:endParaRPr lang="pt-BR" dirty="0"/>
          </a:p>
          <a:p>
            <a:pPr marL="82038" indent="0">
              <a:buNone/>
            </a:pPr>
            <a:endParaRPr lang="pt-BR" dirty="0" smtClean="0"/>
          </a:p>
          <a:p>
            <a:pPr marL="82038" indent="0">
              <a:buNone/>
            </a:pPr>
            <a:endParaRPr lang="pt-BR" dirty="0"/>
          </a:p>
          <a:p>
            <a:pPr marL="82038" indent="0" algn="ctr">
              <a:buNone/>
            </a:pPr>
            <a:r>
              <a:rPr lang="pt-BR" dirty="0" smtClean="0">
                <a:solidFill>
                  <a:schemeClr val="accent1"/>
                </a:solidFill>
              </a:rPr>
              <a:t>Tratamento da enxaqueca</a:t>
            </a: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2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260648"/>
            <a:ext cx="7498080" cy="6480720"/>
          </a:xfrm>
        </p:spPr>
        <p:txBody>
          <a:bodyPr/>
          <a:lstStyle/>
          <a:p>
            <a:pPr marL="82038" indent="0">
              <a:buNone/>
            </a:pP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941" y="332656"/>
            <a:ext cx="621510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997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Solstíci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Solstíci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Solstíci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2064</Words>
  <Application>Microsoft Office PowerPoint</Application>
  <PresentationFormat>Apresentação na tela (4:3)</PresentationFormat>
  <Paragraphs>193</Paragraphs>
  <Slides>41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41</vt:i4>
      </vt:variant>
    </vt:vector>
  </HeadingPairs>
  <TitlesOfParts>
    <vt:vector size="44" baseType="lpstr">
      <vt:lpstr>2_Solstício</vt:lpstr>
      <vt:lpstr>3_Solstício</vt:lpstr>
      <vt:lpstr>4_Solstício</vt:lpstr>
      <vt:lpstr>Cefaleias Primárias</vt:lpstr>
      <vt:lpstr>Classificação internacional das cefaleias-2004</vt:lpstr>
      <vt:lpstr>Slide 3</vt:lpstr>
      <vt:lpstr>Enxaqueca - como classificar?</vt:lpstr>
      <vt:lpstr>Slide 5</vt:lpstr>
      <vt:lpstr>Slide 6</vt:lpstr>
      <vt:lpstr>Slide 7</vt:lpstr>
      <vt:lpstr>Slide 8</vt:lpstr>
      <vt:lpstr>Slide 9</vt:lpstr>
      <vt:lpstr>Cefaleia do Tipo Tensional (CTT)</vt:lpstr>
      <vt:lpstr>Cefaleia do Tipo Tensional Episódica</vt:lpstr>
      <vt:lpstr>Slide 12</vt:lpstr>
      <vt:lpstr>Cefaleia do Tipo Tensional Crônica</vt:lpstr>
      <vt:lpstr>Mecanismo CTT</vt:lpstr>
      <vt:lpstr>Slide 15</vt:lpstr>
      <vt:lpstr>Cefaleia em salvas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Hemicrânia Paroxística</vt:lpstr>
      <vt:lpstr>Slide 28</vt:lpstr>
      <vt:lpstr>Slide 29</vt:lpstr>
      <vt:lpstr>Slide 30</vt:lpstr>
      <vt:lpstr>Slide 31</vt:lpstr>
      <vt:lpstr>SUNCT</vt:lpstr>
      <vt:lpstr>Slide 33</vt:lpstr>
      <vt:lpstr>Slide 34</vt:lpstr>
      <vt:lpstr>Slide 35</vt:lpstr>
      <vt:lpstr>Slide 36</vt:lpstr>
      <vt:lpstr>Slide 37</vt:lpstr>
      <vt:lpstr>Slide 38</vt:lpstr>
      <vt:lpstr>Referências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Cefaleias Primárias</dc:title>
  <dc:creator>Raquel</dc:creator>
  <cp:lastModifiedBy>Dr Milton</cp:lastModifiedBy>
  <cp:revision>122</cp:revision>
  <dcterms:created xsi:type="dcterms:W3CDTF">2013-12-10T00:27:33Z</dcterms:created>
  <dcterms:modified xsi:type="dcterms:W3CDTF">2013-12-22T15:02:28Z</dcterms:modified>
</cp:coreProperties>
</file>