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77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6" r:id="rId14"/>
    <p:sldId id="267" r:id="rId15"/>
    <p:sldId id="268" r:id="rId16"/>
    <p:sldId id="307" r:id="rId17"/>
    <p:sldId id="315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280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9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305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16" r:id="rId61"/>
    <p:sldId id="317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246589-B31C-4110-9A7B-1852E0245258}" type="datetimeFigureOut">
              <a:rPr lang="pt-BR" smtClean="0"/>
              <a:pPr/>
              <a:t>15/04/2017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A7E5CA-A76F-4538-9577-5C4C5CD3A6B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28" y="1388922"/>
            <a:ext cx="6308202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5400" b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Cefaleias Primárias: </a:t>
            </a:r>
          </a:p>
          <a:p>
            <a:pPr algn="ctr"/>
            <a:r>
              <a:rPr lang="pt-BR" sz="54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Opções Terapêuticas</a:t>
            </a:r>
            <a:endParaRPr lang="pt-BR" sz="5400" b="1" i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7254" y="4941168"/>
            <a:ext cx="59525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Maíra Antunes </a:t>
            </a:r>
            <a:r>
              <a:rPr lang="pt-B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Sinatura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Mariana </a:t>
            </a:r>
            <a:r>
              <a:rPr lang="pt-BR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Tebar</a:t>
            </a:r>
            <a:endParaRPr lang="pt-BR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Rafael Ramos </a:t>
            </a:r>
            <a:r>
              <a:rPr lang="pt-B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Schiavetti</a:t>
            </a: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Sara Regina da Silva Duarte</a:t>
            </a:r>
            <a:endParaRPr lang="pt-BR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1800" y="6143644"/>
            <a:ext cx="633670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i="1" dirty="0" smtClean="0"/>
              <a:t>Ambulatório de Cefaleia-Ambulatório Mario Covas- </a:t>
            </a:r>
            <a:r>
              <a:rPr lang="pt-BR" i="1" dirty="0" err="1" smtClean="0"/>
              <a:t>Famema</a:t>
            </a:r>
            <a:endParaRPr lang="pt-BR" i="1" dirty="0" smtClean="0"/>
          </a:p>
          <a:p>
            <a:r>
              <a:rPr lang="pt-BR" i="1" dirty="0" smtClean="0"/>
              <a:t>Prof. Dr. Milton </a:t>
            </a:r>
            <a:r>
              <a:rPr lang="pt-BR" i="1" dirty="0" err="1" smtClean="0"/>
              <a:t>Marchioli</a:t>
            </a:r>
            <a:r>
              <a:rPr lang="pt-BR" i="1" dirty="0" smtClean="0"/>
              <a:t> </a:t>
            </a:r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2050" name="Picture 2" descr="http://www.famema.br/links-projetos/socip/logotipo_famema_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941168"/>
            <a:ext cx="1357322" cy="1396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3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86224" y="1600200"/>
            <a:ext cx="4900618" cy="4686320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 e temperatura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Palpação, percussão e ausculta da cabeça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Palpação e ausculta das carótidas e palpação das temporais superficiais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Palpação de musculatura cefálica e cervical e dos globos oculares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7158" y="285728"/>
            <a:ext cx="3184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Exame Físico 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20482" name="Picture 2" descr="http://t3.gstatic.com/images?q=tbn:ANd9GcRJFxkbNx_2uqTcoT9mPG1wNlS8urJL4Ap_U_AEHfaONYJzoe9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628900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http://imagensdanet.com/wp-content/uploads/2011/11/Cabe%C3%A7a-3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248602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85728"/>
            <a:ext cx="3184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Exame Físico 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Percussão dos seios da face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 de estruturas bucais e da ATM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Otoscopia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percussão dos mastóides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Fundo de olho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Sinais </a:t>
            </a:r>
            <a:r>
              <a:rPr kumimoji="0" lang="pt-B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meníngeos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t3.gstatic.com/images?q=tbn:ANd9GcQ_WfaG94IEpYFXgtWHI1amej9x73F2EeH867KB5OgfCzSqOc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500570"/>
            <a:ext cx="2057397" cy="1521370"/>
          </a:xfrm>
          <a:prstGeom prst="rect">
            <a:avLst/>
          </a:prstGeom>
          <a:noFill/>
        </p:spPr>
      </p:pic>
      <p:pic>
        <p:nvPicPr>
          <p:cNvPr id="21508" name="Picture 4" descr="http://1.bp.blogspot.com/_k7-6U8NCBrY/SjiWfW41i3I/AAAAAAAAAJw/sz-plSEDf6M/s400/fig+1+a+atm+palpa%C3%A7%C3%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14422"/>
            <a:ext cx="2085971" cy="274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3.bp.blogspot.com/_l9239o7kT-I/TIfyWWPsOWI/AAAAAAAAAE0/ZRmF25KzdhM/s640/lase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92" y="4429132"/>
            <a:ext cx="2786050" cy="1603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85728"/>
            <a:ext cx="719658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Definição : </a:t>
            </a:r>
            <a:r>
              <a:rPr lang="pt-BR" sz="4400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Cefaleias</a:t>
            </a:r>
            <a:r>
              <a:rPr lang="pt-BR" sz="4400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pt-BR" sz="4400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Primárias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1472" y="1928802"/>
            <a:ext cx="857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Ocorrem sem etiologia demonstrável pelos exames clínicos ou laboratoriais usuais. </a:t>
            </a:r>
          </a:p>
          <a:p>
            <a:endParaRPr lang="pt-BR" sz="2400" i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Principais exemplos: </a:t>
            </a:r>
          </a:p>
          <a:p>
            <a:pPr>
              <a:buFont typeface="Wingdings" pitchFamily="2" charset="2"/>
              <a:buChar char="§"/>
            </a:pPr>
            <a:endParaRPr lang="pt-BR" sz="2400" i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r>
              <a:rPr lang="pt-BR" sz="2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    - </a:t>
            </a:r>
            <a:r>
              <a:rPr lang="pt-BR" sz="2400" i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migrânea</a:t>
            </a:r>
            <a:r>
              <a:rPr lang="pt-BR" sz="2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(enxaqueca);</a:t>
            </a:r>
          </a:p>
          <a:p>
            <a:r>
              <a:rPr lang="pt-BR" sz="2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                       - cefaléia tipo tensão;</a:t>
            </a:r>
          </a:p>
          <a:p>
            <a:r>
              <a:rPr lang="pt-BR" sz="2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                                      - cefaléia em salvas;  </a:t>
            </a:r>
          </a:p>
          <a:p>
            <a:r>
              <a:rPr lang="pt-BR" sz="2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                                                                - outras.</a:t>
            </a:r>
          </a:p>
          <a:p>
            <a:r>
              <a:rPr lang="pt-BR" sz="24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                        </a:t>
            </a:r>
            <a:r>
              <a:rPr lang="pt-BR" sz="1600" i="1" dirty="0" smtClean="0"/>
              <a:t>(Medicina, Ribeirão Preto, Simpósio </a:t>
            </a:r>
            <a:r>
              <a:rPr lang="pt-BR" sz="1600" i="1" dirty="0" err="1" smtClean="0"/>
              <a:t>Cefaleia</a:t>
            </a:r>
            <a:r>
              <a:rPr lang="pt-BR" sz="1600" i="1" dirty="0" smtClean="0"/>
              <a:t>, 30: 421-427, out./dez. 1997, Capítulo I.)</a:t>
            </a:r>
            <a:endParaRPr lang="pt-B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22796" y="2793702"/>
            <a:ext cx="637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5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Enxaqueca (</a:t>
            </a:r>
            <a:r>
              <a:rPr lang="pt-BR" sz="5400" i="1" u="sng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Migrânea</a:t>
            </a:r>
            <a:r>
              <a:rPr lang="pt-BR" sz="5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2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85728"/>
            <a:ext cx="53376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Enxaqueca (</a:t>
            </a:r>
            <a:r>
              <a:rPr lang="pt-BR" sz="4400" i="1" u="sng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Migrânea</a:t>
            </a:r>
            <a:r>
              <a:rPr lang="pt-BR" sz="4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)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878" y="1714488"/>
            <a:ext cx="1856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2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Conceito   </a:t>
            </a:r>
            <a:endParaRPr lang="pt-BR" sz="3200" i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14480" y="2525152"/>
            <a:ext cx="751526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 </a:t>
            </a:r>
            <a:r>
              <a:rPr lang="pt-BR" sz="2400" i="1" dirty="0" err="1" smtClean="0"/>
              <a:t>Cefaleia</a:t>
            </a:r>
            <a:r>
              <a:rPr lang="pt-BR" sz="2400" i="1" dirty="0" smtClean="0"/>
              <a:t> idiopática; 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 recorrente; 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tipicamente unilateral; 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pulsátil;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err="1" smtClean="0"/>
              <a:t>moderada-severa</a:t>
            </a:r>
            <a:r>
              <a:rPr lang="pt-BR" sz="2400" i="1" dirty="0" smtClean="0"/>
              <a:t> intensidade;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agravante: atividade física de rotina;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manifesta-se por crises (4-72h);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sintomas associados: náusea, vômitos, foto e </a:t>
            </a:r>
            <a:r>
              <a:rPr lang="pt-BR" sz="2400" i="1" dirty="0" err="1" smtClean="0"/>
              <a:t>fonofobia</a:t>
            </a:r>
            <a:r>
              <a:rPr lang="pt-BR" sz="2400" i="1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com ou sem aura.</a:t>
            </a:r>
          </a:p>
          <a:p>
            <a:r>
              <a:rPr lang="pt-BR" sz="1600" i="1" dirty="0" smtClean="0"/>
              <a:t>                                                                                                                                         (</a:t>
            </a:r>
            <a:r>
              <a:rPr lang="pt-BR" sz="1600" i="1" dirty="0" err="1" smtClean="0"/>
              <a:t>Sinapse-Nov</a:t>
            </a:r>
            <a:r>
              <a:rPr lang="pt-BR" sz="1600" i="1" dirty="0" smtClean="0"/>
              <a:t>.2009)</a:t>
            </a:r>
            <a:endParaRPr lang="pt-B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85728"/>
            <a:ext cx="53376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Enxaqueca (</a:t>
            </a:r>
            <a:r>
              <a:rPr lang="pt-BR" sz="4400" i="1" u="sng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Migrânea</a:t>
            </a:r>
            <a:r>
              <a:rPr lang="pt-BR" sz="4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)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1878" y="1714488"/>
            <a:ext cx="1856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2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Conceito   </a:t>
            </a:r>
            <a:endParaRPr lang="pt-BR" sz="3200" i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5488" y="2708920"/>
            <a:ext cx="7312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u="sng" dirty="0" smtClean="0"/>
              <a:t>Aura</a:t>
            </a:r>
            <a:r>
              <a:rPr lang="pt-BR" sz="2400" i="1" dirty="0" smtClean="0"/>
              <a:t>: sintomas neurológicos (luzes, pontos escuros, perda de campo, figuras geométricas) com origem no córtex e/ou tronco cerebral, que geralmente precedem a cefaleia, a náusea, os vômitos, a foto e fonofobia.</a:t>
            </a:r>
          </a:p>
          <a:p>
            <a:pPr algn="just"/>
            <a:endParaRPr lang="pt-BR" sz="2400" i="1" dirty="0"/>
          </a:p>
          <a:p>
            <a:r>
              <a:rPr lang="pt-BR" sz="2400" i="1" dirty="0" smtClean="0"/>
              <a:t>Desenvolve-se e perdura durante 5 a 60 minutos.</a:t>
            </a:r>
          </a:p>
          <a:p>
            <a:endParaRPr lang="pt-BR" sz="2400" i="1" dirty="0"/>
          </a:p>
        </p:txBody>
      </p:sp>
      <p:sp>
        <p:nvSpPr>
          <p:cNvPr id="5" name="Retângulo 4"/>
          <p:cNvSpPr/>
          <p:nvPr/>
        </p:nvSpPr>
        <p:spPr>
          <a:xfrm>
            <a:off x="6108628" y="5075892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 (Sinapse-Nov.2009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55303"/>
            <a:ext cx="33329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Fisiopatologia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628800"/>
            <a:ext cx="8352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Depressão alastrante;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Ativação do sistema </a:t>
            </a:r>
            <a:r>
              <a:rPr lang="pt-BR" sz="2400" i="1" dirty="0" err="1" smtClean="0"/>
              <a:t>trigeminovascular</a:t>
            </a:r>
            <a:r>
              <a:rPr lang="pt-BR" sz="2400" i="1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Inflamação neurogênica;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Vasodilatação por:</a:t>
            </a:r>
          </a:p>
          <a:p>
            <a:r>
              <a:rPr lang="pt-BR" sz="2400" i="1" dirty="0"/>
              <a:t> </a:t>
            </a:r>
            <a:r>
              <a:rPr lang="pt-BR" sz="2400" i="1" dirty="0" smtClean="0"/>
              <a:t>        - óxido nítrico (NO);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Predisposição genética.</a:t>
            </a:r>
          </a:p>
          <a:p>
            <a:r>
              <a:rPr lang="pt-BR" dirty="0" smtClean="0"/>
              <a:t>             -  herança autossômica recessiva, com </a:t>
            </a:r>
            <a:r>
              <a:rPr lang="pt-BR" dirty="0" err="1" smtClean="0"/>
              <a:t>penetrância</a:t>
            </a:r>
            <a:r>
              <a:rPr lang="pt-BR" dirty="0" smtClean="0"/>
              <a:t> reduzida.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11960" y="6381328"/>
            <a:ext cx="435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Simpósio Cefaleia, FMRP, 1997.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8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7" y="500186"/>
            <a:ext cx="8064895" cy="595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4211960" y="6525344"/>
            <a:ext cx="435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Simpósio Cefaleia, FMRP, 1997.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6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0031" y="355303"/>
            <a:ext cx="49840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Critérios diagnósticos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2" y="1392433"/>
            <a:ext cx="8499736" cy="491688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4732" y="6444044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 (Sinapse-Nov.2009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8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50107" y="355302"/>
            <a:ext cx="28300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Terapêutica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83768" y="1412776"/>
            <a:ext cx="4464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Tratar a crise!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Capacidade funcional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Minimizar o uso de medicamentos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Relação custo/benefício adequada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Impedir ou          as crises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Minimizar/eliminar efeitos colaterais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 smtClean="0"/>
          </a:p>
          <a:p>
            <a:endParaRPr lang="pt-BR" sz="2400" i="1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4427984" y="5085184"/>
            <a:ext cx="0" cy="360040"/>
          </a:xfrm>
          <a:prstGeom prst="straightConnector1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14" y="2449066"/>
            <a:ext cx="285750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2424286"/>
            <a:ext cx="20574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tângulo 7"/>
          <p:cNvSpPr/>
          <p:nvPr/>
        </p:nvSpPr>
        <p:spPr>
          <a:xfrm>
            <a:off x="5100516" y="6372036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 (Sinapse-Nov.2009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3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57158" y="1643050"/>
            <a:ext cx="8358246" cy="4929222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pt-B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experiência sensorial e emocional desagradável, associada/descrita em termos de lesões teciduais.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pt-BR" sz="2400" i="1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pt-BR" sz="3200" i="1" u="sng" dirty="0" smtClean="0"/>
              <a:t>CEFALEIA</a:t>
            </a:r>
            <a:r>
              <a:rPr lang="pt-BR" sz="3200" i="1" dirty="0" smtClean="0"/>
              <a:t>: 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todo processo doloroso referido no segmento cefálico, o qual pode originar-se em qualquer das estruturas faciais ou cranianas.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Sensibilidade dolorosa x mecanismo de proteção e defesa.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pt-BR" sz="1600" dirty="0" smtClean="0"/>
              <a:t>                                                            (Comitê de </a:t>
            </a:r>
            <a:r>
              <a:rPr lang="pt-BR" sz="1600" dirty="0" err="1" smtClean="0"/>
              <a:t>Taxonomia-International</a:t>
            </a:r>
            <a:r>
              <a:rPr lang="pt-BR" sz="1600" dirty="0" smtClean="0"/>
              <a:t> </a:t>
            </a:r>
            <a:r>
              <a:rPr lang="pt-BR" sz="1600" dirty="0" err="1" smtClean="0"/>
              <a:t>Association</a:t>
            </a:r>
            <a:r>
              <a:rPr lang="pt-BR" sz="1600" dirty="0" smtClean="0"/>
              <a:t> for </a:t>
            </a:r>
            <a:r>
              <a:rPr lang="pt-BR" sz="1600" dirty="0" err="1" smtClean="0"/>
              <a:t>Study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Pain</a:t>
            </a:r>
            <a:r>
              <a:rPr lang="pt-BR" sz="1600" dirty="0" smtClean="0"/>
              <a:t>)</a:t>
            </a:r>
            <a:endParaRPr kumimoji="0" lang="pt-BR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00232" y="357166"/>
            <a:ext cx="18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pt-BR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00849" y="357166"/>
            <a:ext cx="2513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Definições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2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6418" y="355302"/>
            <a:ext cx="3557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Medidas gerais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119496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2400" i="1" dirty="0" err="1" smtClean="0"/>
              <a:t>Esclecer</a:t>
            </a:r>
            <a:r>
              <a:rPr lang="pt-BR" sz="2400" i="1" dirty="0" smtClean="0"/>
              <a:t> ao paciente: benignidade da doença;</a:t>
            </a:r>
          </a:p>
          <a:p>
            <a:pPr marL="342900" indent="-342900">
              <a:buAutoNum type="arabicParenR"/>
            </a:pPr>
            <a:endParaRPr lang="pt-BR" sz="2400" i="1" dirty="0" smtClean="0"/>
          </a:p>
          <a:p>
            <a:pPr marL="342900" indent="-342900">
              <a:buAutoNum type="arabicParenR"/>
            </a:pPr>
            <a:r>
              <a:rPr lang="pt-BR" sz="2400" i="1" dirty="0" smtClean="0"/>
              <a:t>Identificar e combater fatores desencadeantes;</a:t>
            </a:r>
          </a:p>
          <a:p>
            <a:pPr marL="342900" indent="-342900">
              <a:buAutoNum type="arabicParenR"/>
            </a:pPr>
            <a:endParaRPr lang="pt-BR" sz="2400" i="1" dirty="0" smtClean="0"/>
          </a:p>
          <a:p>
            <a:pPr marL="342900" indent="-342900">
              <a:buAutoNum type="arabicParenR"/>
            </a:pPr>
            <a:r>
              <a:rPr lang="pt-BR" sz="2400" i="1" dirty="0" smtClean="0"/>
              <a:t>Prevenir :</a:t>
            </a:r>
          </a:p>
          <a:p>
            <a:r>
              <a:rPr lang="pt-BR" sz="2400" i="1" dirty="0" smtClean="0"/>
              <a:t>                           - </a:t>
            </a:r>
            <a:r>
              <a:rPr lang="pt-BR" sz="2400" i="1" dirty="0" err="1" smtClean="0"/>
              <a:t>auto-medicação</a:t>
            </a:r>
            <a:r>
              <a:rPr lang="pt-BR" sz="2400" i="1" dirty="0" smtClean="0"/>
              <a:t> ;</a:t>
            </a:r>
          </a:p>
          <a:p>
            <a:r>
              <a:rPr lang="pt-BR" sz="2400" i="1" dirty="0" smtClean="0"/>
              <a:t>                           - uso abuso de medicamentos.</a:t>
            </a:r>
            <a:endParaRPr lang="pt-BR" sz="2400" i="1" dirty="0"/>
          </a:p>
        </p:txBody>
      </p:sp>
      <p:sp>
        <p:nvSpPr>
          <p:cNvPr id="4" name="Retângulo 3"/>
          <p:cNvSpPr/>
          <p:nvPr/>
        </p:nvSpPr>
        <p:spPr>
          <a:xfrm>
            <a:off x="6036620" y="4941168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 (Sinapse-Nov.2009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1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7027" y="355302"/>
            <a:ext cx="7215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 não-farmacológico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825625"/>
            <a:ext cx="8054280" cy="43513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Técnicas de relaxamento;</a:t>
            </a:r>
          </a:p>
          <a:p>
            <a:pPr marL="68580" indent="0">
              <a:buNone/>
            </a:pPr>
            <a:endParaRPr lang="pt-BR" sz="2400" i="1" dirty="0" smtClean="0"/>
          </a:p>
          <a:p>
            <a:r>
              <a:rPr lang="pt-BR" sz="2400" i="1" dirty="0" smtClean="0"/>
              <a:t>Técnicas de “</a:t>
            </a:r>
            <a:r>
              <a:rPr lang="pt-BR" sz="2400" i="1" dirty="0" err="1" smtClean="0"/>
              <a:t>biofeedback</a:t>
            </a:r>
            <a:r>
              <a:rPr lang="pt-BR" sz="2400" i="1" dirty="0" smtClean="0"/>
              <a:t>”;</a:t>
            </a:r>
          </a:p>
          <a:p>
            <a:endParaRPr lang="pt-BR" sz="2400" i="1" dirty="0"/>
          </a:p>
          <a:p>
            <a:r>
              <a:rPr lang="pt-BR" sz="2400" i="1" dirty="0" smtClean="0"/>
              <a:t>Acupuntura;</a:t>
            </a:r>
            <a:endParaRPr lang="pt-BR" sz="2400" i="1" dirty="0"/>
          </a:p>
          <a:p>
            <a:pPr marL="68580" indent="0">
              <a:buNone/>
            </a:pPr>
            <a:endParaRPr lang="pt-BR" sz="2400" i="1" dirty="0" smtClean="0"/>
          </a:p>
          <a:p>
            <a:r>
              <a:rPr lang="pt-BR" sz="2400" i="1" dirty="0" smtClean="0"/>
              <a:t>Homeopatia;</a:t>
            </a:r>
          </a:p>
          <a:p>
            <a:pPr marL="68580" indent="0">
              <a:buNone/>
            </a:pPr>
            <a:endParaRPr lang="pt-BR" sz="2400" i="1" dirty="0" smtClean="0"/>
          </a:p>
          <a:p>
            <a:pPr algn="just"/>
            <a:r>
              <a:rPr lang="pt-BR" sz="2400" i="1" dirty="0" smtClean="0"/>
              <a:t>Atividade física.</a:t>
            </a:r>
          </a:p>
          <a:p>
            <a:pPr algn="just"/>
            <a:endParaRPr lang="pt-BR" sz="2400" i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252644" y="6011996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 (Sinapse-Nov.2009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77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8579" y="355302"/>
            <a:ext cx="6412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 farmacológico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6390" y="1484784"/>
            <a:ext cx="4783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Crises leves a moderadas</a:t>
            </a:r>
            <a:endParaRPr lang="pt-BR" sz="3600" i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242088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Analgésicos e </a:t>
            </a:r>
            <a:r>
              <a:rPr lang="pt-BR" sz="2400" i="1" dirty="0" err="1" smtClean="0"/>
              <a:t>AINEs</a:t>
            </a:r>
            <a:endParaRPr lang="pt-BR" sz="2400" i="1" dirty="0"/>
          </a:p>
        </p:txBody>
      </p:sp>
      <p:sp>
        <p:nvSpPr>
          <p:cNvPr id="6" name="Retângulo 5"/>
          <p:cNvSpPr/>
          <p:nvPr/>
        </p:nvSpPr>
        <p:spPr>
          <a:xfrm>
            <a:off x="596807" y="3286725"/>
            <a:ext cx="4767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Crises moderas a severas</a:t>
            </a:r>
            <a:endParaRPr lang="pt-BR" sz="3600" i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6807" y="4509120"/>
            <a:ext cx="8007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 Fármacos </a:t>
            </a:r>
            <a:r>
              <a:rPr lang="pt-BR" sz="2400" i="1" dirty="0" err="1" smtClean="0"/>
              <a:t>anti-enxaqueca</a:t>
            </a:r>
            <a:r>
              <a:rPr lang="pt-BR" sz="2400" i="1" dirty="0" smtClean="0"/>
              <a:t>   </a:t>
            </a:r>
          </a:p>
          <a:p>
            <a:r>
              <a:rPr lang="pt-BR" sz="2400" i="1" dirty="0" smtClean="0"/>
              <a:t>           - </a:t>
            </a:r>
            <a:r>
              <a:rPr lang="pt-BR" sz="2400" i="1" dirty="0" err="1" smtClean="0"/>
              <a:t>devivados</a:t>
            </a:r>
            <a:r>
              <a:rPr lang="pt-BR" sz="2400" i="1" dirty="0" smtClean="0"/>
              <a:t> do </a:t>
            </a:r>
            <a:r>
              <a:rPr lang="pt-BR" sz="2400" i="1" dirty="0" err="1" smtClean="0"/>
              <a:t>Ergot</a:t>
            </a:r>
            <a:r>
              <a:rPr lang="pt-BR" sz="2400" i="1" dirty="0" smtClean="0"/>
              <a:t> e </a:t>
            </a:r>
            <a:r>
              <a:rPr lang="pt-BR" sz="2400" i="1" dirty="0" err="1" smtClean="0"/>
              <a:t>triptanos</a:t>
            </a:r>
            <a:r>
              <a:rPr lang="pt-BR" sz="2400" i="1" dirty="0" smtClean="0"/>
              <a:t>;</a:t>
            </a:r>
          </a:p>
          <a:p>
            <a:endParaRPr lang="pt-BR" sz="2400" i="1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i="1" dirty="0" smtClean="0"/>
              <a:t>Associação com outros fármacos.</a:t>
            </a:r>
            <a:endParaRPr lang="pt-BR" sz="2400" i="1" dirty="0"/>
          </a:p>
        </p:txBody>
      </p:sp>
      <p:sp>
        <p:nvSpPr>
          <p:cNvPr id="8" name="Retângulo 7"/>
          <p:cNvSpPr/>
          <p:nvPr/>
        </p:nvSpPr>
        <p:spPr>
          <a:xfrm>
            <a:off x="6252644" y="6156012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 (Sinapse-Nov.2009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5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8579" y="355302"/>
            <a:ext cx="6412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 farmacológico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3067" y="1484784"/>
            <a:ext cx="2044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Profilaxia </a:t>
            </a:r>
            <a:endParaRPr lang="pt-BR" sz="3600" i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1" y="2420888"/>
            <a:ext cx="7231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i="1" dirty="0" err="1" smtClean="0"/>
              <a:t>Beta-bloqueadores</a:t>
            </a:r>
            <a:r>
              <a:rPr lang="pt-BR" sz="2400" i="1" dirty="0" smtClean="0"/>
              <a:t> ou agonistas beta-adrenérgico;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 Antagonistas do cálcio;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Antidepressivos;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err="1" smtClean="0"/>
              <a:t>Anti-epilépticos</a:t>
            </a:r>
            <a:r>
              <a:rPr lang="pt-BR" sz="2400" i="1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</p:txBody>
      </p:sp>
      <p:sp>
        <p:nvSpPr>
          <p:cNvPr id="5" name="Retângulo 4"/>
          <p:cNvSpPr/>
          <p:nvPr/>
        </p:nvSpPr>
        <p:spPr>
          <a:xfrm>
            <a:off x="6036620" y="5651956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 (Sinapse-Nov.2009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1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8579" y="355302"/>
            <a:ext cx="6412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 farmacológico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3067" y="1484784"/>
            <a:ext cx="2044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3600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Profilaxia </a:t>
            </a:r>
            <a:endParaRPr lang="pt-BR" sz="3600" i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25081" y="2442368"/>
            <a:ext cx="72312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i="1" dirty="0" err="1" smtClean="0"/>
              <a:t>AINEs</a:t>
            </a:r>
            <a:r>
              <a:rPr lang="pt-BR" sz="2400" i="1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Estrogênios;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 Vitaminas;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Outros.</a:t>
            </a:r>
            <a:endParaRPr lang="pt-BR" sz="2400" i="1" dirty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endParaRPr lang="pt-BR" sz="2400" i="1" dirty="0"/>
          </a:p>
        </p:txBody>
      </p:sp>
      <p:sp>
        <p:nvSpPr>
          <p:cNvPr id="5" name="Retângulo 4"/>
          <p:cNvSpPr/>
          <p:nvPr/>
        </p:nvSpPr>
        <p:spPr>
          <a:xfrm>
            <a:off x="6180636" y="5651956"/>
            <a:ext cx="199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 (Sinapse-Nov.2009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50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0284" y="2659559"/>
            <a:ext cx="5651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5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tipo tensão</a:t>
            </a:r>
            <a:endParaRPr lang="pt-BR" sz="5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77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6901" y="427311"/>
            <a:ext cx="4639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tipo tensão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1741958"/>
            <a:ext cx="10515600" cy="43513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i="1" dirty="0" smtClean="0"/>
              <a:t>Dor tipo pressão ou aperto, de intensidade leve/moderada, bilateral;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Não se agrava com atividade física;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Pode acompanhar-se de </a:t>
            </a:r>
            <a:r>
              <a:rPr lang="pt-BR" sz="2400" i="1" dirty="0" err="1" smtClean="0"/>
              <a:t>fono</a:t>
            </a:r>
            <a:r>
              <a:rPr lang="pt-BR" sz="2400" i="1" dirty="0" smtClean="0"/>
              <a:t> ou fotofobia;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Náuseas apenas na forma crônica;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818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99319"/>
            <a:ext cx="3105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Classificação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1825625"/>
            <a:ext cx="8640960" cy="4339679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i="1" dirty="0" smtClean="0"/>
              <a:t>A) </a:t>
            </a:r>
            <a:r>
              <a:rPr lang="pt-BR" sz="2400" b="1" i="1" u="sng" dirty="0" smtClean="0"/>
              <a:t>Episódica: </a:t>
            </a:r>
            <a:r>
              <a:rPr lang="pt-BR" sz="2400" i="1" dirty="0" smtClean="0"/>
              <a:t>episódios recorrentes durando de minutos a dias. Dor tipo em aperto ou pressão, leve a moderada, bilateral e não piora com exercício físico. Náuseas estão ausentes, podendo haver foto ou fonofobia;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pt-BR" sz="2400" i="1" dirty="0" smtClean="0"/>
              <a:t>B) </a:t>
            </a:r>
            <a:r>
              <a:rPr lang="pt-BR" sz="2400" b="1" i="1" u="sng" dirty="0" smtClean="0"/>
              <a:t>Crônica: </a:t>
            </a:r>
            <a:r>
              <a:rPr lang="pt-BR" sz="2400" i="1" dirty="0" err="1" smtClean="0"/>
              <a:t>cefaléia</a:t>
            </a:r>
            <a:r>
              <a:rPr lang="pt-BR" sz="2400" i="1" dirty="0" smtClean="0"/>
              <a:t> presente, pelo menos, durante 15 dias por mês e durante, pelo menos, 6 meses. Possui as mesmas características da classificação anterior, com a ressalva de que neste tipo, náuseas ligeiras podem ocorrer.</a:t>
            </a:r>
          </a:p>
        </p:txBody>
      </p:sp>
    </p:spTree>
    <p:extLst>
      <p:ext uri="{BB962C8B-B14F-4D97-AF65-F5344CB8AC3E}">
        <p14:creationId xmlns:p14="http://schemas.microsoft.com/office/powerpoint/2010/main" val="12099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27846" y="499319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39552" y="2257673"/>
            <a:ext cx="8198296" cy="4051647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800" i="1" dirty="0" smtClean="0"/>
              <a:t>Ainda de acordo com a frequência mensal, a forma episódica pode subdividir-se em: </a:t>
            </a:r>
            <a:r>
              <a:rPr lang="pt-BR" sz="2800" b="1" i="1" u="sng" dirty="0" smtClean="0"/>
              <a:t>pouco frequente </a:t>
            </a:r>
            <a:r>
              <a:rPr lang="pt-BR" sz="2800" i="1" dirty="0" smtClean="0"/>
              <a:t>e </a:t>
            </a:r>
            <a:r>
              <a:rPr lang="pt-BR" sz="2800" b="1" i="1" u="sng" dirty="0" smtClean="0"/>
              <a:t>frequente</a:t>
            </a:r>
            <a:r>
              <a:rPr lang="pt-BR" sz="2800" i="1" dirty="0" smtClean="0"/>
              <a:t>. Qualquer dos dois tipos de </a:t>
            </a:r>
            <a:r>
              <a:rPr lang="pt-BR" sz="2800" i="1" dirty="0" err="1" smtClean="0"/>
              <a:t>cefaléia</a:t>
            </a:r>
            <a:r>
              <a:rPr lang="pt-BR" sz="2800" i="1" dirty="0" smtClean="0"/>
              <a:t> de tensão pode estar, ou não, associado a perturbações dos músculos </a:t>
            </a:r>
            <a:r>
              <a:rPr lang="pt-BR" sz="2800" i="1" dirty="0" err="1" smtClean="0"/>
              <a:t>pericranianos</a:t>
            </a:r>
            <a:r>
              <a:rPr lang="pt-BR" sz="2800" i="1" dirty="0" smtClean="0"/>
              <a:t>.</a:t>
            </a:r>
            <a:endParaRPr lang="pt-BR" sz="2800" i="1" dirty="0"/>
          </a:p>
        </p:txBody>
      </p:sp>
      <p:sp>
        <p:nvSpPr>
          <p:cNvPr id="4" name="Retângulo 3"/>
          <p:cNvSpPr/>
          <p:nvPr/>
        </p:nvSpPr>
        <p:spPr>
          <a:xfrm>
            <a:off x="467544" y="499319"/>
            <a:ext cx="3105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Classificação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33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55303"/>
            <a:ext cx="73725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Critérios diagnósticos: Episódica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38200" y="1455313"/>
            <a:ext cx="7838256" cy="4854008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pt-BR" sz="2400" dirty="0" smtClean="0"/>
              <a:t>1 </a:t>
            </a:r>
            <a:r>
              <a:rPr lang="pt-BR" sz="2400" i="1" dirty="0" smtClean="0"/>
              <a:t>) &lt; 15 dias por mês, sendo que: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           -  pouco frequente, se &lt; 1 dia/mês ( &lt; 12 dias por ano)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           - frequente, se &gt; 1 dia mas &lt; 15 dias/mês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2) Presença de pelo menos duas: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 localização bilateral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-tipo pressão ou em aperto em volta da cabeça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 leve a moderada, com duração de 30 min a 7 dias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-não é agravada por atividade física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3) Ausência de vômitos e/ou náuseas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4) Exclusão de outros diagnósticos</a:t>
            </a:r>
          </a:p>
          <a:p>
            <a:pPr marL="0" indent="0">
              <a:buFont typeface="Wingdings"/>
              <a:buNone/>
            </a:pPr>
            <a:endParaRPr lang="pt-BR" sz="2400" i="1" dirty="0" smtClean="0"/>
          </a:p>
          <a:p>
            <a:pPr marL="0" indent="0">
              <a:buFont typeface="Wingdings"/>
              <a:buNone/>
            </a:pPr>
            <a:endParaRPr lang="pt-BR" sz="2400" i="1" dirty="0" smtClean="0"/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515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3690" y="357166"/>
            <a:ext cx="58705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Estruturas sensíveis à dor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38200" y="1825624"/>
            <a:ext cx="7910264" cy="448369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i="1" dirty="0" smtClean="0"/>
              <a:t>Pele, vasos e músculos extracranianos;</a:t>
            </a:r>
          </a:p>
          <a:p>
            <a:pPr algn="just"/>
            <a:r>
              <a:rPr lang="pt-BR" sz="2400" i="1" dirty="0" smtClean="0"/>
              <a:t>Mucosas;</a:t>
            </a:r>
          </a:p>
          <a:p>
            <a:pPr algn="just"/>
            <a:r>
              <a:rPr lang="pt-BR" sz="2400" i="1" dirty="0" smtClean="0"/>
              <a:t>Periósteo;</a:t>
            </a:r>
          </a:p>
          <a:p>
            <a:pPr algn="just"/>
            <a:r>
              <a:rPr lang="pt-BR" sz="2400" i="1" dirty="0" smtClean="0"/>
              <a:t>Dura-máter na base do crânio;</a:t>
            </a:r>
          </a:p>
          <a:p>
            <a:pPr algn="just"/>
            <a:r>
              <a:rPr lang="pt-BR" sz="2400" i="1" dirty="0" smtClean="0"/>
              <a:t>Artérias do Polígono de Willis e porções proximais </a:t>
            </a:r>
            <a:r>
              <a:rPr lang="pt-BR" sz="2400" i="1" dirty="0" err="1" smtClean="0"/>
              <a:t>extracerebrais</a:t>
            </a:r>
            <a:r>
              <a:rPr lang="pt-BR" sz="2400" i="1" dirty="0" smtClean="0"/>
              <a:t> de seus ramos;</a:t>
            </a:r>
          </a:p>
          <a:p>
            <a:pPr algn="just"/>
            <a:r>
              <a:rPr lang="pt-BR" sz="2400" i="1" dirty="0" smtClean="0"/>
              <a:t>Nervos cranianos (V, VII, IX, X) e nervos cervicais.</a:t>
            </a:r>
          </a:p>
          <a:p>
            <a:pPr algn="just"/>
            <a:endParaRPr lang="pt-BR" sz="2400" i="1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013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8034" y="355303"/>
            <a:ext cx="6927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Critérios diagnósticos: Crônica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772816"/>
            <a:ext cx="10515600" cy="43513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pt-BR" sz="2400" i="1" dirty="0" smtClean="0"/>
              <a:t>1) </a:t>
            </a:r>
            <a:r>
              <a:rPr lang="pt-BR" sz="2400" i="1" dirty="0" err="1" smtClean="0"/>
              <a:t>Cefaléia</a:t>
            </a:r>
            <a:r>
              <a:rPr lang="pt-BR" sz="2400" i="1" dirty="0" smtClean="0"/>
              <a:t> presente, em média, &gt; 15 dias/mês, por mais que 3 meses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2)Presença de pelo menos duas: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 localização bilateral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-tipo pressão ou em aperto em volta da cabeça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-intensidade ligeira a moderada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-não agravada por atividades físicas de rotina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3) Presença de um dos seguintes aspectos: náuseas, foto ou fonofobia.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4) Exclusão de outros diagnósticos.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2210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4115" y="355303"/>
            <a:ext cx="7215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 não-farmacológico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825625"/>
            <a:ext cx="8054280" cy="43513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i="1" dirty="0" smtClean="0"/>
              <a:t>Acupuntura: aumento do limiar da dor, com a desvantagem de ser de curta-duração;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Técnicas de relaxamento: melhoria em 50% dos casos;</a:t>
            </a:r>
          </a:p>
          <a:p>
            <a:pPr marL="68580" indent="0">
              <a:buNone/>
            </a:pPr>
            <a:endParaRPr lang="pt-BR" sz="2400" i="1" dirty="0" smtClean="0"/>
          </a:p>
          <a:p>
            <a:r>
              <a:rPr lang="pt-BR" sz="2400" i="1" dirty="0" smtClean="0"/>
              <a:t>Terapêutica ergonômica: correção postural;</a:t>
            </a:r>
          </a:p>
          <a:p>
            <a:endParaRPr lang="pt-BR" sz="2400" i="1" dirty="0" smtClean="0"/>
          </a:p>
          <a:p>
            <a:pPr algn="just"/>
            <a:r>
              <a:rPr lang="pt-BR" sz="2400" i="1" dirty="0" smtClean="0"/>
              <a:t>Fisioterapia: indicada sempre que coexistirem perturbações </a:t>
            </a:r>
            <a:r>
              <a:rPr lang="pt-BR" sz="2400" i="1" dirty="0" err="1" smtClean="0"/>
              <a:t>osteoarticulares</a:t>
            </a:r>
            <a:r>
              <a:rPr lang="pt-BR" sz="2400" i="1" dirty="0" smtClean="0"/>
              <a:t> ou </a:t>
            </a:r>
            <a:r>
              <a:rPr lang="pt-BR" sz="2400" i="1" dirty="0" err="1" smtClean="0"/>
              <a:t>músculoesqueléticas</a:t>
            </a:r>
            <a:r>
              <a:rPr lang="pt-BR" sz="2400" i="1" dirty="0" smtClean="0"/>
              <a:t> como fatores desencadeantes;</a:t>
            </a:r>
          </a:p>
          <a:p>
            <a:pPr algn="just"/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6269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2686" y="355303"/>
            <a:ext cx="6178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 farmacológico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700808"/>
            <a:ext cx="8280920" cy="4608512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i="1" dirty="0" smtClean="0"/>
              <a:t>Os analgésicos simples e </a:t>
            </a:r>
            <a:r>
              <a:rPr lang="pt-BR" sz="2400" i="1" dirty="0" err="1" smtClean="0"/>
              <a:t>AINEs</a:t>
            </a:r>
            <a:r>
              <a:rPr lang="pt-BR" sz="2400" i="1" dirty="0" smtClean="0"/>
              <a:t> estão indicados nas </a:t>
            </a:r>
            <a:r>
              <a:rPr lang="pt-BR" sz="2400" i="1" dirty="0" err="1" smtClean="0"/>
              <a:t>cefaléias</a:t>
            </a:r>
            <a:r>
              <a:rPr lang="pt-BR" sz="2400" i="1" dirty="0" smtClean="0"/>
              <a:t> de tensão , sendo desaconselhado seu uso regular e crônico (&gt; 2 vezes por semana) e as associações farmacológicas.</a:t>
            </a:r>
          </a:p>
          <a:p>
            <a:pPr marL="68580" indent="0" algn="just">
              <a:buNone/>
            </a:pPr>
            <a:endParaRPr lang="pt-BR" sz="2400" i="1" dirty="0" smtClean="0"/>
          </a:p>
          <a:p>
            <a:r>
              <a:rPr lang="pt-BR" sz="2400" i="1" dirty="0" smtClean="0"/>
              <a:t>Sintomático: 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-Analgésicos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</a:t>
            </a:r>
            <a:r>
              <a:rPr lang="pt-BR" sz="2400" i="1" dirty="0" err="1" smtClean="0"/>
              <a:t>AINEs</a:t>
            </a:r>
            <a:endParaRPr lang="pt-BR" sz="2400" i="1" dirty="0" smtClean="0"/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</a:t>
            </a:r>
            <a:r>
              <a:rPr lang="pt-BR" sz="2400" i="1" dirty="0" err="1" smtClean="0"/>
              <a:t>Miorrelaxantes</a:t>
            </a:r>
            <a:r>
              <a:rPr lang="pt-BR" sz="2400" i="1" dirty="0" smtClean="0"/>
              <a:t>: </a:t>
            </a:r>
            <a:r>
              <a:rPr lang="pt-BR" sz="2400" i="1" dirty="0" err="1" smtClean="0"/>
              <a:t>tizanidina</a:t>
            </a:r>
            <a:r>
              <a:rPr lang="pt-BR" sz="2400" i="1" dirty="0" smtClean="0"/>
              <a:t>, 6 a 18mg/ dia (grau de           evidência A)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9455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2686" y="355303"/>
            <a:ext cx="6178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Tratamento farmacológico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67544" y="1628800"/>
            <a:ext cx="7704856" cy="4536504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b="1" i="1" u="sng" dirty="0" smtClean="0"/>
              <a:t>Preventivo:</a:t>
            </a:r>
          </a:p>
          <a:p>
            <a:pPr marL="0" indent="0">
              <a:buFont typeface="Wingdings"/>
              <a:buNone/>
            </a:pPr>
            <a:r>
              <a:rPr lang="pt-BR" sz="2400" i="1" dirty="0" smtClean="0"/>
              <a:t>	-Antidepressivos com preferência para </a:t>
            </a:r>
            <a:r>
              <a:rPr lang="pt-BR" sz="2400" i="1" dirty="0" err="1" smtClean="0"/>
              <a:t>amitriptilina</a:t>
            </a:r>
            <a:r>
              <a:rPr lang="pt-BR" sz="2400" i="1" dirty="0" smtClean="0"/>
              <a:t> na dose de 10 a 150 mg/dia.</a:t>
            </a:r>
          </a:p>
          <a:p>
            <a:pPr marL="0" indent="0">
              <a:buFont typeface="Wingdings"/>
              <a:buNone/>
            </a:pPr>
            <a:endParaRPr lang="pt-BR" sz="2400" i="1" dirty="0" smtClean="0"/>
          </a:p>
          <a:p>
            <a:pPr marL="0" indent="0" algn="just">
              <a:buFont typeface="Wingdings"/>
              <a:buNone/>
            </a:pPr>
            <a:r>
              <a:rPr lang="pt-BR" sz="2400" i="1" dirty="0"/>
              <a:t> </a:t>
            </a:r>
            <a:r>
              <a:rPr lang="pt-BR" sz="2400" i="1" dirty="0" smtClean="0"/>
              <a:t>            - Na </a:t>
            </a:r>
            <a:r>
              <a:rPr lang="pt-BR" sz="2400" b="1" i="1" dirty="0" smtClean="0"/>
              <a:t>cefaleia de tensão </a:t>
            </a:r>
            <a:r>
              <a:rPr lang="pt-BR" sz="2400" i="1" dirty="0" smtClean="0"/>
              <a:t>a terapêutica preventiva farmacológica consiste sobretudo nos antidepressivos clássicos ou de primeira e segunda geração (</a:t>
            </a:r>
            <a:r>
              <a:rPr lang="pt-BR" sz="2400" i="1" dirty="0" err="1" smtClean="0"/>
              <a:t>amitriptilina</a:t>
            </a:r>
            <a:r>
              <a:rPr lang="pt-BR" sz="2400" i="1" dirty="0" smtClean="0"/>
              <a:t>, </a:t>
            </a:r>
            <a:r>
              <a:rPr lang="pt-BR" sz="2400" i="1" dirty="0" err="1" smtClean="0"/>
              <a:t>nortriptilina</a:t>
            </a:r>
            <a:r>
              <a:rPr lang="pt-BR" sz="2400" i="1" dirty="0" smtClean="0"/>
              <a:t>, </a:t>
            </a:r>
            <a:r>
              <a:rPr lang="pt-BR" sz="2400" i="1" dirty="0" err="1" smtClean="0"/>
              <a:t>imipramina</a:t>
            </a:r>
            <a:r>
              <a:rPr lang="pt-BR" sz="2400" i="1" dirty="0" smtClean="0"/>
              <a:t>, etc.), sendo que a </a:t>
            </a:r>
            <a:r>
              <a:rPr lang="pt-BR" sz="2400" i="1" dirty="0" err="1" smtClean="0"/>
              <a:t>amitriptilina</a:t>
            </a:r>
            <a:r>
              <a:rPr lang="pt-BR" sz="2400" i="1" dirty="0" smtClean="0"/>
              <a:t> tem sido o fármaco mais estudado e com melhores resultados.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9449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2492896"/>
            <a:ext cx="82809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Cefaleias em salvas e outras cefaleias </a:t>
            </a:r>
            <a:r>
              <a:rPr lang="pt-BR" sz="44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trigêmino</a:t>
            </a:r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-autonômicas</a:t>
            </a:r>
            <a:endParaRPr lang="pt-BR" sz="4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42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29208" y="1816224"/>
            <a:ext cx="7787208" cy="4565104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Tx/>
              <a:buNone/>
            </a:pPr>
            <a:endParaRPr lang="pt-BR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i="1" dirty="0" smtClean="0"/>
              <a:t>3.1 Cefaleia em salvas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4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i="1" dirty="0" smtClean="0"/>
              <a:t>3.2 Hemicrania paroxística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i="1" dirty="0" smtClean="0"/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i="1" dirty="0" smtClean="0"/>
              <a:t>3.3 Cefaleia breve, unilateral, </a:t>
            </a:r>
            <a:r>
              <a:rPr lang="pt-BR" sz="2400" i="1" dirty="0" err="1" smtClean="0"/>
              <a:t>neuralgiforme</a:t>
            </a:r>
            <a:r>
              <a:rPr lang="pt-BR" sz="2400" i="1" dirty="0" smtClean="0"/>
              <a:t> com hiperemia conjuntival e lacrimejamento (SUNCT)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4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i="1" dirty="0" smtClean="0"/>
              <a:t>3.4 Provável cefaleia </a:t>
            </a:r>
            <a:r>
              <a:rPr lang="pt-BR" sz="2400" i="1" dirty="0" err="1" smtClean="0"/>
              <a:t>trigêmino</a:t>
            </a:r>
            <a:r>
              <a:rPr lang="pt-BR" sz="2400" i="1" dirty="0" smtClean="0"/>
              <a:t>-autonômi</a:t>
            </a:r>
            <a:r>
              <a:rPr lang="pt-BR" sz="2800" dirty="0" smtClean="0"/>
              <a:t>ca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 smtClean="0"/>
              <a:t>   </a:t>
            </a:r>
            <a:endParaRPr lang="pt-BR" sz="2800" i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467544" y="332656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Cefaleias em salvas e outras cefaleias </a:t>
            </a:r>
            <a:r>
              <a:rPr lang="pt-BR" sz="40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trigêmino</a:t>
            </a:r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-autonômicas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8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Cefaleias </a:t>
            </a:r>
            <a:r>
              <a:rPr lang="pt-BR" sz="40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trigêmino-autonômcas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584" y="1927373"/>
            <a:ext cx="8229600" cy="452596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i="1" dirty="0" smtClean="0"/>
              <a:t>Grupo de </a:t>
            </a:r>
            <a:r>
              <a:rPr lang="pt-BR" sz="2400" i="1" dirty="0" err="1" smtClean="0"/>
              <a:t>cefaléias</a:t>
            </a:r>
            <a:r>
              <a:rPr lang="pt-BR" sz="2400" i="1" dirty="0" smtClean="0"/>
              <a:t> com patogênese semelhante;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Dor unilateral no território do trigêmeo 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Manifestações autonômicas </a:t>
            </a:r>
            <a:r>
              <a:rPr lang="pt-BR" sz="2400" i="1" dirty="0" err="1" smtClean="0"/>
              <a:t>ipsilaterais</a:t>
            </a:r>
            <a:r>
              <a:rPr lang="pt-BR" sz="2400" i="1" dirty="0" smtClean="0"/>
              <a:t>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Inclui : </a:t>
            </a:r>
            <a:r>
              <a:rPr lang="pt-BR" sz="2400" i="1" dirty="0" err="1" smtClean="0"/>
              <a:t>cefaléia</a:t>
            </a:r>
            <a:r>
              <a:rPr lang="pt-BR" sz="2400" i="1" dirty="0" smtClean="0"/>
              <a:t> em salvas; </a:t>
            </a:r>
            <a:r>
              <a:rPr lang="pt-BR" sz="2400" i="1" dirty="0" err="1" smtClean="0"/>
              <a:t>hemicrânia</a:t>
            </a:r>
            <a:r>
              <a:rPr lang="pt-BR" sz="2400" i="1" dirty="0" smtClean="0"/>
              <a:t> paroxística; SUNCT.</a:t>
            </a:r>
          </a:p>
        </p:txBody>
      </p:sp>
    </p:spTree>
    <p:extLst>
      <p:ext uri="{BB962C8B-B14F-4D97-AF65-F5344CB8AC3E}">
        <p14:creationId xmlns:p14="http://schemas.microsoft.com/office/powerpoint/2010/main" val="232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em salvas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412776"/>
            <a:ext cx="8218488" cy="452596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i="1" dirty="0" smtClean="0"/>
              <a:t>Muito menos comum que a enxaqueca e CTT</a:t>
            </a:r>
          </a:p>
          <a:p>
            <a:r>
              <a:rPr lang="pt-BR" sz="2400" i="1" dirty="0" smtClean="0"/>
              <a:t>Homens (6:1)</a:t>
            </a:r>
          </a:p>
          <a:p>
            <a:r>
              <a:rPr lang="pt-BR" sz="2400" i="1" dirty="0" smtClean="0"/>
              <a:t>Entre 30 e 60 anos</a:t>
            </a:r>
          </a:p>
          <a:p>
            <a:r>
              <a:rPr lang="pt-BR" sz="2400" i="1" dirty="0" smtClean="0"/>
              <a:t>Descrita como intolerável</a:t>
            </a:r>
          </a:p>
          <a:p>
            <a:r>
              <a:rPr lang="pt-BR" sz="2400" i="1" dirty="0" smtClean="0"/>
              <a:t>Periodicidade muito bem definida (ritmo circadiano e </a:t>
            </a:r>
            <a:r>
              <a:rPr lang="pt-BR" sz="2400" i="1" dirty="0" err="1" smtClean="0"/>
              <a:t>circanual</a:t>
            </a:r>
            <a:r>
              <a:rPr lang="pt-BR" sz="2400" i="1" dirty="0" smtClean="0"/>
              <a:t>)</a:t>
            </a:r>
          </a:p>
          <a:p>
            <a:r>
              <a:rPr lang="pt-BR" sz="2400" i="1" dirty="0" smtClean="0"/>
              <a:t>Afeta mesmo lado em todos os surtos</a:t>
            </a:r>
          </a:p>
          <a:p>
            <a:endParaRPr lang="pt-BR" sz="2800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354362"/>
              </p:ext>
            </p:extLst>
          </p:nvPr>
        </p:nvGraphicFramePr>
        <p:xfrm>
          <a:off x="2699792" y="4437112"/>
          <a:ext cx="3168650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m de bitmap" r:id="rId3" imgW="2448267" imgH="1724266" progId="PBrush">
                  <p:embed/>
                </p:oleObj>
              </mc:Choice>
              <mc:Fallback>
                <p:oleObj name="Imagem de bitmap" r:id="rId3" imgW="2448267" imgH="1724266" progId="PBrush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437112"/>
                        <a:ext cx="3168650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88640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em salvas-Diagnóstico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A. Pelo menos 5 crises preenchendo os critérios de B a D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B. Dor forte e muito forte unilateral, orbitária, </a:t>
            </a:r>
            <a:r>
              <a:rPr lang="pt-BR" sz="2400" i="1" dirty="0" err="1" smtClean="0"/>
              <a:t>supra-orbitária</a:t>
            </a:r>
            <a:r>
              <a:rPr lang="pt-BR" sz="2400" i="1" dirty="0" smtClean="0"/>
              <a:t> e/ou temporal, durando de 15 a 180 minutos, se não tratada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C. A </a:t>
            </a:r>
            <a:r>
              <a:rPr lang="pt-BR" sz="2400" i="1" dirty="0" err="1" smtClean="0"/>
              <a:t>cefaléia</a:t>
            </a:r>
            <a:r>
              <a:rPr lang="pt-BR" sz="2400" i="1" dirty="0" smtClean="0"/>
              <a:t> acompanha-se de pelo menos um dos seguintes: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     1. hiperemia conjuntival e/ou lacrimejamento </a:t>
            </a:r>
            <a:r>
              <a:rPr lang="pt-BR" sz="2400" i="1" dirty="0" err="1" smtClean="0"/>
              <a:t>ipsilaterais</a:t>
            </a: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     2. congestão nasal e/ou </a:t>
            </a:r>
            <a:r>
              <a:rPr lang="pt-BR" sz="2400" i="1" dirty="0" err="1" smtClean="0"/>
              <a:t>rinorréia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ipsilaterais</a:t>
            </a: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     3. edema palpebral </a:t>
            </a:r>
            <a:r>
              <a:rPr lang="pt-BR" sz="2400" i="1" dirty="0" err="1" smtClean="0"/>
              <a:t>ipsilateral</a:t>
            </a: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     4. sudorese frontal e facial </a:t>
            </a:r>
            <a:r>
              <a:rPr lang="pt-BR" sz="2400" i="1" dirty="0" err="1" smtClean="0"/>
              <a:t>ipsilateral</a:t>
            </a: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     5. </a:t>
            </a:r>
            <a:r>
              <a:rPr lang="pt-BR" sz="2400" i="1" dirty="0" err="1" smtClean="0"/>
              <a:t>miose</a:t>
            </a:r>
            <a:r>
              <a:rPr lang="pt-BR" sz="2400" i="1" dirty="0" smtClean="0"/>
              <a:t> e/ou ptose </a:t>
            </a:r>
            <a:r>
              <a:rPr lang="pt-BR" sz="2400" i="1" dirty="0" err="1" smtClean="0"/>
              <a:t>ipsilateral</a:t>
            </a: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     6. sensação de inquietude ou agitação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D. As crises têm uma </a:t>
            </a:r>
            <a:r>
              <a:rPr lang="pt-BR" sz="2400" i="1" dirty="0" err="1" smtClean="0"/>
              <a:t>freqüência</a:t>
            </a:r>
            <a:r>
              <a:rPr lang="pt-BR" sz="2400" i="1" dirty="0" smtClean="0"/>
              <a:t> de uma a cada dois dias a oito por dia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4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i="1" dirty="0" smtClean="0"/>
              <a:t>E. Não atribuída a outro transtorno</a:t>
            </a:r>
          </a:p>
        </p:txBody>
      </p:sp>
    </p:spTree>
    <p:extLst>
      <p:ext uri="{BB962C8B-B14F-4D97-AF65-F5344CB8AC3E}">
        <p14:creationId xmlns:p14="http://schemas.microsoft.com/office/powerpoint/2010/main" val="9834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08" y="1916832"/>
            <a:ext cx="58259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91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7705" y="357166"/>
            <a:ext cx="62824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Estruturas insensíveis à dor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pt-BR" dirty="0" smtClean="0"/>
          </a:p>
          <a:p>
            <a:r>
              <a:rPr lang="pt-BR" sz="2400" i="1" dirty="0" smtClean="0"/>
              <a:t>Ossos da calota craniana;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Leptomeninges e a maior parte da dura-máter;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Parênquima encefálico e todos os vasos no seu interior;</a:t>
            </a:r>
            <a:endParaRPr lang="pt-BR" sz="2400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57166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i="1" dirty="0" smtClean="0">
                <a:latin typeface="+mn-lt"/>
              </a:rPr>
              <a:t/>
            </a:r>
            <a:br>
              <a:rPr lang="pt-BR" i="1" dirty="0" smtClean="0">
                <a:latin typeface="+mn-lt"/>
              </a:rPr>
            </a:br>
            <a:r>
              <a:rPr lang="pt-BR" sz="2400" i="1" dirty="0" smtClean="0">
                <a:latin typeface="+mn-lt"/>
                <a:cs typeface="Times New Roman" panose="02020603050405020304" pitchFamily="18" charset="0"/>
              </a:rPr>
              <a:t>(alterações patológicas por si só não desencadeiam fenômenos dolorosos)</a:t>
            </a: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0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44850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em salvas-Classificação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b="1" i="1" u="sng" dirty="0" smtClean="0"/>
              <a:t>Episódica</a:t>
            </a:r>
            <a:r>
              <a:rPr lang="pt-BR" sz="2400" b="1" i="1" dirty="0" smtClean="0"/>
              <a:t>:</a:t>
            </a:r>
            <a:r>
              <a:rPr lang="pt-BR" sz="2400" i="1" dirty="0" smtClean="0"/>
              <a:t> crises ocorrendo em períodos de 7 dias a 1 ano, separadas por períodos assintomáticos </a:t>
            </a:r>
            <a:r>
              <a:rPr lang="pt-BR" sz="2400" i="1" dirty="0" smtClean="0">
                <a:cs typeface="Arial" charset="0"/>
              </a:rPr>
              <a:t>≥ 1 mês</a:t>
            </a:r>
          </a:p>
          <a:p>
            <a:endParaRPr lang="pt-BR" sz="2400" i="1" dirty="0" smtClean="0">
              <a:cs typeface="Arial" charset="0"/>
            </a:endParaRPr>
          </a:p>
          <a:p>
            <a:r>
              <a:rPr lang="pt-BR" sz="2400" b="1" i="1" u="sng" dirty="0" smtClean="0">
                <a:cs typeface="Arial" charset="0"/>
              </a:rPr>
              <a:t>Crônica</a:t>
            </a:r>
            <a:r>
              <a:rPr lang="pt-BR" sz="2400" b="1" i="1" dirty="0" smtClean="0">
                <a:cs typeface="Arial" charset="0"/>
              </a:rPr>
              <a:t>: </a:t>
            </a:r>
            <a:r>
              <a:rPr lang="pt-BR" sz="2400" i="1" dirty="0" smtClean="0">
                <a:cs typeface="Arial" charset="0"/>
              </a:rPr>
              <a:t>crises ocorrendo por mais de 1 ano sem remissão ou com remissões </a:t>
            </a:r>
            <a:r>
              <a:rPr lang="en-US" sz="2400" i="1" dirty="0" smtClean="0">
                <a:cs typeface="Arial" charset="0"/>
              </a:rPr>
              <a:t>&lt; 1 </a:t>
            </a:r>
            <a:r>
              <a:rPr lang="en-US" sz="2400" i="1" dirty="0" err="1" smtClean="0">
                <a:cs typeface="Arial" charset="0"/>
              </a:rPr>
              <a:t>mês</a:t>
            </a:r>
            <a:endParaRPr lang="en-US" sz="2400" b="1" i="1" dirty="0" smtClean="0">
              <a:cs typeface="Arial" charset="0"/>
            </a:endParaRPr>
          </a:p>
          <a:p>
            <a:endParaRPr lang="pt-BR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7480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8886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em salvas-Fisiopatologia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75048" y="2143397"/>
            <a:ext cx="8229600" cy="452596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Tipo e localização da dor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Sintomas autonômicos</a:t>
            </a:r>
          </a:p>
          <a:p>
            <a:endParaRPr lang="pt-BR" sz="2400" i="1" dirty="0" smtClean="0"/>
          </a:p>
          <a:p>
            <a:r>
              <a:rPr lang="pt-BR" sz="2400" i="1" dirty="0" smtClean="0"/>
              <a:t>Padrão temporal (periodicidade)</a:t>
            </a:r>
          </a:p>
        </p:txBody>
      </p:sp>
    </p:spTree>
    <p:extLst>
      <p:ext uri="{BB962C8B-B14F-4D97-AF65-F5344CB8AC3E}">
        <p14:creationId xmlns:p14="http://schemas.microsoft.com/office/powerpoint/2010/main" val="28766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8886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em salvas-Fisiopatologia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625" y="1636216"/>
            <a:ext cx="8229600" cy="92868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400" i="1" dirty="0" smtClean="0"/>
              <a:t>Ativação do sistema </a:t>
            </a:r>
            <a:r>
              <a:rPr lang="pt-BR" sz="2400" i="1" dirty="0" err="1" smtClean="0"/>
              <a:t>trigêmino</a:t>
            </a:r>
            <a:r>
              <a:rPr lang="pt-BR" sz="2400" i="1" dirty="0" smtClean="0"/>
              <a:t>-vascular e reflexo </a:t>
            </a:r>
            <a:r>
              <a:rPr lang="pt-BR" sz="2400" i="1" dirty="0" err="1" smtClean="0"/>
              <a:t>trigêmino</a:t>
            </a:r>
            <a:r>
              <a:rPr lang="pt-BR" sz="2400" i="1" dirty="0" smtClean="0"/>
              <a:t>-autonômico</a:t>
            </a:r>
          </a:p>
          <a:p>
            <a:r>
              <a:rPr lang="pt-BR" sz="2400" i="1" dirty="0" smtClean="0"/>
              <a:t>Liberação de PRGC</a:t>
            </a:r>
          </a:p>
        </p:txBody>
      </p:sp>
      <p:pic>
        <p:nvPicPr>
          <p:cNvPr id="4" name="Picture 6" descr="http://pilulasdebeleza.files.wordpress.com/2011/09/nervo-trigeme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48880"/>
            <a:ext cx="307181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506908" y="2996952"/>
            <a:ext cx="492918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t-BR" sz="2400" i="1" dirty="0" smtClean="0"/>
              <a:t>Ativação </a:t>
            </a:r>
            <a:r>
              <a:rPr lang="pt-BR" sz="2400" i="1" dirty="0"/>
              <a:t>parassimpática: manifestações + liberação de VIP e NO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i="1" dirty="0" smtClean="0"/>
              <a:t> </a:t>
            </a:r>
            <a:r>
              <a:rPr lang="pt-BR" sz="2400" i="1" dirty="0"/>
              <a:t>Vasodilatação arterial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i="1" dirty="0" smtClean="0"/>
              <a:t>Disfunção </a:t>
            </a:r>
            <a:r>
              <a:rPr lang="pt-BR" sz="2400" i="1" dirty="0"/>
              <a:t>hipotalâmica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349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em salvas-Tratamento sintomático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53626"/>
              </p:ext>
            </p:extLst>
          </p:nvPr>
        </p:nvGraphicFramePr>
        <p:xfrm>
          <a:off x="457200" y="2060724"/>
          <a:ext cx="8229600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Imagem de bitmap" r:id="rId3" imgW="9764488" imgH="4466667" progId="PBrush">
                  <p:embed/>
                </p:oleObj>
              </mc:Choice>
              <mc:Fallback>
                <p:oleObj name="Imagem de bitmap" r:id="rId3" imgW="9764488" imgH="4466667" progId="PBrush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0724"/>
                        <a:ext cx="8229600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9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em salvas-Tratamento profilático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457200" y="1806575"/>
          <a:ext cx="8229600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m de bitmap" r:id="rId3" imgW="9914286" imgH="4952381" progId="PBrush">
                  <p:embed/>
                </p:oleObj>
              </mc:Choice>
              <mc:Fallback>
                <p:oleObj name="Imagem de bitmap" r:id="rId3" imgW="9914286" imgH="4952381" progId="PBrush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06575"/>
                        <a:ext cx="8229600" cy="457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2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em salvas-Tratamento profilático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77941"/>
              </p:ext>
            </p:extLst>
          </p:nvPr>
        </p:nvGraphicFramePr>
        <p:xfrm>
          <a:off x="457968" y="2450380"/>
          <a:ext cx="8218488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Imagem de bitmap" r:id="rId3" imgW="9866667" imgH="2991268" progId="PBrush">
                  <p:embed/>
                </p:oleObj>
              </mc:Choice>
              <mc:Fallback>
                <p:oleObj name="Imagem de bitmap" r:id="rId3" imgW="9866667" imgH="2991268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68" y="2450380"/>
                        <a:ext cx="8218488" cy="249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6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Outras cefaleias </a:t>
            </a:r>
            <a:r>
              <a:rPr lang="pt-BR" sz="40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trigêmino</a:t>
            </a:r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-autonômicas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060848"/>
            <a:ext cx="8229600" cy="452596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b="1" i="1" dirty="0" smtClean="0"/>
              <a:t>Hemicrania paroxística:</a:t>
            </a:r>
            <a:r>
              <a:rPr lang="pt-BR" sz="2400" i="1" dirty="0" smtClean="0"/>
              <a:t> crises mais frequentes e de duração mais curta; + comum em mulheres; respondem à indometacina.</a:t>
            </a:r>
          </a:p>
          <a:p>
            <a:pPr marL="68580" indent="0" algn="just">
              <a:buNone/>
            </a:pPr>
            <a:endParaRPr lang="pt-BR" sz="2400" i="1" dirty="0" smtClean="0"/>
          </a:p>
          <a:p>
            <a:pPr algn="just"/>
            <a:r>
              <a:rPr lang="pt-BR" sz="2400" b="1" i="1" dirty="0" smtClean="0"/>
              <a:t>SUNCT:</a:t>
            </a:r>
            <a:r>
              <a:rPr lang="pt-BR" sz="2400" i="1" dirty="0" smtClean="0"/>
              <a:t> muito mais breves e acompanhadas de lacrimejamento proeminente e hiperemia conjuntival.</a:t>
            </a:r>
          </a:p>
          <a:p>
            <a:pPr marL="68580" indent="0" algn="just">
              <a:buNone/>
            </a:pPr>
            <a:endParaRPr lang="pt-BR" sz="2400" i="1" dirty="0" smtClean="0"/>
          </a:p>
          <a:p>
            <a:pPr algn="just"/>
            <a:r>
              <a:rPr lang="pt-BR" sz="2400" b="1" i="1" dirty="0" smtClean="0"/>
              <a:t>Provável CTA:</a:t>
            </a:r>
            <a:r>
              <a:rPr lang="pt-BR" sz="2400" i="1" dirty="0" smtClean="0"/>
              <a:t> todos menos 1 critério</a:t>
            </a:r>
          </a:p>
        </p:txBody>
      </p:sp>
    </p:spTree>
    <p:extLst>
      <p:ext uri="{BB962C8B-B14F-4D97-AF65-F5344CB8AC3E}">
        <p14:creationId xmlns:p14="http://schemas.microsoft.com/office/powerpoint/2010/main" val="35093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708920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5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Outras cefaleias primárias</a:t>
            </a:r>
            <a:endParaRPr lang="pt-BR" sz="54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4235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Outras cefaleias primárias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23528" y="1700808"/>
            <a:ext cx="8496944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pt-BR" b="1" i="1" u="sng" dirty="0" smtClean="0"/>
              <a:t>Cefaleia primária em facada: </a:t>
            </a:r>
            <a:r>
              <a:rPr lang="pt-BR" sz="2600" i="1" dirty="0" smtClean="0"/>
              <a:t>dor em </a:t>
            </a:r>
            <a:r>
              <a:rPr lang="pt-BR" sz="2600" b="1" i="1" dirty="0"/>
              <a:t> </a:t>
            </a:r>
            <a:r>
              <a:rPr lang="pt-BR" sz="2600" i="1" dirty="0" smtClean="0"/>
              <a:t>pontadas, localizada e com duração de alguns segundos, ausência de outros sintomas. Sentida, principalmente, na primeira divisão do nervo trigêmeo (em região frontal).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600" i="1" dirty="0"/>
          </a:p>
          <a:p>
            <a:pPr marL="0" indent="0" algn="just">
              <a:buNone/>
            </a:pPr>
            <a:endParaRPr lang="pt-BR" sz="2600" i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i="1" dirty="0" smtClean="0"/>
              <a:t>Mais prevalente em mulheres por volta de 45 anos, 40% </a:t>
            </a:r>
            <a:r>
              <a:rPr lang="pt-BR" sz="2400" i="1" dirty="0" err="1" smtClean="0"/>
              <a:t>pct</a:t>
            </a:r>
            <a:r>
              <a:rPr lang="pt-BR" sz="2400" i="1" dirty="0" smtClean="0"/>
              <a:t> com enxaqueca e 30% com cefaleia em salvas.</a:t>
            </a:r>
          </a:p>
          <a:p>
            <a:pPr marL="0" indent="0" algn="just">
              <a:buNone/>
            </a:pP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291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16858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Outras cefaleias primárias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90347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400" i="1" dirty="0"/>
              <a:t>Tratar somente se ataques frequentes, com Indometacina (65% responde bem), outros- </a:t>
            </a:r>
            <a:r>
              <a:rPr lang="pt-BR" sz="2400" i="1" dirty="0" err="1" smtClean="0"/>
              <a:t>melatonina,gabapentina</a:t>
            </a:r>
            <a:r>
              <a:rPr lang="pt-BR" sz="2400" i="1" dirty="0"/>
              <a:t>, </a:t>
            </a:r>
            <a:r>
              <a:rPr lang="pt-BR" sz="2400" i="1" dirty="0" err="1"/>
              <a:t>nifedipina,celocoxib</a:t>
            </a:r>
            <a:r>
              <a:rPr lang="pt-BR" sz="2400" i="1" dirty="0" smtClean="0"/>
              <a:t>.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 smtClean="0"/>
              <a:t> </a:t>
            </a:r>
            <a:endParaRPr lang="pt-BR" sz="2400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b="1" i="1" u="sng" dirty="0" smtClean="0"/>
              <a:t>Diagnóstico Diferencial: </a:t>
            </a:r>
            <a:r>
              <a:rPr lang="pt-BR" sz="2400" i="1" dirty="0"/>
              <a:t>tumores </a:t>
            </a:r>
            <a:r>
              <a:rPr lang="pt-BR" sz="2400" i="1" dirty="0" err="1"/>
              <a:t>intracranianos,arterite</a:t>
            </a:r>
            <a:r>
              <a:rPr lang="pt-BR" sz="2400" i="1" dirty="0"/>
              <a:t> cel. Gigantes, varicela </a:t>
            </a:r>
            <a:r>
              <a:rPr lang="pt-BR" sz="2400" i="1" dirty="0" err="1"/>
              <a:t>zoster,AVEI,hemorragia</a:t>
            </a:r>
            <a:r>
              <a:rPr lang="pt-BR" sz="2400" i="1" dirty="0"/>
              <a:t> intracraniana e HIC.</a:t>
            </a:r>
          </a:p>
        </p:txBody>
      </p:sp>
    </p:spTree>
    <p:extLst>
      <p:ext uri="{BB962C8B-B14F-4D97-AF65-F5344CB8AC3E}">
        <p14:creationId xmlns:p14="http://schemas.microsoft.com/office/powerpoint/2010/main" val="35470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demulher.abril.com.br/blogs/karlinha/files/2012/09/AM-619-saude-dor-de-cab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2716116" cy="3476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700849" y="357166"/>
            <a:ext cx="33666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Epidemiologia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57158" y="2260623"/>
            <a:ext cx="5357850" cy="4311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pop. geral  tem </a:t>
            </a:r>
            <a:r>
              <a:rPr kumimoji="0" lang="pt-B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cefaleia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durante determinado ano e mais de 90% refere história de </a:t>
            </a:r>
            <a:r>
              <a:rPr kumimoji="0" lang="pt-B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cefaleia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durante a vida.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3% pop. geral tem </a:t>
            </a:r>
            <a:r>
              <a:rPr kumimoji="0" lang="pt-B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cefaleia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crônica (mais que 15 dias por mês).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primária da tosse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6595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2000" i="1" dirty="0"/>
              <a:t>D</a:t>
            </a:r>
            <a:r>
              <a:rPr lang="pt-BR" sz="2000" i="1" dirty="0" smtClean="0"/>
              <a:t>or </a:t>
            </a:r>
            <a:r>
              <a:rPr lang="pt-BR" sz="2000" i="1" dirty="0"/>
              <a:t>aguda, em pontada ou facada, bilateral, desencadeada pela tosse ou qualquer esforço abdominal, duração de 1 segundo a 30 minutos, localizada em região posterior da cabeça. Ocorre de forma episódica por alguns meses a anos. </a:t>
            </a:r>
            <a:endParaRPr lang="pt-BR" sz="2000" i="1" dirty="0" smtClean="0"/>
          </a:p>
          <a:p>
            <a:pPr marL="285750" indent="-285750" algn="just">
              <a:buFont typeface="Wingdings" pitchFamily="2" charset="2"/>
              <a:buChar char="§"/>
            </a:pPr>
            <a:endParaRPr lang="pt-BR" sz="2000" i="1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000" i="1" dirty="0" smtClean="0"/>
              <a:t>Manifesta-se </a:t>
            </a:r>
            <a:r>
              <a:rPr lang="pt-BR" sz="2000" i="1" dirty="0"/>
              <a:t>tipicamente em homens acima de 40 anos (</a:t>
            </a:r>
            <a:r>
              <a:rPr lang="pt-BR" sz="2000" i="1" dirty="0" err="1"/>
              <a:t>prevalencia</a:t>
            </a:r>
            <a:r>
              <a:rPr lang="pt-BR" sz="2000" i="1" dirty="0"/>
              <a:t> 1%, </a:t>
            </a:r>
            <a:r>
              <a:rPr lang="pt-BR" sz="2000" i="1" dirty="0" err="1"/>
              <a:t>sintomatica</a:t>
            </a:r>
            <a:r>
              <a:rPr lang="pt-BR" sz="2000" i="1" dirty="0"/>
              <a:t> em 40% casos).Tratável com Indometacina, alternativa- </a:t>
            </a:r>
            <a:r>
              <a:rPr lang="pt-BR" sz="2000" i="1" dirty="0" err="1" smtClean="0"/>
              <a:t>acetazolamida</a:t>
            </a:r>
            <a:r>
              <a:rPr lang="pt-BR" sz="2000" i="1" dirty="0" smtClean="0"/>
              <a:t>.</a:t>
            </a:r>
          </a:p>
          <a:p>
            <a:pPr algn="just"/>
            <a:endParaRPr lang="pt-BR" sz="2000" i="1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000" b="1" i="1" u="sng" dirty="0" smtClean="0"/>
              <a:t>Diagnóstico Diferencial: </a:t>
            </a:r>
            <a:r>
              <a:rPr lang="pt-BR" sz="2000" i="1" dirty="0"/>
              <a:t>malformação de Arnold-</a:t>
            </a:r>
            <a:r>
              <a:rPr lang="pt-BR" sz="2000" i="1" dirty="0" err="1"/>
              <a:t>Chiari</a:t>
            </a:r>
            <a:r>
              <a:rPr lang="pt-BR" sz="2000" i="1" dirty="0"/>
              <a:t> tipo 1,aneurismas cerebrais, patologia </a:t>
            </a:r>
            <a:r>
              <a:rPr lang="pt-BR" sz="2000" i="1" dirty="0" err="1"/>
              <a:t>carotidea</a:t>
            </a:r>
            <a:r>
              <a:rPr lang="pt-BR" sz="2000" i="1" dirty="0"/>
              <a:t> ou </a:t>
            </a:r>
            <a:r>
              <a:rPr lang="pt-BR" sz="2000" i="1" dirty="0" err="1"/>
              <a:t>vertebrobasilar</a:t>
            </a:r>
            <a:r>
              <a:rPr lang="pt-BR" sz="2000" i="1" dirty="0"/>
              <a:t>. OBS: algumas cefaleias primárias podem apresentar aumento intensidade com a tosse, mas não a tosse levando à cefaleia.</a:t>
            </a:r>
          </a:p>
        </p:txBody>
      </p:sp>
    </p:spTree>
    <p:extLst>
      <p:ext uri="{BB962C8B-B14F-4D97-AF65-F5344CB8AC3E}">
        <p14:creationId xmlns:p14="http://schemas.microsoft.com/office/powerpoint/2010/main" val="21830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primária do esforço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96618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Início </a:t>
            </a:r>
            <a:r>
              <a:rPr lang="pt-BR" sz="2400" i="1" dirty="0"/>
              <a:t>abrupto, precipitada por qualquer forma de esforço físico, pulsátil e bilateral, duração de 5 minutos a 48 horas</a:t>
            </a:r>
            <a:r>
              <a:rPr lang="pt-BR" sz="2400" i="1" dirty="0" smtClean="0"/>
              <a:t>.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 </a:t>
            </a:r>
            <a:r>
              <a:rPr lang="pt-BR" sz="2400" i="1" dirty="0"/>
              <a:t>Ocorre predominantemente em clima quente ou altitude elevada. </a:t>
            </a:r>
            <a:endParaRPr lang="pt-BR" sz="2400" i="1" dirty="0" smtClean="0"/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Pode </a:t>
            </a:r>
            <a:r>
              <a:rPr lang="pt-BR" sz="2400" i="1" dirty="0"/>
              <a:t>ser acompanhada de náusea, vômito e fotofobia. </a:t>
            </a:r>
            <a:endParaRPr lang="pt-BR" sz="2400" i="1" dirty="0" smtClean="0"/>
          </a:p>
          <a:p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8738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55679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 smtClean="0"/>
              <a:t>Duas vezes  </a:t>
            </a:r>
            <a:r>
              <a:rPr lang="pt-BR" sz="2400" i="1" dirty="0"/>
              <a:t>mais comum em </a:t>
            </a:r>
            <a:r>
              <a:rPr lang="pt-BR" sz="2400" i="1" dirty="0" smtClean="0"/>
              <a:t>paciente </a:t>
            </a:r>
            <a:r>
              <a:rPr lang="pt-BR" sz="2400" i="1" dirty="0"/>
              <a:t>acima de 40 anos do que jovens e </a:t>
            </a:r>
            <a:r>
              <a:rPr lang="pt-BR" sz="2400" i="1" dirty="0" smtClean="0"/>
              <a:t>quatro vezes </a:t>
            </a:r>
            <a:r>
              <a:rPr lang="pt-BR" sz="2400" i="1" dirty="0"/>
              <a:t>mais </a:t>
            </a:r>
            <a:r>
              <a:rPr lang="pt-BR" sz="2400" i="1" dirty="0" smtClean="0"/>
              <a:t>comum </a:t>
            </a:r>
            <a:r>
              <a:rPr lang="pt-BR" sz="2400" i="1" dirty="0"/>
              <a:t>em homens. </a:t>
            </a:r>
            <a:endParaRPr lang="pt-BR" sz="2400" i="1" dirty="0" smtClean="0"/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i="1" dirty="0"/>
              <a:t>T</a:t>
            </a:r>
            <a:r>
              <a:rPr lang="pt-BR" sz="2400" i="1" dirty="0" smtClean="0"/>
              <a:t>ratamento </a:t>
            </a:r>
            <a:r>
              <a:rPr lang="pt-BR" sz="2400" i="1" dirty="0"/>
              <a:t>com Indometacina </a:t>
            </a:r>
            <a:r>
              <a:rPr lang="pt-BR" sz="2400" i="1" dirty="0" smtClean="0"/>
              <a:t>é eficaz </a:t>
            </a:r>
            <a:r>
              <a:rPr lang="pt-BR" sz="2400" i="1" dirty="0"/>
              <a:t>na maioria dos casos</a:t>
            </a:r>
            <a:r>
              <a:rPr lang="pt-BR" sz="2400" i="1" dirty="0" smtClean="0"/>
              <a:t>.</a:t>
            </a:r>
          </a:p>
          <a:p>
            <a:endParaRPr lang="pt-BR" sz="2400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b="1" i="1" u="sng" dirty="0" smtClean="0"/>
              <a:t>Diagnóstico Diferencial</a:t>
            </a:r>
            <a:r>
              <a:rPr lang="pt-BR" sz="2400" i="1" dirty="0" smtClean="0"/>
              <a:t>: </a:t>
            </a:r>
            <a:r>
              <a:rPr lang="pt-BR" sz="2400" i="1" dirty="0"/>
              <a:t>hemorragia </a:t>
            </a:r>
            <a:r>
              <a:rPr lang="pt-BR" sz="2400" i="1" dirty="0" err="1"/>
              <a:t>subaracnoidea</a:t>
            </a:r>
            <a:r>
              <a:rPr lang="pt-BR" sz="2400" i="1" dirty="0"/>
              <a:t> e dissecção arterial.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primária do esforço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primária associada á atividade sexual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1988840"/>
            <a:ext cx="8712968" cy="439248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i="1" dirty="0"/>
              <a:t>D</a:t>
            </a:r>
            <a:r>
              <a:rPr lang="pt-BR" sz="2400" i="1" dirty="0" smtClean="0"/>
              <a:t>esencadeada por atividade sexual, bilateral e em peso, intensa no orgasmo, duração de 1 minuto a 3 horas. Pode ser </a:t>
            </a:r>
            <a:r>
              <a:rPr lang="pt-BR" sz="2400" i="1" dirty="0" err="1" smtClean="0"/>
              <a:t>pré</a:t>
            </a:r>
            <a:r>
              <a:rPr lang="pt-BR" sz="2400" i="1" dirty="0" smtClean="0"/>
              <a:t>-orgástica ou orgástica (mais comum). 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 smtClean="0"/>
              <a:t>Mais comum em homens (4:1), com início entre 30 e 50 anos. </a:t>
            </a:r>
          </a:p>
          <a:p>
            <a:pPr algn="just"/>
            <a:endParaRPr lang="pt-BR" sz="2400" i="1" dirty="0"/>
          </a:p>
          <a:p>
            <a:pPr algn="just"/>
            <a:r>
              <a:rPr lang="pt-BR" sz="2400" i="1" dirty="0" smtClean="0"/>
              <a:t>Tratamento de escolha é Indometacina , apenas se sintomas persistirem.</a:t>
            </a:r>
          </a:p>
          <a:p>
            <a:pPr marL="68580" indent="0" algn="just">
              <a:buNone/>
            </a:pPr>
            <a:endParaRPr lang="pt-BR" sz="2400" i="1" dirty="0" smtClean="0"/>
          </a:p>
          <a:p>
            <a:pPr marL="342900" algn="just">
              <a:buFont typeface="Wingdings" pitchFamily="2" charset="2"/>
              <a:buChar char="§"/>
            </a:pPr>
            <a:r>
              <a:rPr lang="pt-BR" sz="2400" b="1" u="sng" dirty="0" smtClean="0"/>
              <a:t>Diagnóstico Diferencial</a:t>
            </a:r>
            <a:r>
              <a:rPr lang="pt-BR" sz="2400" i="1" dirty="0" smtClean="0"/>
              <a:t>: hemorragia </a:t>
            </a:r>
            <a:r>
              <a:rPr lang="pt-BR" sz="2400" i="1" dirty="0" err="1" smtClean="0"/>
              <a:t>subaracnoidea</a:t>
            </a:r>
            <a:r>
              <a:rPr lang="pt-BR" sz="2400" i="1" dirty="0" smtClean="0"/>
              <a:t>, ruptura aneurisma cerebral, malformação arteriovenosa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9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Fisiopatologia das cefaleias da tosse, do esforço e do coito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1916832"/>
            <a:ext cx="8856984" cy="6480720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just">
              <a:buNone/>
            </a:pPr>
            <a:r>
              <a:rPr lang="pt-BR" sz="2000" i="1" dirty="0"/>
              <a:t>Q</a:t>
            </a:r>
            <a:r>
              <a:rPr lang="pt-BR" sz="2000" i="1" dirty="0" smtClean="0"/>
              <a:t>ualquer esforço como estes produz aumento na pressão intratorácica, levando aumento da pressão intracraniana por meio de 2 mecanismos:</a:t>
            </a:r>
          </a:p>
          <a:p>
            <a:pPr marL="68580" indent="0" algn="just">
              <a:buNone/>
            </a:pPr>
            <a:endParaRPr lang="pt-BR" sz="2000" i="1" dirty="0" smtClean="0"/>
          </a:p>
          <a:p>
            <a:pPr marL="0" indent="0" algn="just">
              <a:buFont typeface="Wingdings"/>
              <a:buNone/>
            </a:pPr>
            <a:r>
              <a:rPr lang="pt-BR" sz="2400" i="1" dirty="0" smtClean="0"/>
              <a:t>1-aumento pressão intratorácica é transmitido para veias </a:t>
            </a:r>
            <a:r>
              <a:rPr lang="pt-BR" sz="2400" i="1" dirty="0" err="1" smtClean="0"/>
              <a:t>epidurais</a:t>
            </a:r>
            <a:r>
              <a:rPr lang="pt-BR" sz="2400" i="1" dirty="0" smtClean="0"/>
              <a:t>, causando compressão da dura do canal espinhal e aumento da pressão no canal espinhal-pressão intracraniana.</a:t>
            </a:r>
          </a:p>
          <a:p>
            <a:pPr marL="0" indent="0" algn="just">
              <a:buFont typeface="Wingdings"/>
              <a:buNone/>
            </a:pPr>
            <a:endParaRPr lang="pt-BR" sz="2400" i="1" dirty="0" smtClean="0"/>
          </a:p>
          <a:p>
            <a:pPr marL="0" indent="0" algn="just">
              <a:buFont typeface="Wingdings"/>
              <a:buNone/>
            </a:pPr>
            <a:r>
              <a:rPr lang="pt-BR" sz="2400" i="1" dirty="0" smtClean="0"/>
              <a:t>2-pressão intratorácica aumentada inibe o retorno venoso das jugulares internas, causando elevação da pressão venosa intracraniana e subsequente aumento pressão intracraniana. </a:t>
            </a:r>
            <a:r>
              <a:rPr lang="pt-BR" sz="2400" i="1" dirty="0" err="1" smtClean="0"/>
              <a:t>Herniação</a:t>
            </a:r>
            <a:r>
              <a:rPr lang="pt-BR" sz="2400" i="1" dirty="0" smtClean="0"/>
              <a:t> para dentro forame Magno, tração estruturas dolorosas.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3025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</a:t>
            </a:r>
            <a:r>
              <a:rPr lang="pt-BR" sz="40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hípnica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07504" y="1484784"/>
            <a:ext cx="8856984" cy="648072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i="1" dirty="0" smtClean="0"/>
              <a:t>“ Cefaleia do despertador” pois acorda o paciente durante a noite, em peso, intensidade fraca a moderada, </a:t>
            </a:r>
            <a:r>
              <a:rPr lang="pt-BR" sz="2400" i="1" dirty="0" err="1" smtClean="0"/>
              <a:t>duracao</a:t>
            </a:r>
            <a:r>
              <a:rPr lang="pt-BR" sz="2400" i="1" dirty="0" smtClean="0"/>
              <a:t> de, aproximadamente, 15 minutos, podendo ter foto ou fonofobia, ocorre mais de 15 vezes por mês. </a:t>
            </a:r>
          </a:p>
          <a:p>
            <a:pPr marL="68580" indent="0" algn="just">
              <a:buNone/>
            </a:pPr>
            <a:endParaRPr lang="pt-BR" sz="2400" i="1" dirty="0" smtClean="0"/>
          </a:p>
          <a:p>
            <a:pPr algn="just">
              <a:buFont typeface="Wingdings" pitchFamily="2" charset="2"/>
              <a:buChar char="§"/>
            </a:pPr>
            <a:r>
              <a:rPr lang="pt-BR" sz="2400" i="1" dirty="0" smtClean="0"/>
              <a:t>Início após 50 anos e com predomínio do sexo masculino. </a:t>
            </a:r>
          </a:p>
          <a:p>
            <a:pPr marL="68580" indent="0" algn="just">
              <a:buNone/>
            </a:pPr>
            <a:endParaRPr lang="pt-BR" sz="2400" i="1" dirty="0" smtClean="0"/>
          </a:p>
          <a:p>
            <a:pPr algn="just">
              <a:buFont typeface="Wingdings" pitchFamily="2" charset="2"/>
              <a:buChar char="§"/>
            </a:pPr>
            <a:r>
              <a:rPr lang="pt-BR" sz="2400" i="1" dirty="0" smtClean="0"/>
              <a:t>Tratamento eficaz com cafeína e lítio (aumenta nível sérico de melatonina-hormônio secretado pela glândula pineal de forma </a:t>
            </a:r>
            <a:r>
              <a:rPr lang="pt-BR" sz="2400" i="1" dirty="0" err="1" smtClean="0"/>
              <a:t>cíclica,atingindo</a:t>
            </a:r>
            <a:r>
              <a:rPr lang="pt-BR" sz="2400" i="1" dirty="0" smtClean="0"/>
              <a:t> seu máximo entre 2 e 6 horas da manhã, age regulando ,principalmente, o ritmo sono-vigília).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5677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trovoada primária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2132856"/>
            <a:ext cx="8784976" cy="655272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i="1" dirty="0"/>
              <a:t>I</a:t>
            </a:r>
            <a:r>
              <a:rPr lang="pt-BR" sz="2400" i="1" dirty="0" smtClean="0"/>
              <a:t>nício abrupto, intensa ( atinge intensidade máxima em menos de 1 minuto), dura de 1 hora a 10 dias, simula ruptura de aneurisma cerebral. Não ocorre regularmente.</a:t>
            </a:r>
          </a:p>
          <a:p>
            <a:pPr marL="68580" indent="0" algn="just">
              <a:buNone/>
            </a:pPr>
            <a:endParaRPr lang="pt-BR" sz="2400" i="1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400" b="1" u="sng" dirty="0" smtClean="0"/>
              <a:t>Diagnóstico Diferencial</a:t>
            </a:r>
            <a:r>
              <a:rPr lang="pt-BR" sz="2400" i="1" dirty="0" smtClean="0"/>
              <a:t>: hemorragia </a:t>
            </a:r>
            <a:r>
              <a:rPr lang="pt-BR" sz="2400" i="1" dirty="0" err="1" smtClean="0"/>
              <a:t>subaracnoidea</a:t>
            </a:r>
            <a:r>
              <a:rPr lang="pt-BR" sz="2400" i="1" dirty="0" smtClean="0"/>
              <a:t>, intracerebral, trombose venosa cerebral, aneurisma, </a:t>
            </a:r>
            <a:r>
              <a:rPr lang="pt-BR" sz="2400" i="1" dirty="0" err="1" smtClean="0"/>
              <a:t>angiite</a:t>
            </a:r>
            <a:r>
              <a:rPr lang="pt-BR" sz="2400" i="1" dirty="0" smtClean="0"/>
              <a:t> do SNC, angiopatia benigna e reversível do SNC, sinusite aguda.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398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</a:t>
            </a:r>
            <a:r>
              <a:rPr lang="pt-BR" sz="4000" i="1" u="sng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hemicraniana</a:t>
            </a:r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contínua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11560" y="1916832"/>
            <a:ext cx="8208912" cy="5688632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i="1" dirty="0"/>
              <a:t>U</a:t>
            </a:r>
            <a:r>
              <a:rPr lang="pt-BR" sz="2400" i="1" dirty="0" smtClean="0"/>
              <a:t>nilateral, diária e contínua, sem remissão por mais de 3 meses, intensidade moderada (pode exacerbar para dores intensas), não agravada por atividades físicas diárias. Características autonômicas durante exacerbações – </a:t>
            </a:r>
            <a:r>
              <a:rPr lang="pt-BR" sz="2400" i="1" dirty="0" err="1" smtClean="0"/>
              <a:t>ipsilaterais</a:t>
            </a:r>
            <a:r>
              <a:rPr lang="pt-BR" sz="2400" i="1" dirty="0" smtClean="0"/>
              <a:t> : hiperemia conjuntival e/ou lacrimejamento, congestão nasal, ptose e/ou </a:t>
            </a:r>
            <a:r>
              <a:rPr lang="pt-BR" sz="2400" i="1" dirty="0" err="1" smtClean="0"/>
              <a:t>miose</a:t>
            </a:r>
            <a:r>
              <a:rPr lang="pt-BR" sz="2400" i="1" dirty="0" smtClean="0"/>
              <a:t>. </a:t>
            </a:r>
          </a:p>
          <a:p>
            <a:endParaRPr lang="pt-BR" sz="2400" i="1" dirty="0"/>
          </a:p>
          <a:p>
            <a:r>
              <a:rPr lang="pt-BR" sz="2400" i="1" dirty="0" smtClean="0"/>
              <a:t>Tratamento com Indometacina.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178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Cefaleia crônica de início agudo</a:t>
            </a:r>
            <a:endParaRPr lang="pt-BR" sz="40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07504" y="1341702"/>
            <a:ext cx="8712968" cy="6551794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i="1" dirty="0"/>
              <a:t>C</a:t>
            </a:r>
            <a:r>
              <a:rPr lang="pt-BR" sz="2400" i="1" dirty="0" smtClean="0"/>
              <a:t>efaleia diária, bilateral, em pressão ou aperto, de fraca a moderada intensidade. Muito semelhante a cefaleia tensional, porém é diária e sem remissão desde o momento do surgimento, paciente sem história anterior de </a:t>
            </a:r>
            <a:r>
              <a:rPr lang="pt-BR" sz="2400" i="1" dirty="0" err="1" smtClean="0"/>
              <a:t>cefaléia</a:t>
            </a:r>
            <a:r>
              <a:rPr lang="pt-BR" sz="2400" i="1" dirty="0" smtClean="0"/>
              <a:t>.</a:t>
            </a:r>
          </a:p>
          <a:p>
            <a:pPr marL="68580" indent="0" algn="just">
              <a:buNone/>
            </a:pPr>
            <a:endParaRPr lang="pt-BR" sz="2400" i="1" dirty="0" smtClean="0"/>
          </a:p>
          <a:p>
            <a:pPr marL="457200" indent="-457200" algn="just"/>
            <a:r>
              <a:rPr lang="pt-BR" sz="2400" b="1" u="sng" dirty="0" smtClean="0"/>
              <a:t>Duas </a:t>
            </a:r>
            <a:r>
              <a:rPr lang="pt-BR" sz="2400" b="1" u="sng" dirty="0" err="1" smtClean="0"/>
              <a:t>subformas</a:t>
            </a:r>
            <a:r>
              <a:rPr lang="pt-BR" sz="2400" b="1" u="sng" dirty="0" smtClean="0"/>
              <a:t>: </a:t>
            </a:r>
          </a:p>
          <a:p>
            <a:pPr marL="0" indent="0" algn="just">
              <a:buNone/>
            </a:pPr>
            <a:r>
              <a:rPr lang="pt-BR" sz="2400" i="1" dirty="0"/>
              <a:t> </a:t>
            </a:r>
            <a:r>
              <a:rPr lang="pt-BR" sz="2400" i="1" dirty="0" smtClean="0"/>
              <a:t>       - </a:t>
            </a:r>
            <a:r>
              <a:rPr lang="pt-BR" sz="2400" i="1" u="sng" dirty="0" smtClean="0"/>
              <a:t>autolimitada-</a:t>
            </a:r>
            <a:r>
              <a:rPr lang="pt-BR" sz="2400" i="1" dirty="0" smtClean="0"/>
              <a:t> desaparece sem tratamento dentro de alguns meses; </a:t>
            </a:r>
          </a:p>
          <a:p>
            <a:pPr marL="0" indent="0" algn="just">
              <a:buNone/>
            </a:pPr>
            <a:r>
              <a:rPr lang="pt-BR" sz="2400" i="1" dirty="0"/>
              <a:t> </a:t>
            </a:r>
            <a:r>
              <a:rPr lang="pt-BR" sz="2400" i="1" dirty="0" smtClean="0"/>
              <a:t>       - </a:t>
            </a:r>
            <a:r>
              <a:rPr lang="pt-BR" sz="2400" i="1" u="sng" dirty="0" smtClean="0"/>
              <a:t>refratária</a:t>
            </a:r>
            <a:r>
              <a:rPr lang="pt-BR" sz="2400" i="1" dirty="0" smtClean="0"/>
              <a:t>- resistente a programas agressivos de tratamento.</a:t>
            </a:r>
          </a:p>
          <a:p>
            <a:pPr marL="0" indent="0" algn="just">
              <a:buNone/>
            </a:pPr>
            <a:endParaRPr lang="pt-BR" sz="2400" i="1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400" i="1" dirty="0" smtClean="0"/>
              <a:t>Pacientes lembram claramente o dia em que cefaleia começou.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1959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0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Indometacina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340768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2000" i="1" dirty="0"/>
              <a:t>É um AINE derivado do </a:t>
            </a:r>
            <a:r>
              <a:rPr lang="pt-BR" sz="2000" i="1" dirty="0" smtClean="0"/>
              <a:t>ácido  </a:t>
            </a:r>
            <a:r>
              <a:rPr lang="pt-BR" sz="2000" i="1" dirty="0" err="1" smtClean="0"/>
              <a:t>indolacético</a:t>
            </a:r>
            <a:r>
              <a:rPr lang="pt-BR" sz="2000" i="1" dirty="0"/>
              <a:t>. </a:t>
            </a:r>
            <a:endParaRPr lang="pt-BR" sz="2000" i="1" dirty="0" smtClean="0"/>
          </a:p>
          <a:p>
            <a:pPr marL="285750" indent="-285750" algn="just">
              <a:buFont typeface="Wingdings" pitchFamily="2" charset="2"/>
              <a:buChar char="§"/>
            </a:pPr>
            <a:endParaRPr lang="pt-BR" sz="2000" i="1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000" i="1" dirty="0" smtClean="0"/>
              <a:t>Inibe </a:t>
            </a:r>
            <a:r>
              <a:rPr lang="pt-BR" sz="2000" i="1" dirty="0"/>
              <a:t>a atividade da enzima </a:t>
            </a:r>
            <a:r>
              <a:rPr lang="pt-BR" sz="2000" i="1" dirty="0" err="1"/>
              <a:t>cicloxigenase</a:t>
            </a:r>
            <a:r>
              <a:rPr lang="pt-BR" sz="2000" i="1" dirty="0"/>
              <a:t> para diminuir a formação de precursores de </a:t>
            </a:r>
            <a:r>
              <a:rPr lang="pt-BR" sz="2000" i="1" dirty="0" err="1"/>
              <a:t>prostraglandinas</a:t>
            </a:r>
            <a:r>
              <a:rPr lang="pt-BR" sz="2000" i="1" dirty="0"/>
              <a:t> e </a:t>
            </a:r>
            <a:r>
              <a:rPr lang="pt-BR" sz="2000" i="1" dirty="0" err="1"/>
              <a:t>tromboxanos</a:t>
            </a:r>
            <a:r>
              <a:rPr lang="pt-BR" sz="2000" i="1" dirty="0"/>
              <a:t> a partir do ácido araquidônico</a:t>
            </a:r>
            <a:r>
              <a:rPr lang="pt-BR" sz="2000" i="1" dirty="0" smtClean="0"/>
              <a:t>.</a:t>
            </a:r>
          </a:p>
          <a:p>
            <a:pPr algn="just"/>
            <a:endParaRPr lang="pt-BR" sz="2000" i="1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000" i="1" dirty="0" smtClean="0"/>
              <a:t>Atua </a:t>
            </a:r>
            <a:r>
              <a:rPr lang="pt-BR" sz="2000" i="1" dirty="0"/>
              <a:t>como analgésico por uma ação periférica, devido inibição da síntese de </a:t>
            </a:r>
            <a:r>
              <a:rPr lang="pt-BR" sz="2000" i="1" dirty="0" smtClean="0"/>
              <a:t>prostaglandinas</a:t>
            </a:r>
            <a:r>
              <a:rPr lang="pt-BR" sz="2000" i="1" dirty="0"/>
              <a:t>. </a:t>
            </a:r>
            <a:endParaRPr lang="pt-BR" sz="2000" i="1" dirty="0" smtClean="0"/>
          </a:p>
          <a:p>
            <a:pPr algn="just"/>
            <a:endParaRPr lang="pt-BR" sz="2000" i="1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000" i="1" dirty="0" smtClean="0"/>
              <a:t>Tem </a:t>
            </a:r>
            <a:r>
              <a:rPr lang="pt-BR" sz="2000" i="1" dirty="0"/>
              <a:t>capacidade de inibir a vasodilatação induzida por óxido nítrico. </a:t>
            </a:r>
            <a:endParaRPr lang="pt-BR" sz="2000" i="1" dirty="0" smtClean="0"/>
          </a:p>
          <a:p>
            <a:pPr algn="just"/>
            <a:endParaRPr lang="pt-BR" sz="2000" i="1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000" i="1" dirty="0" smtClean="0"/>
              <a:t>Antipirético com </a:t>
            </a:r>
            <a:r>
              <a:rPr lang="pt-BR" sz="2000" i="1" dirty="0"/>
              <a:t>ação central ao centro hipotálamo. </a:t>
            </a:r>
            <a:endParaRPr lang="pt-BR" sz="2000" i="1" dirty="0" smtClean="0"/>
          </a:p>
          <a:p>
            <a:pPr algn="just"/>
            <a:endParaRPr lang="pt-BR" sz="2000" i="1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000" i="1" dirty="0" smtClean="0"/>
              <a:t>90</a:t>
            </a:r>
            <a:r>
              <a:rPr lang="pt-BR" sz="2000" i="1" dirty="0"/>
              <a:t>% dose absorvida em 4 horas, metabolizada no fígado. Doses acima de 150 a 200 mg/dia aumentam </a:t>
            </a:r>
            <a:r>
              <a:rPr lang="pt-BR" sz="2000" i="1" dirty="0" smtClean="0"/>
              <a:t>o risco </a:t>
            </a:r>
            <a:r>
              <a:rPr lang="pt-BR" sz="2000" i="1" dirty="0"/>
              <a:t>de efeitos colaterais. </a:t>
            </a:r>
            <a:r>
              <a:rPr lang="pt-BR" sz="2000" i="1" dirty="0" smtClean="0"/>
              <a:t>Administração </a:t>
            </a:r>
            <a:r>
              <a:rPr lang="pt-BR" sz="2000" i="1" dirty="0"/>
              <a:t>com precaução em pacientes idosos </a:t>
            </a:r>
            <a:r>
              <a:rPr lang="pt-BR" sz="2000" i="1" dirty="0" smtClean="0"/>
              <a:t>(maiores </a:t>
            </a:r>
            <a:r>
              <a:rPr lang="pt-BR" sz="2000" i="1" dirty="0"/>
              <a:t>chances de desenvolver efeitos </a:t>
            </a:r>
            <a:r>
              <a:rPr lang="pt-BR" sz="2000" i="1" dirty="0" smtClean="0"/>
              <a:t>colaterais).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6887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0849" y="357166"/>
            <a:ext cx="33666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Epidemiologia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4348" y="1643050"/>
            <a:ext cx="8001056" cy="492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000" i="1" dirty="0" smtClean="0"/>
              <a:t>Média prevalência </a:t>
            </a:r>
            <a:r>
              <a:rPr lang="pt-BR" sz="2000" b="1" i="1" u="sng" dirty="0" err="1" smtClean="0"/>
              <a:t>migrânea</a:t>
            </a:r>
            <a:r>
              <a:rPr lang="pt-BR" sz="2000" i="1" dirty="0" smtClean="0"/>
              <a:t> ao longo vida é de 18% , em crianças e adolescentes é de 7,7%.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pt-BR" sz="2000" i="1" dirty="0" smtClean="0"/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000" i="1" dirty="0" smtClean="0"/>
              <a:t>A </a:t>
            </a:r>
            <a:r>
              <a:rPr lang="pt-BR" sz="2000" b="1" i="1" u="sng" dirty="0" err="1" smtClean="0"/>
              <a:t>cefaleia</a:t>
            </a:r>
            <a:r>
              <a:rPr lang="pt-BR" sz="2000" b="1" i="1" u="sng" dirty="0" smtClean="0"/>
              <a:t> tensional </a:t>
            </a:r>
            <a:r>
              <a:rPr lang="pt-BR" sz="2000" i="1" dirty="0" smtClean="0"/>
              <a:t>é mais comum que a </a:t>
            </a:r>
            <a:r>
              <a:rPr lang="pt-BR" sz="2000" i="1" dirty="0" err="1" smtClean="0"/>
              <a:t>migrânea</a:t>
            </a:r>
            <a:r>
              <a:rPr lang="pt-BR" sz="2000" i="1" dirty="0" smtClean="0"/>
              <a:t>, prevalência de 52%.</a:t>
            </a:r>
            <a:endParaRPr lang="pt-BR" sz="2400" i="1" dirty="0" smtClean="0"/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pt-BR" sz="2000" dirty="0" smtClean="0"/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000" i="1" dirty="0" smtClean="0"/>
              <a:t>O início da </a:t>
            </a:r>
            <a:r>
              <a:rPr lang="pt-BR" sz="2000" b="1" i="1" u="sng" dirty="0" err="1" smtClean="0"/>
              <a:t>cefaleia</a:t>
            </a:r>
            <a:r>
              <a:rPr lang="pt-BR" sz="2000" b="1" i="1" u="sng" dirty="0" smtClean="0"/>
              <a:t> tipo tensão </a:t>
            </a:r>
            <a:r>
              <a:rPr lang="pt-BR" sz="2000" i="1" dirty="0" smtClean="0"/>
              <a:t>ocorre antes dos 10 anos (15%) ou na adolescência mas, na maior parte dos casos, ocorre em idade adulta ( média de 30 anos). Duração longa, mais no sexo feminino (75%).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pt-BR" sz="2000" i="1" dirty="0" smtClean="0"/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pt-BR" sz="2000" i="1" dirty="0" smtClean="0"/>
              <a:t> A </a:t>
            </a:r>
            <a:r>
              <a:rPr lang="pt-BR" sz="2000" b="1" i="1" u="sng" dirty="0" smtClean="0"/>
              <a:t>em salvas </a:t>
            </a:r>
            <a:r>
              <a:rPr lang="pt-BR" sz="2000" i="1" dirty="0" smtClean="0"/>
              <a:t>predomina no sexo masculino, entre 27 e 37 anos, mas pode ocorrer em qualquer idade (rara depois dos 60 anos), prevalente na raça negra.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pt-BR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704890"/>
            <a:ext cx="8280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8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Referências</a:t>
            </a:r>
            <a:endParaRPr lang="pt-BR" sz="48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91680" y="242088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i="1" dirty="0" smtClean="0"/>
              <a:t>Medicina, Ribeirão Preto, 30: 458-471, out./dez. 1997.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i="1" dirty="0" smtClean="0"/>
              <a:t>Medicina, Ribeirão Preto, 30: 428-436, out./dez. 1997.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i="1" dirty="0" smtClean="0"/>
              <a:t>Sociedade Portuguesa de Neurologia, Revista Sinapse, Suplemento 1, vol. 9, n(2), nov. 2009.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i="1" dirty="0" smtClean="0"/>
              <a:t>Medicina, Ribeirão Preto, 30: 421-427, out./dez. 1997.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i="1" dirty="0" smtClean="0"/>
              <a:t>Medicina, Ribeirão Preto, 35: out./dez. 2002.</a:t>
            </a:r>
          </a:p>
        </p:txBody>
      </p:sp>
    </p:spTree>
    <p:extLst>
      <p:ext uri="{BB962C8B-B14F-4D97-AF65-F5344CB8AC3E}">
        <p14:creationId xmlns:p14="http://schemas.microsoft.com/office/powerpoint/2010/main" val="36010567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924944"/>
            <a:ext cx="82809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8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Obrigado.</a:t>
            </a:r>
            <a:endParaRPr lang="pt-BR" sz="4800" i="1" u="sng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703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85728"/>
            <a:ext cx="3657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História Clínica 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714744" y="1785926"/>
            <a:ext cx="5429256" cy="4786346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diagnóstico na maior parte das cefaléias é baseado na </a:t>
            </a:r>
            <a:r>
              <a:rPr kumimoji="0" lang="pt-BR" sz="24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anamnese</a:t>
            </a:r>
            <a:r>
              <a:rPr kumimoji="0" lang="pt-BR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 da dor,</a:t>
            </a:r>
            <a:r>
              <a:rPr kumimoji="0" lang="pt-B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ratamento atual/passado e efetividade,</a:t>
            </a:r>
            <a:r>
              <a:rPr kumimoji="0" lang="pt-BR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</a:t>
            </a: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utros medicamentos em uso.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Uso de drogas lícitas e ilícitas e cafeína; quantificação.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4.bp.blogspot.com/-BmpooShHXPk/USvP8Qsbi2I/AAAAAAAAAAw/DBy0JyAxRZ4/s1600/11242552-medico-esta-escribiendo-la-historia-clinica-del-paciente-que-el-dolor-de-estoma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928802"/>
            <a:ext cx="2857521" cy="3430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85728"/>
            <a:ext cx="3657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História Clínica 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2071678"/>
            <a:ext cx="3929090" cy="3286148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História Familiar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Relação com o padrão de sono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Perfil emocional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t2.gstatic.com/images?q=tbn:ANd9GcR1HvC_bJ4C5GDJh-UeEwampicmZFwlw_YTAKTcydgC_CW4CM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357694"/>
            <a:ext cx="2286016" cy="177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kypiwalking.files.wordpress.com/2012/07/italiano-bra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357694"/>
            <a:ext cx="235805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8" descr="http://t3.gstatic.com/images?q=tbn:ANd9GcQLOrF9Dzxt3rEQjB8i8ai0uDMC27Zg0Cit3v_ic25hEOS8IY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3190880" cy="2380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85728"/>
            <a:ext cx="3657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t-BR" sz="4400" i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História Clínica </a:t>
            </a:r>
            <a:endParaRPr lang="pt-BR" sz="4400" i="1" u="sng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4" name="Picture 6" descr="http://www.intercityhoteis.com.br/wp-content/uploads/c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1603228" cy="1214446"/>
          </a:xfrm>
          <a:prstGeom prst="rect">
            <a:avLst/>
          </a:prstGeom>
          <a:noFill/>
        </p:spPr>
      </p:pic>
      <p:pic>
        <p:nvPicPr>
          <p:cNvPr id="19458" name="Picture 2" descr="http://mdemulher.abril.com.br/blogs/corpo-saudavel/files/2011/10/dor-de-cabeca-enxaqueca-cefale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286124"/>
            <a:ext cx="2500298" cy="1500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://i1.r7.com/data/files/2C92/94A4/2AA4/FB4A/012A/AB51/A93A/56CA/Quei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71678"/>
            <a:ext cx="1581139" cy="2054048"/>
          </a:xfrm>
          <a:prstGeom prst="rect">
            <a:avLst/>
          </a:prstGeom>
          <a:noFill/>
        </p:spPr>
      </p:pic>
      <p:pic>
        <p:nvPicPr>
          <p:cNvPr id="19462" name="Picture 6" descr="http://t1.gstatic.com/images?q=tbn:ANd9GcTPTgQETH1B6PcBKYVBrbJEe9ymhc0GPdJvm3k7IRv6R3AlZsob1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357430"/>
            <a:ext cx="263129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285720" y="157161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i="1" dirty="0" smtClean="0"/>
              <a:t>  Alimentação</a:t>
            </a:r>
            <a:endParaRPr lang="pt-BR" sz="2400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86050" y="5384085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  </a:t>
            </a:r>
            <a:r>
              <a:rPr lang="pt-BR" sz="2400" i="1" dirty="0" smtClean="0"/>
              <a:t>Relação com aspectos profissionais</a:t>
            </a:r>
            <a:endParaRPr lang="pt-BR" sz="2400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57884" y="2071678"/>
            <a:ext cx="328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  </a:t>
            </a:r>
            <a:r>
              <a:rPr lang="pt-BR" sz="2400" i="1" dirty="0" smtClean="0"/>
              <a:t>Grau de incapacidade decorrente da </a:t>
            </a:r>
            <a:r>
              <a:rPr lang="pt-BR" sz="2400" i="1" dirty="0" err="1" smtClean="0"/>
              <a:t>cefaleia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639</TotalTime>
  <Words>2477</Words>
  <Application>Microsoft Office PowerPoint</Application>
  <PresentationFormat>Apresentação na tela (4:3)</PresentationFormat>
  <Paragraphs>399</Paragraphs>
  <Slides>61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Metrô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</dc:creator>
  <cp:lastModifiedBy>MARCHIOLI MARCHIOLI</cp:lastModifiedBy>
  <cp:revision>72</cp:revision>
  <dcterms:created xsi:type="dcterms:W3CDTF">2013-07-31T22:18:21Z</dcterms:created>
  <dcterms:modified xsi:type="dcterms:W3CDTF">2017-04-16T01:13:23Z</dcterms:modified>
</cp:coreProperties>
</file>