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2"/>
  </p:notesMasterIdLst>
  <p:sldIdLst>
    <p:sldId id="257" r:id="rId2"/>
    <p:sldId id="389" r:id="rId3"/>
    <p:sldId id="344" r:id="rId4"/>
    <p:sldId id="345" r:id="rId5"/>
    <p:sldId id="318" r:id="rId6"/>
    <p:sldId id="322" r:id="rId7"/>
    <p:sldId id="323" r:id="rId8"/>
    <p:sldId id="325" r:id="rId9"/>
    <p:sldId id="324" r:id="rId10"/>
    <p:sldId id="319" r:id="rId11"/>
    <p:sldId id="320" r:id="rId12"/>
    <p:sldId id="321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258" r:id="rId42"/>
    <p:sldId id="277" r:id="rId43"/>
    <p:sldId id="278" r:id="rId44"/>
    <p:sldId id="335" r:id="rId45"/>
    <p:sldId id="336" r:id="rId46"/>
    <p:sldId id="337" r:id="rId47"/>
    <p:sldId id="338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39" r:id="rId76"/>
    <p:sldId id="259" r:id="rId77"/>
    <p:sldId id="340" r:id="rId78"/>
    <p:sldId id="342" r:id="rId79"/>
    <p:sldId id="343" r:id="rId80"/>
    <p:sldId id="397" r:id="rId81"/>
    <p:sldId id="398" r:id="rId82"/>
    <p:sldId id="399" r:id="rId83"/>
    <p:sldId id="400" r:id="rId84"/>
    <p:sldId id="405" r:id="rId85"/>
    <p:sldId id="401" r:id="rId86"/>
    <p:sldId id="402" r:id="rId87"/>
    <p:sldId id="403" r:id="rId88"/>
    <p:sldId id="404" r:id="rId89"/>
    <p:sldId id="406" r:id="rId90"/>
    <p:sldId id="407" r:id="rId9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9605-C6B1-4FD9-906F-91C75976E72E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6F76-D512-485B-BBF9-5BF97DA73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3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TC evidenciando oclusão da artéria</a:t>
            </a:r>
            <a:r>
              <a:rPr lang="pt-BR" baseline="0" dirty="0" smtClean="0"/>
              <a:t> cerebral média direita e hemorragia na região da cápsula interna à esquerda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22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Mesma imagem. Ponderações T1 e T2,</a:t>
            </a:r>
            <a:r>
              <a:rPr lang="pt-BR" baseline="0" dirty="0" smtClean="0"/>
              <a:t> respectivamente.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847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27756-BEE0-4256-8940-1431B546686E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339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Dilatação ventricular secundária</a:t>
            </a:r>
            <a:r>
              <a:rPr lang="pt-BR" baseline="0" dirty="0" smtClean="0"/>
              <a:t> a lesão da linha média e obstrução do fluxo do líquido </a:t>
            </a:r>
            <a:r>
              <a:rPr lang="pt-BR" baseline="0" dirty="0" err="1" smtClean="0"/>
              <a:t>cefalorradiano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185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G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pobremente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diferenciado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adjacente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diferentemente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meningioma.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472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Adenoma pituitário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541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568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280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RNM corte coronal em ponderação T1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497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RNM ponderação T1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804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RNM em ponderação T2. Destaque</a:t>
            </a:r>
            <a:r>
              <a:rPr lang="pt-BR" baseline="0" dirty="0" smtClean="0"/>
              <a:t> para sulcos, ventrículos e cisternas.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6F76-D512-485B-BBF9-5BF97DA73D3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183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246589-B31C-4110-9A7B-1852E0245258}" type="datetimeFigureOut">
              <a:rPr lang="pt-BR" smtClean="0"/>
              <a:pPr/>
              <a:t>9/8/2013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9649" y="1960964"/>
            <a:ext cx="824636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6600" b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Cefaleias </a:t>
            </a:r>
            <a:r>
              <a:rPr lang="pt-BR" sz="6600" b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Secundárias</a:t>
            </a:r>
            <a:r>
              <a:rPr lang="pt-BR" sz="6600" b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64240" y="4581128"/>
            <a:ext cx="56921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Maíra Antunes </a:t>
            </a:r>
            <a:r>
              <a:rPr lang="pt-BR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Sinatura</a:t>
            </a:r>
            <a:endParaRPr lang="pt-BR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t-BR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Mariana </a:t>
            </a:r>
            <a:r>
              <a:rPr lang="pt-BR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Tebar</a:t>
            </a:r>
            <a:endParaRPr lang="pt-BR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t-BR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Rafael Ramos </a:t>
            </a:r>
            <a:r>
              <a:rPr lang="pt-BR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Schiavetti</a:t>
            </a:r>
            <a:endParaRPr lang="pt-BR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t-BR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Sara Regina da Silva </a:t>
            </a:r>
            <a:r>
              <a:rPr lang="pt-BR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Duarte</a:t>
            </a:r>
          </a:p>
          <a:p>
            <a:pPr algn="ctr"/>
            <a:endParaRPr lang="pt-BR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t-BR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Ambulatório  de Cefaleias-  Prof. Dr. Milton </a:t>
            </a:r>
            <a:r>
              <a:rPr lang="pt-BR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Marchioli</a:t>
            </a:r>
            <a:endParaRPr lang="pt-BR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48264" y="6300028"/>
            <a:ext cx="212372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i="1" dirty="0" smtClean="0"/>
              <a:t>4ª série </a:t>
            </a:r>
            <a:r>
              <a:rPr lang="pt-BR" dirty="0" smtClean="0"/>
              <a:t>– </a:t>
            </a:r>
            <a:r>
              <a:rPr lang="pt-BR" b="1" dirty="0" smtClean="0"/>
              <a:t>Medicina </a:t>
            </a:r>
            <a:endParaRPr lang="pt-BR" b="1" dirty="0"/>
          </a:p>
        </p:txBody>
      </p:sp>
      <p:pic>
        <p:nvPicPr>
          <p:cNvPr id="2050" name="Picture 2" descr="http://www.famema.br/links-projetos/socip/logotipo_famema_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72074"/>
            <a:ext cx="1357322" cy="1396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03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837" y="182250"/>
            <a:ext cx="90586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Indicações de </a:t>
            </a:r>
            <a:r>
              <a:rPr lang="pt-BR" sz="4400" i="1" u="sng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Neuroimagem</a:t>
            </a:r>
            <a:r>
              <a:rPr lang="pt-BR" sz="4400" i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em Cefaleias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203819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/>
              <a:t>Cefaleia de início súbito</a:t>
            </a:r>
            <a:r>
              <a:rPr lang="pt-BR" sz="2400" b="1" i="1" dirty="0" smtClean="0"/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i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/>
              <a:t>Alteração na frequência, intensidade ou nas características clínicas da crise </a:t>
            </a:r>
            <a:r>
              <a:rPr lang="pt-BR" sz="2400" b="1" i="1" dirty="0" err="1"/>
              <a:t>cefaléica</a:t>
            </a:r>
            <a:r>
              <a:rPr lang="pt-BR" sz="2400" b="1" i="1" dirty="0" smtClean="0"/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i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/>
              <a:t>Anormalidade no exame neurológico</a:t>
            </a:r>
            <a:r>
              <a:rPr lang="pt-BR" sz="2400" b="1" i="1" dirty="0" smtClean="0"/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i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/>
              <a:t>Déficits neurológicos persistentes</a:t>
            </a:r>
            <a:r>
              <a:rPr lang="pt-BR" sz="2400" b="1" i="1" dirty="0" smtClean="0"/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i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/>
              <a:t>EEG sugerindo lesão focal</a:t>
            </a:r>
            <a:r>
              <a:rPr lang="pt-BR" sz="2400" b="1" i="1" dirty="0" smtClean="0"/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i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/>
              <a:t>Se não existe melhora com a terapêutica de rotina;</a:t>
            </a:r>
          </a:p>
        </p:txBody>
      </p:sp>
    </p:spTree>
    <p:extLst>
      <p:ext uri="{BB962C8B-B14F-4D97-AF65-F5344CB8AC3E}">
        <p14:creationId xmlns:p14="http://schemas.microsoft.com/office/powerpoint/2010/main" xmlns="" val="28695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77604"/>
            <a:ext cx="3498153" cy="40213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3683358" cy="40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12776"/>
            <a:ext cx="3889612" cy="40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5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58676"/>
            <a:ext cx="3682480" cy="44042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7658" y="1458676"/>
            <a:ext cx="4230806" cy="44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2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771290"/>
            <a:ext cx="5254388" cy="51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6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90658"/>
            <a:ext cx="8170810" cy="47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7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78" y="1124744"/>
            <a:ext cx="7710568" cy="48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3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88702"/>
            <a:ext cx="7905838" cy="52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5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14" y="980728"/>
            <a:ext cx="8213942" cy="50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1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8641080" cy="4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4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643335"/>
            <a:ext cx="76887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Definição- Cefaleias secundárias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245398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São as provocadas por doenças demonstráveis pelos exames  clínicos ou laboratoriais.</a:t>
            </a:r>
            <a:endParaRPr lang="pt-BR" sz="2400" i="1" dirty="0"/>
          </a:p>
        </p:txBody>
      </p:sp>
      <p:sp>
        <p:nvSpPr>
          <p:cNvPr id="4" name="Retângulo 3"/>
          <p:cNvSpPr/>
          <p:nvPr/>
        </p:nvSpPr>
        <p:spPr>
          <a:xfrm>
            <a:off x="611560" y="3739679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Dor </a:t>
            </a:r>
          </a:p>
        </p:txBody>
      </p:sp>
      <p:sp>
        <p:nvSpPr>
          <p:cNvPr id="6" name="Seta para baixo 5"/>
          <p:cNvSpPr/>
          <p:nvPr/>
        </p:nvSpPr>
        <p:spPr>
          <a:xfrm rot="16200000">
            <a:off x="1742493" y="3954252"/>
            <a:ext cx="360040" cy="461665"/>
          </a:xfrm>
          <a:prstGeom prst="down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297362" y="3933056"/>
            <a:ext cx="688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Agressão ao organismo (ordem geral ou neurológica).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1798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340768"/>
            <a:ext cx="4209688" cy="43663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40768"/>
            <a:ext cx="4322679" cy="43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" y="1822948"/>
            <a:ext cx="4459541" cy="34062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578" y="1822949"/>
            <a:ext cx="4768422" cy="34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4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276872"/>
            <a:ext cx="865314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5. Cefaleia atribuída a trauma cefálico e/ou cervical</a:t>
            </a:r>
          </a:p>
        </p:txBody>
      </p:sp>
    </p:spTree>
    <p:extLst>
      <p:ext uri="{BB962C8B-B14F-4D97-AF65-F5344CB8AC3E}">
        <p14:creationId xmlns:p14="http://schemas.microsoft.com/office/powerpoint/2010/main" xmlns="" val="9525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6250"/>
            <a:ext cx="8229600" cy="6038850"/>
          </a:xfrm>
        </p:spPr>
        <p:txBody>
          <a:bodyPr>
            <a:normAutofit lnSpcReduction="10000"/>
          </a:bodyPr>
          <a:lstStyle/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b="1" i="1" dirty="0"/>
              <a:t>5.1 </a:t>
            </a:r>
            <a:r>
              <a:rPr lang="pt-BR" sz="2000" b="1" i="1" dirty="0" err="1"/>
              <a:t>Cefaléia</a:t>
            </a:r>
            <a:r>
              <a:rPr lang="pt-BR" sz="2000" b="1" i="1" dirty="0"/>
              <a:t> pós-traumática aguda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5.1.1 </a:t>
            </a:r>
            <a:r>
              <a:rPr lang="pt-BR" sz="2000" i="1" dirty="0" err="1"/>
              <a:t>Cefaléia</a:t>
            </a:r>
            <a:r>
              <a:rPr lang="pt-BR" sz="2000" i="1" dirty="0"/>
              <a:t> pós-traumática aguda atribuída a lesão cefálica moderada ou       grave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5.1.2 </a:t>
            </a:r>
            <a:r>
              <a:rPr lang="pt-BR" sz="2000" i="1" dirty="0" err="1"/>
              <a:t>Cefaléia</a:t>
            </a:r>
            <a:r>
              <a:rPr lang="pt-BR" sz="2000" i="1" dirty="0"/>
              <a:t> pós-traumática aguda atribuída a lesão cefálica leve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b="1" i="1" dirty="0"/>
              <a:t>5.2 </a:t>
            </a:r>
            <a:r>
              <a:rPr lang="pt-BR" sz="2000" b="1" i="1" dirty="0" err="1"/>
              <a:t>Cefaléia</a:t>
            </a:r>
            <a:r>
              <a:rPr lang="pt-BR" sz="2000" b="1" i="1" dirty="0"/>
              <a:t> pós-traumática crônica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5.2.1 </a:t>
            </a:r>
            <a:r>
              <a:rPr lang="pt-BR" sz="2000" i="1" dirty="0" err="1"/>
              <a:t>Cefaléia</a:t>
            </a:r>
            <a:r>
              <a:rPr lang="pt-BR" sz="2000" i="1" dirty="0"/>
              <a:t> pós-traumática crônica atribuída a lesão cefálica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moderada ou grave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5.2.2 </a:t>
            </a:r>
            <a:r>
              <a:rPr lang="pt-BR" sz="2000" i="1" dirty="0" err="1"/>
              <a:t>Cefaléia</a:t>
            </a:r>
            <a:r>
              <a:rPr lang="pt-BR" sz="2000" i="1" dirty="0"/>
              <a:t> pós-traumática crônica atribuída a lesão cefálica leve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b="1" i="1" dirty="0"/>
              <a:t>5.3 </a:t>
            </a:r>
            <a:r>
              <a:rPr lang="pt-BR" sz="2000" b="1" i="1" dirty="0" err="1"/>
              <a:t>Cefaléia</a:t>
            </a:r>
            <a:r>
              <a:rPr lang="pt-BR" sz="2000" b="1" i="1" dirty="0"/>
              <a:t> aguda atribuída a lesão em chicotada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b="1" i="1" dirty="0"/>
              <a:t>5.4 </a:t>
            </a:r>
            <a:r>
              <a:rPr lang="pt-BR" sz="2000" b="1" i="1" dirty="0" err="1"/>
              <a:t>Cefaléia</a:t>
            </a:r>
            <a:r>
              <a:rPr lang="pt-BR" sz="2000" b="1" i="1" dirty="0"/>
              <a:t> crônica atribuída a lesão em chicotada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b="1" i="1" dirty="0"/>
              <a:t>5.5 </a:t>
            </a:r>
            <a:r>
              <a:rPr lang="pt-BR" sz="2000" b="1" i="1" dirty="0" err="1"/>
              <a:t>Cefaléia</a:t>
            </a:r>
            <a:r>
              <a:rPr lang="pt-BR" sz="2000" b="1" i="1" dirty="0"/>
              <a:t> atribuída a hematoma intracraniano traumático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5.5.1 </a:t>
            </a:r>
            <a:r>
              <a:rPr lang="pt-BR" sz="2000" i="1" dirty="0" err="1"/>
              <a:t>Cefaléia</a:t>
            </a:r>
            <a:r>
              <a:rPr lang="pt-BR" sz="2000" i="1" dirty="0"/>
              <a:t> atribuída a hematoma </a:t>
            </a:r>
            <a:r>
              <a:rPr lang="pt-BR" sz="2000" i="1" dirty="0" err="1"/>
              <a:t>epidural</a:t>
            </a:r>
            <a:endParaRPr lang="pt-BR" sz="2000" i="1" dirty="0"/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5.5.2 </a:t>
            </a:r>
            <a:r>
              <a:rPr lang="pt-BR" sz="2000" i="1" dirty="0" err="1"/>
              <a:t>Cefaléia</a:t>
            </a:r>
            <a:r>
              <a:rPr lang="pt-BR" sz="2000" i="1" dirty="0"/>
              <a:t> atribuída a hematoma </a:t>
            </a:r>
            <a:r>
              <a:rPr lang="pt-BR" sz="2000" i="1" dirty="0" err="1"/>
              <a:t>subdural</a:t>
            </a:r>
            <a:endParaRPr lang="pt-BR" sz="2000" i="1" dirty="0"/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b="1" i="1" dirty="0"/>
              <a:t>5.6 </a:t>
            </a:r>
            <a:r>
              <a:rPr lang="pt-BR" sz="2000" b="1" i="1" dirty="0" err="1"/>
              <a:t>Cefaléia</a:t>
            </a:r>
            <a:r>
              <a:rPr lang="pt-BR" sz="2000" b="1" i="1" dirty="0"/>
              <a:t> atribuída a outro trauma cefálico e/ou cervical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5.6.1 </a:t>
            </a:r>
            <a:r>
              <a:rPr lang="pt-BR" sz="2000" i="1" dirty="0" err="1"/>
              <a:t>Cefaléia</a:t>
            </a:r>
            <a:r>
              <a:rPr lang="pt-BR" sz="2000" i="1" dirty="0"/>
              <a:t> aguda atribuída a outro trauma cefálico e/ou cervical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5.6.2 </a:t>
            </a:r>
            <a:r>
              <a:rPr lang="pt-BR" sz="2000" i="1" dirty="0" err="1"/>
              <a:t>Cefaléia</a:t>
            </a:r>
            <a:r>
              <a:rPr lang="pt-BR" sz="2000" i="1" dirty="0"/>
              <a:t> crônica atribuída a outro trauma cefálico e/ou cervical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b="1" i="1" dirty="0"/>
              <a:t>5.7 </a:t>
            </a:r>
            <a:r>
              <a:rPr lang="pt-BR" sz="2000" b="1" i="1" dirty="0" err="1"/>
              <a:t>Cefaléia</a:t>
            </a:r>
            <a:r>
              <a:rPr lang="pt-BR" sz="2000" b="1" i="1" dirty="0"/>
              <a:t> pós-</a:t>
            </a:r>
            <a:r>
              <a:rPr lang="pt-BR" sz="2000" b="1" i="1" dirty="0" err="1"/>
              <a:t>craniotomia</a:t>
            </a:r>
            <a:endParaRPr lang="pt-BR" sz="2000" b="1" i="1" dirty="0"/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5.7.1 </a:t>
            </a:r>
            <a:r>
              <a:rPr lang="pt-BR" sz="2000" i="1" dirty="0" err="1"/>
              <a:t>Cefaléia</a:t>
            </a:r>
            <a:r>
              <a:rPr lang="pt-BR" sz="2000" i="1" dirty="0"/>
              <a:t> aguda pós-</a:t>
            </a:r>
            <a:r>
              <a:rPr lang="pt-BR" sz="2000" i="1" dirty="0" err="1"/>
              <a:t>craniotomia</a:t>
            </a:r>
            <a:endParaRPr lang="pt-BR" sz="2000" i="1" dirty="0"/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/>
              <a:t>      5.7.2 </a:t>
            </a:r>
            <a:r>
              <a:rPr lang="pt-BR" sz="2000" i="1" dirty="0" err="1"/>
              <a:t>Cefaléia</a:t>
            </a:r>
            <a:r>
              <a:rPr lang="pt-BR" sz="2000" i="1" dirty="0"/>
              <a:t> crônica pós-</a:t>
            </a:r>
            <a:r>
              <a:rPr lang="pt-BR" sz="2000" i="1" dirty="0" err="1"/>
              <a:t>craniotomia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0393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0328" y="260648"/>
            <a:ext cx="3244799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Definição 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Surgimento de nova cefaléia em estreita relação com um trauma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pt-BR" sz="3000" i="1">
              <a:latin typeface="Corbel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Piora de cefaléia primária preexistente em estreita relação com um trauma, com evidência clara de que o mesmo pode agrava-lá e melhora da cefaléia pós recuperação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7443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85128" y="260648"/>
            <a:ext cx="495520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Características 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2800" i="1">
                <a:latin typeface="Corbel" pitchFamily="34" charset="0"/>
              </a:rPr>
              <a:t>Pode ocorrer após lesão na cabeça, pescoço ou cérebro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2800" i="1">
                <a:latin typeface="Corbel" pitchFamily="34" charset="0"/>
              </a:rPr>
              <a:t>Geralmente com vertigem, dificuldade de concentração, irritabilidade, alteração de personalidade e insônia.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2800" i="1">
                <a:latin typeface="Corbel" pitchFamily="34" charset="0"/>
              </a:rPr>
              <a:t>Padrão pode simular primárias – tensional (80%)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2800" i="1">
                <a:latin typeface="Corbel" pitchFamily="34" charset="0"/>
              </a:rPr>
              <a:t>Mulheres têm risco aumentado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2800" i="1">
                <a:latin typeface="Corbel" pitchFamily="34" charset="0"/>
              </a:rPr>
              <a:t>Quanto mais idade, mais difícil recuperação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062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04664"/>
            <a:ext cx="9644231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Diagnóstico de Cefaleia Pós-traumática 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57200" y="1989138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Sem características típicas conhecidas</a:t>
            </a:r>
          </a:p>
          <a:p>
            <a:pPr eaLnBrk="1" hangingPunct="1"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Aparece dentro de 7 dias após o trauma cefálico ou após a recuperação da consciência</a:t>
            </a:r>
          </a:p>
          <a:p>
            <a:pPr eaLnBrk="1" hangingPunct="1"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"/>
            </a:pPr>
            <a:r>
              <a:rPr lang="pt-BR" sz="3000" b="1" i="1" u="sng">
                <a:latin typeface="Corbel" pitchFamily="34" charset="0"/>
              </a:rPr>
              <a:t>Aguda:</a:t>
            </a:r>
            <a:r>
              <a:rPr lang="pt-BR" sz="3000" i="1">
                <a:latin typeface="Corbel" pitchFamily="34" charset="0"/>
              </a:rPr>
              <a:t> desaparece em 3 meses após o trauma ou persiste porém não se passaram 3 meses</a:t>
            </a:r>
          </a:p>
          <a:p>
            <a:pPr eaLnBrk="1" hangingPunct="1"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"/>
            </a:pPr>
            <a:r>
              <a:rPr lang="pt-BR" sz="3000" b="1" i="1" u="sng">
                <a:latin typeface="Corbel" pitchFamily="34" charset="0"/>
              </a:rPr>
              <a:t>Crônica:</a:t>
            </a:r>
            <a:r>
              <a:rPr lang="pt-BR" sz="3000" i="1">
                <a:latin typeface="Corbel" pitchFamily="34" charset="0"/>
              </a:rPr>
              <a:t> persiste &gt; 3 meses pós-trauma</a:t>
            </a:r>
          </a:p>
          <a:p>
            <a:pPr eaLnBrk="1" hangingPunct="1"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"/>
            </a:pPr>
            <a:endParaRPr lang="pt-BR" sz="300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2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04664"/>
            <a:ext cx="9644231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Diagnóstico de Cefaleia Pós-traumática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16113"/>
            <a:ext cx="8507413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pt-BR" sz="2000" i="1" dirty="0" smtClean="0"/>
              <a:t>Atribuída a lesão: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pt-BR" sz="2000" b="1" i="1" u="sng" dirty="0" smtClean="0"/>
              <a:t>Moderada ou grave: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 smtClean="0"/>
              <a:t>     Trauma cefálico com pelo menos uma das seguintes características: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 smtClean="0"/>
              <a:t>    1. perda de consciência por &gt; 30 minutos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 smtClean="0"/>
              <a:t>    2. Escala de Coma de Glasgow &lt; 13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 smtClean="0"/>
              <a:t>    3. amnésia pós-traumática por &gt; 48 horas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000" i="1" dirty="0" smtClean="0"/>
              <a:t>    4. demonstração por imagem de lesão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pt-BR" sz="2000" b="1" i="1" u="sng" dirty="0" smtClean="0"/>
              <a:t>Leve: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i="1" dirty="0" smtClean="0"/>
              <a:t>    Trauma cefálico com todas as seguintes características: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i="1" dirty="0" smtClean="0"/>
              <a:t>    1. sem perda de consciência ou perda de consciência por &lt; 30 minutos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i="1" dirty="0" smtClean="0"/>
              <a:t>    2. Escala de Coma de Glasgow ≥ 13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i="1" dirty="0" smtClean="0"/>
              <a:t>    3. sinais e/ou sintomas diagnósticos de concussão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pt-BR" sz="2000" b="1" i="1" u="sng" dirty="0" smtClean="0"/>
              <a:t>Em chicotada: </a:t>
            </a:r>
            <a:r>
              <a:rPr lang="pt-BR" sz="2000" i="1" dirty="0" smtClean="0"/>
              <a:t>movimento súbito e significativo de aceleração/ desaceleração do pescoço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pt-BR" sz="2000" b="1" i="1" u="sng" dirty="0" smtClean="0"/>
              <a:t>Outro trauma cefálico e/ou cervical</a:t>
            </a:r>
            <a:endParaRPr lang="pt-BR" sz="20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37560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45125"/>
            <a:ext cx="8229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</a:rPr>
              <a:t>TC- Fratura com afundamento da região </a:t>
            </a:r>
            <a:r>
              <a:rPr lang="pt-BR" sz="1600" b="1" dirty="0" err="1">
                <a:solidFill>
                  <a:schemeClr val="tx1"/>
                </a:solidFill>
              </a:rPr>
              <a:t>parieto</a:t>
            </a:r>
            <a:r>
              <a:rPr lang="pt-BR" sz="1600" b="1" dirty="0">
                <a:solidFill>
                  <a:schemeClr val="tx1"/>
                </a:solidFill>
              </a:rPr>
              <a:t>-occipital D. Associado a ela há um grande hematoma no couro cabeludo e uma pequena contusão no córtex parietal posterior. Discreto sangramento na fissura </a:t>
            </a:r>
            <a:r>
              <a:rPr lang="pt-BR" sz="1600" b="1" dirty="0" err="1">
                <a:solidFill>
                  <a:schemeClr val="tx1"/>
                </a:solidFill>
              </a:rPr>
              <a:t>interhemisférica</a:t>
            </a:r>
            <a:r>
              <a:rPr lang="pt-BR" sz="1600" b="1" dirty="0">
                <a:solidFill>
                  <a:schemeClr val="tx1"/>
                </a:solidFill>
              </a:rPr>
              <a:t> na região posterior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15363" name="Picture 5" descr="Dsc35408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38258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Dsc35407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37528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42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10622" y="404662"/>
            <a:ext cx="9644231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Diagnóstico- Cefaleia atribuída a hematoma intracraniano traumático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088" y="1844675"/>
            <a:ext cx="7772400" cy="457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1800" b="1" i="1" u="sng" dirty="0" err="1" smtClean="0"/>
              <a:t>Epidural</a:t>
            </a:r>
            <a:r>
              <a:rPr lang="pt-BR" sz="1800" b="1" i="1" u="sng" dirty="0" smtClean="0"/>
              <a:t>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i="1" dirty="0" smtClean="0"/>
              <a:t>A. Início agudo, sem outras características típicas conhecidas, preenchendo os critérios C e 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B. Evidência por exame de </a:t>
            </a:r>
            <a:r>
              <a:rPr lang="pt-BR" sz="1800" i="1" dirty="0" err="1" smtClean="0"/>
              <a:t>neuroimagem</a:t>
            </a:r>
            <a:r>
              <a:rPr lang="pt-BR" sz="1800" i="1" dirty="0" smtClean="0"/>
              <a:t> de hematoma </a:t>
            </a:r>
            <a:r>
              <a:rPr lang="pt-BR" sz="1800" i="1" dirty="0" err="1" smtClean="0"/>
              <a:t>epidural</a:t>
            </a:r>
            <a:endParaRPr lang="pt-BR" sz="1800" i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C. Aparece dentro de minutos até 24 horas após o desenvolvimento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do hematoma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D. Uma dentre as duas situações seguintes: desaparece em 3 meses após a evacuação do hematoma ou persiste porém não se passaram 3 meses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pt-BR" sz="1800" i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pt-BR" sz="1800" b="1" i="1" u="sng" dirty="0" err="1" smtClean="0"/>
              <a:t>Subdural</a:t>
            </a:r>
            <a:r>
              <a:rPr lang="pt-BR" sz="1800" b="1" i="1" u="sng" dirty="0" smtClean="0"/>
              <a:t>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A. Aguda ou progressiva, sem outras características típicas conhecidas, preenchendo os critérios C e 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B. Evidência por exame de </a:t>
            </a:r>
            <a:r>
              <a:rPr lang="pt-BR" sz="1800" i="1" dirty="0" err="1" smtClean="0"/>
              <a:t>neuroimagem</a:t>
            </a:r>
            <a:r>
              <a:rPr lang="pt-BR" sz="1800" i="1" dirty="0" smtClean="0"/>
              <a:t> de hematoma </a:t>
            </a:r>
            <a:r>
              <a:rPr lang="pt-BR" sz="1800" i="1" dirty="0" err="1" smtClean="0"/>
              <a:t>subdural</a:t>
            </a:r>
            <a:endParaRPr lang="pt-BR" sz="1800" i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C. Aparece dentro de 24 a 72 horas após o desenvolvimento do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hematoma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1800" i="1" dirty="0" smtClean="0"/>
              <a:t>D. Uma dentre as duas situações seguintes: desaparece em 3 meses após a evacuação do hematoma ou persiste porém não se passaram 3 meses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6806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502249"/>
            <a:ext cx="79071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Epidemiologia Cefaleia Secundária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1825625"/>
            <a:ext cx="8640960" cy="4339679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dirty="0"/>
              <a:t>90% cefaleia </a:t>
            </a:r>
            <a:r>
              <a:rPr lang="pt-BR" sz="2400" dirty="0" smtClean="0"/>
              <a:t>primária</a:t>
            </a:r>
            <a:r>
              <a:rPr lang="pt-BR" sz="2400" dirty="0"/>
              <a:t>, 10% </a:t>
            </a:r>
            <a:r>
              <a:rPr lang="pt-BR" sz="2400" dirty="0" smtClean="0"/>
              <a:t>secundária</a:t>
            </a:r>
            <a:r>
              <a:rPr lang="pt-BR" sz="2400" dirty="0"/>
              <a:t>.</a:t>
            </a:r>
          </a:p>
          <a:p>
            <a:pPr marL="68580" indent="0" algn="just">
              <a:buNone/>
            </a:pP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341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sc35396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1338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Dsc35397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41338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tângulo 4"/>
          <p:cNvSpPr>
            <a:spLocks noChangeArrowheads="1"/>
          </p:cNvSpPr>
          <p:nvPr/>
        </p:nvSpPr>
        <p:spPr bwMode="auto">
          <a:xfrm>
            <a:off x="2778125" y="5589588"/>
            <a:ext cx="465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b="1"/>
              <a:t>TC- Hematoma epidural têmporo-parietal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29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Dsc35173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333375"/>
            <a:ext cx="3573462" cy="45259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22" descr="Dsc35174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33375"/>
            <a:ext cx="3573463" cy="45259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tângulo 2"/>
          <p:cNvSpPr>
            <a:spLocks noChangeArrowheads="1"/>
          </p:cNvSpPr>
          <p:nvPr/>
        </p:nvSpPr>
        <p:spPr bwMode="auto">
          <a:xfrm>
            <a:off x="2555875" y="54451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/>
              <a:t>TC- Hematoma subdural agudo, que sespalha da região frontal à parietal D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00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48680"/>
            <a:ext cx="866244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Diagnóstico- Cefaleia pós-</a:t>
            </a:r>
            <a:r>
              <a:rPr lang="pt-BR" sz="4000" b="1" u="sng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craniotomia</a:t>
            </a: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755650" y="256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Intensidade variável, máxima na área da craniotomia (não por trauma cefálico)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Aparece dentro de 7 dias após a craniotomia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"/>
            </a:pPr>
            <a:r>
              <a:rPr lang="pt-BR" sz="3000" b="1" i="1" u="sng">
                <a:latin typeface="Corbel" pitchFamily="34" charset="0"/>
              </a:rPr>
              <a:t>Aguda:</a:t>
            </a:r>
            <a:r>
              <a:rPr lang="pt-BR" sz="3000" i="1">
                <a:latin typeface="Corbel" pitchFamily="34" charset="0"/>
              </a:rPr>
              <a:t> desaparece em 3 meses após a craniotomia ou persiste porém não se passaram 3 meses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"/>
            </a:pPr>
            <a:r>
              <a:rPr lang="pt-BR" sz="3000" b="1" i="1" u="sng">
                <a:latin typeface="Corbel" pitchFamily="34" charset="0"/>
              </a:rPr>
              <a:t>Crônica:</a:t>
            </a:r>
            <a:r>
              <a:rPr lang="pt-BR" sz="3000" i="1">
                <a:latin typeface="Corbel" pitchFamily="34" charset="0"/>
              </a:rPr>
              <a:t> persiste &gt; 3 meses pós-craniotomia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pt-BR" sz="300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7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48680"/>
            <a:ext cx="8662442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5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</a:t>
            </a: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2800" b="1" i="1" u="sng">
                <a:latin typeface="Corbel" pitchFamily="34" charset="0"/>
              </a:rPr>
              <a:t>Migrânea pós-traumática</a:t>
            </a:r>
            <a:r>
              <a:rPr lang="pt-BR" sz="2800" b="1" i="1">
                <a:latin typeface="Corbel" pitchFamily="34" charset="0"/>
              </a:rPr>
              <a:t>:</a:t>
            </a:r>
            <a:r>
              <a:rPr lang="pt-BR" sz="2800" i="1">
                <a:latin typeface="Corbel" pitchFamily="34" charset="0"/>
              </a:rPr>
              <a:t> similar ao da migrânea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2800" b="1" i="1" u="sng">
                <a:latin typeface="Corbel" pitchFamily="34" charset="0"/>
              </a:rPr>
              <a:t>Tipo tensional</a:t>
            </a:r>
            <a:r>
              <a:rPr lang="pt-BR" sz="2800" b="1" i="1">
                <a:latin typeface="Corbel" pitchFamily="34" charset="0"/>
              </a:rPr>
              <a:t>:</a:t>
            </a:r>
            <a:r>
              <a:rPr lang="pt-BR" sz="2800" i="1">
                <a:latin typeface="Corbe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pt-BR" sz="2800" i="1">
                <a:latin typeface="Corbel" pitchFamily="34" charset="0"/>
              </a:rPr>
              <a:t>     Amitriptilina, 25 a 50 mg/dia, VO            Nortriptilina, 25 a 50 mg /dia , VO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2800" b="1" i="1" u="sng">
                <a:latin typeface="Corbel" pitchFamily="34" charset="0"/>
              </a:rPr>
              <a:t>Lesão em chicotada da coluna cervical</a:t>
            </a:r>
            <a:r>
              <a:rPr lang="pt-BR" sz="2800" b="1" i="1">
                <a:latin typeface="Corbel" pitchFamily="34" charset="0"/>
              </a:rPr>
              <a:t>:</a:t>
            </a:r>
            <a:r>
              <a:rPr lang="pt-BR" sz="2800" i="1">
                <a:latin typeface="Corbel" pitchFamily="34" charset="0"/>
              </a:rPr>
              <a:t> secção das raízes cervicais superiores, precedida por teste terapêutico: desaparecimento da dor após bloqueio anestésico da raiz C2.  </a:t>
            </a:r>
          </a:p>
        </p:txBody>
      </p:sp>
    </p:spTree>
    <p:extLst>
      <p:ext uri="{BB962C8B-B14F-4D97-AF65-F5344CB8AC3E}">
        <p14:creationId xmlns:p14="http://schemas.microsoft.com/office/powerpoint/2010/main" xmlns="" val="30550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42856"/>
            <a:ext cx="9187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6.Cefaleia associada a </a:t>
            </a:r>
            <a:r>
              <a:rPr lang="pt-BR" sz="40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disturbios</a:t>
            </a:r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vasculares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878" y="1714488"/>
            <a:ext cx="1856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2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Conceito   </a:t>
            </a:r>
            <a:endParaRPr lang="pt-BR" sz="3200" i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075" y="2299263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i="1" dirty="0" smtClean="0"/>
          </a:p>
          <a:p>
            <a:r>
              <a:rPr lang="pt-BR" sz="2400" i="1" dirty="0" smtClean="0"/>
              <a:t>Cefaleia associada a distúrbios vasculares, com apresentação aguda e associada a distúrbios neurológicos, remite-se rapidamente. Em muitas dessas doenças, como no AVEI e AVEH , a cefaleia é obscurecida por sinais neurológicos focais e/ou transtornos de consciência.</a:t>
            </a:r>
          </a:p>
          <a:p>
            <a:r>
              <a:rPr lang="pt-BR" sz="2400" i="1" dirty="0" smtClean="0"/>
              <a:t>Na hemorragia </a:t>
            </a:r>
            <a:r>
              <a:rPr lang="pt-BR" sz="2400" i="1" dirty="0" err="1" smtClean="0"/>
              <a:t>subaracnoide</a:t>
            </a:r>
            <a:r>
              <a:rPr lang="pt-BR" sz="2400" i="1" dirty="0" smtClean="0"/>
              <a:t>, cefaleia costuma ser mais proeminente. Em outras condições que podem causar cefaleia e AVE – dissecção , TVC, </a:t>
            </a:r>
            <a:r>
              <a:rPr lang="pt-BR" sz="2400" i="1" dirty="0" err="1" smtClean="0"/>
              <a:t>arterite</a:t>
            </a:r>
            <a:r>
              <a:rPr lang="pt-BR" sz="2400" i="1" dirty="0" smtClean="0"/>
              <a:t> de </a:t>
            </a:r>
            <a:r>
              <a:rPr lang="pt-BR" sz="2400" i="1" dirty="0" err="1" smtClean="0"/>
              <a:t>cél</a:t>
            </a:r>
            <a:r>
              <a:rPr lang="pt-BR" sz="2400" i="1" dirty="0" smtClean="0"/>
              <a:t>. Gigantes, </a:t>
            </a:r>
            <a:r>
              <a:rPr lang="pt-BR" sz="2400" i="1" dirty="0" err="1" smtClean="0"/>
              <a:t>angiite</a:t>
            </a:r>
            <a:r>
              <a:rPr lang="pt-BR" sz="2400" i="1" dirty="0" smtClean="0"/>
              <a:t> SNC- a mesma é sintoma inicial de alerta.</a:t>
            </a:r>
            <a:endParaRPr lang="pt-BR" i="1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dirty="0"/>
          </a:p>
        </p:txBody>
      </p:sp>
      <p:pic>
        <p:nvPicPr>
          <p:cNvPr id="7170" name="Picture 2" descr="E:\imgsalu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9909" y="1050742"/>
            <a:ext cx="2762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5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02468"/>
            <a:ext cx="888576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8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6.1 Doença cerebrovascular isquêmica aguda</a:t>
            </a:r>
            <a:endParaRPr lang="pt-BR" sz="38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628800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Acompanha sinais neurológicos focais e/ou alterações de consciência. Cefaleia de moderada intensidade. Comum em 17% a 34% dos casos de AVEI e mais prevalente em artéria basilar que carótida.</a:t>
            </a:r>
            <a:endParaRPr lang="pt-BR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1520" y="3475459"/>
            <a:ext cx="677005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8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6.1.1 Ataque isquêmico transitório</a:t>
            </a:r>
            <a:endParaRPr lang="pt-BR" sz="38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4541" y="443711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Cefaleia é sintoma raro. Ocorre déficit focal súbito com sintomas negativos ( </a:t>
            </a:r>
            <a:r>
              <a:rPr lang="pt-BR" sz="2400" i="1" dirty="0" err="1" smtClean="0"/>
              <a:t>migrânea</a:t>
            </a:r>
            <a:r>
              <a:rPr lang="pt-BR" sz="2400" i="1" dirty="0" smtClean="0"/>
              <a:t> é sintoma positivo) . Se cefaleia, aparece simultaneamente com déficit focal, com duração de até 24 horas.</a:t>
            </a:r>
            <a:endParaRPr lang="pt-BR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251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11960" y="6525344"/>
            <a:ext cx="435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09704" y="410160"/>
            <a:ext cx="683854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2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6.2 Hemorragia Subaracnóidea</a:t>
            </a:r>
            <a:endParaRPr lang="pt-BR" sz="42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9704" y="1628800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Causa mais comum de cefaleia intensa e incapacitante, início súbito (tipo trovoada) e grave. É uma cefaleia, frequentemente , unilateral , seguida por náusea, vômito, transtorno de consciência e rigidez de nuca.</a:t>
            </a:r>
          </a:p>
          <a:p>
            <a:endParaRPr lang="pt-BR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99995" y="3742001"/>
            <a:ext cx="477085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2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Critérios diagnósticos</a:t>
            </a:r>
            <a:endParaRPr lang="pt-BR" sz="42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9995" y="45863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O diagnóstico desses tipos de cefaleia é realizado por meio de imagens – TC sem contraste ou RNM (T1 e T2 ), sendo RNM exame de escolha.</a:t>
            </a:r>
          </a:p>
          <a:p>
            <a:endParaRPr lang="pt-BR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520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242" y="260648"/>
            <a:ext cx="2108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Imagens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6146" name="Picture 2" descr="E:\25f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2" y="1047750"/>
            <a:ext cx="3457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20130311091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650" y="968392"/>
            <a:ext cx="5403846" cy="48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0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atpat.unicamp.br/Dsc33732+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56" y="99458"/>
            <a:ext cx="4807784" cy="39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atpat.unicamp.br/Dsc33732++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995936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508518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 smtClean="0"/>
              <a:t>RNM: Aneurisma </a:t>
            </a:r>
            <a:r>
              <a:rPr lang="pt-BR" sz="3000" b="1" i="1" dirty="0"/>
              <a:t>sacular de um ramo da</a:t>
            </a:r>
            <a:r>
              <a:rPr lang="pt-BR" sz="3000" dirty="0"/>
              <a:t> </a:t>
            </a:r>
            <a:br>
              <a:rPr lang="pt-BR" sz="3000" dirty="0"/>
            </a:br>
            <a:r>
              <a:rPr lang="pt-BR" sz="3000" b="1" i="1" dirty="0"/>
              <a:t>A. cerebral anterior E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xmlns="" val="36883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8965" y="355301"/>
            <a:ext cx="2108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Imagens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8194" name="Picture 2" descr="http://mmspf.msdonline.com.br/pacientes/manual_merck/secao_06/images/cap74_fi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90"/>
            <a:ext cx="4095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cielo.isciii.es/img/revistas/medinte/v32n7/64v32n07-13126442fi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2" y="3383078"/>
            <a:ext cx="5715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natpat.unicamp.br/minDsc34038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7430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7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63966" y="260648"/>
            <a:ext cx="6197530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Quando suspeitar?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8229600" cy="43910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Início abrupto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Início após os 50 anos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Caráter progressivo na intensidade e/ou </a:t>
            </a:r>
            <a:r>
              <a:rPr lang="pt-BR" sz="2400" i="1" dirty="0" err="1" smtClean="0"/>
              <a:t>freqüência</a:t>
            </a:r>
            <a:r>
              <a:rPr lang="pt-BR" sz="2400" i="1" dirty="0" smtClean="0"/>
              <a:t> e </a:t>
            </a:r>
            <a:r>
              <a:rPr lang="pt-BR" sz="2400" i="1" dirty="0" err="1" smtClean="0"/>
              <a:t>refratariedade</a:t>
            </a:r>
            <a:r>
              <a:rPr lang="pt-BR" sz="2400" i="1" dirty="0" smtClean="0"/>
              <a:t> ao tratamento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Mudança no padrão de uma </a:t>
            </a:r>
            <a:r>
              <a:rPr lang="pt-BR" sz="2400" i="1" dirty="0" err="1" smtClean="0"/>
              <a:t>cefaléia</a:t>
            </a:r>
            <a:r>
              <a:rPr lang="pt-BR" sz="2400" i="1" dirty="0" smtClean="0"/>
              <a:t> pré-existente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Associada a déficit neurológico ou sinais e sintomas de doença orgânica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Em tratamento para CA ou AIDS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História de queda ou trauma de crânio recente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Abuso de analgésicos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400" i="1" dirty="0" smtClean="0"/>
              <a:t>Não preencher critérios para nenhuma </a:t>
            </a:r>
            <a:r>
              <a:rPr lang="pt-BR" sz="2400" i="1" dirty="0" err="1" smtClean="0"/>
              <a:t>cefaléia</a:t>
            </a:r>
            <a:r>
              <a:rPr lang="pt-BR" sz="2400" i="1" dirty="0" smtClean="0"/>
              <a:t> primária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4541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atpat.unicamp.br/Dsc34413+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667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5661248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 smtClean="0"/>
              <a:t>RNM: Infarto </a:t>
            </a:r>
            <a:r>
              <a:rPr lang="pt-BR" sz="2500" b="1" i="1" dirty="0"/>
              <a:t>agudo do território da A. cerebral média E por trombose pós traumática da A. carótida interna E.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xmlns="" val="15133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72240" y="2632385"/>
            <a:ext cx="18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pt-BR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76767" y="2774538"/>
            <a:ext cx="76116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7. Cefaleia </a:t>
            </a:r>
            <a:r>
              <a:rPr lang="pt-BR" sz="4400" i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associada a distúrbio intracraniano não-vascular</a:t>
            </a:r>
          </a:p>
        </p:txBody>
      </p:sp>
    </p:spTree>
    <p:extLst>
      <p:ext uri="{BB962C8B-B14F-4D97-AF65-F5344CB8AC3E}">
        <p14:creationId xmlns:p14="http://schemas.microsoft.com/office/powerpoint/2010/main" xmlns="" val="3482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88640"/>
            <a:ext cx="50437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Características Gerais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83165" y="1215951"/>
            <a:ext cx="7910264" cy="5491807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just">
              <a:buNone/>
            </a:pPr>
            <a:r>
              <a:rPr lang="pt-BR" sz="2400" i="1" dirty="0" smtClean="0"/>
              <a:t>	Vale </a:t>
            </a:r>
            <a:r>
              <a:rPr lang="pt-BR" sz="2400" i="1" dirty="0"/>
              <a:t>lembrar que para a maior parte das cefaleias secundárias, as características da cefaleia em si são pobremente descritas na literatura científica. Até mesmo para aquelas que estão bem descritas, existem, geralmente, poucas características diagnósticas </a:t>
            </a:r>
            <a:r>
              <a:rPr lang="pt-BR" sz="2400" i="1" dirty="0" smtClean="0"/>
              <a:t>importantes.</a:t>
            </a:r>
          </a:p>
          <a:p>
            <a:pPr marL="68580" indent="0" algn="just">
              <a:buNone/>
            </a:pPr>
            <a:r>
              <a:rPr lang="pt-BR" sz="2400" i="1" dirty="0"/>
              <a:t>	</a:t>
            </a:r>
            <a:r>
              <a:rPr lang="pt-BR" sz="2400" i="1" dirty="0" smtClean="0"/>
              <a:t>O </a:t>
            </a:r>
            <a:r>
              <a:rPr lang="pt-BR" sz="2400" i="1" dirty="0"/>
              <a:t>diagnóstico geralmente se torna definitivo apenas quando a cefaleia se resolve completamente ou apresenta grande melhora após tratamento efetivo ou remissão espontânea da desordem </a:t>
            </a:r>
            <a:r>
              <a:rPr lang="pt-BR" sz="2400" i="1" dirty="0" smtClean="0"/>
              <a:t>causal.</a:t>
            </a:r>
          </a:p>
          <a:p>
            <a:pPr marL="68580" indent="0" algn="just">
              <a:buNone/>
            </a:pPr>
            <a:r>
              <a:rPr lang="pt-BR" sz="2400" i="1" dirty="0"/>
              <a:t>	</a:t>
            </a:r>
            <a:r>
              <a:rPr lang="pt-BR" sz="2400" i="1" dirty="0" smtClean="0"/>
              <a:t>Se </a:t>
            </a:r>
            <a:r>
              <a:rPr lang="pt-BR" sz="2400" i="1" dirty="0"/>
              <a:t>a desordem intracraniana não pode ser tratada de modo eficaz ou não apresenta remissão espontânea, ou quando não há tempo suficiente para que isso ocorra, o diagnóstico de Cefaleia provavelmente atribuída a desordem intracraniana não vascular é aplicado.</a:t>
            </a:r>
          </a:p>
        </p:txBody>
      </p:sp>
    </p:spTree>
    <p:extLst>
      <p:ext uri="{BB962C8B-B14F-4D97-AF65-F5344CB8AC3E}">
        <p14:creationId xmlns:p14="http://schemas.microsoft.com/office/powerpoint/2010/main" xmlns="" val="24013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6779" y="548680"/>
            <a:ext cx="8784976" cy="5688632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pt-BR" sz="2400" i="1" u="sng" dirty="0" smtClean="0"/>
              <a:t>1</a:t>
            </a:r>
            <a:r>
              <a:rPr lang="pt-BR" sz="2400" i="1" u="sng" dirty="0"/>
              <a:t>. Cefaleia atribuída à alta pressão do líquido cefalorraquidiano</a:t>
            </a:r>
          </a:p>
          <a:p>
            <a:endParaRPr lang="pt-BR" sz="2400" i="1" dirty="0"/>
          </a:p>
          <a:p>
            <a:r>
              <a:rPr lang="pt-BR" sz="2400" i="1" dirty="0"/>
              <a:t>Cefaleia atribuída à hipertensão intracraniana idiopática;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Pressão do LCR, paralisia do abducente, </a:t>
            </a:r>
            <a:r>
              <a:rPr lang="pt-BR" sz="2400" i="1" dirty="0" err="1"/>
              <a:t>blind</a:t>
            </a:r>
            <a:r>
              <a:rPr lang="pt-BR" sz="2400" i="1" dirty="0"/>
              <a:t> spots</a:t>
            </a:r>
            <a:r>
              <a:rPr lang="pt-BR" sz="2400" i="1" dirty="0" smtClean="0"/>
              <a:t>)</a:t>
            </a:r>
          </a:p>
          <a:p>
            <a:pPr marL="68580" indent="0" algn="ctr">
              <a:buNone/>
            </a:pPr>
            <a:endParaRPr lang="pt-BR" sz="2400" i="1" dirty="0"/>
          </a:p>
          <a:p>
            <a:r>
              <a:rPr lang="pt-BR" sz="2400" i="1" dirty="0"/>
              <a:t>Cefaleia atribuída à hipertensão intracraniana secundária a causas metabólicas, tóxicas ou hormonais;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pós desordem endócrina, </a:t>
            </a:r>
            <a:r>
              <a:rPr lang="pt-BR" sz="2400" i="1" dirty="0" err="1"/>
              <a:t>hipervitaminose</a:t>
            </a:r>
            <a:r>
              <a:rPr lang="pt-BR" sz="2400" i="1" dirty="0"/>
              <a:t> A, ou substâncias que aumentam pressão do LCR) </a:t>
            </a:r>
            <a:endParaRPr lang="pt-BR" sz="2400" i="1" dirty="0" smtClean="0"/>
          </a:p>
          <a:p>
            <a:pPr marL="68580" indent="0" algn="ctr">
              <a:buNone/>
            </a:pPr>
            <a:endParaRPr lang="pt-BR" sz="2400" i="1" dirty="0"/>
          </a:p>
          <a:p>
            <a:r>
              <a:rPr lang="pt-BR" sz="2400" i="1" dirty="0"/>
              <a:t>Cefaleia atribuída à hipertensão intracraniana secundária à hidrocefalia;</a:t>
            </a:r>
          </a:p>
          <a:p>
            <a:pPr marL="68580" indent="0" algn="ctr">
              <a:buNone/>
            </a:pPr>
            <a:r>
              <a:rPr lang="pt-BR" sz="2400" i="1" dirty="0"/>
              <a:t>(*alargamento ventricular na </a:t>
            </a:r>
            <a:r>
              <a:rPr lang="pt-BR" sz="2400" i="1" dirty="0" err="1"/>
              <a:t>neuroimagem</a:t>
            </a:r>
            <a:r>
              <a:rPr lang="pt-BR" sz="2400" i="1" dirty="0" smtClean="0"/>
              <a:t>)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5250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93649" y="634544"/>
            <a:ext cx="8964488" cy="5328591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pt-BR" sz="2400" i="1" dirty="0"/>
          </a:p>
          <a:p>
            <a:pPr marL="68580" indent="0">
              <a:buNone/>
            </a:pPr>
            <a:r>
              <a:rPr lang="pt-BR" sz="2400" i="1" u="sng" dirty="0" smtClean="0"/>
              <a:t>2. Cefaleia atribuída à baixa pressão do líquido cefalorraquidiano</a:t>
            </a:r>
          </a:p>
          <a:p>
            <a:pPr marL="68580" indent="0">
              <a:buNone/>
            </a:pPr>
            <a:endParaRPr lang="pt-BR" sz="2400" i="1" u="sng" dirty="0" smtClean="0"/>
          </a:p>
          <a:p>
            <a:r>
              <a:rPr lang="pt-BR" sz="2400" i="1" dirty="0" smtClean="0"/>
              <a:t>Cefaleia pós-punção da dura;</a:t>
            </a:r>
          </a:p>
          <a:p>
            <a:pPr marL="68580" indent="0" algn="ctr">
              <a:buNone/>
            </a:pPr>
            <a:r>
              <a:rPr lang="pt-BR" sz="2400" i="1" dirty="0" smtClean="0"/>
              <a:t>(*cefaleia 5 dias após a punção)</a:t>
            </a:r>
          </a:p>
          <a:p>
            <a:pPr marL="68580" indent="0" algn="ctr">
              <a:buNone/>
            </a:pPr>
            <a:endParaRPr lang="pt-BR" sz="2400" i="1" dirty="0" smtClean="0"/>
          </a:p>
          <a:p>
            <a:r>
              <a:rPr lang="pt-BR" sz="2400" i="1" dirty="0" smtClean="0"/>
              <a:t>Cefaleia relacionada à fístula cefalorraquidiana;</a:t>
            </a:r>
          </a:p>
          <a:p>
            <a:pPr marL="68580" indent="0" algn="ctr">
              <a:buNone/>
            </a:pPr>
            <a:r>
              <a:rPr lang="pt-BR" sz="2400" i="1" dirty="0" smtClean="0"/>
              <a:t>(* cefaleia piora ao sentar ou levantar e se resolve com o fechamento da fístula pois a condição adjacente é a queda do LCR)</a:t>
            </a:r>
          </a:p>
          <a:p>
            <a:pPr marL="68580" indent="0" algn="ctr">
              <a:buNone/>
            </a:pPr>
            <a:endParaRPr lang="pt-BR" sz="2400" i="1" dirty="0" smtClean="0"/>
          </a:p>
          <a:p>
            <a:pPr algn="just"/>
            <a:r>
              <a:rPr lang="pt-BR" sz="2400" i="1" dirty="0" smtClean="0"/>
              <a:t>Cefaleia atribuída a baixa pressão espontânea do líquido cefalorraquidiano;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286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65657" y="44624"/>
            <a:ext cx="8870839" cy="6394856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pt-BR" sz="2400" i="1" dirty="0"/>
          </a:p>
          <a:p>
            <a:pPr marL="68580" indent="0">
              <a:buNone/>
            </a:pPr>
            <a:r>
              <a:rPr lang="pt-BR" sz="2400" i="1" u="sng" dirty="0"/>
              <a:t>3. Cefaleia atribuída à doença inflamatória </a:t>
            </a:r>
            <a:r>
              <a:rPr lang="pt-BR" sz="2400" i="1" u="sng" dirty="0" smtClean="0"/>
              <a:t>não-infecciosa</a:t>
            </a:r>
          </a:p>
          <a:p>
            <a:pPr marL="68580" indent="0">
              <a:buNone/>
            </a:pPr>
            <a:endParaRPr lang="pt-BR" sz="2400" i="1" u="sng" dirty="0"/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a </a:t>
            </a:r>
            <a:r>
              <a:rPr lang="pt-BR" sz="2400" i="1" dirty="0" err="1"/>
              <a:t>neurosarcoidose</a:t>
            </a:r>
            <a:r>
              <a:rPr lang="pt-BR" sz="2400" i="1" dirty="0"/>
              <a:t>;</a:t>
            </a:r>
          </a:p>
          <a:p>
            <a:pPr marL="68580" indent="0" algn="ctr">
              <a:buNone/>
            </a:pPr>
            <a:r>
              <a:rPr lang="pt-BR" sz="2400" i="1" dirty="0" smtClean="0"/>
              <a:t>(* </a:t>
            </a:r>
            <a:r>
              <a:rPr lang="pt-BR" sz="2400" i="1" dirty="0"/>
              <a:t>evidências de </a:t>
            </a:r>
            <a:r>
              <a:rPr lang="pt-BR" sz="2400" i="1" dirty="0" err="1"/>
              <a:t>neurosarcoidose</a:t>
            </a:r>
            <a:r>
              <a:rPr lang="pt-BR" sz="2400" i="1" dirty="0"/>
              <a:t> como lesão nervos craniais, lesão na RM</a:t>
            </a:r>
            <a:r>
              <a:rPr lang="pt-BR" sz="2400" i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a meningite não-infecciosa;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uso de </a:t>
            </a:r>
            <a:r>
              <a:rPr lang="pt-BR" sz="2400" i="1" dirty="0" err="1"/>
              <a:t>ibuprofeno</a:t>
            </a:r>
            <a:r>
              <a:rPr lang="pt-BR" sz="2400" i="1" dirty="0"/>
              <a:t>, imunoglobulina, penicilina, </a:t>
            </a:r>
            <a:r>
              <a:rPr lang="pt-BR" sz="2400" i="1" dirty="0" err="1"/>
              <a:t>trimetoprim</a:t>
            </a:r>
            <a:r>
              <a:rPr lang="pt-BR" sz="2400" i="1" dirty="0"/>
              <a:t>. Resolução após 3 meses da retirada da substância causadora</a:t>
            </a:r>
            <a:r>
              <a:rPr lang="pt-BR" sz="2400" i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à outra doença não-infecciosa;</a:t>
            </a:r>
          </a:p>
          <a:p>
            <a:pPr marL="68580" indent="0" algn="ctr">
              <a:buNone/>
            </a:pPr>
            <a:r>
              <a:rPr lang="pt-BR" sz="2400" i="1" dirty="0" smtClean="0"/>
              <a:t>(* </a:t>
            </a:r>
            <a:r>
              <a:rPr lang="pt-BR" sz="2400" i="1" dirty="0"/>
              <a:t>relacionar com encefalomielite, LES, Síndrome de </a:t>
            </a:r>
            <a:r>
              <a:rPr lang="pt-BR" sz="2400" i="1" dirty="0" err="1"/>
              <a:t>Behçet</a:t>
            </a:r>
            <a:r>
              <a:rPr lang="pt-BR" sz="2400" i="1" dirty="0"/>
              <a:t>, Síndrome do anticorpo </a:t>
            </a:r>
            <a:r>
              <a:rPr lang="pt-BR" sz="2400" i="1" dirty="0" err="1"/>
              <a:t>antifosfolípide</a:t>
            </a:r>
            <a:r>
              <a:rPr lang="pt-BR" sz="2400" i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à </a:t>
            </a:r>
            <a:r>
              <a:rPr lang="pt-BR" sz="2400" i="1" dirty="0" err="1"/>
              <a:t>hipofisite</a:t>
            </a:r>
            <a:r>
              <a:rPr lang="pt-BR" sz="2400" i="1" dirty="0"/>
              <a:t> </a:t>
            </a:r>
            <a:r>
              <a:rPr lang="pt-BR" sz="2400" i="1" dirty="0" err="1"/>
              <a:t>linfocítica</a:t>
            </a:r>
            <a:r>
              <a:rPr lang="pt-BR" sz="2400" i="1" dirty="0"/>
              <a:t>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cefaleia se associa temporalmente com </a:t>
            </a:r>
            <a:r>
              <a:rPr lang="pt-BR" sz="2400" i="1" dirty="0" err="1"/>
              <a:t>hipopituitarismo</a:t>
            </a:r>
            <a:r>
              <a:rPr lang="pt-BR" sz="2400" i="1" dirty="0"/>
              <a:t> + </a:t>
            </a:r>
            <a:r>
              <a:rPr lang="pt-BR" sz="2400" i="1" dirty="0" err="1"/>
              <a:t>neuroimagem</a:t>
            </a:r>
            <a:r>
              <a:rPr lang="pt-BR" sz="2400" i="1" dirty="0"/>
              <a:t> + biópsia)</a:t>
            </a:r>
          </a:p>
        </p:txBody>
      </p:sp>
    </p:spTree>
    <p:extLst>
      <p:ext uri="{BB962C8B-B14F-4D97-AF65-F5344CB8AC3E}">
        <p14:creationId xmlns:p14="http://schemas.microsoft.com/office/powerpoint/2010/main" xmlns="" val="15224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65657" y="202496"/>
            <a:ext cx="8870839" cy="6394856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pt-BR" sz="2400" i="1" dirty="0"/>
          </a:p>
          <a:p>
            <a:pPr marL="68580" indent="0">
              <a:buNone/>
            </a:pPr>
            <a:r>
              <a:rPr lang="pt-BR" sz="2400" i="1" u="sng" dirty="0"/>
              <a:t>4. Cefaleia atribuída a neoplasma </a:t>
            </a:r>
            <a:r>
              <a:rPr lang="pt-BR" sz="2400" i="1" u="sng" dirty="0" smtClean="0"/>
              <a:t>intracraniano</a:t>
            </a:r>
          </a:p>
          <a:p>
            <a:pPr marL="68580" indent="0">
              <a:buNone/>
            </a:pPr>
            <a:endParaRPr lang="pt-BR" sz="2400" i="1" u="sng" dirty="0"/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à pressão intracraniana aumentada ou hidrocefalia causada por neoplasma;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náusea e vômitos, piora ao exercício físico/manobra </a:t>
            </a:r>
            <a:r>
              <a:rPr lang="pt-BR" sz="2400" i="1" dirty="0" err="1"/>
              <a:t>Valsalva</a:t>
            </a:r>
            <a:r>
              <a:rPr lang="pt-BR" sz="2400" i="1" dirty="0"/>
              <a:t>/tosse/espirro, lesão com efeito de massa na </a:t>
            </a:r>
            <a:r>
              <a:rPr lang="pt-BR" sz="2400" i="1" dirty="0" err="1"/>
              <a:t>neuroimagem</a:t>
            </a:r>
            <a:r>
              <a:rPr lang="pt-BR" sz="2400" i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diretamente a neoplasma;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confirmação pela </a:t>
            </a:r>
            <a:r>
              <a:rPr lang="pt-BR" sz="2400" i="1" dirty="0" err="1"/>
              <a:t>neuroimagem</a:t>
            </a:r>
            <a:r>
              <a:rPr lang="pt-BR" sz="2400" i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à meningite carcinomatosa;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análise do LCR e </a:t>
            </a:r>
            <a:r>
              <a:rPr lang="pt-BR" sz="2400" i="1" dirty="0" err="1"/>
              <a:t>neuroimagem</a:t>
            </a:r>
            <a:r>
              <a:rPr lang="pt-BR" sz="2400" i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Cefaleia </a:t>
            </a:r>
            <a:r>
              <a:rPr lang="pt-BR" sz="2400" i="1" dirty="0"/>
              <a:t>associada à </a:t>
            </a:r>
            <a:r>
              <a:rPr lang="pt-BR" sz="2400" i="1" dirty="0" err="1"/>
              <a:t>hiper</a:t>
            </a:r>
            <a:r>
              <a:rPr lang="pt-BR" sz="2400" i="1" dirty="0"/>
              <a:t> ou </a:t>
            </a:r>
            <a:r>
              <a:rPr lang="pt-BR" sz="2400" i="1" dirty="0" err="1"/>
              <a:t>hiposecreção</a:t>
            </a:r>
            <a:r>
              <a:rPr lang="pt-BR" sz="2400" i="1" dirty="0"/>
              <a:t> hipotalâmica ou </a:t>
            </a:r>
            <a:r>
              <a:rPr lang="pt-BR" sz="2400" i="1" dirty="0" err="1"/>
              <a:t>hipofisária</a:t>
            </a:r>
            <a:r>
              <a:rPr lang="pt-BR" sz="2400" i="1" dirty="0"/>
              <a:t>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hipersecreção hormonal associada a </a:t>
            </a:r>
            <a:r>
              <a:rPr lang="pt-BR" sz="2400" i="1" dirty="0" err="1"/>
              <a:t>microadenomas</a:t>
            </a:r>
            <a:r>
              <a:rPr lang="pt-BR" sz="2400" i="1" dirty="0"/>
              <a:t>  &lt;10 mm)</a:t>
            </a:r>
          </a:p>
        </p:txBody>
      </p:sp>
    </p:spTree>
    <p:extLst>
      <p:ext uri="{BB962C8B-B14F-4D97-AF65-F5344CB8AC3E}">
        <p14:creationId xmlns:p14="http://schemas.microsoft.com/office/powerpoint/2010/main" xmlns="" val="41817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95536" y="116632"/>
            <a:ext cx="8438791" cy="674136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pt-BR" sz="2400" i="1" u="sng" dirty="0" smtClean="0"/>
              <a:t>5</a:t>
            </a:r>
            <a:r>
              <a:rPr lang="pt-BR" sz="2400" i="1" u="sng" dirty="0"/>
              <a:t>. Cefaleia atribuída à injeção </a:t>
            </a:r>
            <a:r>
              <a:rPr lang="pt-BR" sz="2400" i="1" u="sng" dirty="0" err="1"/>
              <a:t>intratecal</a:t>
            </a:r>
            <a:r>
              <a:rPr lang="pt-BR" sz="2400" i="1" u="sng" dirty="0" smtClean="0"/>
              <a:t>;</a:t>
            </a:r>
          </a:p>
          <a:p>
            <a:pPr marL="68580" indent="0" algn="ctr">
              <a:buNone/>
            </a:pPr>
            <a:r>
              <a:rPr lang="pt-BR" sz="2400" i="1" dirty="0" smtClean="0"/>
              <a:t>(*</a:t>
            </a:r>
            <a:r>
              <a:rPr lang="pt-BR" sz="2400" i="1" dirty="0"/>
              <a:t>cefaleia após 4 horas da realização do procedimento</a:t>
            </a:r>
            <a:r>
              <a:rPr lang="pt-BR" sz="2400" i="1" dirty="0" smtClean="0"/>
              <a:t>)</a:t>
            </a:r>
          </a:p>
          <a:p>
            <a:pPr marL="68580" indent="0" algn="ctr">
              <a:buNone/>
            </a:pPr>
            <a:endParaRPr lang="pt-BR" sz="2400" i="1" dirty="0"/>
          </a:p>
          <a:p>
            <a:pPr marL="68580" indent="0">
              <a:buNone/>
            </a:pPr>
            <a:r>
              <a:rPr lang="pt-BR" sz="2400" i="1" u="sng" dirty="0"/>
              <a:t>6. Cefaleia atribuída à epilepsia;</a:t>
            </a:r>
          </a:p>
          <a:p>
            <a:pPr marL="68580" indent="0" algn="ctr">
              <a:buNone/>
            </a:pPr>
            <a:r>
              <a:rPr lang="pt-BR" sz="2400" i="1" dirty="0" smtClean="0"/>
              <a:t>- </a:t>
            </a:r>
            <a:r>
              <a:rPr lang="pt-BR" sz="2400" i="1" dirty="0"/>
              <a:t>Hemicrania epiléptica; (* </a:t>
            </a:r>
            <a:r>
              <a:rPr lang="pt-BR" sz="2400" i="1" dirty="0" err="1"/>
              <a:t>sincronicidade</a:t>
            </a:r>
            <a:r>
              <a:rPr lang="pt-BR" sz="2400" i="1" dirty="0"/>
              <a:t> com a crise epiléptica)</a:t>
            </a:r>
          </a:p>
          <a:p>
            <a:pPr marL="68580" indent="0" algn="ctr">
              <a:buNone/>
            </a:pPr>
            <a:r>
              <a:rPr lang="pt-BR" sz="2400" i="1" dirty="0" smtClean="0"/>
              <a:t>- </a:t>
            </a:r>
            <a:r>
              <a:rPr lang="pt-BR" sz="2400" i="1" dirty="0"/>
              <a:t>Cefaleia pós-epilepsia; (* pós crise-</a:t>
            </a:r>
            <a:r>
              <a:rPr lang="pt-BR" sz="2400" i="1" dirty="0" err="1"/>
              <a:t>ictal</a:t>
            </a:r>
            <a:r>
              <a:rPr lang="pt-BR" sz="2400" i="1" dirty="0"/>
              <a:t>)</a:t>
            </a:r>
          </a:p>
          <a:p>
            <a:pPr marL="68580" indent="0" algn="ctr">
              <a:buNone/>
            </a:pPr>
            <a:r>
              <a:rPr lang="pt-BR" sz="2400" i="1" dirty="0"/>
              <a:t>(** aumento da excitabilidade neuronal + fatores genéticos)  </a:t>
            </a:r>
            <a:endParaRPr lang="pt-BR" sz="2400" i="1" dirty="0" smtClean="0"/>
          </a:p>
          <a:p>
            <a:pPr marL="68580" indent="0" algn="ctr">
              <a:buNone/>
            </a:pPr>
            <a:r>
              <a:rPr lang="pt-BR" sz="2400" i="1" dirty="0" smtClean="0"/>
              <a:t>                                 </a:t>
            </a:r>
          </a:p>
          <a:p>
            <a:pPr marL="68580" indent="0" algn="just">
              <a:buNone/>
            </a:pPr>
            <a:r>
              <a:rPr lang="pt-BR" sz="2400" i="1" u="sng" dirty="0" smtClean="0"/>
              <a:t>7</a:t>
            </a:r>
            <a:r>
              <a:rPr lang="pt-BR" sz="2400" i="1" u="sng" dirty="0"/>
              <a:t>. Cefaleia atribuída à malformação de </a:t>
            </a:r>
            <a:r>
              <a:rPr lang="pt-BR" sz="2400" i="1" u="sng" dirty="0" err="1"/>
              <a:t>Chiari</a:t>
            </a:r>
            <a:r>
              <a:rPr lang="pt-BR" sz="2400" i="1" u="sng" dirty="0"/>
              <a:t> tipo I</a:t>
            </a:r>
          </a:p>
          <a:p>
            <a:pPr marL="68580" indent="0" algn="ctr">
              <a:buNone/>
            </a:pPr>
            <a:r>
              <a:rPr lang="pt-BR" sz="2400" i="1" dirty="0"/>
              <a:t>(*análise LCR</a:t>
            </a:r>
            <a:r>
              <a:rPr lang="pt-BR" sz="2400" i="1" dirty="0" smtClean="0"/>
              <a:t>)</a:t>
            </a:r>
          </a:p>
          <a:p>
            <a:pPr marL="68580" indent="0" algn="ctr">
              <a:buNone/>
            </a:pPr>
            <a:endParaRPr lang="pt-BR" sz="2400" i="1" dirty="0"/>
          </a:p>
          <a:p>
            <a:pPr marL="68580" indent="0">
              <a:buNone/>
            </a:pPr>
            <a:r>
              <a:rPr lang="pt-BR" sz="2400" i="1" u="sng" dirty="0"/>
              <a:t>8. Síndrome da cefaleia e do déficit neurológico transitório com </a:t>
            </a:r>
            <a:r>
              <a:rPr lang="pt-BR" sz="2400" i="1" u="sng" dirty="0" err="1"/>
              <a:t>linfocitose</a:t>
            </a:r>
            <a:r>
              <a:rPr lang="pt-BR" sz="2400" i="1" u="sng" dirty="0"/>
              <a:t> de líquido cefalorraquidiano (</a:t>
            </a:r>
            <a:r>
              <a:rPr lang="pt-BR" sz="2400" i="1" u="sng" dirty="0" err="1"/>
              <a:t>HaNDL</a:t>
            </a:r>
            <a:r>
              <a:rPr lang="pt-BR" sz="2400" i="1" u="sng" dirty="0" smtClean="0"/>
              <a:t>);</a:t>
            </a:r>
          </a:p>
          <a:p>
            <a:pPr marL="68580" indent="0">
              <a:buNone/>
            </a:pPr>
            <a:endParaRPr lang="pt-BR" sz="2400" i="1" u="sng" dirty="0"/>
          </a:p>
          <a:p>
            <a:pPr marL="68580" indent="0">
              <a:buNone/>
            </a:pPr>
            <a:r>
              <a:rPr lang="pt-BR" sz="2400" i="1" u="sng" dirty="0"/>
              <a:t>9. Cefaleia atribuída a outra desordem intracraniana não-vascular;</a:t>
            </a:r>
          </a:p>
        </p:txBody>
      </p:sp>
    </p:spTree>
    <p:extLst>
      <p:ext uri="{BB962C8B-B14F-4D97-AF65-F5344CB8AC3E}">
        <p14:creationId xmlns:p14="http://schemas.microsoft.com/office/powerpoint/2010/main" xmlns="" val="11152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7493" y="2414498"/>
            <a:ext cx="86290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8.Cefaleia atribuída a uma substância</a:t>
            </a:r>
          </a:p>
          <a:p>
            <a:pPr algn="ctr"/>
            <a:r>
              <a:rPr lang="pt-BR" sz="4400" i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</a:t>
            </a:r>
            <a:r>
              <a:rPr lang="pt-BR" sz="4400" i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u a sua supressão</a:t>
            </a:r>
            <a:endParaRPr lang="pt-BR" sz="4400" i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4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955" y="188640"/>
            <a:ext cx="88201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8. 1 Cefaleia induzida por uso ou exposição</a:t>
            </a:r>
          </a:p>
          <a:p>
            <a:pPr algn="ctr"/>
            <a:r>
              <a:rPr lang="pt-BR" sz="4000" i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</a:t>
            </a:r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guda de substância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20608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NO, FDE, álcool, componentes alimentares, cocaína, maconha, histamina, CGRP.</a:t>
            </a:r>
            <a:endParaRPr lang="pt-BR" sz="2400" i="1" dirty="0"/>
          </a:p>
        </p:txBody>
      </p:sp>
      <p:sp>
        <p:nvSpPr>
          <p:cNvPr id="4" name="Retângulo 3"/>
          <p:cNvSpPr/>
          <p:nvPr/>
        </p:nvSpPr>
        <p:spPr>
          <a:xfrm>
            <a:off x="179512" y="3429000"/>
            <a:ext cx="8837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8. 2 Cefaleia por uso excessivo de medicamento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5536" y="439820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Ergotamina, </a:t>
            </a:r>
            <a:r>
              <a:rPr lang="pt-BR" sz="2400" i="1" dirty="0" err="1" smtClean="0"/>
              <a:t>triptanos</a:t>
            </a:r>
            <a:r>
              <a:rPr lang="pt-BR" sz="2400" i="1" dirty="0" smtClean="0"/>
              <a:t> , analgésicos, </a:t>
            </a:r>
            <a:r>
              <a:rPr lang="pt-BR" sz="2400" i="1" dirty="0" err="1" smtClean="0"/>
              <a:t>opioides</a:t>
            </a:r>
            <a:r>
              <a:rPr lang="pt-BR" sz="2400" i="1" dirty="0" smtClean="0"/>
              <a:t>, combinação de medicamentos, outros medicamentos.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257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39752" y="182250"/>
            <a:ext cx="41665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Neuro</a:t>
            </a:r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-imagem</a:t>
            </a:r>
          </a:p>
          <a:p>
            <a:pPr algn="ctr"/>
            <a:r>
              <a:rPr lang="pt-BR" sz="4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Princípios Básicos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51520" y="2008030"/>
            <a:ext cx="8784976" cy="4445306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b="1" i="1" u="sng" dirty="0" smtClean="0"/>
              <a:t>Ressonância Magnética (RNM)</a:t>
            </a:r>
          </a:p>
          <a:p>
            <a:pPr marL="0" indent="0">
              <a:buFont typeface="Wingdings"/>
              <a:buNone/>
            </a:pPr>
            <a:endParaRPr lang="pt-BR" sz="2400" i="1" dirty="0" smtClean="0"/>
          </a:p>
          <a:p>
            <a:pPr marL="0" indent="0">
              <a:buFont typeface="Wingdings"/>
              <a:buNone/>
            </a:pPr>
            <a:r>
              <a:rPr lang="pt-BR" sz="2400" i="1" u="sng" dirty="0" smtClean="0"/>
              <a:t>Como funciona?</a:t>
            </a:r>
          </a:p>
          <a:p>
            <a:pPr marL="0" indent="0">
              <a:buFont typeface="Wingdings"/>
              <a:buNone/>
            </a:pPr>
            <a:r>
              <a:rPr lang="pt-BR" sz="2400" dirty="0" smtClean="0"/>
              <a:t>        </a:t>
            </a:r>
            <a:r>
              <a:rPr lang="pt-BR" sz="2400" i="1" dirty="0" smtClean="0"/>
              <a:t>Tecidos corporais são submetidos a altos campos magnéticos.</a:t>
            </a:r>
          </a:p>
          <a:p>
            <a:pPr marL="0" indent="0">
              <a:buFont typeface="Wingdings"/>
              <a:buNone/>
            </a:pPr>
            <a:endParaRPr lang="pt-BR" sz="2400" i="1" dirty="0" smtClean="0"/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      alinhamento dos núcleos dos átomos de hidrogênio constituintes do    	tecido com o vetor magnético principal induzido pela máquina.</a:t>
            </a:r>
          </a:p>
          <a:p>
            <a:pPr marL="0" indent="0">
              <a:buFont typeface="Wingdings"/>
              <a:buNone/>
            </a:pPr>
            <a:endParaRPr lang="pt-BR" i="1" dirty="0" smtClean="0"/>
          </a:p>
          <a:p>
            <a:pPr marL="0" indent="0">
              <a:buFont typeface="Wingdings"/>
              <a:buNone/>
            </a:pPr>
            <a:endParaRPr lang="pt-BR" i="1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4211960" y="3832601"/>
            <a:ext cx="0" cy="46049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06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64781" y="413956"/>
            <a:ext cx="93263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8. 3 Cefaleia como efeito adverso atribuída ao uso </a:t>
            </a:r>
          </a:p>
          <a:p>
            <a:pPr algn="ctr"/>
            <a:r>
              <a:rPr lang="pt-BR" sz="3600" i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</a:t>
            </a:r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rônico de medicamento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95922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Hormônio exógeno.</a:t>
            </a:r>
            <a:endParaRPr lang="pt-BR" sz="2400" i="1" dirty="0"/>
          </a:p>
        </p:txBody>
      </p:sp>
      <p:sp>
        <p:nvSpPr>
          <p:cNvPr id="4" name="Retângulo 3"/>
          <p:cNvSpPr/>
          <p:nvPr/>
        </p:nvSpPr>
        <p:spPr>
          <a:xfrm>
            <a:off x="683568" y="3284984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8. 3 Cefaleia atribuída à interrupção </a:t>
            </a:r>
          </a:p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do uso de substância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4758243"/>
            <a:ext cx="828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Interrupção do uso de cafeína, </a:t>
            </a:r>
            <a:r>
              <a:rPr lang="pt-BR" sz="2400" i="1" dirty="0" err="1" smtClean="0"/>
              <a:t>opioides</a:t>
            </a:r>
            <a:r>
              <a:rPr lang="pt-BR" sz="2400" i="1" dirty="0" smtClean="0"/>
              <a:t>, estrógenos, outras substâncias de uso crônico.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3462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27311"/>
            <a:ext cx="8064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Comentário geral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2780928"/>
            <a:ext cx="8289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Cefaleia primária, secundária ou ambas?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t-BR" sz="2400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Definitiva ou provável?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6682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84455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Entendendo a cefaleia por uso excessivo de substâncias(1) ou por sua supressão(2)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47192" y="2560836"/>
            <a:ext cx="8289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Papel do fator de crescimento do nervo (NGF).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Sensibilização dos neurônios </a:t>
            </a:r>
            <a:r>
              <a:rPr lang="pt-BR" sz="2400" i="1" dirty="0" err="1" smtClean="0"/>
              <a:t>trigeminais</a:t>
            </a:r>
            <a:r>
              <a:rPr lang="pt-BR" sz="2400" i="1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Modulação da dor no diencéfalo.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i="1" dirty="0"/>
          </a:p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Ativação das </a:t>
            </a:r>
            <a:r>
              <a:rPr lang="pt-BR" sz="2400" i="1" dirty="0" err="1" smtClean="0"/>
              <a:t>on-cells</a:t>
            </a:r>
            <a:r>
              <a:rPr lang="pt-BR" sz="2400" i="1" dirty="0" smtClean="0"/>
              <a:t> e diminuição da atividade das off-</a:t>
            </a:r>
            <a:r>
              <a:rPr lang="pt-BR" sz="2400" i="1" dirty="0" err="1" smtClean="0"/>
              <a:t>cells</a:t>
            </a:r>
            <a:r>
              <a:rPr lang="pt-BR" sz="2400" i="1" dirty="0" smtClean="0"/>
              <a:t>.</a:t>
            </a:r>
            <a:endParaRPr lang="pt-BR" sz="2400" i="1" dirty="0"/>
          </a:p>
        </p:txBody>
      </p:sp>
      <p:sp>
        <p:nvSpPr>
          <p:cNvPr id="4" name="Retângulo 3"/>
          <p:cNvSpPr/>
          <p:nvPr/>
        </p:nvSpPr>
        <p:spPr>
          <a:xfrm>
            <a:off x="323528" y="2537029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(1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23528" y="4318065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(2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9154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838453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Algoritmo para o tratamento das cefaleias 2ªs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341970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Remoção das causas </a:t>
            </a:r>
            <a:endParaRPr lang="pt-BR" sz="2400" i="1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339752" y="3140968"/>
            <a:ext cx="697040" cy="24738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381806" y="3970071"/>
            <a:ext cx="697040" cy="216024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167844" y="2996952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POSSÍVEL</a:t>
            </a:r>
            <a:endParaRPr lang="pt-BR" sz="24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20244" y="3975447"/>
            <a:ext cx="197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IMPOSSÍVEL</a:t>
            </a:r>
            <a:endParaRPr lang="pt-BR" sz="2400" i="1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4667048" y="3227784"/>
            <a:ext cx="672556" cy="8028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099096" y="4097397"/>
            <a:ext cx="481016" cy="123691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580112" y="345861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Tratamento sintomático</a:t>
            </a:r>
            <a:endParaRPr lang="pt-BR" sz="2400" i="1" dirty="0"/>
          </a:p>
        </p:txBody>
      </p:sp>
      <p:sp>
        <p:nvSpPr>
          <p:cNvPr id="19" name="Seta para baixo 18"/>
          <p:cNvSpPr/>
          <p:nvPr/>
        </p:nvSpPr>
        <p:spPr>
          <a:xfrm>
            <a:off x="6948264" y="3975447"/>
            <a:ext cx="360040" cy="461665"/>
          </a:xfrm>
          <a:prstGeom prst="down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796136" y="4653136"/>
            <a:ext cx="2880320" cy="1512168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pt-BR" sz="2400" i="1" dirty="0" smtClean="0"/>
              <a:t>Medicamentoso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pt-BR" sz="2400" i="1" dirty="0" smtClean="0"/>
              <a:t>Psicoterápico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pt-BR" sz="2400" i="1" dirty="0" smtClean="0"/>
              <a:t>Cirúrgico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5727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76672"/>
            <a:ext cx="8712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</a:t>
            </a:r>
            <a:r>
              <a:rPr lang="pt-BR" sz="4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ratamento</a:t>
            </a:r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1344" y="1700808"/>
            <a:ext cx="8289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i="1" dirty="0" smtClean="0"/>
              <a:t>Parada imediata da medicação que levou à cefaleia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i="1" dirty="0"/>
          </a:p>
          <a:p>
            <a:pPr algn="just"/>
            <a:r>
              <a:rPr lang="pt-BR" sz="2400" i="1" dirty="0" smtClean="0"/>
              <a:t>                              Risco de cefaleia rebote: </a:t>
            </a:r>
            <a:r>
              <a:rPr lang="pt-BR" sz="2400" i="1" dirty="0" err="1" smtClean="0"/>
              <a:t>AINEs</a:t>
            </a:r>
            <a:endParaRPr lang="pt-BR" sz="2400" i="1" dirty="0" smtClean="0"/>
          </a:p>
          <a:p>
            <a:pPr algn="just"/>
            <a:endParaRPr lang="pt-BR" sz="24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i="1" dirty="0" smtClean="0"/>
              <a:t>Técnicas de relaxamento.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i="1" dirty="0" smtClean="0"/>
              <a:t>Tratamento medicamentoso, profilático para cefaleia de base.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i="1" dirty="0" smtClean="0"/>
              <a:t>Combate ao estresse!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i="1" dirty="0" smtClean="0"/>
              <a:t>Atividade física.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i="1" dirty="0" smtClean="0"/>
              <a:t>Alimentação balanceada.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i="1" dirty="0" smtClean="0"/>
              <a:t>Sono reparador.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i="1" dirty="0" smtClean="0"/>
          </a:p>
        </p:txBody>
      </p:sp>
      <p:cxnSp>
        <p:nvCxnSpPr>
          <p:cNvPr id="6" name="Conector angulado 5"/>
          <p:cNvCxnSpPr/>
          <p:nvPr/>
        </p:nvCxnSpPr>
        <p:spPr>
          <a:xfrm>
            <a:off x="1187624" y="2276872"/>
            <a:ext cx="936104" cy="360040"/>
          </a:xfrm>
          <a:prstGeom prst="bent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23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40500" y="2996952"/>
            <a:ext cx="964423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9. Cefaleia atribuída a infecção </a:t>
            </a:r>
          </a:p>
        </p:txBody>
      </p:sp>
    </p:spTree>
    <p:extLst>
      <p:ext uri="{BB962C8B-B14F-4D97-AF65-F5344CB8AC3E}">
        <p14:creationId xmlns:p14="http://schemas.microsoft.com/office/powerpoint/2010/main" xmlns="" val="26832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0" y="765175"/>
            <a:ext cx="7993063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i="1" dirty="0">
                <a:latin typeface="+mn-lt"/>
              </a:rPr>
              <a:t>9.1 </a:t>
            </a:r>
            <a:r>
              <a:rPr lang="pt-BR" sz="2400" b="1" i="1" dirty="0" err="1">
                <a:latin typeface="+mn-lt"/>
              </a:rPr>
              <a:t>Cefaléia</a:t>
            </a:r>
            <a:r>
              <a:rPr lang="pt-BR" sz="2400" b="1" i="1" dirty="0">
                <a:latin typeface="+mn-lt"/>
              </a:rPr>
              <a:t> atribuída a infecção intracraniana</a:t>
            </a:r>
          </a:p>
          <a:p>
            <a:pPr>
              <a:defRPr/>
            </a:pPr>
            <a:r>
              <a:rPr lang="pt-BR" sz="2400" i="1" dirty="0">
                <a:latin typeface="+mn-lt"/>
              </a:rPr>
              <a:t>      9.1.1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atribuída a meningite bacteriana</a:t>
            </a:r>
          </a:p>
          <a:p>
            <a:pPr>
              <a:defRPr/>
            </a:pPr>
            <a:r>
              <a:rPr lang="pt-BR" sz="2400" i="1" dirty="0">
                <a:latin typeface="+mn-lt"/>
              </a:rPr>
              <a:t>      9.1.2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atribuída a meningite </a:t>
            </a:r>
            <a:r>
              <a:rPr lang="pt-BR" sz="2400" i="1" dirty="0" err="1">
                <a:latin typeface="+mn-lt"/>
              </a:rPr>
              <a:t>linfocítica</a:t>
            </a:r>
            <a:endParaRPr lang="pt-BR" sz="2400" i="1" dirty="0">
              <a:latin typeface="+mn-lt"/>
            </a:endParaRPr>
          </a:p>
          <a:p>
            <a:pPr>
              <a:defRPr/>
            </a:pPr>
            <a:r>
              <a:rPr lang="pt-BR" sz="2400" i="1" dirty="0">
                <a:latin typeface="+mn-lt"/>
              </a:rPr>
              <a:t>      9.1.3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atribuída a encefalite</a:t>
            </a:r>
          </a:p>
          <a:p>
            <a:pPr>
              <a:defRPr/>
            </a:pPr>
            <a:r>
              <a:rPr lang="pt-BR" sz="2400" i="1" dirty="0">
                <a:latin typeface="+mn-lt"/>
              </a:rPr>
              <a:t>      9.1.4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atribuída a abscesso cerebral</a:t>
            </a:r>
          </a:p>
          <a:p>
            <a:pPr>
              <a:defRPr/>
            </a:pPr>
            <a:r>
              <a:rPr lang="pt-BR" sz="2400" i="1" dirty="0">
                <a:latin typeface="+mn-lt"/>
              </a:rPr>
              <a:t>      9.1.5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atribuída a </a:t>
            </a:r>
            <a:r>
              <a:rPr lang="pt-BR" sz="2400" i="1" dirty="0" err="1">
                <a:latin typeface="+mn-lt"/>
              </a:rPr>
              <a:t>empiema</a:t>
            </a:r>
            <a:r>
              <a:rPr lang="pt-BR" sz="2400" i="1" dirty="0">
                <a:latin typeface="+mn-lt"/>
              </a:rPr>
              <a:t> </a:t>
            </a:r>
            <a:r>
              <a:rPr lang="pt-BR" sz="2400" i="1" dirty="0" err="1">
                <a:latin typeface="+mn-lt"/>
              </a:rPr>
              <a:t>subdural</a:t>
            </a:r>
            <a:endParaRPr lang="pt-BR" sz="2400" i="1" dirty="0">
              <a:latin typeface="+mn-lt"/>
            </a:endParaRPr>
          </a:p>
          <a:p>
            <a:pPr>
              <a:defRPr/>
            </a:pPr>
            <a:r>
              <a:rPr lang="pt-BR" sz="2400" b="1" i="1" dirty="0">
                <a:latin typeface="+mn-lt"/>
              </a:rPr>
              <a:t>9.2 </a:t>
            </a:r>
            <a:r>
              <a:rPr lang="pt-BR" sz="2400" b="1" i="1" dirty="0" err="1">
                <a:latin typeface="+mn-lt"/>
              </a:rPr>
              <a:t>Cefaléia</a:t>
            </a:r>
            <a:r>
              <a:rPr lang="pt-BR" sz="2400" b="1" i="1" dirty="0">
                <a:latin typeface="+mn-lt"/>
              </a:rPr>
              <a:t> atribuída a infecção sistêmica</a:t>
            </a:r>
          </a:p>
          <a:p>
            <a:pPr>
              <a:defRPr/>
            </a:pPr>
            <a:r>
              <a:rPr lang="pt-BR" sz="2400" i="1" dirty="0">
                <a:latin typeface="+mn-lt"/>
              </a:rPr>
              <a:t>      9.2.1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atribuída a infecção bacteriana sistêmica</a:t>
            </a:r>
          </a:p>
          <a:p>
            <a:pPr>
              <a:defRPr/>
            </a:pPr>
            <a:r>
              <a:rPr lang="pt-BR" sz="2400" i="1" dirty="0">
                <a:latin typeface="+mn-lt"/>
              </a:rPr>
              <a:t>      9.2.2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atribuída a infecção viral sistêmica</a:t>
            </a:r>
          </a:p>
          <a:p>
            <a:pPr>
              <a:defRPr/>
            </a:pPr>
            <a:r>
              <a:rPr lang="pt-BR" sz="2400" i="1" dirty="0">
                <a:latin typeface="+mn-lt"/>
              </a:rPr>
              <a:t>      9.2.3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atribuída a outra infecção sistêmica</a:t>
            </a:r>
          </a:p>
          <a:p>
            <a:pPr>
              <a:defRPr/>
            </a:pPr>
            <a:r>
              <a:rPr lang="pt-BR" sz="2400" b="1" i="1" dirty="0">
                <a:latin typeface="+mn-lt"/>
              </a:rPr>
              <a:t>9.3 </a:t>
            </a:r>
            <a:r>
              <a:rPr lang="pt-BR" sz="2400" b="1" i="1" dirty="0" err="1">
                <a:latin typeface="+mn-lt"/>
              </a:rPr>
              <a:t>Cefaléia</a:t>
            </a:r>
            <a:r>
              <a:rPr lang="pt-BR" sz="2400" b="1" i="1" dirty="0">
                <a:latin typeface="+mn-lt"/>
              </a:rPr>
              <a:t> atribuída ao HIV/Aids</a:t>
            </a:r>
          </a:p>
          <a:p>
            <a:pPr>
              <a:defRPr/>
            </a:pPr>
            <a:r>
              <a:rPr lang="pt-BR" sz="2400" b="1" i="1" dirty="0">
                <a:latin typeface="+mn-lt"/>
              </a:rPr>
              <a:t>9.4 </a:t>
            </a:r>
            <a:r>
              <a:rPr lang="pt-BR" sz="2400" b="1" i="1" dirty="0" err="1">
                <a:latin typeface="+mn-lt"/>
              </a:rPr>
              <a:t>Cefaléia</a:t>
            </a:r>
            <a:r>
              <a:rPr lang="pt-BR" sz="2400" b="1" i="1" dirty="0">
                <a:latin typeface="+mn-lt"/>
              </a:rPr>
              <a:t> crônica pós-infecciosa</a:t>
            </a:r>
          </a:p>
          <a:p>
            <a:pPr>
              <a:defRPr/>
            </a:pPr>
            <a:r>
              <a:rPr lang="pt-BR" sz="2400" i="1" dirty="0">
                <a:latin typeface="+mn-lt"/>
              </a:rPr>
              <a:t>      9.4.1 </a:t>
            </a:r>
            <a:r>
              <a:rPr lang="pt-BR" sz="2400" i="1" dirty="0" err="1">
                <a:latin typeface="+mn-lt"/>
              </a:rPr>
              <a:t>Cefaléia</a:t>
            </a:r>
            <a:r>
              <a:rPr lang="pt-BR" sz="2400" i="1" dirty="0">
                <a:latin typeface="+mn-lt"/>
              </a:rPr>
              <a:t> crônica pós-meningite bacteriana</a:t>
            </a:r>
          </a:p>
        </p:txBody>
      </p:sp>
    </p:spTree>
    <p:extLst>
      <p:ext uri="{BB962C8B-B14F-4D97-AF65-F5344CB8AC3E}">
        <p14:creationId xmlns:p14="http://schemas.microsoft.com/office/powerpoint/2010/main" xmlns="" val="34781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0328" y="260648"/>
            <a:ext cx="3244799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Definição 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Surgimento de nova cefaléia em estreita relação com a infecção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pt-BR" sz="3000" i="1">
              <a:latin typeface="Corbel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Piora de cefaléia primária preexistente em estreita relação com a infecção, com evidência clara de que a mesma pode agravá-la e melhora da cefaléia pós cura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pt-BR" sz="300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7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85128" y="260648"/>
            <a:ext cx="495520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Características 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Comum em infecções virais sistêmicas, como a gripe e tbm nas septicemias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Nas infecções intracranianas, é normalmente o primeiro e mais frequente sintoma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Difusa, pulsátil</a:t>
            </a: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pt-BR" sz="3000" i="1">
                <a:latin typeface="Corbel" pitchFamily="34" charset="0"/>
              </a:rPr>
              <a:t>Causas: toxinas bacterianas e mediadores inflamatórios, irritação meníngea, </a:t>
            </a:r>
            <a:r>
              <a:rPr lang="pt-BR" sz="3000" i="1">
                <a:latin typeface="Corbel" pitchFamily="34" charset="0"/>
                <a:cs typeface="Arial" charset="0"/>
              </a:rPr>
              <a:t>↑PIC.</a:t>
            </a:r>
          </a:p>
        </p:txBody>
      </p:sp>
    </p:spTree>
    <p:extLst>
      <p:ext uri="{BB962C8B-B14F-4D97-AF65-F5344CB8AC3E}">
        <p14:creationId xmlns:p14="http://schemas.microsoft.com/office/powerpoint/2010/main" xmlns="" val="41004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7368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RM corte coronal em T2 </a:t>
            </a:r>
            <a:r>
              <a:rPr lang="pt-BR" sz="2800" b="1" dirty="0" smtClean="0">
                <a:solidFill>
                  <a:schemeClr val="tx1"/>
                </a:solidFill>
              </a:rPr>
              <a:t>– Encefalite viral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25603" name="Picture 5" descr="Dsc32171+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3342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47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53598" y="182250"/>
            <a:ext cx="1338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RNM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67425" y="951691"/>
            <a:ext cx="8797063" cy="578396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endParaRPr lang="pt-BR" i="1" u="sng" dirty="0" smtClean="0"/>
          </a:p>
          <a:p>
            <a:pPr marL="0" indent="0" algn="just">
              <a:buFont typeface="Wingdings"/>
              <a:buNone/>
            </a:pPr>
            <a:r>
              <a:rPr lang="pt-BR" sz="2400" i="1" u="sng" dirty="0" smtClean="0"/>
              <a:t>Vantagens:</a:t>
            </a:r>
          </a:p>
          <a:p>
            <a:pPr marL="0" indent="0" algn="just">
              <a:buFont typeface="Wingdings"/>
              <a:buNone/>
            </a:pPr>
            <a:r>
              <a:rPr lang="pt-BR" sz="2400" i="1" dirty="0" smtClean="0"/>
              <a:t>  - aquisição de imagens em qualquer plano, possibilitando melhor compreensão anatômica das lesões;</a:t>
            </a:r>
          </a:p>
          <a:p>
            <a:pPr algn="just">
              <a:buFontTx/>
              <a:buChar char="-"/>
            </a:pPr>
            <a:r>
              <a:rPr lang="pt-BR" sz="2400" i="1" dirty="0" smtClean="0"/>
              <a:t>Alta capacidade de distinção dos tecidos que compõem as estruturas do sistema nervoso central: diferenciação das substâncias branca e cinzenta;</a:t>
            </a:r>
          </a:p>
          <a:p>
            <a:pPr marL="0" indent="0" algn="just">
              <a:buFont typeface="Wingdings"/>
              <a:buNone/>
            </a:pPr>
            <a:endParaRPr lang="pt-BR" sz="2400" i="1" u="sng" dirty="0" smtClean="0"/>
          </a:p>
          <a:p>
            <a:pPr marL="0" indent="0" algn="just">
              <a:buFont typeface="Wingdings"/>
              <a:buNone/>
            </a:pPr>
            <a:endParaRPr lang="pt-BR" sz="2400" i="1" u="sng" dirty="0"/>
          </a:p>
          <a:p>
            <a:pPr marL="0" indent="0" algn="just">
              <a:buFont typeface="Wingdings"/>
              <a:buNone/>
            </a:pPr>
            <a:r>
              <a:rPr lang="pt-BR" sz="2400" i="1" u="sng" dirty="0" err="1" smtClean="0"/>
              <a:t>Contra-indicações</a:t>
            </a:r>
            <a:r>
              <a:rPr lang="pt-BR" sz="2400" i="1" u="sng" dirty="0" smtClean="0"/>
              <a:t>:</a:t>
            </a:r>
          </a:p>
          <a:p>
            <a:pPr algn="just">
              <a:buFontTx/>
              <a:buChar char="-"/>
            </a:pPr>
            <a:r>
              <a:rPr lang="pt-BR" sz="2400" i="1" dirty="0" err="1" smtClean="0"/>
              <a:t>Marcapasso</a:t>
            </a:r>
            <a:r>
              <a:rPr lang="pt-BR" sz="2400" i="1" dirty="0" smtClean="0"/>
              <a:t> cardíaco, clipes metálicos e corpo estranho metálico livre.</a:t>
            </a:r>
          </a:p>
          <a:p>
            <a:pPr marL="0" indent="0" algn="just">
              <a:buFont typeface="Wingdings"/>
              <a:buNone/>
            </a:pP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777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513" y="5715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Encefalite viral</a:t>
            </a:r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26627" name="Picture 5" descr="Dsc32157+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058025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31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sc32158+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2738"/>
            <a:ext cx="6983412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188" y="594995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/>
                </a:solidFill>
              </a:rPr>
              <a:t>Encefalite viral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003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00663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TC com contraste – Meningite aguda pneumocócica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28675" name="Picture 5" descr="Dsc32330++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1988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Dsc32332++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76250"/>
            <a:ext cx="50403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87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84763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/>
                </a:solidFill>
              </a:rPr>
              <a:t>RM – </a:t>
            </a:r>
            <a:r>
              <a:rPr lang="pt-BR" sz="3200" b="1" dirty="0" err="1">
                <a:solidFill>
                  <a:schemeClr val="tx1"/>
                </a:solidFill>
              </a:rPr>
              <a:t>Leptomeningite</a:t>
            </a:r>
            <a:r>
              <a:rPr lang="pt-BR" sz="3200" b="1" dirty="0">
                <a:solidFill>
                  <a:schemeClr val="tx1"/>
                </a:solidFill>
              </a:rPr>
              <a:t> por </a:t>
            </a:r>
            <a:r>
              <a:rPr lang="pt-BR" sz="3200" b="1" i="1" dirty="0">
                <a:solidFill>
                  <a:schemeClr val="tx1"/>
                </a:solidFill>
              </a:rPr>
              <a:t>S. </a:t>
            </a:r>
            <a:r>
              <a:rPr lang="pt-BR" sz="3200" b="1" i="1" dirty="0" err="1">
                <a:solidFill>
                  <a:schemeClr val="tx1"/>
                </a:solidFill>
              </a:rPr>
              <a:t>pyogenes</a:t>
            </a:r>
            <a:endParaRPr lang="pt-BR" sz="3200" b="1" i="1" dirty="0">
              <a:solidFill>
                <a:schemeClr val="tx1"/>
              </a:solidFill>
            </a:endParaRPr>
          </a:p>
        </p:txBody>
      </p:sp>
      <p:pic>
        <p:nvPicPr>
          <p:cNvPr id="29699" name="Picture 5" descr="Dsc34191+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47750"/>
            <a:ext cx="41767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Dsc34174+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052513"/>
            <a:ext cx="4572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70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16563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/>
                </a:solidFill>
              </a:rPr>
              <a:t>TC com e sem contraste – Abcesso frontal pós-traumático</a:t>
            </a:r>
          </a:p>
        </p:txBody>
      </p:sp>
      <p:pic>
        <p:nvPicPr>
          <p:cNvPr id="30723" name="Picture 5" descr="Dsc32098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305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Dsc32100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2926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0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Dsc32101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267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Dsc32108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3243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5288" y="5805488"/>
            <a:ext cx="3887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latin typeface="+mj-lt"/>
              </a:rPr>
              <a:t>RM - T1 com contraste corte axial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4643438" y="5876925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20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084888" y="5805488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dirty="0">
                <a:latin typeface="+mj-lt"/>
              </a:rPr>
              <a:t>RM- T2</a:t>
            </a:r>
          </a:p>
        </p:txBody>
      </p:sp>
    </p:spTree>
    <p:extLst>
      <p:ext uri="{BB962C8B-B14F-4D97-AF65-F5344CB8AC3E}">
        <p14:creationId xmlns:p14="http://schemas.microsoft.com/office/powerpoint/2010/main" xmlns="" val="35579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715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/>
                </a:solidFill>
              </a:rPr>
              <a:t>RM – T1 com contraste corte sagital</a:t>
            </a:r>
          </a:p>
        </p:txBody>
      </p:sp>
      <p:pic>
        <p:nvPicPr>
          <p:cNvPr id="32771" name="Picture 5" descr="Dsc32104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09613"/>
            <a:ext cx="583247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56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2254250"/>
            <a:ext cx="7772400" cy="4572000"/>
          </a:xfrm>
        </p:spPr>
        <p:txBody>
          <a:bodyPr/>
          <a:lstStyle/>
          <a:p>
            <a:r>
              <a:rPr lang="pt-BR" i="1" smtClean="0"/>
              <a:t>Direcionado à patologia primária, analgésicos sendo usados com medicação sintomática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548680"/>
            <a:ext cx="8662442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5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</a:t>
            </a:r>
            <a:r>
              <a:rPr lang="pt-BR" sz="40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290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12445" y="355302"/>
            <a:ext cx="925644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 Cefaleia atribuída a transtornos de homeostase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6955" y="2448178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Existem sinais e/ou sintomas  de transtorno de homeostase ativo . A intensidade e frequência da cefaleia variam diretamente com variações inerentes ao distúrbio. A cefaleia desaparece dentro de 7 dias após o desaparecimento do distúrbio homeostático.</a:t>
            </a:r>
          </a:p>
          <a:p>
            <a:r>
              <a:rPr lang="pt-BR" sz="2400" i="1" dirty="0" smtClean="0"/>
              <a:t>O diagnóstico apenas se torna definitivo quando a cefaleia desaparece, ou melhora significativamente, após tratamento eficaz ou remissão espontânea do transtorno.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1878" y="1714488"/>
            <a:ext cx="1856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2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Conceito   </a:t>
            </a:r>
            <a:endParaRPr lang="pt-BR" sz="3200" i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9218" name="Picture 2" descr="E:\cefaleia-imagens-de-uma-pessoa-com-vasos-crani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361" y="1205467"/>
            <a:ext cx="2861692" cy="12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80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7680" y="355302"/>
            <a:ext cx="916481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10.1 Cefaleia decorrente de hipóxia e/ou </a:t>
            </a:r>
            <a:r>
              <a:rPr lang="pt-BR" sz="34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hipercapnia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825625"/>
            <a:ext cx="8054280" cy="43513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pt-BR" sz="2400" i="1" dirty="0" smtClean="0"/>
              <a:t>Desenvolve-se cefaleia dentro de 24 horas após hipóxia aguda (PaO2&lt; 70 mmHg) ou após pressões inferiores a 70 mmHg em hipóxia crônica.</a:t>
            </a:r>
          </a:p>
          <a:p>
            <a:pPr marL="68580" indent="0">
              <a:buNone/>
            </a:pPr>
            <a:endParaRPr lang="pt-BR" sz="2400" i="1" dirty="0" smtClean="0"/>
          </a:p>
          <a:p>
            <a:pPr algn="just"/>
            <a:endParaRPr lang="pt-BR" sz="2400" i="1" dirty="0" smtClean="0"/>
          </a:p>
        </p:txBody>
      </p:sp>
      <p:sp>
        <p:nvSpPr>
          <p:cNvPr id="5" name="Retângulo 4"/>
          <p:cNvSpPr/>
          <p:nvPr/>
        </p:nvSpPr>
        <p:spPr>
          <a:xfrm>
            <a:off x="107504" y="3573016"/>
            <a:ext cx="57783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10.1.1 Cefaleia das grandes altitudes</a:t>
            </a:r>
            <a:endParaRPr lang="pt-BR" sz="3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6807" y="4509120"/>
            <a:ext cx="8007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Cefaleia bilateral, </a:t>
            </a:r>
            <a:r>
              <a:rPr lang="pt-BR" sz="2400" i="1" dirty="0" err="1" smtClean="0"/>
              <a:t>fronto</a:t>
            </a:r>
            <a:r>
              <a:rPr lang="pt-BR" sz="2400" i="1" dirty="0" smtClean="0"/>
              <a:t>-temporal, tipo peso ou pressão, de intensidade fraca a moderada, agravada aos esforços. Ocorre após ascensão de altitudes superiores a 2500m; dentro de 24 horas , e desaparece em até 8 horas após a descida.</a:t>
            </a:r>
          </a:p>
          <a:p>
            <a:r>
              <a:rPr lang="pt-BR" sz="2400" i="1" dirty="0" smtClean="0"/>
              <a:t>O tratamento é eficaz com uso de analgésico ou </a:t>
            </a:r>
            <a:r>
              <a:rPr lang="pt-BR" sz="2400" i="1" dirty="0" err="1" smtClean="0"/>
              <a:t>AINEs</a:t>
            </a:r>
            <a:r>
              <a:rPr lang="pt-BR" sz="24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119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61022" y="182250"/>
            <a:ext cx="3323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RNM – T1 e T2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484784"/>
            <a:ext cx="7992888" cy="93610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/>
              <a:t> </a:t>
            </a:r>
            <a:r>
              <a:rPr lang="pt-BR" sz="2400" i="1" dirty="0" smtClean="0"/>
              <a:t>Tempos </a:t>
            </a:r>
            <a:r>
              <a:rPr lang="pt-BR" sz="2400" i="1" dirty="0"/>
              <a:t>que as estruturas demoram para reconstituírem seu estado natural quando submetidas ao campo magnético.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31369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b="1" i="1" u="sng" dirty="0" smtClean="0"/>
              <a:t> T1 </a:t>
            </a:r>
            <a:r>
              <a:rPr lang="pt-BR" sz="2400" b="1" i="1" u="sng" dirty="0"/>
              <a:t>ou spin rede: </a:t>
            </a:r>
            <a:r>
              <a:rPr lang="pt-BR" sz="2400" i="1" dirty="0"/>
              <a:t>tempo com que o hidrogênio da estrutura submetida ao campo demora para voltar ao seu estado natural</a:t>
            </a:r>
            <a:r>
              <a:rPr lang="pt-BR" sz="2400" i="1" dirty="0" smtClean="0"/>
              <a:t>.</a:t>
            </a:r>
          </a:p>
          <a:p>
            <a:endParaRPr lang="pt-BR" sz="2400" b="1" i="1" u="sng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b="1" i="1" u="sng" dirty="0" smtClean="0"/>
              <a:t>T2 </a:t>
            </a:r>
            <a:r>
              <a:rPr lang="pt-BR" sz="2400" b="1" i="1" u="sng" dirty="0"/>
              <a:t>ou spin-spin: </a:t>
            </a:r>
            <a:r>
              <a:rPr lang="pt-BR" sz="2400" i="1" dirty="0"/>
              <a:t>perda de energia de um spin para outro na interação entre as moléculas regionais.</a:t>
            </a:r>
          </a:p>
        </p:txBody>
      </p:sp>
    </p:spTree>
    <p:extLst>
      <p:ext uri="{BB962C8B-B14F-4D97-AF65-F5344CB8AC3E}">
        <p14:creationId xmlns:p14="http://schemas.microsoft.com/office/powerpoint/2010/main" xmlns="" val="4422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8831" y="331781"/>
            <a:ext cx="500124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10.1.2 Cefaleia do mergulho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7882" y="1196752"/>
            <a:ext cx="8007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Cefaleia aparece após mergulho a uma profundidade maior que 10 m, vem acompanhada por sintomas de intoxicação de CO2 ( sensação de cabeça vazia, confusão mental, </a:t>
            </a:r>
            <a:r>
              <a:rPr lang="pt-BR" sz="2400" i="1" dirty="0" err="1" smtClean="0"/>
              <a:t>dispnéia</a:t>
            </a:r>
            <a:r>
              <a:rPr lang="pt-BR" sz="2400" i="1" dirty="0" smtClean="0"/>
              <a:t>, sensação de ruborização facial, </a:t>
            </a:r>
            <a:r>
              <a:rPr lang="pt-BR" sz="2400" i="1" dirty="0" err="1" smtClean="0"/>
              <a:t>incoordenação</a:t>
            </a:r>
            <a:r>
              <a:rPr lang="pt-BR" sz="2400" i="1" dirty="0" smtClean="0"/>
              <a:t> motora). A mesma desaparece em até 1 hora após tratamento com O2 100%.</a:t>
            </a:r>
          </a:p>
          <a:p>
            <a:endParaRPr lang="pt-BR" sz="2400" i="1" dirty="0"/>
          </a:p>
          <a:p>
            <a:r>
              <a:rPr lang="pt-BR" sz="2400" i="1" dirty="0" smtClean="0"/>
              <a:t>A </a:t>
            </a:r>
            <a:r>
              <a:rPr lang="pt-BR" sz="2400" i="1" dirty="0" err="1" smtClean="0"/>
              <a:t>hipercapnia</a:t>
            </a:r>
            <a:r>
              <a:rPr lang="pt-BR" sz="2400" i="1" dirty="0" smtClean="0"/>
              <a:t> ( PaCO2 &gt; 50 mmHg ) causa relaxamento da musculatura cerebrovascular, levando a uma vasodilatação cerebral com ,consequentemente, aumento da PIC.</a:t>
            </a:r>
            <a:endParaRPr lang="pt-BR" sz="2400" i="1" dirty="0"/>
          </a:p>
        </p:txBody>
      </p:sp>
      <p:sp>
        <p:nvSpPr>
          <p:cNvPr id="12" name="Retângulo 11"/>
          <p:cNvSpPr/>
          <p:nvPr/>
        </p:nvSpPr>
        <p:spPr>
          <a:xfrm>
            <a:off x="218831" y="4918450"/>
            <a:ext cx="594380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10.1.3 Cefaleia da apneia do sono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733256"/>
            <a:ext cx="800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Ocorre em &gt;15 dias/ mês, bilateral, tipo pressão ( não associada com náusea, foto ou fonofobia). Cefaleia presente ao acordar , desaparece em até 72 horas.</a:t>
            </a:r>
          </a:p>
        </p:txBody>
      </p:sp>
    </p:spTree>
    <p:extLst>
      <p:ext uri="{BB962C8B-B14F-4D97-AF65-F5344CB8AC3E}">
        <p14:creationId xmlns:p14="http://schemas.microsoft.com/office/powerpoint/2010/main" xmlns="" val="29200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1781"/>
            <a:ext cx="414203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10.2 Cefaleia da diálise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196752"/>
            <a:ext cx="7231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Paciente encontra-se em hemodiálise, com cefaleia presente em ,pelo menos, metade das sessões de diálise. Desaparece dentro de 72 horas após o término da sessão.</a:t>
            </a:r>
            <a:endParaRPr lang="pt-BR" sz="2400" i="1" dirty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</p:txBody>
      </p:sp>
      <p:sp>
        <p:nvSpPr>
          <p:cNvPr id="6" name="Retângulo 5"/>
          <p:cNvSpPr/>
          <p:nvPr/>
        </p:nvSpPr>
        <p:spPr>
          <a:xfrm>
            <a:off x="221824" y="2873545"/>
            <a:ext cx="78529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10.3 Cefaleia atribuída a hipertensão arterial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9883" y="3861048"/>
            <a:ext cx="7231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: </a:t>
            </a:r>
            <a:r>
              <a:rPr lang="pt-BR" sz="2400" i="1" dirty="0"/>
              <a:t>HAS crônica leve (140-159/90-99 mmHg) ou moderada (160-170/100-109 mmHg) parece não causar cefaleia.</a:t>
            </a:r>
          </a:p>
          <a:p>
            <a:endParaRPr lang="pt-BR" sz="2400" i="1" dirty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9369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961" y="355302"/>
            <a:ext cx="9029523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23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10.3.1 Cefaleia atribuída a crise hipertensiva sem encefalopatia hipertensiva</a:t>
            </a:r>
            <a:endParaRPr lang="pt-BR" sz="23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124744"/>
            <a:ext cx="7231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Cefaleia bilateral</a:t>
            </a:r>
            <a:r>
              <a:rPr lang="pt-BR" sz="2400" i="1" dirty="0"/>
              <a:t>, </a:t>
            </a:r>
            <a:r>
              <a:rPr lang="pt-BR" sz="2400" i="1" dirty="0" smtClean="0"/>
              <a:t>pulsátil e desencadeada </a:t>
            </a:r>
            <a:r>
              <a:rPr lang="pt-BR" sz="2400" i="1" dirty="0"/>
              <a:t>por atividade </a:t>
            </a:r>
            <a:r>
              <a:rPr lang="pt-BR" sz="2400" i="1" dirty="0" smtClean="0"/>
              <a:t>física</a:t>
            </a:r>
            <a:r>
              <a:rPr lang="pt-BR" sz="2400" i="1" dirty="0"/>
              <a:t>. Crise hipertensiva- aumento sistólica &gt;160 mmHg e/ou diastólica &gt;120 mmHg. Cefaleia aparece durante a crise e desaparece dentro de 1 hora após </a:t>
            </a:r>
            <a:r>
              <a:rPr lang="pt-BR" sz="2400" i="1" dirty="0" smtClean="0"/>
              <a:t>normalização da </a:t>
            </a:r>
            <a:r>
              <a:rPr lang="pt-BR" sz="2400" i="1" dirty="0"/>
              <a:t>PA.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</p:txBody>
      </p:sp>
      <p:sp>
        <p:nvSpPr>
          <p:cNvPr id="6" name="Retângulo 5"/>
          <p:cNvSpPr/>
          <p:nvPr/>
        </p:nvSpPr>
        <p:spPr>
          <a:xfrm>
            <a:off x="221178" y="3356124"/>
            <a:ext cx="6591355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23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10.3.2 Cefaleia atribuída a  encefalopatia hipertensiva</a:t>
            </a:r>
            <a:endParaRPr lang="pt-BR" sz="23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3920" y="3933056"/>
            <a:ext cx="7231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/>
              <a:t>Cefaleia difusa</a:t>
            </a:r>
            <a:r>
              <a:rPr lang="pt-BR" sz="2200" i="1" dirty="0"/>
              <a:t>, </a:t>
            </a:r>
            <a:r>
              <a:rPr lang="pt-BR" sz="2200" i="1" dirty="0" smtClean="0"/>
              <a:t>caráter pulsátil e agravada </a:t>
            </a:r>
            <a:r>
              <a:rPr lang="pt-BR" sz="2200" i="1" dirty="0"/>
              <a:t>por atividade </a:t>
            </a:r>
            <a:r>
              <a:rPr lang="pt-BR" sz="2200" i="1" dirty="0" err="1" smtClean="0"/>
              <a:t>física.A</a:t>
            </a:r>
            <a:r>
              <a:rPr lang="pt-BR" sz="2200" i="1" dirty="0" smtClean="0"/>
              <a:t> elevação </a:t>
            </a:r>
            <a:r>
              <a:rPr lang="pt-BR" sz="2200" i="1" dirty="0"/>
              <a:t>persistente da PA &gt;160/110 mmHg com pelo menos dois sintomas associados (confusão mental, redução nível de consciência, distúrbio visual, crise epilética). Ocorre quando a vasoconstrição cerebrovascular compensatória não consegue prevenir uma </a:t>
            </a:r>
            <a:r>
              <a:rPr lang="pt-BR" sz="2200" i="1" dirty="0" err="1"/>
              <a:t>hiperperfusão</a:t>
            </a:r>
            <a:r>
              <a:rPr lang="pt-BR" sz="2200" i="1" dirty="0"/>
              <a:t> cerebral a medida que a PA se eleva, com aumento da permeabilidade, podendo levar a formação de </a:t>
            </a:r>
            <a:r>
              <a:rPr lang="pt-BR" sz="2200" i="1" dirty="0" err="1" smtClean="0"/>
              <a:t>edema.Com</a:t>
            </a:r>
            <a:r>
              <a:rPr lang="pt-BR" sz="2200" i="1" dirty="0"/>
              <a:t> </a:t>
            </a:r>
            <a:r>
              <a:rPr lang="pt-BR" sz="2200" i="1" dirty="0" smtClean="0"/>
              <a:t>consequente aumento PIC.</a:t>
            </a:r>
            <a:endParaRPr lang="pt-BR" sz="2200" i="1" dirty="0"/>
          </a:p>
          <a:p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40565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736727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10.4 Cefaleia atribuída ao hipotireoidismo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3919" y="1052736"/>
            <a:ext cx="72312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Cefaleia bilateral</a:t>
            </a:r>
            <a:r>
              <a:rPr lang="pt-BR" sz="2400" i="1" dirty="0"/>
              <a:t>, </a:t>
            </a:r>
            <a:r>
              <a:rPr lang="pt-BR" sz="2400" i="1" dirty="0" smtClean="0"/>
              <a:t>não-pulsátil</a:t>
            </a:r>
            <a:r>
              <a:rPr lang="pt-BR" sz="2400" i="1" dirty="0"/>
              <a:t>, contínua, aparece em 2 meses após outros sintomas do </a:t>
            </a:r>
            <a:r>
              <a:rPr lang="pt-BR" sz="2400" i="1" dirty="0" smtClean="0"/>
              <a:t>hipotireoidismo </a:t>
            </a:r>
            <a:r>
              <a:rPr lang="pt-BR" sz="2400" i="1" dirty="0"/>
              <a:t>tornarem-se evidentes, desaparece dentro de 2 meses após tratamento eficaz da doença. 30% dos </a:t>
            </a:r>
            <a:r>
              <a:rPr lang="pt-BR" sz="2400" i="1" dirty="0" smtClean="0"/>
              <a:t>pacientes </a:t>
            </a:r>
            <a:r>
              <a:rPr lang="pt-BR" sz="2400" i="1" dirty="0"/>
              <a:t>com </a:t>
            </a:r>
            <a:r>
              <a:rPr lang="pt-BR" sz="2400" i="1" dirty="0" smtClean="0"/>
              <a:t>hipotireoidismo </a:t>
            </a:r>
            <a:r>
              <a:rPr lang="pt-BR" sz="2400" i="1" dirty="0"/>
              <a:t>sofrem com cefaleia, principalmente mulheres.</a:t>
            </a:r>
          </a:p>
          <a:p>
            <a:endParaRPr lang="pt-BR" sz="2200" dirty="0"/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4791" y="3573016"/>
            <a:ext cx="72312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 </a:t>
            </a:r>
            <a:r>
              <a:rPr lang="pt-BR" sz="2200" dirty="0" smtClean="0"/>
              <a:t>                                                      </a:t>
            </a:r>
            <a:r>
              <a:rPr lang="pt-BR" sz="2200" i="1" dirty="0" smtClean="0"/>
              <a:t>uma possível ação </a:t>
            </a:r>
            <a:r>
              <a:rPr lang="pt-BR" sz="2200" i="1" dirty="0"/>
              <a:t>pró-</a:t>
            </a:r>
            <a:r>
              <a:rPr lang="pt-BR" sz="2200" i="1" dirty="0" err="1"/>
              <a:t>nociceptiva</a:t>
            </a:r>
            <a:r>
              <a:rPr lang="pt-BR" sz="2200" i="1" dirty="0"/>
              <a:t>, secundária a baixos níveis de hormônio </a:t>
            </a:r>
            <a:r>
              <a:rPr lang="pt-BR" sz="2200" i="1" dirty="0" err="1" smtClean="0"/>
              <a:t>tireoidiano.Ocorre</a:t>
            </a:r>
            <a:r>
              <a:rPr lang="pt-BR" sz="2200" i="1" dirty="0"/>
              <a:t> </a:t>
            </a:r>
            <a:r>
              <a:rPr lang="pt-BR" sz="2200" i="1" dirty="0" smtClean="0"/>
              <a:t>uma redução </a:t>
            </a:r>
            <a:r>
              <a:rPr lang="pt-BR" sz="2200" i="1" dirty="0"/>
              <a:t>dos níveis de </a:t>
            </a:r>
            <a:r>
              <a:rPr lang="pt-BR" sz="2200" i="1" dirty="0" smtClean="0"/>
              <a:t>adenosina, </a:t>
            </a:r>
            <a:r>
              <a:rPr lang="pt-BR" sz="2200" i="1" dirty="0"/>
              <a:t>que teria efeitos inibitórios sobre neurotransmissores implicados na dor. Outro possível mecanismo seria “ efeito de massa” com compressão de estruturas sensíveis ao estímulo </a:t>
            </a:r>
            <a:r>
              <a:rPr lang="pt-BR" sz="2200" i="1" dirty="0" err="1"/>
              <a:t>nociceptível</a:t>
            </a:r>
            <a:r>
              <a:rPr lang="pt-BR" sz="2200" i="1" dirty="0"/>
              <a:t> como a dura-máter, ao considerarmos aumento hipófise por hiperplasia com aumento da secreção de TSH secundário a falta de retroalimentação negativa da </a:t>
            </a:r>
            <a:r>
              <a:rPr lang="pt-BR" sz="2200" i="1" dirty="0" err="1"/>
              <a:t>tireóide</a:t>
            </a:r>
            <a:r>
              <a:rPr lang="pt-BR" sz="2400" i="1" dirty="0"/>
              <a:t>.</a:t>
            </a:r>
          </a:p>
          <a:p>
            <a:endParaRPr lang="pt-BR" sz="2400" i="1" dirty="0"/>
          </a:p>
          <a:p>
            <a:endParaRPr lang="pt-BR" sz="2200" dirty="0"/>
          </a:p>
          <a:p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91901" y="3546415"/>
            <a:ext cx="296267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22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POSSÍVEL MECANISMO</a:t>
            </a:r>
            <a:endParaRPr lang="pt-BR" sz="22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5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116632"/>
            <a:ext cx="8856984" cy="43513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pt-BR" sz="2400" i="1" dirty="0"/>
              <a:t>Além da doença tireoidiana, outras condições clínicas são </a:t>
            </a:r>
            <a:r>
              <a:rPr lang="pt-BR" sz="2400" i="1" dirty="0" smtClean="0"/>
              <a:t>frequentemente implicadas </a:t>
            </a:r>
            <a:r>
              <a:rPr lang="pt-BR" sz="2400" i="1" dirty="0"/>
              <a:t>como causas </a:t>
            </a:r>
            <a:r>
              <a:rPr lang="pt-BR" sz="2400" i="1" dirty="0" smtClean="0"/>
              <a:t>secundárias </a:t>
            </a:r>
            <a:r>
              <a:rPr lang="pt-BR" sz="2400" i="1" dirty="0"/>
              <a:t>de cefaleia, dentre elas </a:t>
            </a:r>
            <a:r>
              <a:rPr lang="pt-BR" sz="2400" i="1" dirty="0" smtClean="0"/>
              <a:t>está a  </a:t>
            </a:r>
            <a:r>
              <a:rPr lang="pt-BR" sz="2400" i="1" dirty="0"/>
              <a:t>obesidade. Com concomitância das duas </a:t>
            </a:r>
            <a:r>
              <a:rPr lang="pt-BR" sz="2400" i="1" dirty="0" smtClean="0"/>
              <a:t>doenças</a:t>
            </a:r>
            <a:r>
              <a:rPr lang="pt-BR" sz="2400" dirty="0" smtClean="0"/>
              <a:t>.</a:t>
            </a:r>
            <a:endParaRPr lang="pt-BR" sz="2400" i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79512" y="1676748"/>
            <a:ext cx="562801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10.5 Cefaleia atribuída ao jejum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7016" y="2426350"/>
            <a:ext cx="8749480" cy="43513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pt-BR" sz="2400" i="1" dirty="0" smtClean="0"/>
              <a:t>Cefaleia frontal</a:t>
            </a:r>
            <a:r>
              <a:rPr lang="pt-BR" sz="2400" i="1" dirty="0"/>
              <a:t>, difusa, </a:t>
            </a:r>
            <a:r>
              <a:rPr lang="pt-BR" sz="2400" i="1" dirty="0" smtClean="0"/>
              <a:t>não-pulsátil, de </a:t>
            </a:r>
            <a:r>
              <a:rPr lang="pt-BR" sz="2400" i="1" dirty="0"/>
              <a:t>intensidade fraca a moderada. Paciente em jejum por mais de 16 horas, desaparece dentro de 72 horas após fim do jejum. Comum em pacientes com história pregressa de </a:t>
            </a:r>
            <a:r>
              <a:rPr lang="pt-BR" sz="2400" i="1" dirty="0" err="1"/>
              <a:t>migrânea</a:t>
            </a:r>
            <a:r>
              <a:rPr lang="pt-BR" sz="2400" i="1" dirty="0"/>
              <a:t>.</a:t>
            </a:r>
          </a:p>
          <a:p>
            <a:pPr marL="68580" indent="0">
              <a:buNone/>
            </a:pPr>
            <a:endParaRPr lang="pt-BR" sz="2400" i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79512" y="4467970"/>
            <a:ext cx="398654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10.6 Cefaleia cardíaca</a:t>
            </a:r>
            <a:endParaRPr lang="pt-BR" sz="3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3919" y="5104293"/>
            <a:ext cx="72312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Cefaleia pode </a:t>
            </a:r>
            <a:r>
              <a:rPr lang="pt-BR" sz="2400" i="1" dirty="0"/>
              <a:t>ser </a:t>
            </a:r>
            <a:r>
              <a:rPr lang="pt-BR" sz="2400" i="1" dirty="0" smtClean="0"/>
              <a:t>de forte intensidade, </a:t>
            </a:r>
            <a:r>
              <a:rPr lang="pt-BR" sz="2400" i="1" dirty="0"/>
              <a:t>agravada pelo </a:t>
            </a:r>
            <a:r>
              <a:rPr lang="pt-BR" sz="2400" i="1" dirty="0" smtClean="0"/>
              <a:t>exercício e acompanhada </a:t>
            </a:r>
            <a:r>
              <a:rPr lang="pt-BR" sz="2400" i="1" dirty="0"/>
              <a:t>de náusea. Ocorre junto com isquemia miocárdica aguda e </a:t>
            </a:r>
            <a:r>
              <a:rPr lang="pt-BR" sz="2400" i="1" dirty="0" smtClean="0"/>
              <a:t>desaparece.</a:t>
            </a:r>
            <a:endParaRPr lang="pt-BR" sz="2400" i="1" dirty="0"/>
          </a:p>
          <a:p>
            <a:endParaRPr lang="pt-BR" sz="2400" i="1" dirty="0"/>
          </a:p>
          <a:p>
            <a:endParaRPr lang="pt-BR" sz="22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2804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76767" y="1679317"/>
            <a:ext cx="761165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11. Cefaleia </a:t>
            </a:r>
            <a:r>
              <a:rPr lang="pt-BR" sz="4400" i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ou dor facial associada a distúrbio do crânio, pescoço, olhos, ouvido, nariz, seios da face, dente, outras estruturas da face ou do crânio</a:t>
            </a:r>
          </a:p>
        </p:txBody>
      </p:sp>
    </p:spTree>
    <p:extLst>
      <p:ext uri="{BB962C8B-B14F-4D97-AF65-F5344CB8AC3E}">
        <p14:creationId xmlns:p14="http://schemas.microsoft.com/office/powerpoint/2010/main" xmlns="" val="17106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57158" y="2060848"/>
            <a:ext cx="8391306" cy="36886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400" i="1" dirty="0"/>
              <a:t>O diagnóstico geralmente se torna definitivo apenas quando a cefaleia se resolve completamente ou apresenta grande melhora após tratamento efetivo ou remissão espontânea da desordem </a:t>
            </a:r>
            <a:r>
              <a:rPr lang="pt-BR" sz="2400" i="1" dirty="0" err="1"/>
              <a:t>craniocervical</a:t>
            </a:r>
            <a:r>
              <a:rPr lang="pt-BR" sz="2400" i="1" dirty="0"/>
              <a:t>.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400" i="1" dirty="0"/>
              <a:t>Se a desordem intracraniana não pode ser tratada de modo eficaz ou não apresenta remissão espontânea, ou quando não há tempo suficiente para que isso ocorra, o diagnóstico de Cefaleia provavelmente atribuída a determinada desordem </a:t>
            </a:r>
            <a:r>
              <a:rPr lang="pt-BR" sz="2400" i="1" dirty="0" err="1"/>
              <a:t>craniocervical</a:t>
            </a:r>
            <a:r>
              <a:rPr lang="pt-BR" sz="2400" i="1" dirty="0"/>
              <a:t> é aplicado.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188640"/>
            <a:ext cx="50437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Características Gerais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57158" y="432543"/>
            <a:ext cx="8391306" cy="60928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lvl="0" algn="just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 smtClean="0"/>
              <a:t>1. Cefaleia </a:t>
            </a:r>
            <a:r>
              <a:rPr lang="pt-BR" sz="2400" i="1" u="sng" dirty="0"/>
              <a:t>atribuída a desordens de ossos do crânio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(*dor no local + lesão no osso evidenciada clinicamente ou por métodos de imagem)</a:t>
            </a:r>
          </a:p>
          <a:p>
            <a:pPr marL="68580" lvl="0" algn="just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/>
              <a:t>2. Cefaleia atribuída a desordem do pescoço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400" i="1" dirty="0" smtClean="0"/>
              <a:t>Cefaleia </a:t>
            </a:r>
            <a:r>
              <a:rPr lang="pt-BR" sz="2400" i="1" dirty="0" err="1"/>
              <a:t>cervicogênica</a:t>
            </a:r>
            <a:r>
              <a:rPr lang="pt-BR" sz="2400" i="1" dirty="0"/>
              <a:t>;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 fonte da dor localizada no pescoço + lesão evidenciada no pescoço, alívio da dor por bloqueio da inervação da estrutura cervical) 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à tendinite </a:t>
            </a:r>
            <a:r>
              <a:rPr lang="pt-BR" sz="2400" i="1" dirty="0" err="1"/>
              <a:t>retrofaringeal</a:t>
            </a:r>
            <a:r>
              <a:rPr lang="pt-BR" sz="2400" i="1" dirty="0"/>
              <a:t>;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 dor agravada na movimentação da cabeça para trás, edema tecidos moles entre C1 e C4)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à distonia </a:t>
            </a:r>
            <a:r>
              <a:rPr lang="pt-BR" sz="2400" i="1" dirty="0" err="1"/>
              <a:t>craniocervical</a:t>
            </a:r>
            <a:r>
              <a:rPr lang="pt-BR" sz="2400" i="1" dirty="0"/>
              <a:t>;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(*cãibras, tensão ou dor no pescoço que irradia para a cabeça + postura anormal do pescoço devido à hiperatividade muscular)</a:t>
            </a:r>
          </a:p>
        </p:txBody>
      </p:sp>
    </p:spTree>
    <p:extLst>
      <p:ext uri="{BB962C8B-B14F-4D97-AF65-F5344CB8AC3E}">
        <p14:creationId xmlns:p14="http://schemas.microsoft.com/office/powerpoint/2010/main" xmlns="" val="8640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332656"/>
            <a:ext cx="9144000" cy="6236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lvl="0" algn="just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/>
              <a:t>3. Cefaleia atribuída à desordem dos </a:t>
            </a:r>
            <a:r>
              <a:rPr lang="pt-BR" sz="2400" i="1" u="sng" dirty="0" smtClean="0"/>
              <a:t>olhos</a:t>
            </a:r>
            <a:endParaRPr lang="pt-BR" sz="2400" i="1" dirty="0" smtClean="0"/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§"/>
              <a:defRPr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a glaucoma agudo;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/>
              <a:t>(* aumento pressão intraocular sendo a cefaleia sintoma </a:t>
            </a:r>
            <a:r>
              <a:rPr lang="pt-BR" sz="2400" i="1" u="sng" dirty="0" smtClean="0"/>
              <a:t>associado)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§"/>
              <a:defRPr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a erros de </a:t>
            </a:r>
            <a:r>
              <a:rPr lang="pt-BR" sz="2400" i="1" dirty="0" smtClean="0"/>
              <a:t>refração;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§"/>
              <a:defRPr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a </a:t>
            </a:r>
            <a:r>
              <a:rPr lang="pt-BR" sz="2400" i="1" dirty="0" err="1"/>
              <a:t>heteroforia</a:t>
            </a:r>
            <a:r>
              <a:rPr lang="pt-BR" sz="2400" i="1" dirty="0"/>
              <a:t> ou </a:t>
            </a:r>
            <a:r>
              <a:rPr lang="pt-BR" sz="2400" i="1" dirty="0" err="1"/>
              <a:t>heterotopia</a:t>
            </a:r>
            <a:r>
              <a:rPr lang="pt-BR" sz="2400" i="1" dirty="0"/>
              <a:t>;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(*piora da cefaleia ao se realizar uma tarefa visual + </a:t>
            </a:r>
            <a:r>
              <a:rPr lang="pt-BR" sz="2400" i="1" dirty="0" err="1"/>
              <a:t>compravação</a:t>
            </a:r>
            <a:r>
              <a:rPr lang="pt-BR" sz="2400" i="1" dirty="0"/>
              <a:t> da </a:t>
            </a:r>
            <a:r>
              <a:rPr lang="pt-BR" sz="2400" i="1" dirty="0" err="1"/>
              <a:t>heteroforia</a:t>
            </a:r>
            <a:r>
              <a:rPr lang="pt-BR" sz="2400" i="1" dirty="0"/>
              <a:t>/</a:t>
            </a:r>
            <a:r>
              <a:rPr lang="pt-BR" sz="2400" i="1" dirty="0" err="1"/>
              <a:t>heterotopia</a:t>
            </a:r>
            <a:r>
              <a:rPr lang="pt-BR" sz="2400" i="1" dirty="0"/>
              <a:t>)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§"/>
              <a:defRPr/>
            </a:pPr>
            <a:r>
              <a:rPr lang="pt-BR" sz="2400" i="1" dirty="0" smtClean="0"/>
              <a:t>Cefaleia </a:t>
            </a:r>
            <a:r>
              <a:rPr lang="pt-BR" sz="2400" i="1" dirty="0"/>
              <a:t>atribuída a desordem inflamatória ocular;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(*inflamação ocular evidenciada + cefaleia durante inflamação)</a:t>
            </a:r>
          </a:p>
          <a:p>
            <a:pPr marL="68580" lvl="0" algn="just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/>
              <a:t>4. Cefaleia atribuída a desordem das orelhas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(*lesão estrutural da orelha comprovada + associação cefaleia e otalgia)</a:t>
            </a:r>
          </a:p>
          <a:p>
            <a:pPr marL="68580" lvl="0" algn="just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/>
              <a:t>5. Cefaleia atribuída à </a:t>
            </a:r>
            <a:r>
              <a:rPr lang="pt-BR" sz="2400" i="1" u="sng" dirty="0" err="1"/>
              <a:t>rinossinusite</a:t>
            </a:r>
            <a:endParaRPr lang="pt-BR" sz="2400" i="1" u="sng" dirty="0"/>
          </a:p>
          <a:p>
            <a:pPr marL="68580" lvl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(*cefaleia frontal + evidência clínica ou por imagem de </a:t>
            </a:r>
            <a:r>
              <a:rPr lang="pt-BR" sz="2400" i="1" dirty="0" err="1"/>
              <a:t>rinossinusite</a:t>
            </a:r>
            <a:r>
              <a:rPr lang="pt-BR" sz="2400" i="1" dirty="0"/>
              <a:t> – obstrução nasal, purulência, </a:t>
            </a:r>
            <a:r>
              <a:rPr lang="pt-BR" sz="2400" i="1" dirty="0" err="1"/>
              <a:t>hiposmia</a:t>
            </a:r>
            <a:r>
              <a:rPr lang="pt-BR" sz="2400" i="1" dirty="0"/>
              <a:t>, </a:t>
            </a:r>
            <a:r>
              <a:rPr lang="pt-BR" sz="2400" i="1" dirty="0" err="1"/>
              <a:t>anosmia</a:t>
            </a:r>
            <a:r>
              <a:rPr lang="pt-BR" sz="2400" i="1" dirty="0" smtClean="0"/>
              <a:t>)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7316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332656"/>
            <a:ext cx="9144000" cy="6236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lvl="0" algn="just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/>
              <a:t>6. Cefaleia atribuída a desordens dos dentes, mandíbula ou estruturas relacionadas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(*cefaleias associadas a dores nos dentes, mandíbulas ou estruturas relacionadas. </a:t>
            </a:r>
            <a:r>
              <a:rPr lang="pt-BR" sz="2400" i="1" dirty="0" err="1"/>
              <a:t>Ex</a:t>
            </a:r>
            <a:r>
              <a:rPr lang="pt-BR" sz="2400" i="1" dirty="0"/>
              <a:t>: periodontite ou </a:t>
            </a:r>
            <a:r>
              <a:rPr lang="pt-BR" sz="2400" i="1" dirty="0" err="1"/>
              <a:t>pericoronite</a:t>
            </a:r>
            <a:r>
              <a:rPr lang="pt-BR" sz="2400" i="1" dirty="0"/>
              <a:t> como resultado de infecção ou irritação traumática e torno de um molar parcialmente eclodido</a:t>
            </a:r>
            <a:r>
              <a:rPr lang="pt-BR" sz="2400" i="1" dirty="0" smtClean="0"/>
              <a:t>)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pt-BR" sz="2400" i="1" dirty="0"/>
          </a:p>
          <a:p>
            <a:pPr marL="68580" lvl="0" algn="just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/>
              <a:t>7. Cefaleia ou dor facial atribuída à disfunção da articulação </a:t>
            </a:r>
            <a:r>
              <a:rPr lang="pt-BR" sz="2400" i="1" u="sng" dirty="0" err="1"/>
              <a:t>têmporo</a:t>
            </a:r>
            <a:r>
              <a:rPr lang="pt-BR" sz="2400" i="1" u="sng" dirty="0"/>
              <a:t>-mandibular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dirty="0"/>
              <a:t>(*desordem na ATM comprovada por RX, RM ou </a:t>
            </a:r>
            <a:r>
              <a:rPr lang="pt-BR" sz="2400" i="1" dirty="0" err="1"/>
              <a:t>cintigrafia</a:t>
            </a:r>
            <a:r>
              <a:rPr lang="pt-BR" sz="2400" i="1" dirty="0"/>
              <a:t> óssea + cefaleia desencadeada por movimentação da ATM – mastigação + barulhos/crepitações da ATM</a:t>
            </a:r>
            <a:r>
              <a:rPr lang="pt-BR" sz="2400" i="1" dirty="0" smtClean="0"/>
              <a:t>)</a:t>
            </a:r>
          </a:p>
          <a:p>
            <a:pPr marL="68580" lvl="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pt-BR" sz="2400" i="1" dirty="0"/>
          </a:p>
          <a:p>
            <a:pPr marL="68580" lvl="0" algn="just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pt-BR" sz="2400" i="1" u="sng" dirty="0"/>
              <a:t>8. Cefaleia atribuída a outra desordem do crânio, pescoço, olhos, nariz, orelhas, dentes, seios da face, boca ou outras estruturas faciais ou cervicais</a:t>
            </a:r>
          </a:p>
        </p:txBody>
      </p:sp>
    </p:spTree>
    <p:extLst>
      <p:ext uri="{BB962C8B-B14F-4D97-AF65-F5344CB8AC3E}">
        <p14:creationId xmlns:p14="http://schemas.microsoft.com/office/powerpoint/2010/main" xmlns="" val="27628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61022" y="182250"/>
            <a:ext cx="3323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RNM – T1 e T2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268760"/>
            <a:ext cx="8136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u="sng" dirty="0" smtClean="0"/>
              <a:t>Exemplo: </a:t>
            </a:r>
          </a:p>
          <a:p>
            <a:endParaRPr lang="pt-BR" dirty="0"/>
          </a:p>
          <a:p>
            <a:pPr algn="just"/>
            <a:r>
              <a:rPr lang="pt-BR" sz="2400" i="1" dirty="0" smtClean="0"/>
              <a:t>Gordura </a:t>
            </a:r>
            <a:r>
              <a:rPr lang="pt-BR" sz="2400" i="1" dirty="0"/>
              <a:t>possui T1 curto pois quando submetida e retirada do campo magnético a mesma libera o máximo de energia em um tempo curto. O contrário ocorre em estruturas com T2 longo, a exemplo da água</a:t>
            </a:r>
            <a:r>
              <a:rPr lang="pt-BR" sz="2400" i="1" dirty="0" smtClean="0"/>
              <a:t>.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b="1" i="1" u="sng" dirty="0" smtClean="0"/>
              <a:t>Portanto: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4437112"/>
            <a:ext cx="7992888" cy="1872208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i="1" dirty="0"/>
              <a:t>P</a:t>
            </a:r>
            <a:r>
              <a:rPr lang="pt-BR" sz="2400" b="1" i="1" dirty="0" smtClean="0"/>
              <a:t>ara </a:t>
            </a:r>
            <a:r>
              <a:rPr lang="pt-BR" sz="2400" b="1" i="1" dirty="0"/>
              <a:t>obter boas imagens da gordura o aparelho de RM tem que obter a imagem em tempo curto: ponderação em T1. Ao contrário, pra obter imagem boa da água, o aparelho de RM tem que obtê-las em tempo longo, ou seja, ponderadas em T2.</a:t>
            </a:r>
          </a:p>
        </p:txBody>
      </p:sp>
    </p:spTree>
    <p:extLst>
      <p:ext uri="{BB962C8B-B14F-4D97-AF65-F5344CB8AC3E}">
        <p14:creationId xmlns:p14="http://schemas.microsoft.com/office/powerpoint/2010/main" xmlns="" val="19586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8356" y="2414498"/>
            <a:ext cx="77073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13. Neuralgias cranianas e causas</a:t>
            </a:r>
          </a:p>
          <a:p>
            <a:pPr algn="ctr"/>
            <a:r>
              <a:rPr lang="pt-BR" sz="4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centrais de dor facial</a:t>
            </a:r>
          </a:p>
        </p:txBody>
      </p:sp>
    </p:spTree>
    <p:extLst>
      <p:ext uri="{BB962C8B-B14F-4D97-AF65-F5344CB8AC3E}">
        <p14:creationId xmlns:p14="http://schemas.microsoft.com/office/powerpoint/2010/main" xmlns="" val="41155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08" y="161345"/>
            <a:ext cx="9036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13. Neuralgias cranianas e causas</a:t>
            </a:r>
          </a:p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centrais de dor facial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956896"/>
            <a:ext cx="8289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A dor na cabeça é mediada por fibras  aferentes dos nervos TRIGÊMEO,  INTERMÉDIO, GLOSSOFARÍNGEO, VAGO e raízes cervicais superiores via nervos occipitais.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A estimulação destes nervos por COMPRESSÃO, TRAÇÃO, EXPOSIÇÃO AO FRIO, outras formas de irritação ou por lesão nas vias centrais pode desencadear dor em pontadas ou dores persistentes na área inervada.</a:t>
            </a:r>
          </a:p>
        </p:txBody>
      </p:sp>
    </p:spTree>
    <p:extLst>
      <p:ext uri="{BB962C8B-B14F-4D97-AF65-F5344CB8AC3E}">
        <p14:creationId xmlns:p14="http://schemas.microsoft.com/office/powerpoint/2010/main" xmlns="" val="25918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08" y="161345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13.1 Neuralgia clássica do trigêmeo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120676"/>
            <a:ext cx="8289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Transtorno unilateral,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Dores de curta duração, parecidas com “choques elétricos”,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Início e término abruptos,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Delimitam-se às regiões das divisões do nervo trigêmeo.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Dor desencadeada por estímulos triviais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		“áreas de gatilho”: região </a:t>
            </a:r>
            <a:r>
              <a:rPr lang="pt-BR" sz="2400" i="1" dirty="0" err="1" smtClean="0"/>
              <a:t>nasolabial</a:t>
            </a:r>
            <a:r>
              <a:rPr lang="pt-BR" sz="2400" i="1" dirty="0" smtClean="0"/>
              <a:t> e/ou queixo.</a:t>
            </a:r>
          </a:p>
        </p:txBody>
      </p:sp>
      <p:cxnSp>
        <p:nvCxnSpPr>
          <p:cNvPr id="4" name="Conector angulado 3"/>
          <p:cNvCxnSpPr/>
          <p:nvPr/>
        </p:nvCxnSpPr>
        <p:spPr>
          <a:xfrm>
            <a:off x="1331640" y="3104964"/>
            <a:ext cx="648072" cy="108012"/>
          </a:xfrm>
          <a:prstGeom prst="bent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24408" y="3657218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13.1.2 Neuralgia </a:t>
            </a:r>
            <a:r>
              <a:rPr lang="pt-BR" sz="4000" i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trigeminal</a:t>
            </a:r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sintomática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9944" y="4437112"/>
            <a:ext cx="8289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  Dor indistinguível da neuralgia clássica do trigêmeo, mas causada por lesão estrutural demonstrável, que não a compressão vascular. .</a:t>
            </a:r>
          </a:p>
        </p:txBody>
      </p:sp>
    </p:spTree>
    <p:extLst>
      <p:ext uri="{BB962C8B-B14F-4D97-AF65-F5344CB8AC3E}">
        <p14:creationId xmlns:p14="http://schemas.microsoft.com/office/powerpoint/2010/main" xmlns="" val="10626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16904" y="391921"/>
            <a:ext cx="94414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Critérios diagnósticos - Neuralgia do trigêmeo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166242"/>
            <a:ext cx="8289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457200" indent="-457200" algn="just">
              <a:buAutoNum type="alphaUcPeriod"/>
            </a:pPr>
            <a:r>
              <a:rPr lang="pt-BR" sz="2400" i="1" dirty="0" smtClean="0"/>
              <a:t>Crises paroxísticas ( 1 seg. a 2 min.), afetando divisões do trigêmeo e preenchendo critérios B e C.</a:t>
            </a:r>
          </a:p>
          <a:p>
            <a:pPr marL="457200" indent="-457200" algn="just">
              <a:buAutoNum type="alphaUcPeriod"/>
            </a:pPr>
            <a:endParaRPr lang="pt-BR" sz="2400" i="1" dirty="0" smtClean="0"/>
          </a:p>
          <a:p>
            <a:pPr marL="457200" indent="-457200" algn="just">
              <a:buAutoNum type="alphaUcPeriod"/>
            </a:pPr>
            <a:r>
              <a:rPr lang="pt-BR" sz="2400" i="1" dirty="0" smtClean="0"/>
              <a:t>Dor (pelo menos uma dessas caraterísticas)</a:t>
            </a:r>
          </a:p>
          <a:p>
            <a:pPr algn="just"/>
            <a:r>
              <a:rPr lang="pt-BR" sz="2400" i="1" dirty="0" smtClean="0"/>
              <a:t>        - intensa, aguda, superficial ou pontada.</a:t>
            </a:r>
          </a:p>
          <a:p>
            <a:pPr algn="just"/>
            <a:r>
              <a:rPr lang="pt-BR" sz="2400" i="1" dirty="0" smtClean="0"/>
              <a:t>        - desencadeadas por fatores ou áreas de gatilho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pt-BR" sz="2400" i="1" dirty="0" smtClean="0"/>
              <a:t>C. Crises estereotipadas para cada paciente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pt-BR" sz="2400" i="1" dirty="0" smtClean="0"/>
              <a:t>D. Sem evidência clínica de déficit neurológico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pt-BR" sz="2400" i="1" dirty="0" smtClean="0"/>
              <a:t>E. Não atribuída a outro distúrbio</a:t>
            </a:r>
          </a:p>
        </p:txBody>
      </p:sp>
    </p:spTree>
    <p:extLst>
      <p:ext uri="{BB962C8B-B14F-4D97-AF65-F5344CB8AC3E}">
        <p14:creationId xmlns:p14="http://schemas.microsoft.com/office/powerpoint/2010/main" xmlns="" val="33179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16904" y="391921"/>
            <a:ext cx="94414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 - Neuralgia do trigêmeo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1412776"/>
            <a:ext cx="3240360" cy="108012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pt-BR" sz="2400" i="1" dirty="0" smtClean="0"/>
              <a:t>Medicamentoso (1)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pt-BR" sz="2400" i="1" dirty="0" smtClean="0"/>
              <a:t>Cirúrgico (2)</a:t>
            </a:r>
            <a:endParaRPr lang="pt-BR" sz="24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9944" y="2708920"/>
            <a:ext cx="8289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457200" indent="-457200" algn="just">
              <a:buAutoNum type="arabicParenR"/>
            </a:pPr>
            <a:r>
              <a:rPr lang="pt-BR" sz="2400" i="1" dirty="0" err="1" smtClean="0"/>
              <a:t>Carbamazepina</a:t>
            </a:r>
            <a:r>
              <a:rPr lang="pt-BR" sz="2400" i="1" dirty="0" smtClean="0"/>
              <a:t> (200-1200 mg)</a:t>
            </a:r>
          </a:p>
          <a:p>
            <a:pPr marL="457200" indent="-457200" algn="just">
              <a:buAutoNum type="arabicParenR"/>
            </a:pPr>
            <a:endParaRPr lang="pt-BR" sz="2400" i="1" dirty="0"/>
          </a:p>
          <a:p>
            <a:pPr marL="457200" indent="-457200" algn="just">
              <a:buAutoNum type="arabicParenR"/>
            </a:pPr>
            <a:r>
              <a:rPr lang="pt-BR" sz="2400" i="1" dirty="0" smtClean="0"/>
              <a:t>- </a:t>
            </a:r>
            <a:r>
              <a:rPr lang="pt-BR" sz="2400" i="1" dirty="0" err="1" smtClean="0"/>
              <a:t>Destriução</a:t>
            </a:r>
            <a:r>
              <a:rPr lang="pt-BR" sz="2400" i="1" dirty="0" smtClean="0"/>
              <a:t> de fibras próximas ou no gânglio </a:t>
            </a:r>
            <a:r>
              <a:rPr lang="pt-BR" sz="2400" i="1" dirty="0" err="1" smtClean="0"/>
              <a:t>trigeminal</a:t>
            </a:r>
            <a:r>
              <a:rPr lang="pt-BR" sz="2400" i="1" dirty="0" smtClean="0"/>
              <a:t> (</a:t>
            </a:r>
            <a:r>
              <a:rPr lang="pt-BR" sz="2400" i="1" dirty="0" err="1" smtClean="0"/>
              <a:t>rizotomia</a:t>
            </a:r>
            <a:r>
              <a:rPr lang="pt-BR" sz="2400" i="1" dirty="0" smtClean="0"/>
              <a:t>)</a:t>
            </a:r>
          </a:p>
          <a:p>
            <a:pPr algn="just"/>
            <a:r>
              <a:rPr lang="pt-BR" sz="2400" i="1" dirty="0"/>
              <a:t> </a:t>
            </a:r>
            <a:r>
              <a:rPr lang="pt-BR" sz="2400" i="1" dirty="0" smtClean="0"/>
              <a:t>      -  Descompressão vascular: separação do vaso responsável pela compressão dos ramos do nervo.</a:t>
            </a:r>
          </a:p>
        </p:txBody>
      </p:sp>
    </p:spTree>
    <p:extLst>
      <p:ext uri="{BB962C8B-B14F-4D97-AF65-F5344CB8AC3E}">
        <p14:creationId xmlns:p14="http://schemas.microsoft.com/office/powerpoint/2010/main" xmlns="" val="33179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80528" y="910461"/>
            <a:ext cx="94414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13.2 Neuralgia do glossofaríngeo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2119496"/>
            <a:ext cx="8289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 Dor é forte , transitória, em pontada.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Sentida na base da língua, fossa </a:t>
            </a:r>
            <a:r>
              <a:rPr lang="pt-BR" sz="2400" i="1" dirty="0" err="1" smtClean="0"/>
              <a:t>tonsilar</a:t>
            </a:r>
            <a:r>
              <a:rPr lang="pt-BR" sz="2400" i="1" dirty="0"/>
              <a:t> </a:t>
            </a:r>
            <a:r>
              <a:rPr lang="pt-BR" sz="2400" i="1" dirty="0" smtClean="0"/>
              <a:t>ou abaixo do ângulo da mandíbula.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Dor sentida nas áreas dos ramos auricular e faríngeo do vago, assim como em área do glossofaríngeo.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Geralmente, a dor é provocada pela fala, deglutição e tosse.   </a:t>
            </a:r>
          </a:p>
        </p:txBody>
      </p:sp>
    </p:spTree>
    <p:extLst>
      <p:ext uri="{BB962C8B-B14F-4D97-AF65-F5344CB8AC3E}">
        <p14:creationId xmlns:p14="http://schemas.microsoft.com/office/powerpoint/2010/main" xmlns="" val="12050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16904" y="44624"/>
            <a:ext cx="9441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Critérios diagnósticos - Neuralgia do glossofaríngeo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199649"/>
            <a:ext cx="8289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  <a:p>
            <a:pPr marL="457200" indent="-457200" algn="just">
              <a:buAutoNum type="alphaUcPeriod"/>
            </a:pPr>
            <a:r>
              <a:rPr lang="pt-BR" sz="2400" i="1" dirty="0" smtClean="0"/>
              <a:t>Crises paroxísticas de dor facial, afetando divisões </a:t>
            </a:r>
            <a:r>
              <a:rPr lang="pt-BR" sz="2400" i="1" smtClean="0"/>
              <a:t>do glossofaríngeo </a:t>
            </a:r>
            <a:r>
              <a:rPr lang="pt-BR" sz="2400" i="1" dirty="0" smtClean="0"/>
              <a:t>e preenchendo critérios B e C.</a:t>
            </a:r>
          </a:p>
          <a:p>
            <a:pPr marL="457200" indent="-457200" algn="just">
              <a:buAutoNum type="alphaUcPeriod"/>
            </a:pPr>
            <a:endParaRPr lang="pt-BR" sz="2400" i="1" dirty="0" smtClean="0"/>
          </a:p>
          <a:p>
            <a:pPr marL="457200" indent="-457200" algn="just">
              <a:buAutoNum type="alphaUcPeriod"/>
            </a:pPr>
            <a:r>
              <a:rPr lang="pt-BR" sz="2400" i="1" dirty="0" smtClean="0"/>
              <a:t>Dor (tem todas as seguintes caraterísticas)</a:t>
            </a:r>
          </a:p>
          <a:p>
            <a:pPr algn="just"/>
            <a:r>
              <a:rPr lang="pt-BR" sz="2400" i="1" dirty="0" smtClean="0"/>
              <a:t>        1. localização unilateral;</a:t>
            </a:r>
          </a:p>
          <a:p>
            <a:pPr algn="just"/>
            <a:r>
              <a:rPr lang="pt-BR" sz="2400" i="1" dirty="0" smtClean="0"/>
              <a:t>        2.distribuição característica;</a:t>
            </a:r>
          </a:p>
          <a:p>
            <a:pPr algn="just"/>
            <a:r>
              <a:rPr lang="pt-BR" sz="2400" i="1" dirty="0"/>
              <a:t> </a:t>
            </a:r>
            <a:r>
              <a:rPr lang="pt-BR" sz="2400" i="1" dirty="0" smtClean="0"/>
              <a:t>       3. aguda, em pontada e intensa;</a:t>
            </a:r>
          </a:p>
          <a:p>
            <a:pPr algn="just"/>
            <a:r>
              <a:rPr lang="pt-BR" sz="2400" i="1" dirty="0"/>
              <a:t> </a:t>
            </a:r>
            <a:r>
              <a:rPr lang="pt-BR" sz="2400" i="1" dirty="0" smtClean="0"/>
              <a:t>       4. desencadeada.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pt-BR" sz="2400" i="1" dirty="0" smtClean="0"/>
              <a:t>C. Crises estereotipadas para cada paciente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pt-BR" sz="2400" i="1" dirty="0" smtClean="0"/>
              <a:t>D. Sem evidência clínica de déficit neurológico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pt-BR" sz="2400" i="1" dirty="0" smtClean="0"/>
              <a:t>E. Não atribuída a outro distúrbio</a:t>
            </a:r>
          </a:p>
        </p:txBody>
      </p:sp>
    </p:spTree>
    <p:extLst>
      <p:ext uri="{BB962C8B-B14F-4D97-AF65-F5344CB8AC3E}">
        <p14:creationId xmlns:p14="http://schemas.microsoft.com/office/powerpoint/2010/main" xmlns="" val="2360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08" y="488866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Outras neuralgias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844824"/>
            <a:ext cx="828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Neuralgia do intermédio, do </a:t>
            </a:r>
            <a:r>
              <a:rPr lang="pt-BR" sz="2400" i="1" dirty="0" err="1" smtClean="0"/>
              <a:t>laríngio</a:t>
            </a:r>
            <a:r>
              <a:rPr lang="pt-BR" sz="2400" i="1" dirty="0" smtClean="0"/>
              <a:t> superior, do </a:t>
            </a:r>
            <a:r>
              <a:rPr lang="pt-BR" sz="2400" i="1" dirty="0" err="1" smtClean="0"/>
              <a:t>nasociliar</a:t>
            </a:r>
            <a:r>
              <a:rPr lang="pt-BR" sz="2400" i="1" dirty="0" smtClean="0"/>
              <a:t>, do </a:t>
            </a:r>
            <a:r>
              <a:rPr lang="pt-BR" sz="2400" i="1" dirty="0" err="1" smtClean="0"/>
              <a:t>supra-orbitário</a:t>
            </a:r>
            <a:r>
              <a:rPr lang="pt-BR" sz="2400" i="1" dirty="0" smtClean="0"/>
              <a:t>, atribuída ao herpes-zoster.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4408" y="3369186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Causas centrais de dor facial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4326195"/>
            <a:ext cx="828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Anestesia, atribuída à esclerose múltipla, idiopática.</a:t>
            </a:r>
          </a:p>
        </p:txBody>
      </p:sp>
    </p:spTree>
    <p:extLst>
      <p:ext uri="{BB962C8B-B14F-4D97-AF65-F5344CB8AC3E}">
        <p14:creationId xmlns:p14="http://schemas.microsoft.com/office/powerpoint/2010/main" xmlns="" val="25427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4408" y="332656"/>
            <a:ext cx="9036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14. Outras cefaleias, neuralgias cranianas e dor facial central ou primária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95264" y="2204864"/>
            <a:ext cx="828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b="1" i="1" dirty="0" smtClean="0"/>
              <a:t>Cefaleia não classificada em outro local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3380799"/>
            <a:ext cx="828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b="1" i="1" dirty="0" smtClean="0"/>
              <a:t>Cefaleia não especificada</a:t>
            </a:r>
          </a:p>
          <a:p>
            <a:pPr algn="just"/>
            <a:endParaRPr lang="pt-BR" sz="2400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t-BR" sz="2400" i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4005064"/>
            <a:ext cx="828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 Sugere entidade diferente das demais;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i="1" dirty="0" smtClean="0"/>
              <a:t>Não preenche critérios p/ nenhuma das outras cefaleias</a:t>
            </a:r>
            <a:r>
              <a:rPr lang="pt-BR" sz="2400" b="1" i="1" dirty="0" smtClean="0"/>
              <a:t>.</a:t>
            </a:r>
          </a:p>
          <a:p>
            <a:pPr algn="just"/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5748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08" y="488866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</a:t>
            </a:r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91680" y="242088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i="1" dirty="0" smtClean="0"/>
              <a:t>Medicina, Ribeirão Preto, 30: 458-471, out./dez. 1997.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i="1" dirty="0" smtClean="0"/>
              <a:t>Medicina, Ribeirão Preto, 30: 428-436, out./dez. 1997.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i="1" dirty="0" smtClean="0"/>
              <a:t>Medicina, Ribeirão Preto, 32: 486-491, out./dez. 1999.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i="1" dirty="0" smtClean="0"/>
              <a:t>Revista de Anestesia e terapia da dor. JUNHO, 2011.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i="1" dirty="0" smtClean="0"/>
              <a:t>Medicina, Ribeirão Preto, 30: 421-427, out./dez. 1997.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i="1" dirty="0" smtClean="0"/>
              <a:t>Medicina, Ribeirão Preto, 35: out./dez. 2002</a:t>
            </a:r>
            <a:r>
              <a:rPr lang="pt-BR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28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26112" y="182250"/>
            <a:ext cx="7938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TC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2038196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 smtClean="0"/>
              <a:t>Permite </a:t>
            </a:r>
            <a:r>
              <a:rPr lang="pt-BR" sz="2400" b="1" i="1" dirty="0"/>
              <a:t>discriminar densidades com diferenças pequenas, tornando possível distinguir aspectos sutis de partes moles, como a substância branca e cinzenta e ainda o </a:t>
            </a:r>
            <a:r>
              <a:rPr lang="pt-BR" sz="2400" b="1" i="1" dirty="0" err="1" smtClean="0"/>
              <a:t>líquor</a:t>
            </a:r>
            <a:r>
              <a:rPr lang="pt-BR" sz="2400" b="1" i="1" dirty="0" smtClean="0"/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i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 smtClean="0"/>
              <a:t>Alta </a:t>
            </a:r>
            <a:r>
              <a:rPr lang="pt-BR" sz="2400" b="1" i="1" dirty="0"/>
              <a:t>densidade : </a:t>
            </a:r>
            <a:r>
              <a:rPr lang="pt-BR" sz="2400" b="1" i="1" dirty="0" smtClean="0"/>
              <a:t>imagem </a:t>
            </a:r>
            <a:r>
              <a:rPr lang="pt-B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branca</a:t>
            </a:r>
            <a:r>
              <a:rPr lang="pt-BR" sz="2400" b="1" i="1" dirty="0" smtClean="0"/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i="1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 smtClean="0"/>
              <a:t>Desvantagens: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pt-BR" sz="2400" b="1" i="1" dirty="0" smtClean="0"/>
              <a:t>Hipersensibilidade </a:t>
            </a:r>
            <a:r>
              <a:rPr lang="pt-BR" sz="2400" b="1" i="1" dirty="0"/>
              <a:t>ao contraste, quando utilizado.</a:t>
            </a:r>
          </a:p>
        </p:txBody>
      </p:sp>
    </p:spTree>
    <p:extLst>
      <p:ext uri="{BB962C8B-B14F-4D97-AF65-F5344CB8AC3E}">
        <p14:creationId xmlns:p14="http://schemas.microsoft.com/office/powerpoint/2010/main" xmlns="" val="20849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80528" y="3212976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xmlns="" val="6503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830</TotalTime>
  <Words>4128</Words>
  <Application>Microsoft Office PowerPoint</Application>
  <PresentationFormat>Apresentação na tela (4:3)</PresentationFormat>
  <Paragraphs>473</Paragraphs>
  <Slides>90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90</vt:i4>
      </vt:variant>
    </vt:vector>
  </HeadingPairs>
  <TitlesOfParts>
    <vt:vector size="91" baseType="lpstr">
      <vt:lpstr>Metrô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TC- Fratura com afundamento da região parieto-occipital D. Associado a ela há um grande hematoma no couro cabeludo e uma pequena contusão no córtex parietal posterior. Discreto sangramento na fissura interhemisférica na região posterior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RM corte coronal em T2 – Encefalite viral</vt:lpstr>
      <vt:lpstr>Encefalite viral</vt:lpstr>
      <vt:lpstr>Slide 61</vt:lpstr>
      <vt:lpstr>TC com contraste – Meningite aguda pneumocócica</vt:lpstr>
      <vt:lpstr>RM – Leptomeningite por S. pyogenes</vt:lpstr>
      <vt:lpstr>TC com e sem contraste – Abcesso frontal pós-traumático</vt:lpstr>
      <vt:lpstr>Slide 65</vt:lpstr>
      <vt:lpstr>RM – T1 com contraste corte sagital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</dc:creator>
  <cp:lastModifiedBy>Dr Milton</cp:lastModifiedBy>
  <cp:revision>96</cp:revision>
  <dcterms:created xsi:type="dcterms:W3CDTF">2013-07-31T22:18:21Z</dcterms:created>
  <dcterms:modified xsi:type="dcterms:W3CDTF">2013-08-09T20:59:12Z</dcterms:modified>
</cp:coreProperties>
</file>