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85" r:id="rId3"/>
    <p:sldId id="286" r:id="rId4"/>
    <p:sldId id="287" r:id="rId5"/>
    <p:sldId id="257" r:id="rId6"/>
    <p:sldId id="284" r:id="rId7"/>
    <p:sldId id="259" r:id="rId8"/>
    <p:sldId id="274" r:id="rId9"/>
    <p:sldId id="270" r:id="rId10"/>
    <p:sldId id="271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8" r:id="rId22"/>
    <p:sldId id="28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106" d="100"/>
          <a:sy n="106" d="100"/>
        </p:scale>
        <p:origin x="14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1BB2A-0665-4A4D-93B9-B442FF60C21B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A781D-759A-46A0-8524-B6795EB1F3E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5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A781D-759A-46A0-8524-B6795EB1F3E4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99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B386D3-66F1-4A0A-9D72-95039EBF0EBA}" type="datetimeFigureOut">
              <a:rPr lang="pt-BR" smtClean="0"/>
              <a:pPr/>
              <a:t>15/04/2017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9590CA1-3E50-436D-8EB3-3FE2895C115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Cefaleias </a:t>
            </a:r>
            <a:r>
              <a:rPr lang="pt-BR" dirty="0" smtClean="0"/>
              <a:t>S</a:t>
            </a:r>
            <a:r>
              <a:rPr lang="pt-BR" smtClean="0"/>
              <a:t>ecundárias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2708920"/>
            <a:ext cx="8077200" cy="619496"/>
          </a:xfrm>
        </p:spPr>
        <p:txBody>
          <a:bodyPr/>
          <a:lstStyle/>
          <a:p>
            <a:r>
              <a:rPr lang="pt-BR" dirty="0" smtClean="0"/>
              <a:t>Priscila Zanin Nano e Lucas Meira </a:t>
            </a:r>
            <a:r>
              <a:rPr lang="pt-BR" dirty="0" err="1" smtClean="0"/>
              <a:t>Sarlo</a:t>
            </a:r>
            <a:r>
              <a:rPr lang="pt-BR" dirty="0" smtClean="0"/>
              <a:t> – Medicina </a:t>
            </a:r>
            <a:r>
              <a:rPr lang="pt-BR" dirty="0" err="1" smtClean="0"/>
              <a:t>Famema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43651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Ambulatório Neurologia- </a:t>
            </a:r>
            <a:r>
              <a:rPr lang="pt-BR" dirty="0" err="1" smtClean="0"/>
              <a:t>Famema</a:t>
            </a:r>
            <a:endParaRPr lang="pt-BR" dirty="0" smtClean="0"/>
          </a:p>
          <a:p>
            <a:r>
              <a:rPr lang="pt-BR" dirty="0" smtClean="0"/>
              <a:t>Prof. Dr. Milton </a:t>
            </a:r>
            <a:r>
              <a:rPr lang="pt-BR" dirty="0" err="1" smtClean="0"/>
              <a:t>Marchioli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Generalidades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Relação temporal estreita a transtorno vascular</a:t>
            </a:r>
          </a:p>
          <a:p>
            <a:r>
              <a:rPr lang="pt-BR" dirty="0" smtClean="0"/>
              <a:t>Acentuada piora da cefaleia pré-existente </a:t>
            </a:r>
          </a:p>
          <a:p>
            <a:r>
              <a:rPr lang="pt-BR" dirty="0" smtClean="0"/>
              <a:t>Evidencia de que o transtorno é capaz de agravar a cefaleia primária</a:t>
            </a:r>
          </a:p>
          <a:p>
            <a:r>
              <a:rPr lang="pt-BR" dirty="0" smtClean="0"/>
              <a:t>Melhora da cefaleia após fase aguda do transtorno vascular</a:t>
            </a:r>
          </a:p>
          <a:p>
            <a:r>
              <a:rPr lang="pt-BR" dirty="0" smtClean="0"/>
              <a:t>Associada a sinais neurológicos </a:t>
            </a:r>
          </a:p>
          <a:p>
            <a:r>
              <a:rPr lang="pt-BR" dirty="0" smtClean="0"/>
              <a:t>Normalmente início súbito de uma nova cefaleia até então não experimentada pelo paciente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Cefaleia atribuída a transtorno               intracraniano não vascular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Atribuída a hipertensão </a:t>
            </a:r>
            <a:r>
              <a:rPr lang="pt-BR" dirty="0" err="1" smtClean="0"/>
              <a:t>liquórica</a:t>
            </a:r>
            <a:endParaRPr lang="pt-BR" dirty="0" smtClean="0"/>
          </a:p>
          <a:p>
            <a:r>
              <a:rPr lang="pt-BR" dirty="0" smtClean="0"/>
              <a:t>Hipotensão </a:t>
            </a:r>
            <a:r>
              <a:rPr lang="pt-BR" dirty="0" err="1" smtClean="0"/>
              <a:t>liquórica</a:t>
            </a:r>
            <a:endParaRPr lang="pt-BR" dirty="0" smtClean="0"/>
          </a:p>
          <a:p>
            <a:r>
              <a:rPr lang="pt-BR" dirty="0" smtClean="0"/>
              <a:t>Doença inflamatória não infecciosa</a:t>
            </a:r>
          </a:p>
          <a:p>
            <a:r>
              <a:rPr lang="pt-BR" dirty="0" smtClean="0"/>
              <a:t>Neoplasia intracraniana </a:t>
            </a:r>
          </a:p>
          <a:p>
            <a:r>
              <a:rPr lang="pt-BR" dirty="0" smtClean="0"/>
              <a:t>Atribuída a injeção </a:t>
            </a:r>
            <a:r>
              <a:rPr lang="pt-BR" dirty="0" err="1" smtClean="0"/>
              <a:t>intratecal</a:t>
            </a:r>
            <a:r>
              <a:rPr lang="pt-BR" dirty="0" smtClean="0"/>
              <a:t> </a:t>
            </a:r>
          </a:p>
          <a:p>
            <a:r>
              <a:rPr lang="pt-BR" dirty="0" smtClean="0"/>
              <a:t>Atribuída à crise epilética</a:t>
            </a:r>
          </a:p>
          <a:p>
            <a:r>
              <a:rPr lang="pt-BR" dirty="0" smtClean="0"/>
              <a:t>Atribuída a malformação de </a:t>
            </a:r>
            <a:r>
              <a:rPr lang="pt-BR" dirty="0" err="1" smtClean="0"/>
              <a:t>Chiari</a:t>
            </a:r>
            <a:r>
              <a:rPr lang="pt-BR" dirty="0" smtClean="0"/>
              <a:t> Tipo 1</a:t>
            </a:r>
          </a:p>
          <a:p>
            <a:r>
              <a:rPr lang="pt-BR" dirty="0" smtClean="0"/>
              <a:t>Síndrome da cefaleia transitória e déficits neurológicos com </a:t>
            </a:r>
            <a:r>
              <a:rPr lang="pt-BR" dirty="0" err="1" smtClean="0"/>
              <a:t>linfocitose</a:t>
            </a:r>
            <a:r>
              <a:rPr lang="pt-BR" dirty="0" smtClean="0"/>
              <a:t> </a:t>
            </a:r>
            <a:r>
              <a:rPr lang="pt-BR" dirty="0" err="1" smtClean="0"/>
              <a:t>liquórica</a:t>
            </a:r>
            <a:endParaRPr lang="pt-BR" dirty="0" smtClean="0"/>
          </a:p>
          <a:p>
            <a:r>
              <a:rPr lang="pt-BR" dirty="0" smtClean="0"/>
              <a:t>Atribuída a outro distúrbio não vascular intracraniano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Cefaleia atribuída a uma substância ou a sua supressão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Uso ou exposição aguda a substância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smtClean="0"/>
              <a:t>NO, inibidor da </a:t>
            </a:r>
            <a:r>
              <a:rPr lang="pt-BR" dirty="0" err="1" smtClean="0"/>
              <a:t>fosfodiesterase</a:t>
            </a:r>
            <a:r>
              <a:rPr lang="pt-BR" dirty="0" smtClean="0"/>
              <a:t>, CO, álcool, alimentos e aditivos, cocaína, </a:t>
            </a:r>
            <a:r>
              <a:rPr lang="pt-BR" dirty="0" err="1" smtClean="0"/>
              <a:t>cannabis</a:t>
            </a:r>
            <a:r>
              <a:rPr lang="pt-BR" dirty="0" smtClean="0"/>
              <a:t>, histamina, peptídeo relacionado ao gene de calcitonina</a:t>
            </a:r>
          </a:p>
          <a:p>
            <a:r>
              <a:rPr lang="pt-BR" dirty="0" smtClean="0"/>
              <a:t>Uso excessivo de medicamento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pt-BR" dirty="0" smtClean="0"/>
              <a:t>Ergotamina, </a:t>
            </a:r>
            <a:r>
              <a:rPr lang="pt-BR" dirty="0" err="1" smtClean="0"/>
              <a:t>triptanos</a:t>
            </a:r>
            <a:r>
              <a:rPr lang="pt-BR" dirty="0" smtClean="0"/>
              <a:t>, analgésicos, </a:t>
            </a:r>
            <a:r>
              <a:rPr lang="pt-BR" dirty="0" err="1" smtClean="0"/>
              <a:t>opióides</a:t>
            </a:r>
            <a:r>
              <a:rPr lang="pt-BR" dirty="0" smtClean="0"/>
              <a:t> e combinação de medicamentos</a:t>
            </a:r>
          </a:p>
          <a:p>
            <a:r>
              <a:rPr lang="pt-BR" dirty="0" smtClean="0"/>
              <a:t>Interrupção do uso de substância:</a:t>
            </a:r>
          </a:p>
          <a:p>
            <a:pPr lvl="1"/>
            <a:r>
              <a:rPr lang="pt-BR" dirty="0" smtClean="0"/>
              <a:t>Cafeína, </a:t>
            </a:r>
            <a:r>
              <a:rPr lang="pt-BR" dirty="0" err="1" smtClean="0"/>
              <a:t>opióides</a:t>
            </a:r>
            <a:r>
              <a:rPr lang="pt-BR" dirty="0" smtClean="0"/>
              <a:t>, estrógenos, interrupção de outras substâncias de uso crônico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Cefaleia atribuída a infecção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Infecção Intracraniana </a:t>
            </a:r>
          </a:p>
          <a:p>
            <a:pPr lvl="1"/>
            <a:r>
              <a:rPr lang="pt-BR" dirty="0" smtClean="0"/>
              <a:t>Meningite bacteriana, </a:t>
            </a:r>
            <a:r>
              <a:rPr lang="pt-BR" dirty="0" err="1" smtClean="0"/>
              <a:t>linfocítica</a:t>
            </a:r>
            <a:r>
              <a:rPr lang="pt-BR" dirty="0" smtClean="0"/>
              <a:t>, encefalite, abscesso cerebral, </a:t>
            </a:r>
            <a:r>
              <a:rPr lang="pt-BR" dirty="0" err="1" smtClean="0"/>
              <a:t>empiema</a:t>
            </a:r>
            <a:r>
              <a:rPr lang="pt-BR" dirty="0" smtClean="0"/>
              <a:t> </a:t>
            </a:r>
            <a:r>
              <a:rPr lang="pt-BR" dirty="0" err="1" smtClean="0"/>
              <a:t>subdural</a:t>
            </a:r>
            <a:r>
              <a:rPr lang="pt-BR" dirty="0" smtClean="0"/>
              <a:t> </a:t>
            </a:r>
          </a:p>
          <a:p>
            <a:r>
              <a:rPr lang="pt-BR" dirty="0" smtClean="0"/>
              <a:t>Infecção sistêmica</a:t>
            </a:r>
          </a:p>
          <a:p>
            <a:r>
              <a:rPr lang="pt-BR" dirty="0" smtClean="0"/>
              <a:t>Ao HIV/AIDS</a:t>
            </a:r>
          </a:p>
          <a:p>
            <a:r>
              <a:rPr lang="pt-BR" dirty="0" smtClean="0"/>
              <a:t>Crônica pós infecciosa</a:t>
            </a:r>
          </a:p>
          <a:p>
            <a:pPr lvl="1"/>
            <a:r>
              <a:rPr lang="pt-BR" dirty="0" smtClean="0"/>
              <a:t>Pós meningite bacteriana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Características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Novo tipo de cefaleia, que é difusa, pulsátil, e associada a uma indisposição e /ou febre, deve direcionar a atenção para uma infecção intracraniana, mesmo na ausência de rigidez na nuca.</a:t>
            </a:r>
          </a:p>
          <a:p>
            <a:r>
              <a:rPr lang="pt-BR" dirty="0" smtClean="0"/>
              <a:t>Pode apresentar náusea, vertigem, </a:t>
            </a:r>
            <a:r>
              <a:rPr lang="pt-BR" dirty="0" err="1" smtClean="0"/>
              <a:t>fono</a:t>
            </a:r>
            <a:r>
              <a:rPr lang="pt-BR" dirty="0" smtClean="0"/>
              <a:t> e fotofobia</a:t>
            </a:r>
          </a:p>
          <a:p>
            <a:r>
              <a:rPr lang="pt-BR" dirty="0" smtClean="0"/>
              <a:t>Avaliação do LCR, neuroimagem, EEG, sorologia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Cefaleias atribuídas a transtornos da </a:t>
            </a:r>
            <a:r>
              <a:rPr lang="pt-BR" dirty="0" err="1" smtClean="0"/>
              <a:t>homeostase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err="1" smtClean="0"/>
              <a:t>Hipóxia</a:t>
            </a:r>
            <a:r>
              <a:rPr lang="pt-BR" dirty="0" smtClean="0"/>
              <a:t> ou </a:t>
            </a:r>
            <a:r>
              <a:rPr lang="pt-BR" dirty="0" err="1" smtClean="0"/>
              <a:t>hipercapnia</a:t>
            </a:r>
            <a:endParaRPr lang="pt-BR" dirty="0" smtClean="0"/>
          </a:p>
          <a:p>
            <a:pPr lvl="1"/>
            <a:r>
              <a:rPr lang="pt-BR" dirty="0" smtClean="0"/>
              <a:t>Grandes altitudes, mergulho, apneia do sono.</a:t>
            </a:r>
          </a:p>
          <a:p>
            <a:r>
              <a:rPr lang="pt-BR" dirty="0" smtClean="0"/>
              <a:t>Diálise</a:t>
            </a:r>
          </a:p>
          <a:p>
            <a:r>
              <a:rPr lang="pt-BR" dirty="0" smtClean="0"/>
              <a:t>Atribuída a HA</a:t>
            </a:r>
          </a:p>
          <a:p>
            <a:pPr lvl="1"/>
            <a:r>
              <a:rPr lang="pt-BR" dirty="0" err="1" smtClean="0"/>
              <a:t>Feocromocitoma</a:t>
            </a:r>
            <a:r>
              <a:rPr lang="pt-BR" dirty="0" smtClean="0"/>
              <a:t>, crise, encefalopatia, pré-eclampsia, </a:t>
            </a:r>
            <a:r>
              <a:rPr lang="pt-BR" dirty="0" err="1" smtClean="0"/>
              <a:t>eclâmpsia</a:t>
            </a:r>
            <a:r>
              <a:rPr lang="pt-BR" dirty="0" smtClean="0"/>
              <a:t>, resposta aguda a agente externo</a:t>
            </a:r>
          </a:p>
          <a:p>
            <a:r>
              <a:rPr lang="pt-BR" dirty="0" smtClean="0"/>
              <a:t>Hipotireoidismo</a:t>
            </a:r>
          </a:p>
          <a:p>
            <a:r>
              <a:rPr lang="pt-BR" dirty="0" smtClean="0"/>
              <a:t>Jejum</a:t>
            </a:r>
          </a:p>
          <a:p>
            <a:r>
              <a:rPr lang="pt-BR" dirty="0" smtClean="0"/>
              <a:t>Cardíaca</a:t>
            </a:r>
          </a:p>
          <a:p>
            <a:r>
              <a:rPr lang="pt-BR" dirty="0" smtClean="0"/>
              <a:t>Outro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Generalidades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err="1" smtClean="0"/>
              <a:t>hipercapnia</a:t>
            </a:r>
            <a:r>
              <a:rPr lang="pt-BR" dirty="0" smtClean="0"/>
              <a:t> (PCO2 arterial &gt; 50 </a:t>
            </a:r>
            <a:r>
              <a:rPr lang="pt-BR" dirty="0" err="1" smtClean="0"/>
              <a:t>mmHg</a:t>
            </a:r>
            <a:r>
              <a:rPr lang="pt-BR" dirty="0" smtClean="0"/>
              <a:t>) causa relaxamento da musculatura lisa cerebrovascular e leva à vasodilatação e à elevação da pressão intracraniana. Existe alguma evidência de que a </a:t>
            </a:r>
            <a:r>
              <a:rPr lang="pt-BR" dirty="0" err="1" smtClean="0"/>
              <a:t>hipercapnia</a:t>
            </a:r>
            <a:r>
              <a:rPr lang="pt-BR" dirty="0" smtClean="0"/>
              <a:t>, na ausência de </a:t>
            </a:r>
            <a:r>
              <a:rPr lang="pt-BR" dirty="0" err="1" smtClean="0"/>
              <a:t>hipóxia</a:t>
            </a:r>
            <a:r>
              <a:rPr lang="pt-BR" dirty="0" smtClean="0"/>
              <a:t>, esteja associada com </a:t>
            </a:r>
            <a:r>
              <a:rPr lang="pt-BR" dirty="0" err="1" smtClean="0"/>
              <a:t>cefaléia</a:t>
            </a:r>
            <a:r>
              <a:rPr lang="pt-BR" dirty="0" smtClean="0"/>
              <a:t>(mergulhadores).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368152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/>
              <a:t>Cefaleia atribuída a distúrbio do crânio, pescoço, olhos,nariz, seios da face, dentes boca ou outros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Osso craniano</a:t>
            </a:r>
          </a:p>
          <a:p>
            <a:pPr lvl="1"/>
            <a:r>
              <a:rPr lang="pt-BR" dirty="0" err="1" smtClean="0"/>
              <a:t>Osteomielite</a:t>
            </a:r>
            <a:r>
              <a:rPr lang="pt-BR" dirty="0" smtClean="0"/>
              <a:t>, </a:t>
            </a:r>
            <a:r>
              <a:rPr lang="pt-BR" dirty="0" err="1" smtClean="0"/>
              <a:t>Paget</a:t>
            </a:r>
            <a:r>
              <a:rPr lang="pt-BR" dirty="0" smtClean="0"/>
              <a:t>, </a:t>
            </a:r>
            <a:r>
              <a:rPr lang="pt-BR" dirty="0" err="1" smtClean="0"/>
              <a:t>mieloma</a:t>
            </a:r>
            <a:r>
              <a:rPr lang="pt-BR" dirty="0" smtClean="0"/>
              <a:t> múltiplo.</a:t>
            </a:r>
          </a:p>
          <a:p>
            <a:r>
              <a:rPr lang="pt-BR" dirty="0" smtClean="0"/>
              <a:t>Pescoço</a:t>
            </a:r>
          </a:p>
          <a:p>
            <a:pPr lvl="1"/>
            <a:r>
              <a:rPr lang="pt-BR" dirty="0" smtClean="0"/>
              <a:t>Cervicogênica, tendinite retrofaríngea,distonia crânio cervical</a:t>
            </a:r>
          </a:p>
          <a:p>
            <a:r>
              <a:rPr lang="pt-BR" dirty="0" smtClean="0"/>
              <a:t>Olhos</a:t>
            </a:r>
          </a:p>
          <a:p>
            <a:pPr lvl="1"/>
            <a:r>
              <a:rPr lang="pt-BR" dirty="0" smtClean="0"/>
              <a:t>Glaucoma agudo, erros de refração, estrabismo, inflamação ocular</a:t>
            </a:r>
          </a:p>
          <a:p>
            <a:r>
              <a:rPr lang="pt-BR" dirty="0" smtClean="0"/>
              <a:t>Ouvidos</a:t>
            </a:r>
          </a:p>
          <a:p>
            <a:r>
              <a:rPr lang="pt-BR" dirty="0" smtClean="0"/>
              <a:t>Rinossinusite</a:t>
            </a:r>
          </a:p>
          <a:p>
            <a:r>
              <a:rPr lang="pt-BR" dirty="0" smtClean="0"/>
              <a:t>Dentes, mandíbulas ou outras estruturas</a:t>
            </a:r>
          </a:p>
          <a:p>
            <a:r>
              <a:rPr lang="pt-BR" dirty="0" smtClean="0"/>
              <a:t>ATM</a:t>
            </a:r>
          </a:p>
          <a:p>
            <a:r>
              <a:rPr lang="pt-BR" dirty="0" smtClean="0"/>
              <a:t>Outro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Generalidades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Pedir RX, TC, RM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Cefaleia atribuída a                     transtorno psiquiátrico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Transtorno de </a:t>
            </a:r>
            <a:r>
              <a:rPr lang="pt-BR" dirty="0" err="1" smtClean="0"/>
              <a:t>somatização</a:t>
            </a:r>
            <a:endParaRPr lang="pt-BR" dirty="0" smtClean="0"/>
          </a:p>
          <a:p>
            <a:r>
              <a:rPr lang="pt-BR" dirty="0" smtClean="0"/>
              <a:t>Transtorno psicótico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Alertas em cefaleia 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primeira ou pior </a:t>
            </a:r>
            <a:r>
              <a:rPr lang="pt-BR" dirty="0" err="1" smtClean="0"/>
              <a:t>cefaléia</a:t>
            </a:r>
            <a:endParaRPr lang="pt-BR" dirty="0" smtClean="0"/>
          </a:p>
          <a:p>
            <a:r>
              <a:rPr lang="pt-BR" dirty="0" smtClean="0"/>
              <a:t>início súbito ou recente</a:t>
            </a:r>
          </a:p>
          <a:p>
            <a:r>
              <a:rPr lang="pt-BR" dirty="0" smtClean="0"/>
              <a:t> início após os 50 anos</a:t>
            </a:r>
          </a:p>
          <a:p>
            <a:r>
              <a:rPr lang="pt-BR" dirty="0" smtClean="0"/>
              <a:t> intensidade e </a:t>
            </a:r>
            <a:r>
              <a:rPr lang="pt-BR" dirty="0" err="1" smtClean="0"/>
              <a:t>freqüência</a:t>
            </a:r>
            <a:r>
              <a:rPr lang="pt-BR" dirty="0" smtClean="0"/>
              <a:t> progressiva e </a:t>
            </a:r>
          </a:p>
          <a:p>
            <a:r>
              <a:rPr lang="pt-BR" dirty="0" smtClean="0"/>
              <a:t>persistentemente maiores</a:t>
            </a:r>
          </a:p>
          <a:p>
            <a:r>
              <a:rPr lang="pt-BR" dirty="0" smtClean="0"/>
              <a:t> história de câncer ou SIDA</a:t>
            </a:r>
          </a:p>
          <a:p>
            <a:r>
              <a:rPr lang="pt-BR" dirty="0" smtClean="0"/>
              <a:t> alterações no exame neurológico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febre e/ou outros sinais de doença sistêmica / sinais </a:t>
            </a:r>
            <a:r>
              <a:rPr lang="pt-BR" dirty="0" err="1" smtClean="0"/>
              <a:t>meníngeos</a:t>
            </a:r>
            <a:endParaRPr lang="pt-BR" dirty="0" smtClean="0"/>
          </a:p>
          <a:p>
            <a:r>
              <a:rPr lang="pt-BR" dirty="0" smtClean="0"/>
              <a:t> traumatismo craniano</a:t>
            </a:r>
          </a:p>
          <a:p>
            <a:r>
              <a:rPr lang="pt-BR" dirty="0" smtClean="0"/>
              <a:t> mudança nas características </a:t>
            </a:r>
            <a:r>
              <a:rPr lang="pt-BR" dirty="0" err="1" smtClean="0"/>
              <a:t>cefaléia</a:t>
            </a:r>
            <a:r>
              <a:rPr lang="pt-BR" dirty="0" smtClean="0"/>
              <a:t> relacionada com esforço</a:t>
            </a:r>
          </a:p>
          <a:p>
            <a:r>
              <a:rPr lang="pt-BR" dirty="0" smtClean="0"/>
              <a:t> </a:t>
            </a:r>
            <a:r>
              <a:rPr lang="pt-BR" dirty="0" err="1" smtClean="0"/>
              <a:t>cefaléias</a:t>
            </a:r>
            <a:r>
              <a:rPr lang="pt-BR" dirty="0" smtClean="0"/>
              <a:t> persistentemente unilaterais</a:t>
            </a:r>
          </a:p>
          <a:p>
            <a:r>
              <a:rPr lang="pt-BR" dirty="0" err="1" smtClean="0"/>
              <a:t>refratariedade</a:t>
            </a:r>
            <a:r>
              <a:rPr lang="pt-BR" dirty="0" smtClean="0"/>
              <a:t> ao tratamento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Generalidades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cefaléia</a:t>
            </a:r>
            <a:r>
              <a:rPr lang="pt-BR" dirty="0" smtClean="0"/>
              <a:t> tem sido relatada como comorbidade de vários transtornos psiquiátricos, incluindo o transtorno depressivo maior, transtorno </a:t>
            </a:r>
            <a:r>
              <a:rPr lang="pt-BR" dirty="0" err="1" smtClean="0"/>
              <a:t>distímico</a:t>
            </a:r>
            <a:r>
              <a:rPr lang="pt-BR" dirty="0" smtClean="0"/>
              <a:t>, transtorno do pânico, transtorno de</a:t>
            </a:r>
          </a:p>
          <a:p>
            <a:pPr>
              <a:buNone/>
            </a:pPr>
            <a:r>
              <a:rPr lang="pt-BR" dirty="0" smtClean="0"/>
              <a:t>    ansiedade generalizada, transtornos </a:t>
            </a:r>
            <a:r>
              <a:rPr lang="pt-BR" dirty="0" err="1" smtClean="0"/>
              <a:t>somatoformes</a:t>
            </a:r>
            <a:r>
              <a:rPr lang="pt-BR" dirty="0" smtClean="0"/>
              <a:t> e transtornos de ajustamento.</a:t>
            </a:r>
          </a:p>
          <a:p>
            <a:endParaRPr lang="pt-BR" dirty="0" smtClean="0"/>
          </a:p>
          <a:p>
            <a:r>
              <a:rPr lang="pt-BR" dirty="0" smtClean="0"/>
              <a:t>Nestes casos, o diagnóstico de uma </a:t>
            </a:r>
            <a:r>
              <a:rPr lang="pt-BR" dirty="0" err="1" smtClean="0"/>
              <a:t>cefaléia</a:t>
            </a:r>
            <a:r>
              <a:rPr lang="pt-BR" dirty="0" smtClean="0"/>
              <a:t> primária e o do transtorno psiquiátrico</a:t>
            </a:r>
          </a:p>
          <a:p>
            <a:pPr>
              <a:buNone/>
            </a:pPr>
            <a:r>
              <a:rPr lang="pt-BR" dirty="0" smtClean="0"/>
              <a:t>     devem ser ambos realizados.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Tratamento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Eliminação do foco causador da </a:t>
            </a:r>
            <a:r>
              <a:rPr lang="pt-BR" dirty="0" err="1" smtClean="0"/>
              <a:t>algia</a:t>
            </a:r>
            <a:endParaRPr lang="pt-BR" dirty="0" smtClean="0"/>
          </a:p>
          <a:p>
            <a:r>
              <a:rPr lang="pt-BR" dirty="0" smtClean="0"/>
              <a:t>Analgésicos</a:t>
            </a:r>
          </a:p>
          <a:p>
            <a:pPr lvl="1"/>
            <a:r>
              <a:rPr lang="pt-BR" dirty="0" err="1" smtClean="0"/>
              <a:t>Acetoaminofen</a:t>
            </a:r>
            <a:r>
              <a:rPr lang="pt-BR" dirty="0" smtClean="0"/>
              <a:t>/</a:t>
            </a:r>
            <a:r>
              <a:rPr lang="pt-BR" dirty="0" err="1" smtClean="0"/>
              <a:t>paracetamol</a:t>
            </a:r>
            <a:r>
              <a:rPr lang="pt-BR" dirty="0" smtClean="0"/>
              <a:t>: dose 0,5-1g 4/4h, 6/6h.</a:t>
            </a:r>
          </a:p>
          <a:p>
            <a:pPr lvl="1"/>
            <a:r>
              <a:rPr lang="pt-BR" dirty="0" err="1" smtClean="0"/>
              <a:t>Dipirona</a:t>
            </a:r>
            <a:r>
              <a:rPr lang="pt-BR" dirty="0" smtClean="0"/>
              <a:t> sódica: 0,5-1g 6/6h</a:t>
            </a:r>
          </a:p>
          <a:p>
            <a:r>
              <a:rPr lang="pt-BR" dirty="0" smtClean="0"/>
              <a:t>Anti-inflamatórios:</a:t>
            </a:r>
          </a:p>
          <a:p>
            <a:pPr lvl="1"/>
            <a:r>
              <a:rPr lang="pt-BR" dirty="0" err="1" smtClean="0"/>
              <a:t>Ibuprofeno</a:t>
            </a:r>
            <a:r>
              <a:rPr lang="pt-BR" dirty="0" smtClean="0"/>
              <a:t>: dose 400-800mg</a:t>
            </a:r>
          </a:p>
          <a:p>
            <a:pPr lvl="1"/>
            <a:r>
              <a:rPr lang="pt-BR" dirty="0" err="1" smtClean="0"/>
              <a:t>Nimesulida</a:t>
            </a:r>
            <a:r>
              <a:rPr lang="pt-BR" dirty="0" smtClean="0"/>
              <a:t>:100-200mg 6/6h ou 12/12h</a:t>
            </a:r>
          </a:p>
          <a:p>
            <a:pPr lvl="1"/>
            <a:r>
              <a:rPr lang="pt-BR" dirty="0" err="1" smtClean="0"/>
              <a:t>Naproxeno</a:t>
            </a:r>
            <a:r>
              <a:rPr lang="pt-BR" dirty="0" smtClean="0"/>
              <a:t> sódico:275-550mg (</a:t>
            </a:r>
            <a:r>
              <a:rPr lang="pt-BR" dirty="0" err="1" smtClean="0"/>
              <a:t>max</a:t>
            </a:r>
            <a:r>
              <a:rPr lang="pt-BR" dirty="0" smtClean="0"/>
              <a:t> de 1250mg/dia)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Classificação Internacional de </a:t>
            </a:r>
            <a:r>
              <a:rPr lang="pt-BR" dirty="0" err="1" smtClean="0"/>
              <a:t>Cafaleias</a:t>
            </a:r>
            <a:r>
              <a:rPr lang="pt-BR" dirty="0" smtClean="0"/>
              <a:t>, 2 </a:t>
            </a:r>
            <a:r>
              <a:rPr lang="pt-BR" dirty="0" err="1" smtClean="0"/>
              <a:t>ed</a:t>
            </a:r>
            <a:r>
              <a:rPr lang="pt-BR" dirty="0" smtClean="0"/>
              <a:t>, 2006.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Conteúdo 10"/>
          <p:cNvSpPr>
            <a:spLocks noGrp="1"/>
          </p:cNvSpPr>
          <p:nvPr>
            <p:ph idx="4294967295"/>
          </p:nvPr>
        </p:nvSpPr>
        <p:spPr>
          <a:xfrm>
            <a:off x="539552" y="1988840"/>
            <a:ext cx="1655763" cy="7921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>
              <a:buNone/>
            </a:pPr>
            <a:r>
              <a:rPr lang="pt-BR" dirty="0" err="1" smtClean="0"/>
              <a:t>Caractersticas</a:t>
            </a:r>
            <a:r>
              <a:rPr lang="pt-BR" dirty="0" smtClean="0"/>
              <a:t> </a:t>
            </a:r>
          </a:p>
          <a:p>
            <a:pPr algn="ctr"/>
            <a:r>
              <a:rPr lang="pt-BR" dirty="0" smtClean="0"/>
              <a:t>usuais ?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683568" y="260648"/>
            <a:ext cx="158417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Paciente com </a:t>
            </a:r>
          </a:p>
          <a:p>
            <a:pPr algn="ctr"/>
            <a:r>
              <a:rPr lang="pt-BR" dirty="0" err="1" smtClean="0"/>
              <a:t>cefaléia</a:t>
            </a:r>
            <a:endParaRPr lang="pt-BR" dirty="0"/>
          </a:p>
        </p:txBody>
      </p:sp>
      <p:sp>
        <p:nvSpPr>
          <p:cNvPr id="10" name="Seta para baixo 9"/>
          <p:cNvSpPr/>
          <p:nvPr/>
        </p:nvSpPr>
        <p:spPr>
          <a:xfrm>
            <a:off x="1115616" y="1196752"/>
            <a:ext cx="484632" cy="79208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39552" y="3645024"/>
            <a:ext cx="1656184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FATORES DE </a:t>
            </a:r>
          </a:p>
          <a:p>
            <a:pPr algn="ctr"/>
            <a:r>
              <a:rPr lang="pt-BR" dirty="0" smtClean="0"/>
              <a:t>ALARME ?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1115616" y="2780928"/>
            <a:ext cx="484632" cy="79208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1115616" y="4581128"/>
            <a:ext cx="484632" cy="792088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39552" y="5373216"/>
            <a:ext cx="158417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Exame Neurológico Normal?</a:t>
            </a:r>
            <a:endParaRPr lang="pt-BR" dirty="0"/>
          </a:p>
        </p:txBody>
      </p:sp>
      <p:sp>
        <p:nvSpPr>
          <p:cNvPr id="16" name="Seta para a direita 15"/>
          <p:cNvSpPr/>
          <p:nvPr/>
        </p:nvSpPr>
        <p:spPr>
          <a:xfrm>
            <a:off x="2123728" y="5661248"/>
            <a:ext cx="97840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2195736" y="2132856"/>
            <a:ext cx="97840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2195736" y="3861048"/>
            <a:ext cx="97840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3203848" y="2996952"/>
            <a:ext cx="2520280" cy="2304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Excluir cefaleias secundárias com exames complementares apropriados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267744" y="1844824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NÃO</a:t>
            </a:r>
            <a:endParaRPr lang="pt-BR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2267744" y="5517232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NÃO</a:t>
            </a:r>
            <a:endParaRPr lang="pt-BR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267744" y="3717032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SIM</a:t>
            </a:r>
            <a:endParaRPr lang="pt-BR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67544" y="321297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SIM</a:t>
            </a:r>
            <a:endParaRPr lang="pt-BR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39552" y="4869160"/>
            <a:ext cx="672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NÃO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TC</a:t>
            </a:r>
          </a:p>
          <a:p>
            <a:r>
              <a:rPr lang="pt-BR" dirty="0" smtClean="0"/>
              <a:t>Punção de </a:t>
            </a:r>
            <a:r>
              <a:rPr lang="pt-BR" dirty="0" err="1" smtClean="0"/>
              <a:t>líquor</a:t>
            </a:r>
            <a:endParaRPr lang="pt-BR" dirty="0" smtClean="0"/>
          </a:p>
          <a:p>
            <a:r>
              <a:rPr lang="pt-BR" dirty="0" smtClean="0"/>
              <a:t>Outros: PCR, VHS </a:t>
            </a:r>
            <a:r>
              <a:rPr lang="pt-BR" dirty="0" err="1" smtClean="0"/>
              <a:t>etc</a:t>
            </a:r>
            <a:r>
              <a:rPr lang="pt-BR" dirty="0" smtClean="0"/>
              <a:t> (depende da suspeita)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2348880"/>
            <a:ext cx="7848872" cy="302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Cefaleia </a:t>
            </a:r>
            <a:r>
              <a:rPr lang="pt-BR" dirty="0" err="1" smtClean="0"/>
              <a:t>atribuida</a:t>
            </a:r>
            <a:r>
              <a:rPr lang="pt-BR" dirty="0" smtClean="0"/>
              <a:t> a TCE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Pós traumática aguda</a:t>
            </a:r>
          </a:p>
          <a:p>
            <a:pPr lvl="1"/>
            <a:r>
              <a:rPr lang="pt-BR" dirty="0" smtClean="0"/>
              <a:t>Leve ou grave</a:t>
            </a:r>
          </a:p>
          <a:p>
            <a:r>
              <a:rPr lang="pt-BR" dirty="0" smtClean="0"/>
              <a:t>Pós traumática crônica</a:t>
            </a:r>
          </a:p>
          <a:p>
            <a:pPr lvl="1"/>
            <a:r>
              <a:rPr lang="pt-BR" dirty="0" smtClean="0"/>
              <a:t>Leve ou grave</a:t>
            </a:r>
          </a:p>
          <a:p>
            <a:r>
              <a:rPr lang="pt-BR" dirty="0" smtClean="0"/>
              <a:t>Aguda pós lesão em chicotada</a:t>
            </a:r>
          </a:p>
          <a:p>
            <a:r>
              <a:rPr lang="pt-BR" dirty="0" smtClean="0"/>
              <a:t>Crônica pós lesão em chicotada</a:t>
            </a:r>
          </a:p>
          <a:p>
            <a:r>
              <a:rPr lang="pt-BR" dirty="0" smtClean="0"/>
              <a:t>Atribuída a hematoma IC traumático</a:t>
            </a:r>
          </a:p>
          <a:p>
            <a:pPr lvl="1"/>
            <a:r>
              <a:rPr lang="pt-BR" dirty="0" smtClean="0"/>
              <a:t>Hematoma </a:t>
            </a:r>
            <a:r>
              <a:rPr lang="pt-BR" dirty="0" err="1" smtClean="0"/>
              <a:t>epidural</a:t>
            </a:r>
            <a:r>
              <a:rPr lang="pt-BR" dirty="0" smtClean="0"/>
              <a:t> ou </a:t>
            </a:r>
            <a:r>
              <a:rPr lang="pt-BR" dirty="0" err="1" smtClean="0"/>
              <a:t>subdural</a:t>
            </a:r>
            <a:endParaRPr lang="pt-BR" dirty="0" smtClean="0"/>
          </a:p>
          <a:p>
            <a:r>
              <a:rPr lang="pt-BR" dirty="0" smtClean="0"/>
              <a:t>Outro trauma cefálico e/ou cervical</a:t>
            </a:r>
          </a:p>
          <a:p>
            <a:pPr lvl="1"/>
            <a:r>
              <a:rPr lang="pt-BR" dirty="0" smtClean="0"/>
              <a:t>Aguda ou crônica</a:t>
            </a:r>
          </a:p>
          <a:p>
            <a:r>
              <a:rPr lang="pt-BR" dirty="0" smtClean="0"/>
              <a:t>Pós </a:t>
            </a:r>
            <a:r>
              <a:rPr lang="pt-BR" dirty="0" err="1" smtClean="0"/>
              <a:t>craniotomia</a:t>
            </a:r>
            <a:endParaRPr lang="pt-BR" dirty="0" smtClean="0"/>
          </a:p>
          <a:p>
            <a:pPr lvl="1"/>
            <a:r>
              <a:rPr lang="pt-BR" dirty="0" smtClean="0"/>
              <a:t>Aguda ou crônica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Generalidades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Quando uma cefaleia ocorre pela primeira vez relacionada temporalmente a um trauma</a:t>
            </a:r>
          </a:p>
          <a:p>
            <a:r>
              <a:rPr lang="pt-BR" dirty="0" smtClean="0"/>
              <a:t>Pode ocorrer após lesão na cabeça, pescoço ou cérebro</a:t>
            </a:r>
          </a:p>
          <a:p>
            <a:r>
              <a:rPr lang="pt-BR" dirty="0" smtClean="0"/>
              <a:t>Outros sintomas: vertigem, dificuldade de concentração, irritabilidade, alteração de personalidade e insônia.</a:t>
            </a:r>
          </a:p>
          <a:p>
            <a:r>
              <a:rPr lang="pt-BR" dirty="0" smtClean="0"/>
              <a:t>Mulheres tem risco aumentado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Generalidades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Aguda &lt; 3 meses</a:t>
            </a:r>
          </a:p>
          <a:p>
            <a:r>
              <a:rPr lang="pt-BR" dirty="0" smtClean="0"/>
              <a:t>Crônica &gt; 3 meses</a:t>
            </a:r>
          </a:p>
          <a:p>
            <a:r>
              <a:rPr lang="pt-BR" dirty="0" smtClean="0"/>
              <a:t>Grave </a:t>
            </a:r>
            <a:r>
              <a:rPr lang="pt-BR" dirty="0" smtClean="0">
                <a:sym typeface="Symbol"/>
              </a:rPr>
              <a:t></a:t>
            </a:r>
            <a:r>
              <a:rPr lang="pt-BR" dirty="0" smtClean="0"/>
              <a:t> ECG &lt;13</a:t>
            </a:r>
          </a:p>
          <a:p>
            <a:r>
              <a:rPr lang="pt-BR" dirty="0" smtClean="0"/>
              <a:t>Leve </a:t>
            </a:r>
            <a:r>
              <a:rPr lang="pt-BR" dirty="0" smtClean="0">
                <a:sym typeface="Symbol"/>
              </a:rPr>
              <a:t></a:t>
            </a:r>
            <a:r>
              <a:rPr lang="pt-BR" dirty="0" smtClean="0"/>
              <a:t>ECG &gt;13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Cefaleia atribuída a DV craniana           ou cervical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Atribuída a </a:t>
            </a:r>
            <a:r>
              <a:rPr lang="pt-BR" dirty="0" err="1" smtClean="0"/>
              <a:t>AVCi</a:t>
            </a:r>
            <a:r>
              <a:rPr lang="pt-BR" dirty="0" smtClean="0"/>
              <a:t> ou AIT</a:t>
            </a:r>
          </a:p>
          <a:p>
            <a:r>
              <a:rPr lang="pt-BR" dirty="0" smtClean="0"/>
              <a:t>Atribuída a hemorragia IC não traumática</a:t>
            </a:r>
          </a:p>
          <a:p>
            <a:r>
              <a:rPr lang="pt-BR" dirty="0" smtClean="0"/>
              <a:t>Atribuída a mal formação não rota</a:t>
            </a:r>
          </a:p>
          <a:p>
            <a:r>
              <a:rPr lang="pt-BR" dirty="0" smtClean="0"/>
              <a:t>Atribuída a </a:t>
            </a:r>
            <a:r>
              <a:rPr lang="pt-BR" dirty="0" err="1" smtClean="0"/>
              <a:t>arterite</a:t>
            </a:r>
            <a:endParaRPr lang="pt-BR" dirty="0" smtClean="0"/>
          </a:p>
          <a:p>
            <a:r>
              <a:rPr lang="pt-BR" dirty="0" smtClean="0"/>
              <a:t>Dor na artéria carótida ou vertebral</a:t>
            </a:r>
          </a:p>
          <a:p>
            <a:r>
              <a:rPr lang="pt-BR" dirty="0" smtClean="0"/>
              <a:t>Atribuída a TV cerebral</a:t>
            </a:r>
          </a:p>
          <a:p>
            <a:r>
              <a:rPr lang="pt-BR" dirty="0" smtClean="0"/>
              <a:t>Atribuída a transtorno vascular IC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590</TotalTime>
  <Words>813</Words>
  <Application>Microsoft Office PowerPoint</Application>
  <PresentationFormat>Apresentação na tela (4:3)</PresentationFormat>
  <Paragraphs>149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Symbol</vt:lpstr>
      <vt:lpstr>Wingdings</vt:lpstr>
      <vt:lpstr>Wingdings 2</vt:lpstr>
      <vt:lpstr>Wingdings 3</vt:lpstr>
      <vt:lpstr>Módulo</vt:lpstr>
      <vt:lpstr>Cefaleias Secundárias</vt:lpstr>
      <vt:lpstr>Alertas em cefaleia </vt:lpstr>
      <vt:lpstr>Apresentação do PowerPoint</vt:lpstr>
      <vt:lpstr>EXAMES</vt:lpstr>
      <vt:lpstr>Apresentação do PowerPoint</vt:lpstr>
      <vt:lpstr>Cefaleia atribuida a TCE</vt:lpstr>
      <vt:lpstr>Generalidades</vt:lpstr>
      <vt:lpstr>Generalidades</vt:lpstr>
      <vt:lpstr>Cefaleia atribuída a DV craniana           ou cervical </vt:lpstr>
      <vt:lpstr>Generalidades</vt:lpstr>
      <vt:lpstr>Cefaleia atribuída a transtorno               intracraniano não vascular</vt:lpstr>
      <vt:lpstr>Cefaleia atribuída a uma substância ou a sua supressão</vt:lpstr>
      <vt:lpstr>Cefaleia atribuída a infecção</vt:lpstr>
      <vt:lpstr>Características gerais</vt:lpstr>
      <vt:lpstr>Cefaleias atribuídas a transtornos da homeostase</vt:lpstr>
      <vt:lpstr>Generalidades</vt:lpstr>
      <vt:lpstr>Cefaleia atribuída a distúrbio do crânio, pescoço, olhos,nariz, seios da face, dentes boca ou outros</vt:lpstr>
      <vt:lpstr>Generalidades</vt:lpstr>
      <vt:lpstr>Cefaleia atribuída a                     transtorno psiquiátrico</vt:lpstr>
      <vt:lpstr>Generalidades</vt:lpstr>
      <vt:lpstr>Tratamento</vt:lpstr>
      <vt:lpstr>Referências Bibliográficas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Cefaleias segundárias</dc:title>
  <dc:creator>Professor</dc:creator>
  <cp:lastModifiedBy>MARCHIOLI MARCHIOLI</cp:lastModifiedBy>
  <cp:revision>12</cp:revision>
  <dcterms:created xsi:type="dcterms:W3CDTF">2013-08-22T13:43:36Z</dcterms:created>
  <dcterms:modified xsi:type="dcterms:W3CDTF">2017-04-16T01:29:39Z</dcterms:modified>
</cp:coreProperties>
</file>