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57C0DB-9E1D-5E4F-A92B-35A22F17F39B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04AA7E7-4D0E-894E-BAFC-ACBC0486EE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01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</a:rPr>
              <a:t>CEFALEIAS PRIMÁRIAS</a:t>
            </a:r>
            <a:endParaRPr lang="en-US" sz="5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25" y="4695156"/>
            <a:ext cx="4129873" cy="2102556"/>
          </a:xfrm>
        </p:spPr>
        <p:txBody>
          <a:bodyPr>
            <a:noAutofit/>
          </a:bodyPr>
          <a:lstStyle/>
          <a:p>
            <a:r>
              <a:rPr lang="en-US" sz="2400" dirty="0" smtClean="0"/>
              <a:t>Marcos </a:t>
            </a:r>
            <a:r>
              <a:rPr lang="en-US" sz="2400" dirty="0" err="1" smtClean="0"/>
              <a:t>Zanchetta</a:t>
            </a:r>
            <a:endParaRPr lang="en-US" sz="2400" dirty="0" smtClean="0"/>
          </a:p>
          <a:p>
            <a:r>
              <a:rPr lang="en-US" sz="2400" dirty="0" smtClean="0"/>
              <a:t>Joyce </a:t>
            </a:r>
            <a:r>
              <a:rPr lang="en-US" sz="2400" dirty="0" err="1" smtClean="0"/>
              <a:t>Mariane</a:t>
            </a:r>
            <a:r>
              <a:rPr lang="en-US" sz="2400" dirty="0" smtClean="0"/>
              <a:t> Merlo</a:t>
            </a:r>
          </a:p>
          <a:p>
            <a:r>
              <a:rPr lang="en-US" sz="2400" dirty="0" smtClean="0"/>
              <a:t>Karen </a:t>
            </a:r>
            <a:r>
              <a:rPr lang="en-US" sz="2400" dirty="0" err="1" smtClean="0"/>
              <a:t>Teles</a:t>
            </a:r>
            <a:r>
              <a:rPr lang="en-US" sz="2400" dirty="0" smtClean="0"/>
              <a:t> </a:t>
            </a:r>
            <a:r>
              <a:rPr lang="en-US" sz="2400" dirty="0" err="1" smtClean="0"/>
              <a:t>Sangaleti</a:t>
            </a:r>
            <a:endParaRPr lang="en-US" sz="2400" dirty="0" smtClean="0"/>
          </a:p>
          <a:p>
            <a:r>
              <a:rPr lang="en-US" sz="2400" dirty="0" smtClean="0"/>
              <a:t>Nathalia </a:t>
            </a:r>
            <a:r>
              <a:rPr lang="en-US" sz="2400" dirty="0" err="1" smtClean="0"/>
              <a:t>Tenório</a:t>
            </a:r>
            <a:r>
              <a:rPr lang="en-US" sz="2400" dirty="0" smtClean="0"/>
              <a:t> </a:t>
            </a:r>
            <a:r>
              <a:rPr lang="en-US" sz="2400" dirty="0" err="1" smtClean="0"/>
              <a:t>Fazani</a:t>
            </a:r>
            <a:endParaRPr lang="en-US" sz="2400" dirty="0" smtClean="0"/>
          </a:p>
          <a:p>
            <a:r>
              <a:rPr lang="en-US" sz="2400" dirty="0" smtClean="0"/>
              <a:t>Rodrigo </a:t>
            </a:r>
            <a:r>
              <a:rPr lang="en-US" sz="2400" dirty="0" err="1" smtClean="0"/>
              <a:t>Passarella</a:t>
            </a:r>
            <a:r>
              <a:rPr lang="en-US" sz="2400" dirty="0" smtClean="0"/>
              <a:t> Muniz</a:t>
            </a:r>
            <a:endParaRPr lang="en-US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80598" y="4695156"/>
            <a:ext cx="4742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Ambulatório de Neurologia</a:t>
            </a:r>
          </a:p>
          <a:p>
            <a:r>
              <a:rPr lang="pt-BR" sz="2400" dirty="0" smtClean="0"/>
              <a:t>Neurologia</a:t>
            </a:r>
          </a:p>
          <a:p>
            <a:r>
              <a:rPr lang="pt-BR" sz="2400" dirty="0" smtClean="0"/>
              <a:t>Educação em Ciências da Saúde</a:t>
            </a:r>
          </a:p>
          <a:p>
            <a:r>
              <a:rPr lang="pt-BR" sz="2400" dirty="0" smtClean="0"/>
              <a:t>Prof.Dr. Milton </a:t>
            </a:r>
            <a:r>
              <a:rPr lang="pt-BR" sz="2400" dirty="0" err="1" smtClean="0"/>
              <a:t>Marchioli</a:t>
            </a:r>
            <a:endParaRPr lang="pt-BR" sz="2400" dirty="0" smtClean="0"/>
          </a:p>
          <a:p>
            <a:r>
              <a:rPr lang="pt-BR" sz="2400" dirty="0" err="1" smtClean="0"/>
              <a:t>Famema</a:t>
            </a:r>
            <a:r>
              <a:rPr lang="pt-BR" sz="2400" dirty="0" smtClean="0"/>
              <a:t> 2013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3-10-30 at 8.19.5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4060" r="-44060"/>
          <a:stretch>
            <a:fillRect/>
          </a:stretch>
        </p:blipFill>
        <p:spPr>
          <a:xfrm>
            <a:off x="-1301888" y="1160996"/>
            <a:ext cx="11793405" cy="45618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ENXAQUECA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47" y="1740872"/>
            <a:ext cx="8414813" cy="486953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QUADRO CLÍNICO: </a:t>
            </a:r>
            <a:r>
              <a:rPr lang="en-US" sz="2200" dirty="0" err="1" smtClean="0"/>
              <a:t>cefaléias</a:t>
            </a:r>
            <a:r>
              <a:rPr lang="en-US" sz="2200" dirty="0" smtClean="0"/>
              <a:t> </a:t>
            </a:r>
            <a:r>
              <a:rPr lang="en-US" sz="2200" dirty="0" err="1" smtClean="0"/>
              <a:t>unilaterais</a:t>
            </a:r>
            <a:r>
              <a:rPr lang="en-US" sz="2200" dirty="0" smtClean="0"/>
              <a:t>, </a:t>
            </a:r>
            <a:r>
              <a:rPr lang="en-US" sz="2200" dirty="0" err="1" smtClean="0"/>
              <a:t>latejantes</a:t>
            </a:r>
            <a:r>
              <a:rPr lang="en-US" sz="2200" dirty="0" smtClean="0"/>
              <a:t>,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atrapalham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impedem</a:t>
            </a:r>
            <a:r>
              <a:rPr lang="en-US" sz="2200" dirty="0" smtClean="0"/>
              <a:t> </a:t>
            </a:r>
            <a:r>
              <a:rPr lang="en-US" sz="2200" dirty="0" err="1" smtClean="0"/>
              <a:t>atividades</a:t>
            </a:r>
            <a:r>
              <a:rPr lang="en-US" sz="2200" dirty="0" smtClean="0"/>
              <a:t> </a:t>
            </a:r>
            <a:r>
              <a:rPr lang="en-US" sz="2200" dirty="0" err="1" smtClean="0"/>
              <a:t>diárias</a:t>
            </a:r>
            <a:r>
              <a:rPr lang="en-US" sz="2200" dirty="0" smtClean="0"/>
              <a:t>. </a:t>
            </a:r>
            <a:r>
              <a:rPr lang="en-US" sz="2200" dirty="0" err="1" smtClean="0"/>
              <a:t>Acompanham</a:t>
            </a:r>
            <a:r>
              <a:rPr lang="en-US" sz="2200" dirty="0" smtClean="0"/>
              <a:t>-se de </a:t>
            </a:r>
            <a:r>
              <a:rPr lang="en-US" sz="2200" dirty="0" err="1" smtClean="0"/>
              <a:t>foto</a:t>
            </a:r>
            <a:r>
              <a:rPr lang="en-US" sz="2200" dirty="0" smtClean="0"/>
              <a:t>/</a:t>
            </a:r>
            <a:r>
              <a:rPr lang="en-US" sz="2200" dirty="0" err="1" smtClean="0"/>
              <a:t>fonofobia</a:t>
            </a:r>
            <a:r>
              <a:rPr lang="en-US" sz="2200" dirty="0" smtClean="0"/>
              <a:t>, </a:t>
            </a:r>
            <a:r>
              <a:rPr lang="en-US" sz="2200" dirty="0" err="1" smtClean="0"/>
              <a:t>náuseas</a:t>
            </a:r>
            <a:r>
              <a:rPr lang="en-US" sz="2200" dirty="0" smtClean="0"/>
              <a:t>, </a:t>
            </a:r>
            <a:r>
              <a:rPr lang="en-US" sz="2200" dirty="0" err="1" smtClean="0"/>
              <a:t>vômitos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anorexia. </a:t>
            </a:r>
            <a:r>
              <a:rPr lang="en-US" sz="2200" dirty="0" err="1" smtClean="0"/>
              <a:t>Duração</a:t>
            </a:r>
            <a:r>
              <a:rPr lang="en-US" sz="2200" dirty="0" smtClean="0"/>
              <a:t> de 4 a 72 </a:t>
            </a:r>
            <a:r>
              <a:rPr lang="en-US" sz="2200" dirty="0" err="1" smtClean="0"/>
              <a:t>horas</a:t>
            </a:r>
            <a:r>
              <a:rPr lang="en-US" sz="2200" dirty="0" smtClean="0"/>
              <a:t>. </a:t>
            </a:r>
            <a:r>
              <a:rPr lang="en-US" sz="2200" dirty="0" err="1" smtClean="0"/>
              <a:t>Podem</a:t>
            </a:r>
            <a:r>
              <a:rPr lang="en-US" sz="2200" dirty="0" smtClean="0"/>
              <a:t> </a:t>
            </a:r>
            <a:r>
              <a:rPr lang="en-US" sz="2200" dirty="0" err="1" smtClean="0"/>
              <a:t>acompanhar</a:t>
            </a:r>
            <a:r>
              <a:rPr lang="en-US" sz="2200" dirty="0" smtClean="0"/>
              <a:t> </a:t>
            </a:r>
            <a:r>
              <a:rPr lang="en-US" sz="2200" dirty="0" err="1" smtClean="0"/>
              <a:t>alterações</a:t>
            </a:r>
            <a:r>
              <a:rPr lang="en-US" sz="2200" dirty="0" smtClean="0"/>
              <a:t> de humor, </a:t>
            </a:r>
            <a:r>
              <a:rPr lang="en-US" sz="2200" dirty="0" err="1" smtClean="0"/>
              <a:t>fome</a:t>
            </a:r>
            <a:r>
              <a:rPr lang="en-US" sz="2200" dirty="0" smtClean="0"/>
              <a:t> </a:t>
            </a:r>
            <a:r>
              <a:rPr lang="en-US" sz="2200" dirty="0" err="1" smtClean="0"/>
              <a:t>e</a:t>
            </a:r>
            <a:r>
              <a:rPr lang="en-US" sz="2200" dirty="0" smtClean="0"/>
              <a:t> anorexia,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podem</a:t>
            </a:r>
            <a:r>
              <a:rPr lang="en-US" sz="2200" dirty="0" smtClean="0"/>
              <a:t> </a:t>
            </a:r>
            <a:r>
              <a:rPr lang="en-US" sz="2200" dirty="0" err="1" smtClean="0"/>
              <a:t>manifestar</a:t>
            </a:r>
            <a:r>
              <a:rPr lang="en-US" sz="2200" dirty="0" smtClean="0"/>
              <a:t>-se </a:t>
            </a:r>
            <a:r>
              <a:rPr lang="en-US" sz="2200" dirty="0" err="1" smtClean="0"/>
              <a:t>até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véspera</a:t>
            </a:r>
            <a:r>
              <a:rPr lang="en-US" sz="2200" dirty="0" smtClean="0"/>
              <a:t> do </a:t>
            </a:r>
            <a:r>
              <a:rPr lang="en-US" sz="2200" dirty="0" err="1" smtClean="0"/>
              <a:t>episódio</a:t>
            </a:r>
            <a:r>
              <a:rPr lang="en-US" sz="2200" dirty="0" smtClean="0"/>
              <a:t> doloroso.</a:t>
            </a:r>
          </a:p>
          <a:p>
            <a:pPr algn="just">
              <a:buNone/>
            </a:pPr>
            <a:r>
              <a:rPr lang="en-US" sz="2200" dirty="0" smtClean="0"/>
              <a:t>    A aura </a:t>
            </a:r>
            <a:r>
              <a:rPr lang="en-US" sz="2200" dirty="0" err="1" smtClean="0"/>
              <a:t>pode</a:t>
            </a:r>
            <a:r>
              <a:rPr lang="en-US" sz="2200" dirty="0" smtClean="0"/>
              <a:t> </a:t>
            </a:r>
            <a:r>
              <a:rPr lang="en-US" sz="2200" dirty="0" err="1" smtClean="0"/>
              <a:t>variar</a:t>
            </a:r>
            <a:r>
              <a:rPr lang="en-US" sz="2200" dirty="0" smtClean="0"/>
              <a:t> de </a:t>
            </a:r>
            <a:r>
              <a:rPr lang="en-US" sz="2200" dirty="0" err="1" smtClean="0"/>
              <a:t>indivíduo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indivíduo</a:t>
            </a:r>
            <a:r>
              <a:rPr lang="en-US" sz="2200" dirty="0" smtClean="0"/>
              <a:t>, e é de </a:t>
            </a:r>
            <a:r>
              <a:rPr lang="en-US" sz="2200" dirty="0" err="1" smtClean="0"/>
              <a:t>difícil</a:t>
            </a:r>
            <a:r>
              <a:rPr lang="en-US" sz="2200" dirty="0" smtClean="0"/>
              <a:t> </a:t>
            </a:r>
            <a:r>
              <a:rPr lang="en-US" sz="2200" dirty="0" err="1" smtClean="0"/>
              <a:t>caratcterização</a:t>
            </a:r>
            <a:r>
              <a:rPr lang="en-US" sz="2200" dirty="0" smtClean="0"/>
              <a:t>; </a:t>
            </a:r>
            <a:r>
              <a:rPr lang="en-US" sz="2200" dirty="0" err="1" smtClean="0"/>
              <a:t>começa</a:t>
            </a:r>
            <a:r>
              <a:rPr lang="en-US" sz="2200" dirty="0" smtClean="0"/>
              <a:t> com </a:t>
            </a:r>
            <a:r>
              <a:rPr lang="en-US" sz="2200" dirty="0" err="1" smtClean="0"/>
              <a:t>manisfestações</a:t>
            </a:r>
            <a:r>
              <a:rPr lang="en-US" sz="2200" dirty="0" smtClean="0"/>
              <a:t> </a:t>
            </a:r>
            <a:r>
              <a:rPr lang="en-US" sz="2200" dirty="0" err="1" smtClean="0"/>
              <a:t>visuais</a:t>
            </a:r>
            <a:r>
              <a:rPr lang="en-US" sz="2200" dirty="0" smtClean="0"/>
              <a:t> (</a:t>
            </a:r>
            <a:r>
              <a:rPr lang="en-US" sz="2200" dirty="0" err="1" smtClean="0"/>
              <a:t>feixes</a:t>
            </a:r>
            <a:r>
              <a:rPr lang="en-US" sz="2200" dirty="0" smtClean="0"/>
              <a:t> de </a:t>
            </a:r>
            <a:r>
              <a:rPr lang="en-US" sz="2200" dirty="0" err="1" smtClean="0"/>
              <a:t>luz</a:t>
            </a:r>
            <a:r>
              <a:rPr lang="en-US" sz="2200" dirty="0" smtClean="0"/>
              <a:t> </a:t>
            </a:r>
            <a:r>
              <a:rPr lang="en-US" sz="2200" dirty="0" err="1" smtClean="0"/>
              <a:t>branca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colorida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conformações</a:t>
            </a:r>
            <a:r>
              <a:rPr lang="en-US" sz="2200" dirty="0" smtClean="0"/>
              <a:t> de </a:t>
            </a:r>
            <a:r>
              <a:rPr lang="en-US" sz="2200" dirty="0" err="1" smtClean="0"/>
              <a:t>linhas</a:t>
            </a:r>
            <a:r>
              <a:rPr lang="en-US" sz="2200" dirty="0" smtClean="0"/>
              <a:t> </a:t>
            </a:r>
            <a:r>
              <a:rPr lang="en-US" sz="2200" dirty="0" err="1" smtClean="0"/>
              <a:t>em</a:t>
            </a:r>
            <a:r>
              <a:rPr lang="en-US" sz="2200" dirty="0" smtClean="0"/>
              <a:t> Z). São </a:t>
            </a:r>
            <a:r>
              <a:rPr lang="en-US" sz="2200" dirty="0" err="1" smtClean="0"/>
              <a:t>seguidas</a:t>
            </a:r>
            <a:r>
              <a:rPr lang="en-US" sz="2200" dirty="0" smtClean="0"/>
              <a:t> de </a:t>
            </a:r>
            <a:r>
              <a:rPr lang="en-US" sz="2200" dirty="0" err="1" smtClean="0"/>
              <a:t>alterações</a:t>
            </a:r>
            <a:r>
              <a:rPr lang="en-US" sz="2200" dirty="0" smtClean="0"/>
              <a:t> </a:t>
            </a:r>
            <a:r>
              <a:rPr lang="en-US" sz="2200" dirty="0" err="1" smtClean="0"/>
              <a:t>sensoriais</a:t>
            </a:r>
            <a:r>
              <a:rPr lang="en-US" sz="2200" dirty="0" smtClean="0"/>
              <a:t> (</a:t>
            </a:r>
            <a:r>
              <a:rPr lang="en-US" sz="2200" dirty="0" err="1" smtClean="0"/>
              <a:t>formigamentos</a:t>
            </a:r>
            <a:r>
              <a:rPr lang="en-US" sz="2200" dirty="0" smtClean="0"/>
              <a:t>, </a:t>
            </a:r>
            <a:r>
              <a:rPr lang="en-US" sz="2200" dirty="0" err="1" smtClean="0"/>
              <a:t>parestesias</a:t>
            </a:r>
            <a:r>
              <a:rPr lang="en-US" sz="2200" dirty="0" smtClean="0"/>
              <a:t> </a:t>
            </a:r>
            <a:r>
              <a:rPr lang="en-US" sz="2200" dirty="0" err="1" smtClean="0"/>
              <a:t>em</a:t>
            </a:r>
            <a:r>
              <a:rPr lang="en-US" sz="2200" dirty="0" smtClean="0"/>
              <a:t> </a:t>
            </a:r>
            <a:r>
              <a:rPr lang="en-US" sz="2200" dirty="0" err="1" smtClean="0"/>
              <a:t>lábios</a:t>
            </a:r>
            <a:r>
              <a:rPr lang="en-US" sz="2200" dirty="0" smtClean="0"/>
              <a:t>, MMSS, e </a:t>
            </a:r>
            <a:r>
              <a:rPr lang="en-US" sz="2200" dirty="0" err="1" smtClean="0"/>
              <a:t>raramento</a:t>
            </a:r>
            <a:r>
              <a:rPr lang="en-US" sz="2200" dirty="0" smtClean="0"/>
              <a:t> MMII, </a:t>
            </a:r>
            <a:r>
              <a:rPr lang="en-US" sz="2200" dirty="0" err="1" smtClean="0"/>
              <a:t>unilaterais</a:t>
            </a:r>
            <a:r>
              <a:rPr lang="en-US" sz="2200" dirty="0" smtClean="0"/>
              <a:t>). </a:t>
            </a:r>
            <a:r>
              <a:rPr lang="en-US" sz="2200" dirty="0" err="1" smtClean="0"/>
              <a:t>alterações</a:t>
            </a:r>
            <a:r>
              <a:rPr lang="en-US" sz="2200" dirty="0" smtClean="0"/>
              <a:t> </a:t>
            </a:r>
            <a:r>
              <a:rPr lang="en-US" sz="2200" dirty="0" err="1" smtClean="0"/>
              <a:t>motoras</a:t>
            </a:r>
            <a:r>
              <a:rPr lang="en-US" sz="2200" dirty="0" smtClean="0"/>
              <a:t> (HPF), </a:t>
            </a:r>
            <a:r>
              <a:rPr lang="en-US" sz="2200" dirty="0" err="1" smtClean="0"/>
              <a:t>tonturas</a:t>
            </a:r>
            <a:r>
              <a:rPr lang="en-US" sz="2200" dirty="0" smtClean="0"/>
              <a:t>, </a:t>
            </a:r>
            <a:r>
              <a:rPr lang="en-US" sz="2200" dirty="0" err="1" smtClean="0"/>
              <a:t>afasia</a:t>
            </a:r>
            <a:r>
              <a:rPr lang="en-US" sz="2200" dirty="0" smtClean="0"/>
              <a:t> e </a:t>
            </a:r>
            <a:r>
              <a:rPr lang="en-US" sz="2200" dirty="0" err="1" smtClean="0"/>
              <a:t>sonolência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515528"/>
          </a:xfrm>
        </p:spPr>
        <p:txBody>
          <a:bodyPr/>
          <a:lstStyle/>
          <a:p>
            <a:pPr algn="ctr"/>
            <a:r>
              <a:rPr lang="en-US" sz="4400" dirty="0" smtClean="0"/>
              <a:t>ENXAQUECA  </a:t>
            </a:r>
            <a:br>
              <a:rPr lang="en-US" sz="4400" dirty="0" smtClean="0"/>
            </a:br>
            <a:r>
              <a:rPr lang="en-US" sz="4400" dirty="0" smtClean="0"/>
              <a:t>EXAME FÍSICO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99586"/>
            <a:ext cx="7556313" cy="4144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Dor</a:t>
            </a:r>
            <a:r>
              <a:rPr lang="en-US" sz="2800" dirty="0" smtClean="0"/>
              <a:t> a </a:t>
            </a:r>
            <a:r>
              <a:rPr lang="en-US" sz="2800" dirty="0" err="1" smtClean="0"/>
              <a:t>palpação</a:t>
            </a:r>
            <a:r>
              <a:rPr lang="en-US" sz="2800" dirty="0" smtClean="0"/>
              <a:t> dos </a:t>
            </a:r>
            <a:r>
              <a:rPr lang="en-US" sz="2800" dirty="0" err="1" smtClean="0"/>
              <a:t>globos</a:t>
            </a:r>
            <a:r>
              <a:rPr lang="en-US" sz="2800" dirty="0" smtClean="0"/>
              <a:t> </a:t>
            </a:r>
            <a:r>
              <a:rPr lang="en-US" sz="2800" dirty="0" err="1" smtClean="0"/>
              <a:t>oculares</a:t>
            </a:r>
            <a:r>
              <a:rPr lang="en-US" sz="2800" dirty="0" smtClean="0"/>
              <a:t> </a:t>
            </a:r>
            <a:r>
              <a:rPr lang="en-US" sz="2800" dirty="0" err="1" smtClean="0"/>
              <a:t>e</a:t>
            </a:r>
            <a:r>
              <a:rPr lang="en-US" sz="2800" dirty="0" smtClean="0"/>
              <a:t> dos </a:t>
            </a:r>
            <a:r>
              <a:rPr lang="en-US" sz="2800" dirty="0" err="1" smtClean="0"/>
              <a:t>ramos</a:t>
            </a:r>
            <a:r>
              <a:rPr lang="en-US" sz="2800" dirty="0" smtClean="0"/>
              <a:t> do </a:t>
            </a:r>
            <a:r>
              <a:rPr lang="en-US" sz="2800" dirty="0" err="1" smtClean="0"/>
              <a:t>trigêmio</a:t>
            </a:r>
            <a:r>
              <a:rPr lang="en-US" sz="2800" dirty="0" smtClean="0"/>
              <a:t>; </a:t>
            </a:r>
            <a:r>
              <a:rPr lang="en-US" sz="2800" dirty="0" err="1" smtClean="0"/>
              <a:t>também</a:t>
            </a:r>
            <a:r>
              <a:rPr lang="en-US" sz="2800" dirty="0" smtClean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</a:t>
            </a:r>
            <a:r>
              <a:rPr lang="en-US" sz="2800" dirty="0" err="1" smtClean="0"/>
              <a:t>ocorrer</a:t>
            </a:r>
            <a:r>
              <a:rPr lang="en-US" sz="2800" dirty="0" smtClean="0"/>
              <a:t> </a:t>
            </a:r>
            <a:r>
              <a:rPr lang="en-US" sz="2800" dirty="0" err="1" smtClean="0"/>
              <a:t>dor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palpação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trajeto</a:t>
            </a:r>
            <a:r>
              <a:rPr lang="en-US" sz="2800" dirty="0" smtClean="0"/>
              <a:t> das </a:t>
            </a:r>
            <a:r>
              <a:rPr lang="en-US" sz="2800" dirty="0" err="1" smtClean="0"/>
              <a:t>carótidas</a:t>
            </a:r>
            <a:r>
              <a:rPr lang="en-US" sz="2800" dirty="0" smtClean="0"/>
              <a:t> </a:t>
            </a:r>
            <a:r>
              <a:rPr lang="en-US" sz="2800" dirty="0" err="1" smtClean="0"/>
              <a:t>e</a:t>
            </a:r>
            <a:r>
              <a:rPr lang="en-US" sz="2800" dirty="0" smtClean="0"/>
              <a:t> das </a:t>
            </a:r>
            <a:r>
              <a:rPr lang="en-US" sz="2800" dirty="0" err="1" smtClean="0"/>
              <a:t>artérias</a:t>
            </a:r>
            <a:r>
              <a:rPr lang="en-US" sz="2800" dirty="0" smtClean="0"/>
              <a:t> do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carótida</a:t>
            </a:r>
            <a:r>
              <a:rPr lang="en-US" sz="2800" dirty="0" smtClean="0"/>
              <a:t> </a:t>
            </a:r>
            <a:r>
              <a:rPr lang="en-US" sz="2800" dirty="0" err="1" smtClean="0"/>
              <a:t>externa</a:t>
            </a:r>
            <a:r>
              <a:rPr lang="en-US" sz="2800" dirty="0" smtClean="0"/>
              <a:t> </a:t>
            </a:r>
            <a:r>
              <a:rPr lang="en-US" sz="2800" dirty="0" err="1" smtClean="0"/>
              <a:t>envolvidas</a:t>
            </a:r>
            <a:r>
              <a:rPr lang="en-US" sz="2800" dirty="0" smtClean="0"/>
              <a:t> no </a:t>
            </a:r>
            <a:r>
              <a:rPr lang="en-US" sz="2800" dirty="0" err="1" smtClean="0"/>
              <a:t>processo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10" y="484094"/>
            <a:ext cx="7803578" cy="174664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ENXAQUECA  </a:t>
            </a:r>
            <a:br>
              <a:rPr lang="en-US" sz="4000" dirty="0" smtClean="0"/>
            </a:br>
            <a:r>
              <a:rPr lang="en-US" sz="4000" dirty="0" smtClean="0"/>
              <a:t>EXAMES COMPLEMENTARES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505519"/>
            <a:ext cx="7556313" cy="4144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O </a:t>
            </a:r>
            <a:r>
              <a:rPr lang="en-US" sz="3200" dirty="0" err="1" smtClean="0"/>
              <a:t>diagnóstico</a:t>
            </a:r>
            <a:r>
              <a:rPr lang="en-US" sz="3200" dirty="0" smtClean="0"/>
              <a:t> </a:t>
            </a:r>
            <a:r>
              <a:rPr lang="en-US" sz="3200" dirty="0" err="1" smtClean="0"/>
              <a:t>é</a:t>
            </a:r>
            <a:r>
              <a:rPr lang="en-US" sz="3200" dirty="0" smtClean="0"/>
              <a:t> </a:t>
            </a:r>
            <a:r>
              <a:rPr lang="en-US" sz="3200" dirty="0" err="1" smtClean="0"/>
              <a:t>baseado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anamnese</a:t>
            </a:r>
            <a:r>
              <a:rPr lang="en-US" sz="3200" dirty="0" smtClean="0"/>
              <a:t> </a:t>
            </a:r>
            <a:r>
              <a:rPr lang="en-US" sz="3200" dirty="0" err="1" smtClean="0"/>
              <a:t>e</a:t>
            </a:r>
            <a:r>
              <a:rPr lang="en-US" sz="3200" dirty="0" smtClean="0"/>
              <a:t> no </a:t>
            </a:r>
            <a:r>
              <a:rPr lang="en-US" sz="3200" dirty="0" err="1" smtClean="0"/>
              <a:t>exame</a:t>
            </a:r>
            <a:r>
              <a:rPr lang="en-US" sz="3200" dirty="0" smtClean="0"/>
              <a:t> </a:t>
            </a:r>
            <a:r>
              <a:rPr lang="en-US" sz="3200" dirty="0" err="1" smtClean="0"/>
              <a:t>clínico</a:t>
            </a:r>
            <a:r>
              <a:rPr lang="en-US" sz="3200" dirty="0" smtClean="0"/>
              <a:t>. </a:t>
            </a:r>
            <a:r>
              <a:rPr lang="en-US" sz="3200" dirty="0" err="1" smtClean="0"/>
              <a:t>Não</a:t>
            </a:r>
            <a:r>
              <a:rPr lang="en-US" sz="3200" dirty="0" smtClean="0"/>
              <a:t>  </a:t>
            </a:r>
            <a:r>
              <a:rPr lang="en-US" sz="3200" dirty="0" err="1" smtClean="0"/>
              <a:t>existem</a:t>
            </a:r>
            <a:r>
              <a:rPr lang="en-US" sz="3200" dirty="0" smtClean="0"/>
              <a:t> </a:t>
            </a:r>
            <a:r>
              <a:rPr lang="en-US" sz="3200" dirty="0" err="1" smtClean="0"/>
              <a:t>exames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laboratoriais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confirmem</a:t>
            </a:r>
            <a:r>
              <a:rPr lang="en-US" sz="3200" dirty="0" smtClean="0"/>
              <a:t> o </a:t>
            </a:r>
            <a:r>
              <a:rPr lang="en-US" sz="3200" dirty="0" err="1" smtClean="0"/>
              <a:t>diagnóstico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ENXAQUECA - TRATAMENTO</a:t>
            </a:r>
            <a:endParaRPr lang="en-US" sz="4000" dirty="0"/>
          </a:p>
        </p:txBody>
      </p:sp>
      <p:pic>
        <p:nvPicPr>
          <p:cNvPr id="4" name="Content Placeholder 3" descr="Screen Shot 2013-10-30 at 8.33.26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0088" r="-50088"/>
          <a:stretch>
            <a:fillRect/>
          </a:stretch>
        </p:blipFill>
        <p:spPr>
          <a:xfrm>
            <a:off x="-1631244" y="1600200"/>
            <a:ext cx="8229600" cy="4525963"/>
          </a:xfrm>
        </p:spPr>
      </p:pic>
      <p:pic>
        <p:nvPicPr>
          <p:cNvPr id="5" name="Picture 4" descr="Screen Shot 2013-10-30 at 8.33.5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106" y="1600200"/>
            <a:ext cx="4254500" cy="275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CEFALÉIA EM SALVAS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409524" cy="4525963"/>
          </a:xfrm>
        </p:spPr>
        <p:txBody>
          <a:bodyPr>
            <a:noAutofit/>
          </a:bodyPr>
          <a:lstStyle/>
          <a:p>
            <a:pPr marL="180000" algn="just">
              <a:spcBef>
                <a:spcPts val="800"/>
              </a:spcBef>
            </a:pPr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SIC</a:t>
            </a:r>
          </a:p>
          <a:p>
            <a:pPr marL="180000" indent="-514350" algn="just">
              <a:spcBef>
                <a:spcPts val="800"/>
              </a:spcBef>
              <a:buAutoNum type="alphaUcParenR"/>
            </a:pP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2 crises </a:t>
            </a:r>
            <a:r>
              <a:rPr lang="en-US" dirty="0" err="1" smtClean="0"/>
              <a:t>obedecendo</a:t>
            </a:r>
            <a:r>
              <a:rPr lang="en-US" dirty="0" smtClean="0"/>
              <a:t> B-D</a:t>
            </a:r>
          </a:p>
          <a:p>
            <a:pPr marL="180000" indent="-514350" algn="just">
              <a:spcBef>
                <a:spcPts val="800"/>
              </a:spcBef>
              <a:buAutoNum type="alphaUcParenR"/>
            </a:pPr>
            <a:r>
              <a:rPr lang="en-US" dirty="0" err="1" smtClean="0"/>
              <a:t>Dor</a:t>
            </a:r>
            <a:r>
              <a:rPr lang="en-US" dirty="0" smtClean="0"/>
              <a:t> unilateral orbital, supra-orbital e/</a:t>
            </a:r>
            <a:r>
              <a:rPr lang="en-US" dirty="0" err="1" smtClean="0"/>
              <a:t>ou</a:t>
            </a:r>
            <a:r>
              <a:rPr lang="en-US" dirty="0" smtClean="0"/>
              <a:t> temporal grave </a:t>
            </a:r>
            <a:r>
              <a:rPr lang="en-US" dirty="0" err="1" smtClean="0"/>
              <a:t>durando</a:t>
            </a:r>
            <a:r>
              <a:rPr lang="en-US" dirty="0" smtClean="0"/>
              <a:t> de 15 a 180 min se </a:t>
            </a:r>
            <a:r>
              <a:rPr lang="en-US" dirty="0" err="1" smtClean="0"/>
              <a:t>não-medicada</a:t>
            </a:r>
            <a:endParaRPr lang="en-US" dirty="0" smtClean="0"/>
          </a:p>
          <a:p>
            <a:pPr marL="180000" indent="-514350" algn="just">
              <a:spcBef>
                <a:spcPts val="800"/>
              </a:spcBef>
              <a:buAutoNum type="alphaUcParenR"/>
            </a:pPr>
            <a:r>
              <a:rPr lang="en-US" dirty="0" err="1" smtClean="0"/>
              <a:t>Cefaleia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associada</a:t>
            </a:r>
            <a:r>
              <a:rPr lang="en-US" dirty="0" smtClean="0"/>
              <a:t> a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1 dos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sinais</a:t>
            </a:r>
            <a:r>
              <a:rPr lang="en-US" dirty="0" smtClean="0"/>
              <a:t> do </a:t>
            </a:r>
            <a:r>
              <a:rPr lang="en-US" dirty="0" err="1" smtClean="0"/>
              <a:t>lado</a:t>
            </a:r>
            <a:r>
              <a:rPr lang="en-US" dirty="0" smtClean="0"/>
              <a:t> da </a:t>
            </a:r>
            <a:r>
              <a:rPr lang="en-US" dirty="0" err="1" smtClean="0"/>
              <a:t>dor</a:t>
            </a:r>
            <a:r>
              <a:rPr lang="en-US" dirty="0" smtClean="0"/>
              <a:t>: </a:t>
            </a:r>
            <a:r>
              <a:rPr lang="en-US" dirty="0" err="1" smtClean="0"/>
              <a:t>irritação</a:t>
            </a:r>
            <a:r>
              <a:rPr lang="en-US" dirty="0" smtClean="0"/>
              <a:t> </a:t>
            </a:r>
            <a:r>
              <a:rPr lang="en-US" dirty="0" err="1" smtClean="0"/>
              <a:t>conjutival</a:t>
            </a:r>
            <a:r>
              <a:rPr lang="en-US" dirty="0" smtClean="0"/>
              <a:t>, </a:t>
            </a:r>
            <a:r>
              <a:rPr lang="en-US" dirty="0" err="1" smtClean="0"/>
              <a:t>lacrimejamento</a:t>
            </a:r>
            <a:r>
              <a:rPr lang="en-US" dirty="0" smtClean="0"/>
              <a:t>, </a:t>
            </a:r>
            <a:r>
              <a:rPr lang="en-US" dirty="0" err="1" smtClean="0"/>
              <a:t>congestão</a:t>
            </a:r>
            <a:r>
              <a:rPr lang="en-US" dirty="0" smtClean="0"/>
              <a:t> nasal, </a:t>
            </a:r>
            <a:r>
              <a:rPr lang="en-US" dirty="0" err="1" smtClean="0"/>
              <a:t>rinorreia</a:t>
            </a:r>
            <a:r>
              <a:rPr lang="en-US" dirty="0" smtClean="0"/>
              <a:t>, </a:t>
            </a:r>
            <a:r>
              <a:rPr lang="en-US" dirty="0" err="1" smtClean="0"/>
              <a:t>sudorese</a:t>
            </a:r>
            <a:r>
              <a:rPr lang="en-US" dirty="0" smtClean="0"/>
              <a:t> facial, </a:t>
            </a:r>
            <a:r>
              <a:rPr lang="en-US" dirty="0" err="1" smtClean="0"/>
              <a:t>miose</a:t>
            </a:r>
            <a:r>
              <a:rPr lang="en-US" dirty="0" smtClean="0"/>
              <a:t>, </a:t>
            </a:r>
            <a:r>
              <a:rPr lang="en-US" dirty="0" err="1" smtClean="0"/>
              <a:t>ptose</a:t>
            </a:r>
            <a:r>
              <a:rPr lang="en-US" dirty="0" smtClean="0"/>
              <a:t>, edema de </a:t>
            </a:r>
            <a:r>
              <a:rPr lang="en-US" dirty="0" err="1" smtClean="0"/>
              <a:t>pálpebra</a:t>
            </a:r>
            <a:endParaRPr lang="en-US" dirty="0" smtClean="0"/>
          </a:p>
          <a:p>
            <a:pPr marL="180000" indent="-514350" algn="just">
              <a:spcBef>
                <a:spcPts val="800"/>
              </a:spcBef>
              <a:buAutoNum type="alphaUcParenR"/>
            </a:pPr>
            <a:r>
              <a:rPr lang="en-US" dirty="0" err="1" smtClean="0"/>
              <a:t>Frequencia</a:t>
            </a:r>
            <a:r>
              <a:rPr lang="en-US" dirty="0" smtClean="0"/>
              <a:t> dos </a:t>
            </a:r>
            <a:r>
              <a:rPr lang="en-US" dirty="0" err="1" smtClean="0"/>
              <a:t>ataques</a:t>
            </a:r>
            <a:r>
              <a:rPr lang="en-US" dirty="0" smtClean="0"/>
              <a:t> </a:t>
            </a:r>
            <a:r>
              <a:rPr lang="en-US" dirty="0" err="1" smtClean="0"/>
              <a:t>variando</a:t>
            </a:r>
            <a:r>
              <a:rPr lang="en-US" dirty="0" smtClean="0"/>
              <a:t> de um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, </a:t>
            </a:r>
            <a:r>
              <a:rPr lang="en-US" dirty="0" err="1" smtClean="0"/>
              <a:t>até</a:t>
            </a:r>
            <a:r>
              <a:rPr lang="en-US" dirty="0" smtClean="0"/>
              <a:t> 8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endParaRPr lang="en-US" dirty="0" smtClean="0"/>
          </a:p>
          <a:p>
            <a:pPr marL="180000" indent="-514350" algn="just">
              <a:spcBef>
                <a:spcPts val="800"/>
              </a:spcBef>
              <a:buNone/>
            </a:pPr>
            <a:r>
              <a:rPr lang="en-US" dirty="0" smtClean="0"/>
              <a:t>*</a:t>
            </a:r>
            <a:r>
              <a:rPr lang="en-US" dirty="0" err="1" smtClean="0"/>
              <a:t>Episódica</a:t>
            </a:r>
            <a:r>
              <a:rPr lang="en-US" dirty="0" smtClean="0"/>
              <a:t>: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2 </a:t>
            </a:r>
            <a:r>
              <a:rPr lang="en-US" dirty="0" err="1" smtClean="0"/>
              <a:t>períodos</a:t>
            </a:r>
            <a:r>
              <a:rPr lang="en-US" dirty="0" smtClean="0"/>
              <a:t> de </a:t>
            </a:r>
            <a:r>
              <a:rPr lang="en-US" dirty="0" err="1" smtClean="0"/>
              <a:t>cefaleia</a:t>
            </a:r>
            <a:r>
              <a:rPr lang="en-US" dirty="0" smtClean="0"/>
              <a:t> </a:t>
            </a:r>
            <a:r>
              <a:rPr lang="en-US" dirty="0" err="1" smtClean="0"/>
              <a:t>durando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7 </a:t>
            </a:r>
            <a:r>
              <a:rPr lang="en-US" dirty="0" err="1" smtClean="0"/>
              <a:t>dias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1 </a:t>
            </a:r>
            <a:r>
              <a:rPr lang="en-US" dirty="0" err="1" smtClean="0"/>
              <a:t>ano</a:t>
            </a:r>
            <a:r>
              <a:rPr lang="en-US" dirty="0" smtClean="0"/>
              <a:t>, </a:t>
            </a:r>
            <a:r>
              <a:rPr lang="en-US" dirty="0" err="1" smtClean="0"/>
              <a:t>separados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período</a:t>
            </a:r>
            <a:r>
              <a:rPr lang="en-US" dirty="0" smtClean="0"/>
              <a:t> de </a:t>
            </a:r>
            <a:r>
              <a:rPr lang="en-US" dirty="0" err="1" smtClean="0"/>
              <a:t>remissão</a:t>
            </a:r>
            <a:r>
              <a:rPr lang="en-US" dirty="0" smtClean="0"/>
              <a:t> de </a:t>
            </a:r>
            <a:r>
              <a:rPr lang="en-US" dirty="0" err="1" smtClean="0"/>
              <a:t>mínimo</a:t>
            </a:r>
            <a:r>
              <a:rPr lang="en-US" dirty="0" smtClean="0"/>
              <a:t> 14 </a:t>
            </a:r>
            <a:r>
              <a:rPr lang="en-US" dirty="0" err="1" smtClean="0"/>
              <a:t>dias</a:t>
            </a:r>
            <a:endParaRPr lang="en-US" dirty="0" smtClean="0"/>
          </a:p>
          <a:p>
            <a:pPr marL="180000" indent="-514350" algn="just">
              <a:spcBef>
                <a:spcPts val="800"/>
              </a:spcBef>
              <a:buNone/>
            </a:pPr>
            <a:r>
              <a:rPr lang="en-US" dirty="0" smtClean="0"/>
              <a:t>*</a:t>
            </a:r>
            <a:r>
              <a:rPr lang="en-US" dirty="0" err="1" smtClean="0"/>
              <a:t>Crônica</a:t>
            </a:r>
            <a:r>
              <a:rPr lang="en-US" dirty="0" smtClean="0"/>
              <a:t>: </a:t>
            </a:r>
            <a:r>
              <a:rPr lang="en-US" dirty="0" err="1" smtClean="0"/>
              <a:t>ataques</a:t>
            </a:r>
            <a:r>
              <a:rPr lang="en-US" dirty="0" smtClean="0"/>
              <a:t> </a:t>
            </a:r>
            <a:r>
              <a:rPr lang="en-US" dirty="0" err="1" smtClean="0"/>
              <a:t>ocorem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de 1 </a:t>
            </a: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remissão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com </a:t>
            </a:r>
            <a:r>
              <a:rPr lang="en-US" dirty="0" err="1" smtClean="0"/>
              <a:t>períodos</a:t>
            </a:r>
            <a:r>
              <a:rPr lang="en-US" dirty="0" smtClean="0"/>
              <a:t> de </a:t>
            </a:r>
            <a:r>
              <a:rPr lang="en-US" dirty="0" err="1" smtClean="0"/>
              <a:t>remissão</a:t>
            </a:r>
            <a:r>
              <a:rPr lang="en-US" dirty="0" smtClean="0"/>
              <a:t> </a:t>
            </a:r>
            <a:r>
              <a:rPr lang="en-US" dirty="0" err="1" smtClean="0"/>
              <a:t>inferiores</a:t>
            </a:r>
            <a:r>
              <a:rPr lang="en-US" dirty="0" smtClean="0"/>
              <a:t> a 14 </a:t>
            </a:r>
            <a:r>
              <a:rPr lang="en-US" dirty="0" err="1" smtClean="0"/>
              <a:t>dias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CEFALEIA EM SALVAS EPIDEMIOLOGIA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16747"/>
            <a:ext cx="7556313" cy="4144963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800" dirty="0" err="1" smtClean="0"/>
              <a:t>Há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prevalência</a:t>
            </a:r>
            <a:r>
              <a:rPr lang="en-US" sz="2800" dirty="0" smtClean="0"/>
              <a:t> de 0,4-1%.</a:t>
            </a:r>
          </a:p>
          <a:p>
            <a:pPr algn="just">
              <a:spcBef>
                <a:spcPts val="800"/>
              </a:spcBef>
            </a:pPr>
            <a:r>
              <a:rPr lang="en-US" sz="2800" dirty="0" smtClean="0"/>
              <a:t>Os </a:t>
            </a:r>
            <a:r>
              <a:rPr lang="en-US" sz="2800" dirty="0" err="1" smtClean="0"/>
              <a:t>homens</a:t>
            </a:r>
            <a:r>
              <a:rPr lang="en-US" sz="2800" dirty="0" smtClean="0"/>
              <a:t> </a:t>
            </a:r>
            <a:r>
              <a:rPr lang="en-US" sz="2800" dirty="0" err="1" smtClean="0"/>
              <a:t>são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acometidos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proporção</a:t>
            </a:r>
            <a:r>
              <a:rPr lang="en-US" sz="2800" dirty="0" smtClean="0"/>
              <a:t> de 6:1</a:t>
            </a:r>
          </a:p>
          <a:p>
            <a:pPr algn="just">
              <a:spcBef>
                <a:spcPts val="800"/>
              </a:spcBef>
            </a:pPr>
            <a:r>
              <a:rPr lang="en-US" sz="2800" dirty="0" smtClean="0"/>
              <a:t>Os </a:t>
            </a:r>
            <a:r>
              <a:rPr lang="en-US" sz="2800" dirty="0" err="1" smtClean="0"/>
              <a:t>primeiros</a:t>
            </a:r>
            <a:r>
              <a:rPr lang="en-US" sz="2800" dirty="0" smtClean="0"/>
              <a:t> </a:t>
            </a:r>
            <a:r>
              <a:rPr lang="en-US" sz="2800" dirty="0" err="1" smtClean="0"/>
              <a:t>surtos</a:t>
            </a:r>
            <a:r>
              <a:rPr lang="en-US" sz="2800" dirty="0" smtClean="0"/>
              <a:t> </a:t>
            </a:r>
            <a:r>
              <a:rPr lang="en-US" sz="2800" dirty="0" err="1" smtClean="0"/>
              <a:t>ocorrem</a:t>
            </a:r>
            <a:r>
              <a:rPr lang="en-US" sz="2800" dirty="0" smtClean="0"/>
              <a:t> entre 20 </a:t>
            </a:r>
            <a:r>
              <a:rPr lang="en-US" sz="2800" dirty="0" err="1" smtClean="0"/>
              <a:t>e</a:t>
            </a:r>
            <a:r>
              <a:rPr lang="en-US" sz="2800" dirty="0" smtClean="0"/>
              <a:t> 50 </a:t>
            </a:r>
            <a:r>
              <a:rPr lang="en-US" sz="2800" dirty="0" err="1" smtClean="0"/>
              <a:t>anos</a:t>
            </a:r>
            <a:r>
              <a:rPr lang="en-US" sz="2800" dirty="0" smtClean="0"/>
              <a:t> de </a:t>
            </a:r>
            <a:r>
              <a:rPr lang="en-US" sz="2800" dirty="0" err="1" smtClean="0"/>
              <a:t>idade</a:t>
            </a:r>
            <a:endParaRPr lang="en-US" sz="2800" dirty="0" smtClean="0"/>
          </a:p>
          <a:p>
            <a:pPr algn="just">
              <a:spcBef>
                <a:spcPts val="800"/>
              </a:spcBef>
            </a:pPr>
            <a:r>
              <a:rPr lang="en-US" sz="2800" dirty="0" err="1" smtClean="0"/>
              <a:t>Associados</a:t>
            </a:r>
            <a:r>
              <a:rPr lang="en-US" sz="2800" dirty="0" smtClean="0"/>
              <a:t> a um </a:t>
            </a:r>
            <a:r>
              <a:rPr lang="en-US" sz="2800" dirty="0" err="1" smtClean="0"/>
              <a:t>aumento</a:t>
            </a:r>
            <a:r>
              <a:rPr lang="en-US" sz="2800" dirty="0" smtClean="0"/>
              <a:t> da </a:t>
            </a:r>
            <a:r>
              <a:rPr lang="en-US" sz="2800" dirty="0" err="1" smtClean="0"/>
              <a:t>ingestão</a:t>
            </a:r>
            <a:r>
              <a:rPr lang="en-US" sz="2800" dirty="0" smtClean="0"/>
              <a:t> de </a:t>
            </a:r>
            <a:r>
              <a:rPr lang="en-US" sz="2800" dirty="0" err="1" smtClean="0"/>
              <a:t>álcool</a:t>
            </a:r>
            <a:r>
              <a:rPr lang="en-US" sz="2800" dirty="0" smtClean="0"/>
              <a:t> e </a:t>
            </a:r>
            <a:r>
              <a:rPr lang="en-US" sz="2800" dirty="0" err="1" smtClean="0"/>
              <a:t>tabagismo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63998"/>
            <a:ext cx="7556313" cy="111610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CEFALEIA EM SALVAS  FISIOPATOLOGIA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19" y="1818752"/>
            <a:ext cx="8665589" cy="4968911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Alterações</a:t>
            </a:r>
            <a:r>
              <a:rPr lang="en-US" sz="2800" dirty="0" smtClean="0"/>
              <a:t> da </a:t>
            </a:r>
            <a:r>
              <a:rPr lang="en-US" sz="2800" dirty="0" err="1" smtClean="0"/>
              <a:t>luminosidade</a:t>
            </a:r>
            <a:r>
              <a:rPr lang="en-US" sz="2800" dirty="0" smtClean="0"/>
              <a:t> </a:t>
            </a:r>
            <a:r>
              <a:rPr lang="en-US" sz="2800" dirty="0" err="1" smtClean="0"/>
              <a:t>associadas</a:t>
            </a:r>
            <a:r>
              <a:rPr lang="en-US" sz="2800" dirty="0" smtClean="0"/>
              <a:t> à </a:t>
            </a:r>
            <a:r>
              <a:rPr lang="en-US" sz="2800" dirty="0" err="1" smtClean="0"/>
              <a:t>disfunção</a:t>
            </a:r>
            <a:r>
              <a:rPr lang="en-US" sz="2800" dirty="0" smtClean="0"/>
              <a:t> </a:t>
            </a:r>
            <a:r>
              <a:rPr lang="en-US" sz="2800" dirty="0" err="1" smtClean="0"/>
              <a:t>hipotalâmica</a:t>
            </a:r>
            <a:r>
              <a:rPr lang="en-US" sz="2800" dirty="0" smtClean="0"/>
              <a:t> (</a:t>
            </a:r>
            <a:r>
              <a:rPr lang="en-US" sz="2800" dirty="0" err="1" smtClean="0"/>
              <a:t>relacionada</a:t>
            </a:r>
            <a:r>
              <a:rPr lang="en-US" sz="2800" dirty="0" smtClean="0"/>
              <a:t> </a:t>
            </a:r>
            <a:r>
              <a:rPr lang="en-US" sz="2800" dirty="0" err="1" smtClean="0"/>
              <a:t>às</a:t>
            </a:r>
            <a:r>
              <a:rPr lang="en-US" sz="2800" dirty="0" smtClean="0"/>
              <a:t> </a:t>
            </a:r>
            <a:r>
              <a:rPr lang="en-US" sz="2800" dirty="0" err="1" smtClean="0"/>
              <a:t>funções</a:t>
            </a:r>
            <a:r>
              <a:rPr lang="en-US" sz="2800" dirty="0" smtClean="0"/>
              <a:t> de </a:t>
            </a:r>
            <a:r>
              <a:rPr lang="en-US" sz="2800" dirty="0" err="1" smtClean="0"/>
              <a:t>autorregulação</a:t>
            </a:r>
            <a:r>
              <a:rPr lang="en-US" sz="2800" dirty="0" smtClean="0"/>
              <a:t> e de </a:t>
            </a:r>
            <a:r>
              <a:rPr lang="en-US" sz="2800" dirty="0" err="1" smtClean="0"/>
              <a:t>ritmicidade</a:t>
            </a:r>
            <a:r>
              <a:rPr lang="en-US" sz="2800" dirty="0" smtClean="0"/>
              <a:t> </a:t>
            </a:r>
            <a:r>
              <a:rPr lang="en-US" sz="2800" dirty="0" err="1" smtClean="0"/>
              <a:t>circadiana</a:t>
            </a:r>
            <a:r>
              <a:rPr lang="en-US" sz="2800" dirty="0" smtClean="0"/>
              <a:t>), </a:t>
            </a:r>
            <a:r>
              <a:rPr lang="en-US" sz="2800" dirty="0" err="1" smtClean="0"/>
              <a:t>levariam</a:t>
            </a:r>
            <a:r>
              <a:rPr lang="en-US" sz="2800" dirty="0" smtClean="0"/>
              <a:t> a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alteração</a:t>
            </a:r>
            <a:r>
              <a:rPr lang="en-US" sz="2800" dirty="0" smtClean="0"/>
              <a:t> da </a:t>
            </a:r>
            <a:r>
              <a:rPr lang="en-US" sz="2800" dirty="0" err="1" smtClean="0"/>
              <a:t>sensibilidade</a:t>
            </a:r>
            <a:r>
              <a:rPr lang="en-US" sz="2800" dirty="0" smtClean="0"/>
              <a:t> dos </a:t>
            </a:r>
            <a:r>
              <a:rPr lang="en-US" sz="2800" dirty="0" err="1" smtClean="0"/>
              <a:t>quimiorreceptores</a:t>
            </a:r>
            <a:r>
              <a:rPr lang="en-US" sz="2800" dirty="0" smtClean="0"/>
              <a:t> a PaO2; </a:t>
            </a:r>
            <a:r>
              <a:rPr lang="en-US" sz="2800" dirty="0" err="1" smtClean="0"/>
              <a:t>sua</a:t>
            </a:r>
            <a:r>
              <a:rPr lang="en-US" sz="2800" dirty="0" smtClean="0"/>
              <a:t> </a:t>
            </a:r>
            <a:r>
              <a:rPr lang="en-US" sz="2800" dirty="0" err="1" smtClean="0"/>
              <a:t>diminuição</a:t>
            </a:r>
            <a:r>
              <a:rPr lang="en-US" sz="2800" dirty="0" smtClean="0"/>
              <a:t> </a:t>
            </a:r>
            <a:r>
              <a:rPr lang="en-US" sz="2800" dirty="0" err="1" smtClean="0"/>
              <a:t>desencadearia</a:t>
            </a:r>
            <a:r>
              <a:rPr lang="en-US" sz="2800" dirty="0" smtClean="0"/>
              <a:t> as crises. </a:t>
            </a:r>
          </a:p>
          <a:p>
            <a:pPr algn="just"/>
            <a:r>
              <a:rPr lang="en-US" sz="2800" dirty="0" err="1" smtClean="0"/>
              <a:t>Também</a:t>
            </a:r>
            <a:r>
              <a:rPr lang="en-US" sz="2800" dirty="0" smtClean="0"/>
              <a:t> </a:t>
            </a:r>
            <a:r>
              <a:rPr lang="en-US" sz="2800" dirty="0" err="1" smtClean="0"/>
              <a:t>há</a:t>
            </a:r>
            <a:r>
              <a:rPr lang="en-US" sz="2800" dirty="0" smtClean="0"/>
              <a:t> </a:t>
            </a:r>
            <a:r>
              <a:rPr lang="en-US" sz="2800" dirty="0" err="1" smtClean="0"/>
              <a:t>relação</a:t>
            </a:r>
            <a:r>
              <a:rPr lang="en-US" sz="2800" dirty="0" smtClean="0"/>
              <a:t> das </a:t>
            </a:r>
            <a:r>
              <a:rPr lang="en-US" sz="2800" dirty="0" err="1" smtClean="0"/>
              <a:t>manifestações</a:t>
            </a:r>
            <a:r>
              <a:rPr lang="en-US" sz="2800" dirty="0" smtClean="0"/>
              <a:t> com a </a:t>
            </a:r>
            <a:r>
              <a:rPr lang="en-US" sz="2800" dirty="0" err="1" smtClean="0"/>
              <a:t>ativação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</a:t>
            </a:r>
            <a:r>
              <a:rPr lang="en-US" sz="2800" dirty="0" err="1" smtClean="0"/>
              <a:t>Trigêmino</a:t>
            </a:r>
            <a:r>
              <a:rPr lang="en-US" sz="2800" dirty="0" smtClean="0"/>
              <a:t>-Vascular e                 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</a:t>
            </a:r>
            <a:r>
              <a:rPr lang="en-US" sz="2800" dirty="0" err="1" smtClean="0"/>
              <a:t>Trigêminico-Autossômica</a:t>
            </a:r>
            <a:r>
              <a:rPr lang="en-US" sz="2800" dirty="0" smtClean="0"/>
              <a:t> (</a:t>
            </a:r>
            <a:r>
              <a:rPr lang="en-US" sz="2800" dirty="0" err="1" smtClean="0"/>
              <a:t>conexão</a:t>
            </a:r>
            <a:r>
              <a:rPr lang="en-US" sz="2800" dirty="0" smtClean="0"/>
              <a:t> entre o </a:t>
            </a:r>
            <a:r>
              <a:rPr lang="en-US" sz="2800" dirty="0" err="1" smtClean="0"/>
              <a:t>núcleo</a:t>
            </a:r>
            <a:r>
              <a:rPr lang="en-US" sz="2800" dirty="0" smtClean="0"/>
              <a:t> do </a:t>
            </a:r>
            <a:r>
              <a:rPr lang="en-US" sz="2800" dirty="0" err="1" smtClean="0"/>
              <a:t>trigêmio</a:t>
            </a:r>
            <a:r>
              <a:rPr lang="en-US" sz="2800" dirty="0" smtClean="0"/>
              <a:t> e </a:t>
            </a:r>
            <a:r>
              <a:rPr lang="en-US" sz="2800" dirty="0" err="1" smtClean="0"/>
              <a:t>vias</a:t>
            </a:r>
            <a:r>
              <a:rPr lang="en-US" sz="2800" dirty="0" smtClean="0"/>
              <a:t> </a:t>
            </a:r>
            <a:r>
              <a:rPr lang="en-US" sz="2800" dirty="0" err="1" smtClean="0"/>
              <a:t>parassimpáticas</a:t>
            </a:r>
            <a:r>
              <a:rPr lang="en-US" sz="2800" dirty="0" smtClean="0"/>
              <a:t> do </a:t>
            </a:r>
            <a:r>
              <a:rPr lang="en-US" sz="2800" dirty="0" err="1" smtClean="0"/>
              <a:t>nervo</a:t>
            </a:r>
            <a:r>
              <a:rPr lang="en-US" sz="2800" dirty="0" smtClean="0"/>
              <a:t> facial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nível</a:t>
            </a:r>
            <a:r>
              <a:rPr lang="en-US" sz="2800" dirty="0" smtClean="0"/>
              <a:t> do </a:t>
            </a:r>
            <a:r>
              <a:rPr lang="en-US" sz="2800" dirty="0" err="1" smtClean="0"/>
              <a:t>tronco</a:t>
            </a:r>
            <a:r>
              <a:rPr lang="en-US" sz="2800" dirty="0" smtClean="0"/>
              <a:t> cerebral).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CEFALEIA EM SALVAS  QUADRO CLÍNICO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19713"/>
            <a:ext cx="7556313" cy="4144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Dor</a:t>
            </a:r>
            <a:r>
              <a:rPr lang="en-US" sz="2800" dirty="0" smtClean="0"/>
              <a:t> retro-orbital </a:t>
            </a:r>
            <a:r>
              <a:rPr lang="en-US" sz="2800" dirty="0" err="1" smtClean="0"/>
              <a:t>ou</a:t>
            </a:r>
            <a:r>
              <a:rPr lang="en-US" sz="2800" dirty="0" smtClean="0"/>
              <a:t> temporal de </a:t>
            </a:r>
            <a:r>
              <a:rPr lang="en-US" sz="2800" dirty="0" err="1" smtClean="0"/>
              <a:t>início</a:t>
            </a:r>
            <a:r>
              <a:rPr lang="en-US" sz="2800" dirty="0" smtClean="0"/>
              <a:t> </a:t>
            </a:r>
            <a:r>
              <a:rPr lang="en-US" sz="2800" dirty="0" err="1" smtClean="0"/>
              <a:t>súbito</a:t>
            </a:r>
            <a:r>
              <a:rPr lang="en-US" sz="2800" dirty="0" smtClean="0"/>
              <a:t> com </a:t>
            </a:r>
            <a:r>
              <a:rPr lang="en-US" sz="2800" dirty="0" err="1" smtClean="0"/>
              <a:t>pico</a:t>
            </a:r>
            <a:r>
              <a:rPr lang="en-US" sz="2800" dirty="0" smtClean="0"/>
              <a:t> entre 2-15 </a:t>
            </a:r>
            <a:r>
              <a:rPr lang="en-US" sz="2800" dirty="0" err="1" smtClean="0"/>
              <a:t>minutos</a:t>
            </a:r>
            <a:r>
              <a:rPr lang="en-US" sz="2800" dirty="0" smtClean="0"/>
              <a:t>. (</a:t>
            </a:r>
            <a:r>
              <a:rPr lang="en-US" sz="2800" dirty="0" err="1" smtClean="0"/>
              <a:t>Duração</a:t>
            </a:r>
            <a:r>
              <a:rPr lang="en-US" sz="2800" dirty="0" smtClean="0"/>
              <a:t> total de 15-45 </a:t>
            </a:r>
            <a:r>
              <a:rPr lang="en-US" sz="2800" dirty="0" err="1" smtClean="0"/>
              <a:t>minutos</a:t>
            </a:r>
            <a:r>
              <a:rPr lang="en-US" sz="2800" dirty="0" smtClean="0"/>
              <a:t>, com </a:t>
            </a:r>
            <a:r>
              <a:rPr lang="en-US" sz="2800" dirty="0" err="1" smtClean="0"/>
              <a:t>até</a:t>
            </a:r>
            <a:r>
              <a:rPr lang="en-US" sz="2800" dirty="0" smtClean="0"/>
              <a:t> 8 </a:t>
            </a:r>
            <a:r>
              <a:rPr lang="en-US" sz="2800" dirty="0" err="1" smtClean="0"/>
              <a:t>episódios</a:t>
            </a:r>
            <a:r>
              <a:rPr lang="en-US" sz="2800" dirty="0" smtClean="0"/>
              <a:t> </a:t>
            </a:r>
            <a:r>
              <a:rPr lang="en-US" sz="2800" dirty="0" err="1" smtClean="0"/>
              <a:t>diários</a:t>
            </a:r>
            <a:r>
              <a:rPr lang="en-US" sz="2800" dirty="0" smtClean="0"/>
              <a:t>).</a:t>
            </a:r>
          </a:p>
          <a:p>
            <a:pPr algn="just"/>
            <a:r>
              <a:rPr lang="en-US" sz="2800" dirty="0" err="1" smtClean="0"/>
              <a:t>Dor</a:t>
            </a:r>
            <a:r>
              <a:rPr lang="en-US" sz="2800" dirty="0" smtClean="0"/>
              <a:t> </a:t>
            </a:r>
            <a:r>
              <a:rPr lang="en-US" sz="2800" dirty="0" err="1" smtClean="0"/>
              <a:t>intensa</a:t>
            </a:r>
            <a:r>
              <a:rPr lang="en-US" sz="2800" dirty="0" smtClean="0"/>
              <a:t> e </a:t>
            </a:r>
            <a:r>
              <a:rPr lang="en-US" sz="2800" dirty="0" err="1" smtClean="0"/>
              <a:t>unilatera</a:t>
            </a:r>
            <a:r>
              <a:rPr lang="en-US" sz="2800" dirty="0" smtClean="0"/>
              <a:t>, </a:t>
            </a:r>
            <a:r>
              <a:rPr lang="en-US" sz="2800" dirty="0" err="1" smtClean="0"/>
              <a:t>explosiva</a:t>
            </a:r>
            <a:r>
              <a:rPr lang="en-US" sz="2800" dirty="0" smtClean="0"/>
              <a:t>, </a:t>
            </a:r>
            <a:r>
              <a:rPr lang="en-US" sz="2800" dirty="0" err="1" smtClean="0"/>
              <a:t>sendo</a:t>
            </a:r>
            <a:r>
              <a:rPr lang="en-US" sz="2800" dirty="0" smtClean="0"/>
              <a:t> </a:t>
            </a:r>
            <a:r>
              <a:rPr lang="en-US" sz="2800" dirty="0" err="1" smtClean="0"/>
              <a:t>ocasionalmente</a:t>
            </a:r>
            <a:r>
              <a:rPr lang="en-US" sz="2800" dirty="0" smtClean="0"/>
              <a:t> </a:t>
            </a:r>
            <a:r>
              <a:rPr lang="en-US" sz="2800" dirty="0" err="1" smtClean="0"/>
              <a:t>latejante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CEFALEIA EM SALVAS EXAME FÍSICO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85391"/>
            <a:ext cx="7556313" cy="4144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Podemos</a:t>
            </a:r>
            <a:r>
              <a:rPr lang="en-US" sz="3200" dirty="0" smtClean="0"/>
              <a:t> </a:t>
            </a:r>
            <a:r>
              <a:rPr lang="en-US" sz="3200" dirty="0" err="1" smtClean="0"/>
              <a:t>encontrar</a:t>
            </a:r>
            <a:r>
              <a:rPr lang="en-US" sz="3200" dirty="0" smtClean="0"/>
              <a:t>: </a:t>
            </a:r>
            <a:r>
              <a:rPr lang="en-US" sz="3200" dirty="0" err="1" smtClean="0"/>
              <a:t>dor</a:t>
            </a:r>
            <a:r>
              <a:rPr lang="en-US" sz="3200" dirty="0" smtClean="0"/>
              <a:t> à </a:t>
            </a:r>
            <a:r>
              <a:rPr lang="en-US" sz="3200" dirty="0" err="1" smtClean="0"/>
              <a:t>palpação</a:t>
            </a:r>
            <a:r>
              <a:rPr lang="en-US" sz="3200" dirty="0" smtClean="0"/>
              <a:t> dos </a:t>
            </a:r>
            <a:r>
              <a:rPr lang="en-US" sz="3200" dirty="0" err="1" smtClean="0"/>
              <a:t>globos</a:t>
            </a:r>
            <a:r>
              <a:rPr lang="en-US" sz="3200" dirty="0" smtClean="0"/>
              <a:t> </a:t>
            </a:r>
            <a:r>
              <a:rPr lang="en-US" sz="3200" dirty="0" err="1" smtClean="0"/>
              <a:t>oculares</a:t>
            </a:r>
            <a:r>
              <a:rPr lang="en-US" sz="3200" dirty="0" smtClean="0"/>
              <a:t>, dos </a:t>
            </a:r>
            <a:r>
              <a:rPr lang="en-US" sz="3200" dirty="0" err="1" smtClean="0"/>
              <a:t>ramos</a:t>
            </a:r>
            <a:r>
              <a:rPr lang="en-US" sz="3200" dirty="0" smtClean="0"/>
              <a:t> do </a:t>
            </a:r>
            <a:r>
              <a:rPr lang="en-US" sz="3200" dirty="0" err="1" smtClean="0"/>
              <a:t>trigêmio</a:t>
            </a:r>
            <a:r>
              <a:rPr lang="en-US" sz="3200" dirty="0" smtClean="0"/>
              <a:t> e do </a:t>
            </a:r>
            <a:r>
              <a:rPr lang="en-US" sz="3200" dirty="0" err="1" smtClean="0"/>
              <a:t>trajeto</a:t>
            </a:r>
            <a:r>
              <a:rPr lang="en-US" sz="3200" dirty="0" smtClean="0"/>
              <a:t> das </a:t>
            </a:r>
            <a:r>
              <a:rPr lang="en-US" sz="3200" dirty="0" err="1" smtClean="0"/>
              <a:t>carótidas</a:t>
            </a:r>
            <a:r>
              <a:rPr lang="en-US" sz="3200" dirty="0" smtClean="0"/>
              <a:t> (</a:t>
            </a:r>
            <a:r>
              <a:rPr lang="en-US" sz="3200" dirty="0" err="1" smtClean="0"/>
              <a:t>semelhantes</a:t>
            </a:r>
            <a:r>
              <a:rPr lang="en-US" sz="3200" dirty="0" smtClean="0"/>
              <a:t> a </a:t>
            </a:r>
            <a:r>
              <a:rPr lang="en-US" sz="3200" dirty="0" err="1" smtClean="0"/>
              <a:t>enxaqueca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884" y="2421653"/>
            <a:ext cx="7671916" cy="3521948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Cefaléia</a:t>
            </a:r>
            <a:r>
              <a:rPr lang="en-US" sz="5400" dirty="0" smtClean="0"/>
              <a:t> </a:t>
            </a:r>
            <a:r>
              <a:rPr lang="en-US" sz="5400" dirty="0" err="1" smtClean="0"/>
              <a:t>é</a:t>
            </a:r>
            <a:r>
              <a:rPr lang="en-US" sz="5400" dirty="0" smtClean="0"/>
              <a:t> um </a:t>
            </a:r>
            <a:r>
              <a:rPr lang="en-US" sz="5400" dirty="0" err="1" smtClean="0"/>
              <a:t>diagnóstico</a:t>
            </a:r>
            <a:r>
              <a:rPr lang="en-US" sz="5400" dirty="0" smtClean="0"/>
              <a:t> </a:t>
            </a:r>
            <a:r>
              <a:rPr lang="en-US" sz="5400" dirty="0" err="1" smtClean="0"/>
              <a:t>clínico</a:t>
            </a:r>
            <a:r>
              <a:rPr lang="en-US" sz="5400" dirty="0" smtClean="0"/>
              <a:t>!!!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30" y="484093"/>
            <a:ext cx="8034686" cy="1384899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CEFALEIA </a:t>
            </a:r>
            <a:br>
              <a:rPr lang="en-US" sz="4400" dirty="0" smtClean="0"/>
            </a:br>
            <a:r>
              <a:rPr lang="en-US" sz="4400" dirty="0" smtClean="0"/>
              <a:t>EXAMES COMPLEMENTARES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82425"/>
            <a:ext cx="7556313" cy="4144963"/>
          </a:xfrm>
        </p:spPr>
        <p:txBody>
          <a:bodyPr/>
          <a:lstStyle/>
          <a:p>
            <a:pPr algn="just"/>
            <a:r>
              <a:rPr lang="en-US" sz="3200" dirty="0" err="1" smtClean="0"/>
              <a:t>Diagnóstico</a:t>
            </a:r>
            <a:r>
              <a:rPr lang="en-US" sz="3200" dirty="0" smtClean="0"/>
              <a:t> é </a:t>
            </a:r>
            <a:r>
              <a:rPr lang="en-US" sz="3200" dirty="0" err="1" smtClean="0"/>
              <a:t>realizado</a:t>
            </a:r>
            <a:r>
              <a:rPr lang="en-US" sz="3200" dirty="0" smtClean="0"/>
              <a:t> com  </a:t>
            </a:r>
            <a:r>
              <a:rPr lang="en-US" sz="3200" dirty="0" err="1" smtClean="0"/>
              <a:t>anamnese</a:t>
            </a:r>
            <a:r>
              <a:rPr lang="en-US" sz="3200" dirty="0" smtClean="0"/>
              <a:t> e </a:t>
            </a:r>
            <a:r>
              <a:rPr lang="en-US" sz="3200" dirty="0" err="1" smtClean="0"/>
              <a:t>exame</a:t>
            </a:r>
            <a:r>
              <a:rPr lang="en-US" sz="3200" dirty="0" smtClean="0"/>
              <a:t> </a:t>
            </a:r>
            <a:r>
              <a:rPr lang="en-US" sz="3200" dirty="0" err="1" smtClean="0"/>
              <a:t>físico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15356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CEFALEIA EM SALVAS TRATAMENTO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48103"/>
            <a:ext cx="7556313" cy="4144963"/>
          </a:xfrm>
        </p:spPr>
        <p:txBody>
          <a:bodyPr/>
          <a:lstStyle/>
          <a:p>
            <a:pPr algn="just"/>
            <a:r>
              <a:rPr lang="en-US" sz="3200" dirty="0" err="1" smtClean="0"/>
              <a:t>Abortivo</a:t>
            </a:r>
            <a:r>
              <a:rPr lang="en-US" sz="3200" dirty="0" smtClean="0"/>
              <a:t>: </a:t>
            </a:r>
            <a:r>
              <a:rPr lang="en-US" sz="3200" dirty="0" err="1" smtClean="0"/>
              <a:t>oxigenoterapia</a:t>
            </a:r>
            <a:r>
              <a:rPr lang="en-US" sz="3200" dirty="0" smtClean="0"/>
              <a:t> (</a:t>
            </a:r>
            <a:r>
              <a:rPr lang="en-US" sz="3200" dirty="0" err="1" smtClean="0"/>
              <a:t>máscara</a:t>
            </a:r>
            <a:r>
              <a:rPr lang="en-US" sz="3200" dirty="0" smtClean="0"/>
              <a:t> facial com 10-12 </a:t>
            </a:r>
            <a:r>
              <a:rPr lang="en-US" sz="3200" dirty="0" err="1" smtClean="0"/>
              <a:t>litros</a:t>
            </a:r>
            <a:r>
              <a:rPr lang="en-US" sz="3200" dirty="0" smtClean="0"/>
              <a:t>/min de O2 </a:t>
            </a:r>
            <a:r>
              <a:rPr lang="en-US" sz="3200" dirty="0" err="1" smtClean="0"/>
              <a:t>por</a:t>
            </a:r>
            <a:r>
              <a:rPr lang="en-US" sz="3200" dirty="0" smtClean="0"/>
              <a:t> 15-20 min)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sumatriptano</a:t>
            </a:r>
            <a:r>
              <a:rPr lang="en-US" sz="3200" dirty="0" smtClean="0"/>
              <a:t> 6mg SC.</a:t>
            </a:r>
          </a:p>
          <a:p>
            <a:pPr algn="just"/>
            <a:r>
              <a:rPr lang="en-US" sz="3200" dirty="0" err="1" smtClean="0"/>
              <a:t>Profilático</a:t>
            </a:r>
            <a:r>
              <a:rPr lang="en-US" sz="3200" dirty="0" smtClean="0"/>
              <a:t>: </a:t>
            </a:r>
            <a:r>
              <a:rPr lang="en-US" sz="3200" dirty="0" err="1" smtClean="0"/>
              <a:t>Verapamil</a:t>
            </a:r>
            <a:r>
              <a:rPr lang="en-US" sz="3200" dirty="0" smtClean="0"/>
              <a:t> (</a:t>
            </a:r>
            <a:r>
              <a:rPr lang="en-US" sz="3200" dirty="0" err="1" smtClean="0"/>
              <a:t>bloqueador</a:t>
            </a:r>
            <a:r>
              <a:rPr lang="en-US" sz="3200" dirty="0" smtClean="0"/>
              <a:t> de canal de </a:t>
            </a:r>
            <a:r>
              <a:rPr lang="en-US" sz="3200" dirty="0" err="1" smtClean="0"/>
              <a:t>cálcio</a:t>
            </a:r>
            <a:r>
              <a:rPr lang="en-US" sz="3200" dirty="0" smtClean="0"/>
              <a:t>) 240-960mg/</a:t>
            </a:r>
            <a:r>
              <a:rPr lang="en-US" sz="3200" dirty="0" err="1" smtClean="0"/>
              <a:t>dia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3 doses;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Valproato</a:t>
            </a:r>
            <a:r>
              <a:rPr lang="en-US" sz="3200" dirty="0" smtClean="0"/>
              <a:t> 1-2g/dia.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CEFALEIA TENSIONAL EPISÓDICA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Screen Shot 2013-10-30 at 9.11.3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48" y="1508070"/>
            <a:ext cx="8515772" cy="5039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634960"/>
            <a:ext cx="7556313" cy="1116106"/>
          </a:xfrm>
        </p:spPr>
        <p:txBody>
          <a:bodyPr/>
          <a:lstStyle/>
          <a:p>
            <a:r>
              <a:rPr lang="en-US" dirty="0" smtClean="0"/>
              <a:t>CEFALEIA TENSIONAL CRÔNICA</a:t>
            </a:r>
            <a:endParaRPr lang="en-US" dirty="0"/>
          </a:p>
        </p:txBody>
      </p:sp>
      <p:pic>
        <p:nvPicPr>
          <p:cNvPr id="4" name="Content Placeholder 3" descr="Screen Shot 2013-10-30 at 9.18.51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332" r="-333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1425093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CEFALEIA TENSIONAL  EPIDEMIOLOGIA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19713"/>
            <a:ext cx="7556313" cy="4144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Aparecimento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volta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segunda</a:t>
            </a:r>
            <a:r>
              <a:rPr lang="en-US" sz="3200" dirty="0" smtClean="0"/>
              <a:t> </a:t>
            </a:r>
            <a:r>
              <a:rPr lang="en-US" sz="3200" dirty="0" err="1" smtClean="0"/>
              <a:t>e</a:t>
            </a:r>
            <a:r>
              <a:rPr lang="en-US" sz="3200" dirty="0" smtClean="0"/>
              <a:t> </a:t>
            </a:r>
            <a:r>
              <a:rPr lang="en-US" sz="3200" dirty="0" err="1" smtClean="0"/>
              <a:t>terceira</a:t>
            </a:r>
            <a:r>
              <a:rPr lang="en-US" sz="3200" dirty="0" smtClean="0"/>
              <a:t> </a:t>
            </a:r>
            <a:r>
              <a:rPr lang="en-US" sz="3200" dirty="0" err="1" smtClean="0"/>
              <a:t>décadas</a:t>
            </a:r>
            <a:r>
              <a:rPr lang="en-US" sz="3200" dirty="0" smtClean="0"/>
              <a:t> de </a:t>
            </a:r>
            <a:r>
              <a:rPr lang="en-US" sz="3200" dirty="0" err="1" smtClean="0"/>
              <a:t>vida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err="1" smtClean="0"/>
              <a:t>Tipo</a:t>
            </a:r>
            <a:r>
              <a:rPr lang="en-US" sz="3200" dirty="0" smtClean="0"/>
              <a:t> de </a:t>
            </a:r>
            <a:r>
              <a:rPr lang="en-US" sz="3200" dirty="0" err="1" smtClean="0"/>
              <a:t>cefaleia</a:t>
            </a:r>
            <a:r>
              <a:rPr lang="en-US" sz="3200" dirty="0" smtClean="0"/>
              <a:t> </a:t>
            </a:r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frequente</a:t>
            </a:r>
            <a:r>
              <a:rPr lang="en-US" sz="3200" dirty="0" smtClean="0"/>
              <a:t>, </a:t>
            </a:r>
            <a:r>
              <a:rPr lang="en-US" sz="3200" dirty="0" err="1" smtClean="0"/>
              <a:t>acometendo</a:t>
            </a:r>
            <a:r>
              <a:rPr lang="en-US" sz="3200" dirty="0" smtClean="0"/>
              <a:t> 70% dos </a:t>
            </a:r>
            <a:r>
              <a:rPr lang="en-US" sz="3200" dirty="0" err="1" smtClean="0"/>
              <a:t>homens</a:t>
            </a:r>
            <a:r>
              <a:rPr lang="en-US" sz="3200" dirty="0" smtClean="0"/>
              <a:t> </a:t>
            </a:r>
            <a:r>
              <a:rPr lang="en-US" sz="3200" dirty="0" err="1" smtClean="0"/>
              <a:t>e</a:t>
            </a:r>
            <a:r>
              <a:rPr lang="en-US" sz="3200" dirty="0" smtClean="0"/>
              <a:t> 90% das </a:t>
            </a:r>
            <a:r>
              <a:rPr lang="en-US" sz="3200" dirty="0" err="1" smtClean="0"/>
              <a:t>mulheres</a:t>
            </a:r>
            <a:r>
              <a:rPr lang="en-US" sz="3200" dirty="0" smtClean="0"/>
              <a:t> no </a:t>
            </a:r>
            <a:r>
              <a:rPr lang="en-US" sz="3200" dirty="0" err="1" smtClean="0"/>
              <a:t>decorrer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vida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CEFALEIA TENSIONAL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825956" cy="4144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QUADRO CLÍNICO: </a:t>
            </a:r>
            <a:r>
              <a:rPr lang="pt-BR" sz="2800" dirty="0" smtClean="0"/>
              <a:t>dor em peso e/ou pressão, fraca/moderada, sem fenômenos associados (náusea, vômitos), pode haver </a:t>
            </a:r>
            <a:r>
              <a:rPr lang="pt-BR" sz="2800" dirty="0" err="1" smtClean="0"/>
              <a:t>fono</a:t>
            </a:r>
            <a:r>
              <a:rPr lang="pt-BR" sz="2800" dirty="0" smtClean="0"/>
              <a:t> ou fotofobia, não piora aos esforços, </a:t>
            </a:r>
            <a:r>
              <a:rPr lang="pt-BR" sz="2800" dirty="0" err="1" smtClean="0"/>
              <a:t>fronto-temporal</a:t>
            </a:r>
            <a:r>
              <a:rPr lang="pt-BR" sz="2800" dirty="0" smtClean="0"/>
              <a:t>, geralmente bilateral, duração: 30 </a:t>
            </a:r>
            <a:r>
              <a:rPr lang="pt-BR" sz="2800" dirty="0" err="1" smtClean="0"/>
              <a:t>min</a:t>
            </a:r>
            <a:r>
              <a:rPr lang="pt-BR" sz="2800" dirty="0" smtClean="0"/>
              <a:t> a 7 dias, não impede atividades diárias</a:t>
            </a:r>
            <a:r>
              <a:rPr lang="en-US" sz="2800" dirty="0" smtClean="0"/>
              <a:t>. </a:t>
            </a:r>
            <a:r>
              <a:rPr lang="pt-BR" sz="2800" dirty="0" err="1" smtClean="0"/>
              <a:t>Infrequente</a:t>
            </a:r>
            <a:r>
              <a:rPr lang="pt-BR" sz="2800" dirty="0" smtClean="0"/>
              <a:t> : &lt; 12 dias/ ano, </a:t>
            </a:r>
            <a:r>
              <a:rPr lang="pt-BR" sz="2800" dirty="0" err="1" smtClean="0"/>
              <a:t>Frequente</a:t>
            </a:r>
            <a:r>
              <a:rPr lang="pt-BR" sz="2800" dirty="0" smtClean="0"/>
              <a:t>: 12-180 dias/ ano, Crônica: &gt; 180 dias/ ano ou &gt; 15 dias/ mês.</a:t>
            </a:r>
          </a:p>
          <a:p>
            <a:pPr algn="just"/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CEFALEIA TENSIONAL TRATAMENTO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13780"/>
            <a:ext cx="7556313" cy="4144963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pt-BR" sz="2800" dirty="0" smtClean="0"/>
              <a:t>ABORTIVO (crises):</a:t>
            </a:r>
          </a:p>
          <a:p>
            <a:pPr algn="just">
              <a:spcBef>
                <a:spcPts val="800"/>
              </a:spcBef>
            </a:pPr>
            <a:r>
              <a:rPr lang="pt-BR" sz="2800" dirty="0" smtClean="0"/>
              <a:t>Analgésicos ou AINES via oral.</a:t>
            </a:r>
          </a:p>
          <a:p>
            <a:pPr>
              <a:spcBef>
                <a:spcPts val="800"/>
              </a:spcBef>
            </a:pPr>
            <a:r>
              <a:rPr lang="pt-BR" sz="2800" dirty="0" err="1" smtClean="0"/>
              <a:t>Paracetamol</a:t>
            </a:r>
            <a:r>
              <a:rPr lang="pt-BR" sz="2800" dirty="0" smtClean="0"/>
              <a:t>  650-1000mg .                 </a:t>
            </a:r>
            <a:r>
              <a:rPr lang="pt-BR" sz="2800" dirty="0" err="1" smtClean="0"/>
              <a:t>Dipirona</a:t>
            </a:r>
            <a:r>
              <a:rPr lang="pt-BR" sz="2800" dirty="0" smtClean="0"/>
              <a:t> 500-1000mg.</a:t>
            </a:r>
          </a:p>
          <a:p>
            <a:pPr algn="just">
              <a:spcBef>
                <a:spcPts val="800"/>
              </a:spcBef>
            </a:pPr>
            <a:r>
              <a:rPr lang="pt-BR" sz="2800" dirty="0" smtClean="0"/>
              <a:t>CRÔNICA:</a:t>
            </a:r>
          </a:p>
          <a:p>
            <a:pPr algn="just">
              <a:spcBef>
                <a:spcPts val="800"/>
              </a:spcBef>
            </a:pPr>
            <a:r>
              <a:rPr lang="pt-BR" sz="2800" dirty="0" err="1" smtClean="0"/>
              <a:t>Amitriptilina</a:t>
            </a:r>
            <a:r>
              <a:rPr lang="pt-BR" sz="2800" dirty="0" smtClean="0"/>
              <a:t> 10-100 </a:t>
            </a:r>
            <a:r>
              <a:rPr lang="pt-BR" sz="2800" dirty="0" err="1" smtClean="0"/>
              <a:t>mg</a:t>
            </a:r>
            <a:r>
              <a:rPr lang="pt-BR" sz="2800" dirty="0" smtClean="0"/>
              <a:t>/ dia.</a:t>
            </a:r>
          </a:p>
          <a:p>
            <a:pPr algn="just">
              <a:spcBef>
                <a:spcPts val="800"/>
              </a:spcBef>
            </a:pPr>
            <a:r>
              <a:rPr lang="pt-BR" sz="2800" dirty="0" smtClean="0"/>
              <a:t>Na diminuição das crises, a dose pode ser reduzida gradativamente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3-10-30 at 9.29.42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4162" r="-64162"/>
          <a:stretch>
            <a:fillRect/>
          </a:stretch>
        </p:blipFill>
        <p:spPr>
          <a:xfrm>
            <a:off x="-1255889" y="1006880"/>
            <a:ext cx="11726333" cy="50600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HISTÓRIA CLÍNICA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24" y="1758462"/>
            <a:ext cx="8229600" cy="50995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Tipo</a:t>
            </a:r>
            <a:r>
              <a:rPr lang="en-US" sz="2800" dirty="0" smtClean="0"/>
              <a:t> de </a:t>
            </a:r>
            <a:r>
              <a:rPr lang="en-US" sz="2800" dirty="0" err="1" smtClean="0"/>
              <a:t>dor</a:t>
            </a:r>
            <a:r>
              <a:rPr lang="en-US" sz="2800" dirty="0" smtClean="0"/>
              <a:t>: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compressão</a:t>
            </a:r>
            <a:r>
              <a:rPr lang="en-US" sz="2800" dirty="0" smtClean="0"/>
              <a:t>, </a:t>
            </a:r>
            <a:r>
              <a:rPr lang="en-US" sz="2800" dirty="0" err="1" smtClean="0"/>
              <a:t>latejante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faixa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peso,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pontada</a:t>
            </a:r>
            <a:r>
              <a:rPr lang="en-US" sz="2800" dirty="0" smtClean="0"/>
              <a:t>. </a:t>
            </a:r>
            <a:r>
              <a:rPr lang="en-US" sz="2800" dirty="0" err="1" smtClean="0"/>
              <a:t>Dor</a:t>
            </a:r>
            <a:r>
              <a:rPr lang="en-US" sz="2800" dirty="0" smtClean="0"/>
              <a:t> de </a:t>
            </a:r>
            <a:r>
              <a:rPr lang="en-US" sz="2800" dirty="0" err="1" smtClean="0"/>
              <a:t>dentro</a:t>
            </a:r>
            <a:r>
              <a:rPr lang="en-US" sz="2800" dirty="0" smtClean="0"/>
              <a:t> </a:t>
            </a:r>
            <a:r>
              <a:rPr lang="en-US" sz="2800" dirty="0" err="1" smtClean="0"/>
              <a:t>pra</a:t>
            </a:r>
            <a:r>
              <a:rPr lang="en-US" sz="2800" dirty="0" smtClean="0"/>
              <a:t> </a:t>
            </a:r>
            <a:r>
              <a:rPr lang="en-US" sz="2800" dirty="0" err="1" smtClean="0"/>
              <a:t>fora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de </a:t>
            </a:r>
            <a:r>
              <a:rPr lang="en-US" sz="2800" dirty="0" err="1" smtClean="0"/>
              <a:t>fora</a:t>
            </a:r>
            <a:r>
              <a:rPr lang="en-US" sz="2800" dirty="0" smtClean="0"/>
              <a:t> </a:t>
            </a:r>
            <a:r>
              <a:rPr lang="en-US" sz="2800" dirty="0" err="1" smtClean="0"/>
              <a:t>pra</a:t>
            </a:r>
            <a:r>
              <a:rPr lang="en-US" sz="2800" dirty="0" smtClean="0"/>
              <a:t> </a:t>
            </a:r>
            <a:r>
              <a:rPr lang="en-US" sz="2800" dirty="0" err="1" smtClean="0"/>
              <a:t>dentro</a:t>
            </a:r>
            <a:r>
              <a:rPr lang="en-US" sz="2800" dirty="0" smtClean="0"/>
              <a:t>?</a:t>
            </a:r>
          </a:p>
          <a:p>
            <a:pPr algn="just"/>
            <a:r>
              <a:rPr lang="en-US" sz="2800" dirty="0" err="1" smtClean="0"/>
              <a:t>Localização</a:t>
            </a:r>
            <a:r>
              <a:rPr lang="en-US" sz="2800" dirty="0" smtClean="0"/>
              <a:t>: unilateral, bilateral, retro-ocular. Tem </a:t>
            </a:r>
            <a:r>
              <a:rPr lang="en-US" sz="2800" dirty="0" err="1" smtClean="0"/>
              <a:t>relação</a:t>
            </a:r>
            <a:r>
              <a:rPr lang="en-US" sz="2800" dirty="0" smtClean="0"/>
              <a:t> com </a:t>
            </a:r>
            <a:r>
              <a:rPr lang="en-US" sz="2800" dirty="0" err="1" smtClean="0"/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trajeto</a:t>
            </a:r>
            <a:r>
              <a:rPr lang="en-US" sz="2800" dirty="0" smtClean="0"/>
              <a:t> das </a:t>
            </a:r>
            <a:r>
              <a:rPr lang="en-US" sz="2800" dirty="0" err="1" smtClean="0"/>
              <a:t>principais</a:t>
            </a:r>
            <a:r>
              <a:rPr lang="en-US" sz="2800" dirty="0" smtClean="0"/>
              <a:t> </a:t>
            </a:r>
            <a:r>
              <a:rPr lang="en-US" sz="2800" dirty="0" err="1" smtClean="0"/>
              <a:t>artérias</a:t>
            </a:r>
            <a:r>
              <a:rPr lang="en-US" sz="2800" dirty="0" smtClean="0"/>
              <a:t> </a:t>
            </a:r>
            <a:r>
              <a:rPr lang="en-US" sz="2800" dirty="0" err="1" smtClean="0"/>
              <a:t>extracranianas</a:t>
            </a:r>
            <a:r>
              <a:rPr lang="en-US" sz="2800" dirty="0" smtClean="0"/>
              <a:t>?</a:t>
            </a:r>
          </a:p>
          <a:p>
            <a:pPr algn="just"/>
            <a:r>
              <a:rPr lang="en-US" sz="2800" dirty="0" err="1" smtClean="0"/>
              <a:t>Aspectos</a:t>
            </a:r>
            <a:r>
              <a:rPr lang="en-US" sz="2800" dirty="0" smtClean="0"/>
              <a:t> </a:t>
            </a:r>
            <a:r>
              <a:rPr lang="en-US" sz="2800" dirty="0" err="1" smtClean="0"/>
              <a:t>temporais</a:t>
            </a:r>
            <a:r>
              <a:rPr lang="en-US" sz="2800" dirty="0" smtClean="0"/>
              <a:t>: </a:t>
            </a:r>
            <a:r>
              <a:rPr lang="en-US" sz="2800" dirty="0" err="1" smtClean="0"/>
              <a:t>início</a:t>
            </a:r>
            <a:r>
              <a:rPr lang="en-US" sz="2800" dirty="0" smtClean="0"/>
              <a:t>, </a:t>
            </a:r>
            <a:r>
              <a:rPr lang="en-US" sz="2800" dirty="0" err="1" smtClean="0"/>
              <a:t>evolução</a:t>
            </a:r>
            <a:r>
              <a:rPr lang="en-US" sz="2800" dirty="0" smtClean="0"/>
              <a:t>, </a:t>
            </a:r>
            <a:r>
              <a:rPr lang="en-US" sz="2800" dirty="0" err="1" smtClean="0"/>
              <a:t>duração</a:t>
            </a:r>
            <a:r>
              <a:rPr lang="en-US" sz="2800" dirty="0" smtClean="0"/>
              <a:t>, </a:t>
            </a:r>
            <a:r>
              <a:rPr lang="en-US" sz="2800" dirty="0" err="1" smtClean="0"/>
              <a:t>frequência</a:t>
            </a:r>
            <a:r>
              <a:rPr lang="en-US" sz="2800" dirty="0" smtClean="0"/>
              <a:t>, </a:t>
            </a:r>
            <a:r>
              <a:rPr lang="en-US" sz="2800" dirty="0" err="1" smtClean="0"/>
              <a:t>despertado</a:t>
            </a:r>
            <a:r>
              <a:rPr lang="en-US" sz="2800" dirty="0" smtClean="0"/>
              <a:t> </a:t>
            </a:r>
            <a:r>
              <a:rPr lang="en-US" sz="2800" dirty="0" err="1" smtClean="0"/>
              <a:t>pela</a:t>
            </a:r>
            <a:r>
              <a:rPr lang="en-US" sz="2800" dirty="0" smtClean="0"/>
              <a:t> </a:t>
            </a:r>
            <a:r>
              <a:rPr lang="en-US" sz="2800" dirty="0" err="1" smtClean="0"/>
              <a:t>dor</a:t>
            </a:r>
            <a:r>
              <a:rPr lang="en-US" sz="2800" dirty="0" smtClean="0"/>
              <a:t> ?</a:t>
            </a:r>
          </a:p>
          <a:p>
            <a:pPr algn="just"/>
            <a:r>
              <a:rPr lang="en-US" sz="2800" dirty="0" err="1" smtClean="0"/>
              <a:t>Intensidade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dor</a:t>
            </a:r>
            <a:r>
              <a:rPr lang="en-US" sz="2800" dirty="0" smtClean="0"/>
              <a:t>: </a:t>
            </a:r>
            <a:r>
              <a:rPr lang="en-US" sz="2800" dirty="0" err="1" smtClean="0"/>
              <a:t>leve</a:t>
            </a:r>
            <a:r>
              <a:rPr lang="en-US" sz="2800" dirty="0" smtClean="0"/>
              <a:t>, </a:t>
            </a:r>
            <a:r>
              <a:rPr lang="en-US" sz="2800" dirty="0" err="1" smtClean="0"/>
              <a:t>moderada</a:t>
            </a:r>
            <a:r>
              <a:rPr lang="en-US" sz="2800" dirty="0" smtClean="0"/>
              <a:t>, grave, </a:t>
            </a:r>
            <a:r>
              <a:rPr lang="en-US" sz="2800" dirty="0" err="1" smtClean="0"/>
              <a:t>muito</a:t>
            </a:r>
            <a:r>
              <a:rPr lang="en-US" sz="2800" dirty="0" smtClean="0"/>
              <a:t> grave, </a:t>
            </a:r>
            <a:r>
              <a:rPr lang="en-US" sz="2800" dirty="0" err="1" smtClean="0"/>
              <a:t>insuportável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33"/>
            <a:ext cx="8229600" cy="1143000"/>
          </a:xfrm>
        </p:spPr>
        <p:txBody>
          <a:bodyPr/>
          <a:lstStyle/>
          <a:p>
            <a:r>
              <a:rPr lang="en-US" sz="4400" dirty="0" smtClean="0"/>
              <a:t>HISTÓRIA CLÍNICA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8" y="1889093"/>
            <a:ext cx="8229600" cy="469754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800" dirty="0" err="1" smtClean="0"/>
              <a:t>Fator</a:t>
            </a:r>
            <a:r>
              <a:rPr lang="en-US" sz="2800" dirty="0" smtClean="0"/>
              <a:t> de </a:t>
            </a:r>
            <a:r>
              <a:rPr lang="en-US" sz="2800" dirty="0" err="1" smtClean="0"/>
              <a:t>melhora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piora</a:t>
            </a:r>
            <a:r>
              <a:rPr lang="en-US" sz="2800" dirty="0" smtClean="0"/>
              <a:t>: </a:t>
            </a:r>
            <a:r>
              <a:rPr lang="en-US" sz="2800" dirty="0" err="1" smtClean="0"/>
              <a:t>ato</a:t>
            </a:r>
            <a:r>
              <a:rPr lang="en-US" sz="2800" dirty="0" smtClean="0"/>
              <a:t> de </a:t>
            </a:r>
            <a:r>
              <a:rPr lang="en-US" sz="2800" dirty="0" err="1" smtClean="0"/>
              <a:t>curvar</a:t>
            </a:r>
            <a:r>
              <a:rPr lang="en-US" sz="2800" dirty="0" smtClean="0"/>
              <a:t>-se, </a:t>
            </a:r>
            <a:r>
              <a:rPr lang="en-US" sz="2800" dirty="0" err="1" smtClean="0"/>
              <a:t>ficar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pé</a:t>
            </a:r>
            <a:r>
              <a:rPr lang="en-US" sz="2800" dirty="0" smtClean="0"/>
              <a:t>, </a:t>
            </a:r>
            <a:r>
              <a:rPr lang="en-US" sz="2800" dirty="0" err="1" smtClean="0"/>
              <a:t>espirrar</a:t>
            </a:r>
            <a:r>
              <a:rPr lang="en-US" sz="2800" dirty="0" smtClean="0"/>
              <a:t>, </a:t>
            </a:r>
            <a:r>
              <a:rPr lang="en-US" sz="2800" dirty="0" err="1" smtClean="0"/>
              <a:t>tossir</a:t>
            </a:r>
            <a:r>
              <a:rPr lang="en-US" sz="2800" dirty="0" smtClean="0"/>
              <a:t> </a:t>
            </a:r>
            <a:r>
              <a:rPr lang="en-US" sz="2800" dirty="0" err="1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medicamentos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Meio</a:t>
            </a:r>
            <a:r>
              <a:rPr lang="en-US" sz="2800" dirty="0" smtClean="0"/>
              <a:t> </a:t>
            </a:r>
            <a:r>
              <a:rPr lang="en-US" sz="2800" dirty="0" err="1" smtClean="0"/>
              <a:t>ambiente</a:t>
            </a:r>
            <a:r>
              <a:rPr lang="en-US" sz="2800" dirty="0" smtClean="0"/>
              <a:t>: </a:t>
            </a:r>
            <a:r>
              <a:rPr lang="en-US" sz="2800" dirty="0" err="1" smtClean="0"/>
              <a:t>exposição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CO, </a:t>
            </a:r>
            <a:r>
              <a:rPr lang="en-US" sz="2800" dirty="0" err="1" smtClean="0"/>
              <a:t>cigarro</a:t>
            </a:r>
            <a:r>
              <a:rPr lang="en-US" sz="2800" dirty="0" smtClean="0"/>
              <a:t> e </a:t>
            </a:r>
            <a:r>
              <a:rPr lang="en-US" sz="2800" dirty="0" err="1" smtClean="0"/>
              <a:t>outros</a:t>
            </a:r>
            <a:r>
              <a:rPr lang="en-US" sz="2800" dirty="0" smtClean="0"/>
              <a:t> </a:t>
            </a:r>
            <a:r>
              <a:rPr lang="en-US" sz="2800" dirty="0" err="1" smtClean="0"/>
              <a:t>agentes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Sintomas</a:t>
            </a:r>
            <a:r>
              <a:rPr lang="en-US" sz="2800" dirty="0" smtClean="0"/>
              <a:t> </a:t>
            </a:r>
            <a:r>
              <a:rPr lang="en-US" sz="2800" dirty="0" err="1" smtClean="0"/>
              <a:t>neurológicos</a:t>
            </a:r>
            <a:r>
              <a:rPr lang="en-US" sz="2800" dirty="0" smtClean="0"/>
              <a:t> </a:t>
            </a:r>
            <a:r>
              <a:rPr lang="en-US" sz="2800" dirty="0" err="1" smtClean="0"/>
              <a:t>associados</a:t>
            </a:r>
            <a:r>
              <a:rPr lang="en-US" sz="2800" dirty="0" smtClean="0"/>
              <a:t>: </a:t>
            </a:r>
            <a:r>
              <a:rPr lang="en-US" sz="2800" dirty="0" err="1" smtClean="0"/>
              <a:t>fotofbia</a:t>
            </a:r>
            <a:r>
              <a:rPr lang="en-US" sz="2800" dirty="0" smtClean="0"/>
              <a:t>, </a:t>
            </a:r>
            <a:r>
              <a:rPr lang="en-US" sz="2800" dirty="0" err="1" smtClean="0"/>
              <a:t>fonofobia</a:t>
            </a:r>
            <a:r>
              <a:rPr lang="en-US" sz="2800" dirty="0" smtClean="0"/>
              <a:t>, </a:t>
            </a:r>
            <a:r>
              <a:rPr lang="en-US" sz="2800" dirty="0" err="1" smtClean="0"/>
              <a:t>intolerância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movimento</a:t>
            </a:r>
            <a:r>
              <a:rPr lang="en-US" sz="2800" dirty="0" smtClean="0"/>
              <a:t>, </a:t>
            </a:r>
            <a:r>
              <a:rPr lang="en-US" sz="2800" dirty="0" err="1" smtClean="0"/>
              <a:t>tonturas</a:t>
            </a:r>
            <a:r>
              <a:rPr lang="en-US" sz="2800" dirty="0" smtClean="0"/>
              <a:t>, </a:t>
            </a:r>
            <a:r>
              <a:rPr lang="en-US" sz="2800" dirty="0" err="1" smtClean="0"/>
              <a:t>fraqueza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Evolução</a:t>
            </a:r>
            <a:r>
              <a:rPr lang="en-US" sz="2800" dirty="0" smtClean="0"/>
              <a:t> </a:t>
            </a:r>
            <a:r>
              <a:rPr lang="en-US" sz="2800" dirty="0" err="1" smtClean="0"/>
              <a:t>prévia</a:t>
            </a:r>
            <a:r>
              <a:rPr lang="en-US" sz="2800" dirty="0" smtClean="0"/>
              <a:t> do </a:t>
            </a:r>
            <a:r>
              <a:rPr lang="en-US" sz="2800" dirty="0" err="1" smtClean="0"/>
              <a:t>quadro</a:t>
            </a:r>
            <a:r>
              <a:rPr lang="en-US" sz="2800" dirty="0" smtClean="0"/>
              <a:t> doloroso: </a:t>
            </a:r>
            <a:r>
              <a:rPr lang="en-US" sz="2800" dirty="0" err="1" smtClean="0"/>
              <a:t>caracterização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episódios</a:t>
            </a:r>
            <a:r>
              <a:rPr lang="en-US" sz="2800" dirty="0" smtClean="0"/>
              <a:t> </a:t>
            </a:r>
            <a:r>
              <a:rPr lang="en-US" sz="2800" dirty="0" err="1" smtClean="0"/>
              <a:t>anteriores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Impacto</a:t>
            </a:r>
            <a:r>
              <a:rPr lang="en-US" sz="2800" dirty="0" smtClean="0"/>
              <a:t> </a:t>
            </a:r>
            <a:r>
              <a:rPr lang="en-US" sz="2800" dirty="0" err="1" smtClean="0"/>
              <a:t>funcional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História</a:t>
            </a:r>
            <a:r>
              <a:rPr lang="en-US" sz="2800" dirty="0" smtClean="0"/>
              <a:t> familiar.</a:t>
            </a:r>
          </a:p>
          <a:p>
            <a:pPr algn="just"/>
            <a:r>
              <a:rPr lang="en-US" sz="2800" dirty="0" err="1" smtClean="0"/>
              <a:t>Alimentação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ENXAQUECA SEM AURA</a:t>
            </a:r>
            <a:endParaRPr lang="en-US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98474" y="1208088"/>
            <a:ext cx="7831609" cy="525300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Critérios diagnósticos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Pelo menos </a:t>
            </a:r>
            <a:r>
              <a:rPr lang="pt-BR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crises </a:t>
            </a: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preenchendo os critérios de B a D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 Cefaléia durando de 4 a 72 horas (sem tratamento ou com tratamento ineficaz)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A cefaléia preenche ao menos 2 das seguintes características: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1. localização unilateral;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2. caráter pulsátil;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3. intensidade moderada ou forte;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4. exacerbada por ou levando o indivíduo a evitar atividades físicas rotineiras (por exemplo: caminhar ou subir escada).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 Durante a cefaléia, pelo menos 1 dos seguintes: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1. náusea e/ou vômitos;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2. fotofobia e </a:t>
            </a:r>
            <a:r>
              <a:rPr lang="pt-BR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fonofobia</a:t>
            </a: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 Não atribuída a outro transtorno.</a:t>
            </a:r>
            <a:endParaRPr lang="pt-BR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ENXAQUECA COM AURA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031921" cy="4522853"/>
          </a:xfrm>
        </p:spPr>
        <p:txBody>
          <a:bodyPr>
            <a:noAutofit/>
          </a:bodyPr>
          <a:lstStyle/>
          <a:p>
            <a:pPr algn="just"/>
            <a:r>
              <a:rPr lang="pt-BR" sz="2400" u="sng" dirty="0" smtClean="0"/>
              <a:t>Aura</a:t>
            </a:r>
            <a:r>
              <a:rPr lang="pt-BR" sz="2400" dirty="0" smtClean="0"/>
              <a:t>: sintomas neurológicos (pontos de luminosidade intermitente, pontos escuros, perda de campo, </a:t>
            </a:r>
            <a:r>
              <a:rPr lang="pt-BR" sz="2400" dirty="0" err="1" smtClean="0"/>
              <a:t>hemianopsias</a:t>
            </a:r>
            <a:r>
              <a:rPr lang="pt-BR" sz="2400" dirty="0" smtClean="0"/>
              <a:t> e </a:t>
            </a:r>
            <a:r>
              <a:rPr lang="pt-BR" sz="2400" dirty="0" err="1" smtClean="0"/>
              <a:t>quadrantopsias</a:t>
            </a:r>
            <a:r>
              <a:rPr lang="pt-BR" sz="2400" dirty="0" smtClean="0"/>
              <a:t>, figuras geométricas) com origem no córtex e/ou tronco cerebral, que geralmente precedem a cefaleia, náusea, os vômitos, a foto e </a:t>
            </a:r>
            <a:r>
              <a:rPr lang="pt-BR" sz="2400" dirty="0" err="1" smtClean="0"/>
              <a:t>fonofobia</a:t>
            </a:r>
            <a:r>
              <a:rPr lang="pt-BR" sz="2400" dirty="0" smtClean="0"/>
              <a:t>. Sinais sensitivos – </a:t>
            </a:r>
            <a:r>
              <a:rPr lang="pt-BR" sz="2400" dirty="0" err="1" smtClean="0"/>
              <a:t>parestesias</a:t>
            </a:r>
            <a:r>
              <a:rPr lang="pt-BR" sz="2400" dirty="0" smtClean="0"/>
              <a:t>, hemiparesia, afasia, alucinações olfatórias. Vertigens, diplopia.</a:t>
            </a:r>
          </a:p>
          <a:p>
            <a:pPr algn="just"/>
            <a:r>
              <a:rPr lang="pt-BR" sz="2400" dirty="0"/>
              <a:t>P</a:t>
            </a:r>
            <a:r>
              <a:rPr lang="pt-BR" sz="2400" dirty="0" smtClean="0"/>
              <a:t>erdura durante 5 a 60 minutos.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ENXAQUECA COM AURA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048"/>
            <a:ext cx="8229600" cy="5261961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diagnósticos</a:t>
            </a:r>
            <a:r>
              <a:rPr lang="en-US" dirty="0" smtClean="0"/>
              <a:t> (SIC):</a:t>
            </a:r>
          </a:p>
          <a:p>
            <a:pPr algn="just">
              <a:buNone/>
            </a:pPr>
            <a:r>
              <a:rPr lang="en-US" dirty="0" smtClean="0"/>
              <a:t>A-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2 crises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satisfaçam</a:t>
            </a:r>
            <a:r>
              <a:rPr lang="en-US" dirty="0" smtClean="0"/>
              <a:t> B</a:t>
            </a:r>
          </a:p>
          <a:p>
            <a:pPr algn="just">
              <a:buNone/>
            </a:pPr>
            <a:r>
              <a:rPr lang="en-US" dirty="0" smtClean="0"/>
              <a:t>B-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3 das 4 </a:t>
            </a:r>
            <a:r>
              <a:rPr lang="en-US" dirty="0" err="1" smtClean="0"/>
              <a:t>características</a:t>
            </a:r>
            <a:r>
              <a:rPr lang="en-US" dirty="0" smtClean="0"/>
              <a:t> a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presentes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1- 1 </a:t>
            </a:r>
            <a:r>
              <a:rPr lang="en-US" dirty="0" err="1" smtClean="0"/>
              <a:t>ou</a:t>
            </a:r>
            <a:r>
              <a:rPr lang="en-US" dirty="0" smtClean="0"/>
              <a:t> + </a:t>
            </a:r>
            <a:r>
              <a:rPr lang="en-US" dirty="0" err="1" smtClean="0"/>
              <a:t>sintomas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</a:t>
            </a:r>
            <a:r>
              <a:rPr lang="en-US" dirty="0" err="1" smtClean="0"/>
              <a:t>reversíveis</a:t>
            </a:r>
            <a:r>
              <a:rPr lang="en-US" dirty="0" smtClean="0"/>
              <a:t> de aura </a:t>
            </a:r>
            <a:r>
              <a:rPr lang="en-US" dirty="0" err="1" smtClean="0"/>
              <a:t>indicam</a:t>
            </a:r>
            <a:r>
              <a:rPr lang="en-US" dirty="0" smtClean="0"/>
              <a:t> </a:t>
            </a:r>
            <a:r>
              <a:rPr lang="en-US" dirty="0" err="1" smtClean="0"/>
              <a:t>disfunção</a:t>
            </a:r>
            <a:r>
              <a:rPr lang="en-US" dirty="0" smtClean="0"/>
              <a:t> cerebral cortical focal e/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tronco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2-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1 </a:t>
            </a:r>
            <a:r>
              <a:rPr lang="en-US" dirty="0" err="1" smtClean="0"/>
              <a:t>sintoma</a:t>
            </a:r>
            <a:r>
              <a:rPr lang="en-US" dirty="0" smtClean="0"/>
              <a:t> de aura se </a:t>
            </a:r>
            <a:r>
              <a:rPr lang="en-US" dirty="0" err="1" smtClean="0"/>
              <a:t>desenvolve</a:t>
            </a:r>
            <a:r>
              <a:rPr lang="en-US" dirty="0" smtClean="0"/>
              <a:t> </a:t>
            </a:r>
            <a:r>
              <a:rPr lang="en-US" dirty="0" err="1" smtClean="0"/>
              <a:t>gradualmente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de 4 </a:t>
            </a:r>
            <a:r>
              <a:rPr lang="en-US" dirty="0" err="1" smtClean="0"/>
              <a:t>minutos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3- </a:t>
            </a:r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sintoma</a:t>
            </a:r>
            <a:r>
              <a:rPr lang="en-US" dirty="0" smtClean="0"/>
              <a:t> de aura </a:t>
            </a:r>
            <a:r>
              <a:rPr lang="en-US" dirty="0" err="1" smtClean="0"/>
              <a:t>dura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60 min.</a:t>
            </a:r>
          </a:p>
          <a:p>
            <a:pPr algn="just">
              <a:buNone/>
            </a:pPr>
            <a:r>
              <a:rPr lang="en-US" dirty="0" smtClean="0"/>
              <a:t>	4- </a:t>
            </a:r>
            <a:r>
              <a:rPr lang="en-US" dirty="0" err="1" smtClean="0"/>
              <a:t>Cefaléia</a:t>
            </a:r>
            <a:r>
              <a:rPr lang="en-US" dirty="0" smtClean="0"/>
              <a:t> segue a aura </a:t>
            </a:r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intervalo</a:t>
            </a:r>
            <a:r>
              <a:rPr lang="en-US" dirty="0" smtClean="0"/>
              <a:t> inferior a 60 min (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começar</a:t>
            </a:r>
            <a:r>
              <a:rPr lang="en-US" dirty="0" smtClean="0"/>
              <a:t> antes </a:t>
            </a:r>
            <a:r>
              <a:rPr lang="en-US" dirty="0" err="1" smtClean="0"/>
              <a:t>ou</a:t>
            </a:r>
            <a:r>
              <a:rPr lang="en-US" dirty="0" smtClean="0"/>
              <a:t> com a aura). </a:t>
            </a:r>
            <a:r>
              <a:rPr lang="en-US" dirty="0" err="1" smtClean="0"/>
              <a:t>Geralmente</a:t>
            </a:r>
            <a:r>
              <a:rPr lang="en-US" dirty="0" smtClean="0"/>
              <a:t> </a:t>
            </a:r>
            <a:r>
              <a:rPr lang="en-US" dirty="0" err="1" smtClean="0"/>
              <a:t>dura</a:t>
            </a:r>
            <a:r>
              <a:rPr lang="en-US" dirty="0" smtClean="0"/>
              <a:t> de 4 a 72h,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</a:t>
            </a:r>
            <a:r>
              <a:rPr lang="en-US" dirty="0" err="1" smtClean="0"/>
              <a:t>ausente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ENXAQUECA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Epidemiologia</a:t>
            </a:r>
            <a:r>
              <a:rPr lang="en-US" sz="2800" dirty="0" smtClean="0"/>
              <a:t>: </a:t>
            </a:r>
            <a:r>
              <a:rPr lang="en-US" sz="2800" dirty="0"/>
              <a:t>A </a:t>
            </a:r>
            <a:r>
              <a:rPr lang="en-US" sz="2800" dirty="0" err="1" smtClean="0"/>
              <a:t>Enxaqueca</a:t>
            </a:r>
            <a:r>
              <a:rPr lang="en-US" sz="2800" dirty="0" smtClean="0"/>
              <a:t> tem </a:t>
            </a:r>
            <a:r>
              <a:rPr lang="en-US" sz="2800" dirty="0" err="1" smtClean="0"/>
              <a:t>início</a:t>
            </a:r>
            <a:r>
              <a:rPr lang="en-US" sz="2800" dirty="0"/>
              <a:t>, </a:t>
            </a:r>
            <a:r>
              <a:rPr lang="en-US" sz="2800" dirty="0" err="1" smtClean="0"/>
              <a:t>geralmente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/>
              <a:t>infância</a:t>
            </a:r>
            <a:r>
              <a:rPr lang="en-US" sz="2800" dirty="0"/>
              <a:t>,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adolescência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primórdios</a:t>
            </a:r>
            <a:r>
              <a:rPr lang="en-US" sz="2800" dirty="0"/>
              <a:t> da </a:t>
            </a:r>
            <a:r>
              <a:rPr lang="en-US" sz="2800" dirty="0" err="1"/>
              <a:t>idade</a:t>
            </a:r>
            <a:r>
              <a:rPr lang="en-US" sz="2800" dirty="0"/>
              <a:t> </a:t>
            </a:r>
            <a:r>
              <a:rPr lang="en-US" sz="2800" dirty="0" err="1"/>
              <a:t>adulta</a:t>
            </a:r>
            <a:r>
              <a:rPr lang="en-US" sz="2800" dirty="0"/>
              <a:t>, e </a:t>
            </a:r>
            <a:r>
              <a:rPr lang="en-US" sz="2800" dirty="0" smtClean="0"/>
              <a:t>é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freqüente</a:t>
            </a:r>
            <a:r>
              <a:rPr lang="en-US" sz="2800" dirty="0"/>
              <a:t> no </a:t>
            </a:r>
            <a:r>
              <a:rPr lang="en-US" sz="2800" dirty="0" err="1"/>
              <a:t>sexo</a:t>
            </a:r>
            <a:r>
              <a:rPr lang="en-US" sz="2800" dirty="0"/>
              <a:t> </a:t>
            </a:r>
            <a:r>
              <a:rPr lang="en-US" sz="2800" dirty="0" err="1"/>
              <a:t>feminino</a:t>
            </a:r>
            <a:r>
              <a:rPr lang="en-US" sz="2800" dirty="0"/>
              <a:t>,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proporção</a:t>
            </a:r>
            <a:r>
              <a:rPr lang="en-US" sz="2800" dirty="0"/>
              <a:t> de 3:1. </a:t>
            </a:r>
            <a:r>
              <a:rPr lang="en-US" sz="2800" dirty="0" err="1"/>
              <a:t>Sua</a:t>
            </a:r>
            <a:r>
              <a:rPr lang="en-US" sz="2800" dirty="0"/>
              <a:t> </a:t>
            </a:r>
            <a:r>
              <a:rPr lang="en-US" sz="2800" dirty="0" err="1"/>
              <a:t>freqüência</a:t>
            </a:r>
            <a:r>
              <a:rPr lang="en-US" sz="2800" dirty="0"/>
              <a:t> é </a:t>
            </a:r>
            <a:r>
              <a:rPr lang="en-US" sz="2800" dirty="0" err="1"/>
              <a:t>bastante</a:t>
            </a:r>
            <a:r>
              <a:rPr lang="en-US" sz="2800" dirty="0"/>
              <a:t> </a:t>
            </a:r>
            <a:r>
              <a:rPr lang="en-US" sz="2800" dirty="0" err="1"/>
              <a:t>alta</a:t>
            </a:r>
            <a:r>
              <a:rPr lang="en-US" sz="2800" dirty="0"/>
              <a:t> e se </a:t>
            </a:r>
            <a:r>
              <a:rPr lang="en-US" sz="2800" dirty="0" err="1"/>
              <a:t>estima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12% da </a:t>
            </a:r>
            <a:r>
              <a:rPr lang="en-US" sz="2800" dirty="0" err="1" smtClean="0"/>
              <a:t>populaç̧</a:t>
            </a:r>
            <a:r>
              <a:rPr lang="en-US" sz="2800" dirty="0" err="1"/>
              <a:t>ão</a:t>
            </a:r>
            <a:r>
              <a:rPr lang="en-US" sz="2800" dirty="0"/>
              <a:t> </a:t>
            </a:r>
            <a:r>
              <a:rPr lang="en-US" sz="2800" dirty="0" err="1"/>
              <a:t>sofra</a:t>
            </a:r>
            <a:r>
              <a:rPr lang="en-US" sz="2800" dirty="0"/>
              <a:t> de </a:t>
            </a:r>
            <a:r>
              <a:rPr lang="en-US" sz="2800" dirty="0" err="1" smtClean="0"/>
              <a:t>Enxaqueca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SEROTONINA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Os receptores 5-HT1D e 5-HT1B parecem ter relação direta com crises </a:t>
            </a:r>
            <a:r>
              <a:rPr lang="pt-BR" sz="2800" dirty="0" err="1" smtClean="0"/>
              <a:t>enxaquecosas</a:t>
            </a:r>
            <a:r>
              <a:rPr lang="pt-BR" sz="2800" dirty="0" smtClean="0"/>
              <a:t>. Medicamentos como o </a:t>
            </a:r>
            <a:r>
              <a:rPr lang="pt-BR" sz="2800" dirty="0" err="1" smtClean="0"/>
              <a:t>Sumatriptano</a:t>
            </a:r>
            <a:r>
              <a:rPr lang="pt-BR" sz="2800" dirty="0" smtClean="0"/>
              <a:t> (</a:t>
            </a:r>
            <a:r>
              <a:rPr lang="pt-BR" sz="2800" dirty="0" err="1" smtClean="0"/>
              <a:t>antienxaquecosos</a:t>
            </a:r>
            <a:r>
              <a:rPr lang="pt-BR" sz="2800" dirty="0" smtClean="0"/>
              <a:t>) agem como </a:t>
            </a:r>
            <a:r>
              <a:rPr lang="pt-BR" sz="2800" dirty="0" err="1" smtClean="0"/>
              <a:t>agonistas</a:t>
            </a:r>
            <a:r>
              <a:rPr lang="pt-BR" sz="2800" dirty="0" smtClean="0"/>
              <a:t> destes receptores causando </a:t>
            </a:r>
            <a:r>
              <a:rPr lang="pt-BR" sz="2800" dirty="0" err="1" smtClean="0"/>
              <a:t>vasoconstrição</a:t>
            </a:r>
            <a:r>
              <a:rPr lang="pt-BR" sz="2800" dirty="0" smtClean="0"/>
              <a:t> (na ativação do 5HT1B) e </a:t>
            </a:r>
            <a:r>
              <a:rPr lang="pt-BR" sz="2800" dirty="0" err="1" smtClean="0"/>
              <a:t>neuromodulação</a:t>
            </a:r>
            <a:r>
              <a:rPr lang="pt-BR" sz="2800" dirty="0" smtClean="0"/>
              <a:t> quando ativa receptores 5HT1D (impedindo a inflamação neurogênica), indicando a possível ação protetora da </a:t>
            </a:r>
            <a:r>
              <a:rPr lang="pt-BR" sz="2800" dirty="0" err="1" smtClean="0"/>
              <a:t>serotonina</a:t>
            </a:r>
            <a:r>
              <a:rPr lang="pt-BR" sz="2800" dirty="0" smtClean="0"/>
              <a:t> no processo de gênese da </a:t>
            </a:r>
            <a:r>
              <a:rPr lang="pt-BR" sz="2800" dirty="0" err="1" smtClean="0"/>
              <a:t>migrânea</a:t>
            </a:r>
            <a:r>
              <a:rPr lang="pt-BR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204</TotalTime>
  <Words>1155</Words>
  <Application>Microsoft Office PowerPoint</Application>
  <PresentationFormat>Apresentação na tela (4:3)</PresentationFormat>
  <Paragraphs>101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Advantage</vt:lpstr>
      <vt:lpstr>CEFALEIAS PRIMÁRIAS</vt:lpstr>
      <vt:lpstr>Slide 2</vt:lpstr>
      <vt:lpstr>HISTÓRIA CLÍNICA</vt:lpstr>
      <vt:lpstr>HISTÓRIA CLÍNICA</vt:lpstr>
      <vt:lpstr>ENXAQUECA SEM AURA</vt:lpstr>
      <vt:lpstr>ENXAQUECA COM AURA</vt:lpstr>
      <vt:lpstr>ENXAQUECA COM AURA</vt:lpstr>
      <vt:lpstr>ENXAQUECA</vt:lpstr>
      <vt:lpstr>SEROTONINA</vt:lpstr>
      <vt:lpstr>Slide 10</vt:lpstr>
      <vt:lpstr>ENXAQUECA</vt:lpstr>
      <vt:lpstr>ENXAQUECA   EXAME FÍSICO</vt:lpstr>
      <vt:lpstr>ENXAQUECA   EXAMES COMPLEMENTARES</vt:lpstr>
      <vt:lpstr>ENXAQUECA - TRATAMENTO</vt:lpstr>
      <vt:lpstr>CEFALÉIA EM SALVAS</vt:lpstr>
      <vt:lpstr>CEFALEIA EM SALVAS EPIDEMIOLOGIA </vt:lpstr>
      <vt:lpstr>CEFALEIA EM SALVAS  FISIOPATOLOGIA</vt:lpstr>
      <vt:lpstr>CEFALEIA EM SALVAS  QUADRO CLÍNICO</vt:lpstr>
      <vt:lpstr>CEFALEIA EM SALVAS EXAME FÍSICO</vt:lpstr>
      <vt:lpstr>CEFALEIA  EXAMES COMPLEMENTARES</vt:lpstr>
      <vt:lpstr>CEFALEIA EM SALVAS TRATAMENTO</vt:lpstr>
      <vt:lpstr>CEFALEIA TENSIONAL EPISÓDICA</vt:lpstr>
      <vt:lpstr>CEFALEIA TENSIONAL CRÔNICA</vt:lpstr>
      <vt:lpstr>CEFALEIA TENSIONAL  EPIDEMIOLOGIA </vt:lpstr>
      <vt:lpstr>CEFALEIA TENSIONAL</vt:lpstr>
      <vt:lpstr>CEFALEIA TENSIONAL TRATAMENTO</vt:lpstr>
      <vt:lpstr>Slide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CEFALEIAS PRIMÁRIAS</dc:title>
  <dc:creator>Nathalia Gerbasi</dc:creator>
  <cp:lastModifiedBy>Dr Milton</cp:lastModifiedBy>
  <cp:revision>13</cp:revision>
  <dcterms:created xsi:type="dcterms:W3CDTF">2013-10-31T19:05:48Z</dcterms:created>
  <dcterms:modified xsi:type="dcterms:W3CDTF">2013-11-16T12:51:30Z</dcterms:modified>
</cp:coreProperties>
</file>