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5" r:id="rId3"/>
  </p:sldMasterIdLst>
  <p:notesMasterIdLst>
    <p:notesMasterId r:id="rId87"/>
  </p:notesMasterIdLst>
  <p:sldIdLst>
    <p:sldId id="346" r:id="rId4"/>
    <p:sldId id="257" r:id="rId5"/>
    <p:sldId id="258" r:id="rId6"/>
    <p:sldId id="259" r:id="rId7"/>
    <p:sldId id="260" r:id="rId8"/>
    <p:sldId id="256" r:id="rId9"/>
    <p:sldId id="261" r:id="rId10"/>
    <p:sldId id="262" r:id="rId11"/>
    <p:sldId id="263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345" r:id="rId44"/>
    <p:sldId id="274" r:id="rId45"/>
    <p:sldId id="276" r:id="rId46"/>
    <p:sldId id="277" r:id="rId47"/>
    <p:sldId id="278" r:id="rId48"/>
    <p:sldId id="279" r:id="rId49"/>
    <p:sldId id="280" r:id="rId50"/>
    <p:sldId id="281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44" r:id="rId8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100" d="100"/>
          <a:sy n="100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388BD-B0C4-4A66-BAB8-22AB5829ED1D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77DEB-5A3D-4158-B0F3-39B948D49F0A}">
      <dgm:prSet phldrT="[Text]"/>
      <dgm:spPr/>
      <dgm:t>
        <a:bodyPr/>
        <a:lstStyle/>
        <a:p>
          <a:r>
            <a:rPr lang="en-US" dirty="0" err="1" smtClean="0"/>
            <a:t>Olhos</a:t>
          </a:r>
          <a:endParaRPr lang="en-US" dirty="0"/>
        </a:p>
      </dgm:t>
    </dgm:pt>
    <dgm:pt modelId="{DD0A2873-2B99-40F3-9323-FB6CF8EBAD82}" type="parTrans" cxnId="{17CDF07B-A2FD-4A48-B7F8-A5C5C225B340}">
      <dgm:prSet/>
      <dgm:spPr/>
      <dgm:t>
        <a:bodyPr/>
        <a:lstStyle/>
        <a:p>
          <a:endParaRPr lang="en-US"/>
        </a:p>
      </dgm:t>
    </dgm:pt>
    <dgm:pt modelId="{68C556F4-1641-4539-95F3-8FBC04144060}" type="sibTrans" cxnId="{17CDF07B-A2FD-4A48-B7F8-A5C5C225B340}">
      <dgm:prSet/>
      <dgm:spPr/>
      <dgm:t>
        <a:bodyPr/>
        <a:lstStyle/>
        <a:p>
          <a:endParaRPr lang="en-US"/>
        </a:p>
      </dgm:t>
    </dgm:pt>
    <dgm:pt modelId="{E7EBDC29-E708-414F-BF2F-278A90760D93}">
      <dgm:prSet phldrT="[Text]"/>
      <dgm:spPr/>
      <dgm:t>
        <a:bodyPr/>
        <a:lstStyle/>
        <a:p>
          <a:r>
            <a:rPr lang="en-US" dirty="0" err="1" smtClean="0"/>
            <a:t>Irritação</a:t>
          </a:r>
          <a:r>
            <a:rPr lang="en-US" dirty="0" smtClean="0"/>
            <a:t> e </a:t>
          </a:r>
          <a:r>
            <a:rPr lang="en-US" dirty="0" err="1" smtClean="0"/>
            <a:t>hiperemia</a:t>
          </a:r>
          <a:r>
            <a:rPr lang="en-US" dirty="0" smtClean="0"/>
            <a:t> </a:t>
          </a:r>
          <a:r>
            <a:rPr lang="en-US" dirty="0" err="1" smtClean="0"/>
            <a:t>conjuntival</a:t>
          </a:r>
          <a:endParaRPr lang="en-US" dirty="0"/>
        </a:p>
      </dgm:t>
    </dgm:pt>
    <dgm:pt modelId="{9F349BDA-6A59-4265-A7C2-5F3072C9AAC7}" type="parTrans" cxnId="{C65E61F8-3FFF-4E8C-92F8-380BFA0CA3F9}">
      <dgm:prSet/>
      <dgm:spPr/>
      <dgm:t>
        <a:bodyPr/>
        <a:lstStyle/>
        <a:p>
          <a:endParaRPr lang="en-US"/>
        </a:p>
      </dgm:t>
    </dgm:pt>
    <dgm:pt modelId="{AFDD667B-D988-4A86-AC15-33FD1DD092CD}" type="sibTrans" cxnId="{C65E61F8-3FFF-4E8C-92F8-380BFA0CA3F9}">
      <dgm:prSet/>
      <dgm:spPr/>
      <dgm:t>
        <a:bodyPr/>
        <a:lstStyle/>
        <a:p>
          <a:endParaRPr lang="en-US"/>
        </a:p>
      </dgm:t>
    </dgm:pt>
    <dgm:pt modelId="{A2AE1B81-B7B3-4C4C-8476-87CE7779E3A5}">
      <dgm:prSet phldrT="[Text]"/>
      <dgm:spPr/>
      <dgm:t>
        <a:bodyPr/>
        <a:lstStyle/>
        <a:p>
          <a:r>
            <a:rPr lang="en-US" dirty="0" err="1" smtClean="0"/>
            <a:t>Lacrimejamento</a:t>
          </a:r>
          <a:endParaRPr lang="en-US" dirty="0"/>
        </a:p>
      </dgm:t>
    </dgm:pt>
    <dgm:pt modelId="{B74D33DC-FBFF-47D9-8D5A-BA69F5E45ECE}" type="parTrans" cxnId="{1A2844B4-5A49-4B12-816B-74B50F20A39A}">
      <dgm:prSet/>
      <dgm:spPr/>
      <dgm:t>
        <a:bodyPr/>
        <a:lstStyle/>
        <a:p>
          <a:endParaRPr lang="en-US"/>
        </a:p>
      </dgm:t>
    </dgm:pt>
    <dgm:pt modelId="{3D07B753-0CE7-470B-9605-74E00EDBB554}" type="sibTrans" cxnId="{1A2844B4-5A49-4B12-816B-74B50F20A39A}">
      <dgm:prSet/>
      <dgm:spPr/>
      <dgm:t>
        <a:bodyPr/>
        <a:lstStyle/>
        <a:p>
          <a:endParaRPr lang="en-US"/>
        </a:p>
      </dgm:t>
    </dgm:pt>
    <dgm:pt modelId="{BB565E8A-F23D-4C0C-926A-B7BCDD6A38FB}">
      <dgm:prSet phldrT="[Text]"/>
      <dgm:spPr/>
      <dgm:t>
        <a:bodyPr/>
        <a:lstStyle/>
        <a:p>
          <a:r>
            <a:rPr lang="en-US" dirty="0" err="1" smtClean="0"/>
            <a:t>Nariz</a:t>
          </a:r>
          <a:endParaRPr lang="en-US" dirty="0"/>
        </a:p>
      </dgm:t>
    </dgm:pt>
    <dgm:pt modelId="{D9F62D37-FFFA-456E-8E00-1B003FC579DE}" type="parTrans" cxnId="{968981FA-8E4E-433F-96DA-B0415146AB35}">
      <dgm:prSet/>
      <dgm:spPr/>
      <dgm:t>
        <a:bodyPr/>
        <a:lstStyle/>
        <a:p>
          <a:endParaRPr lang="en-US"/>
        </a:p>
      </dgm:t>
    </dgm:pt>
    <dgm:pt modelId="{710702D6-0DF6-4FDA-B691-489D38C50EE8}" type="sibTrans" cxnId="{968981FA-8E4E-433F-96DA-B0415146AB35}">
      <dgm:prSet/>
      <dgm:spPr/>
      <dgm:t>
        <a:bodyPr/>
        <a:lstStyle/>
        <a:p>
          <a:endParaRPr lang="en-US"/>
        </a:p>
      </dgm:t>
    </dgm:pt>
    <dgm:pt modelId="{6409C5C2-D9EC-411F-91E6-E96E31051E8A}">
      <dgm:prSet phldrT="[Text]"/>
      <dgm:spPr/>
      <dgm:t>
        <a:bodyPr/>
        <a:lstStyle/>
        <a:p>
          <a:r>
            <a:rPr lang="en-US" dirty="0" err="1" smtClean="0"/>
            <a:t>Congestão</a:t>
          </a:r>
          <a:r>
            <a:rPr lang="en-US" dirty="0" smtClean="0"/>
            <a:t> nasal</a:t>
          </a:r>
          <a:endParaRPr lang="en-US" dirty="0"/>
        </a:p>
      </dgm:t>
    </dgm:pt>
    <dgm:pt modelId="{49828474-9D67-4BBC-8F66-7CD8AF5CAF84}" type="parTrans" cxnId="{CBF4AF21-7535-4F8B-B445-F98A9D47C3A2}">
      <dgm:prSet/>
      <dgm:spPr/>
      <dgm:t>
        <a:bodyPr/>
        <a:lstStyle/>
        <a:p>
          <a:endParaRPr lang="en-US"/>
        </a:p>
      </dgm:t>
    </dgm:pt>
    <dgm:pt modelId="{8FCD4E45-947D-4A5E-92CA-1611E8118715}" type="sibTrans" cxnId="{CBF4AF21-7535-4F8B-B445-F98A9D47C3A2}">
      <dgm:prSet/>
      <dgm:spPr/>
      <dgm:t>
        <a:bodyPr/>
        <a:lstStyle/>
        <a:p>
          <a:endParaRPr lang="en-US"/>
        </a:p>
      </dgm:t>
    </dgm:pt>
    <dgm:pt modelId="{3ED4597C-B642-45DF-A360-C7E92F3776BF}">
      <dgm:prSet phldrT="[Text]"/>
      <dgm:spPr/>
      <dgm:t>
        <a:bodyPr/>
        <a:lstStyle/>
        <a:p>
          <a:r>
            <a:rPr lang="en-US" dirty="0" err="1" smtClean="0"/>
            <a:t>Rinorreia</a:t>
          </a:r>
          <a:endParaRPr lang="en-US" dirty="0"/>
        </a:p>
      </dgm:t>
    </dgm:pt>
    <dgm:pt modelId="{925D699A-EA8F-4903-B774-8372EA947DEC}" type="parTrans" cxnId="{2319EBFD-3CD5-4A90-B2D0-0AEFA7625D18}">
      <dgm:prSet/>
      <dgm:spPr/>
      <dgm:t>
        <a:bodyPr/>
        <a:lstStyle/>
        <a:p>
          <a:endParaRPr lang="en-US"/>
        </a:p>
      </dgm:t>
    </dgm:pt>
    <dgm:pt modelId="{5E88DE5D-ED91-4998-ADFA-70CB561E9738}" type="sibTrans" cxnId="{2319EBFD-3CD5-4A90-B2D0-0AEFA7625D18}">
      <dgm:prSet/>
      <dgm:spPr/>
      <dgm:t>
        <a:bodyPr/>
        <a:lstStyle/>
        <a:p>
          <a:endParaRPr lang="en-US"/>
        </a:p>
      </dgm:t>
    </dgm:pt>
    <dgm:pt modelId="{6E8EDA53-1C2F-41E0-BD36-74395EAC2F69}">
      <dgm:prSet phldrT="[Text]"/>
      <dgm:spPr/>
      <dgm:t>
        <a:bodyPr/>
        <a:lstStyle/>
        <a:p>
          <a:r>
            <a:rPr lang="en-US" dirty="0" smtClean="0"/>
            <a:t>Face</a:t>
          </a:r>
          <a:endParaRPr lang="en-US" dirty="0"/>
        </a:p>
      </dgm:t>
    </dgm:pt>
    <dgm:pt modelId="{290A7B25-9BA3-41EC-9039-F3D00561E7F3}" type="parTrans" cxnId="{C698F33A-09B2-4201-AF8B-C9E85312B394}">
      <dgm:prSet/>
      <dgm:spPr/>
      <dgm:t>
        <a:bodyPr/>
        <a:lstStyle/>
        <a:p>
          <a:endParaRPr lang="en-US"/>
        </a:p>
      </dgm:t>
    </dgm:pt>
    <dgm:pt modelId="{A75E69C8-6D32-4FEA-BDD4-F28B476B3456}" type="sibTrans" cxnId="{C698F33A-09B2-4201-AF8B-C9E85312B394}">
      <dgm:prSet/>
      <dgm:spPr/>
      <dgm:t>
        <a:bodyPr/>
        <a:lstStyle/>
        <a:p>
          <a:endParaRPr lang="en-US"/>
        </a:p>
      </dgm:t>
    </dgm:pt>
    <dgm:pt modelId="{7272FDFC-617C-4B54-9066-055877E135FA}">
      <dgm:prSet phldrT="[Text]"/>
      <dgm:spPr/>
      <dgm:t>
        <a:bodyPr/>
        <a:lstStyle/>
        <a:p>
          <a:r>
            <a:rPr lang="en-US" dirty="0" err="1" smtClean="0"/>
            <a:t>Suor</a:t>
          </a:r>
          <a:endParaRPr lang="en-US" dirty="0"/>
        </a:p>
      </dgm:t>
    </dgm:pt>
    <dgm:pt modelId="{3D3DB7E3-3F7D-4474-8F94-20E8F317AF49}" type="parTrans" cxnId="{F83A1157-139A-4315-98A5-2FB6E4CE8457}">
      <dgm:prSet/>
      <dgm:spPr/>
      <dgm:t>
        <a:bodyPr/>
        <a:lstStyle/>
        <a:p>
          <a:endParaRPr lang="en-US"/>
        </a:p>
      </dgm:t>
    </dgm:pt>
    <dgm:pt modelId="{E0A4202E-C412-4DF9-A005-D62F9A732DFA}" type="sibTrans" cxnId="{F83A1157-139A-4315-98A5-2FB6E4CE8457}">
      <dgm:prSet/>
      <dgm:spPr/>
      <dgm:t>
        <a:bodyPr/>
        <a:lstStyle/>
        <a:p>
          <a:endParaRPr lang="en-US"/>
        </a:p>
      </dgm:t>
    </dgm:pt>
    <dgm:pt modelId="{AA3AC5F5-8EF1-45A8-9AC0-24F710E0CF5C}">
      <dgm:prSet phldrT="[Text]"/>
      <dgm:spPr/>
      <dgm:t>
        <a:bodyPr/>
        <a:lstStyle/>
        <a:p>
          <a:r>
            <a:rPr lang="en-US" dirty="0" err="1" smtClean="0"/>
            <a:t>Miose</a:t>
          </a:r>
          <a:endParaRPr lang="en-US" dirty="0"/>
        </a:p>
      </dgm:t>
    </dgm:pt>
    <dgm:pt modelId="{2CD69D0F-3BF2-480B-B120-7C757A02CE07}" type="parTrans" cxnId="{79DA3F18-71FE-4E39-AAB4-BDA1809BBF4E}">
      <dgm:prSet/>
      <dgm:spPr/>
      <dgm:t>
        <a:bodyPr/>
        <a:lstStyle/>
        <a:p>
          <a:endParaRPr lang="en-US"/>
        </a:p>
      </dgm:t>
    </dgm:pt>
    <dgm:pt modelId="{2CBB1603-E98D-462D-B2B7-D091D9C53D9C}" type="sibTrans" cxnId="{79DA3F18-71FE-4E39-AAB4-BDA1809BBF4E}">
      <dgm:prSet/>
      <dgm:spPr/>
      <dgm:t>
        <a:bodyPr/>
        <a:lstStyle/>
        <a:p>
          <a:endParaRPr lang="en-US"/>
        </a:p>
      </dgm:t>
    </dgm:pt>
    <dgm:pt modelId="{6EDEB5EA-B888-4742-ACC9-D37E791C35C8}">
      <dgm:prSet phldrT="[Text]"/>
      <dgm:spPr/>
      <dgm:t>
        <a:bodyPr/>
        <a:lstStyle/>
        <a:p>
          <a:r>
            <a:rPr lang="en-US" dirty="0" err="1" smtClean="0"/>
            <a:t>Pálpebra</a:t>
          </a:r>
          <a:endParaRPr lang="en-US" dirty="0"/>
        </a:p>
      </dgm:t>
    </dgm:pt>
    <dgm:pt modelId="{05D5ED2A-D701-4B2A-94FB-165558D07433}" type="parTrans" cxnId="{EED367D9-9EA8-4984-80BF-A36F067FBFC3}">
      <dgm:prSet/>
      <dgm:spPr/>
      <dgm:t>
        <a:bodyPr/>
        <a:lstStyle/>
        <a:p>
          <a:endParaRPr lang="en-US"/>
        </a:p>
      </dgm:t>
    </dgm:pt>
    <dgm:pt modelId="{8DD33E2A-CB36-48F7-8C7E-22BC20A5FEA7}" type="sibTrans" cxnId="{EED367D9-9EA8-4984-80BF-A36F067FBFC3}">
      <dgm:prSet/>
      <dgm:spPr/>
      <dgm:t>
        <a:bodyPr/>
        <a:lstStyle/>
        <a:p>
          <a:endParaRPr lang="en-US"/>
        </a:p>
      </dgm:t>
    </dgm:pt>
    <dgm:pt modelId="{DB7A63A1-A5C8-4C75-AEB4-20C118050A1C}">
      <dgm:prSet phldrT="[Text]"/>
      <dgm:spPr/>
      <dgm:t>
        <a:bodyPr/>
        <a:lstStyle/>
        <a:p>
          <a:r>
            <a:rPr lang="en-US" dirty="0" err="1" smtClean="0"/>
            <a:t>Ptose</a:t>
          </a:r>
          <a:endParaRPr lang="en-US" dirty="0"/>
        </a:p>
      </dgm:t>
    </dgm:pt>
    <dgm:pt modelId="{C6B8C197-757B-4FE1-B2F8-A41D306535F8}" type="parTrans" cxnId="{3F69EFA0-BE52-45BF-ACFD-76EA61C6DF14}">
      <dgm:prSet/>
      <dgm:spPr/>
      <dgm:t>
        <a:bodyPr/>
        <a:lstStyle/>
        <a:p>
          <a:endParaRPr lang="en-US"/>
        </a:p>
      </dgm:t>
    </dgm:pt>
    <dgm:pt modelId="{1EC27A03-B8A6-415E-8D51-E32986F0C154}" type="sibTrans" cxnId="{3F69EFA0-BE52-45BF-ACFD-76EA61C6DF14}">
      <dgm:prSet/>
      <dgm:spPr/>
      <dgm:t>
        <a:bodyPr/>
        <a:lstStyle/>
        <a:p>
          <a:endParaRPr lang="en-US"/>
        </a:p>
      </dgm:t>
    </dgm:pt>
    <dgm:pt modelId="{1BA19DD6-721B-4D30-91C7-2511A6034DC1}">
      <dgm:prSet phldrT="[Text]"/>
      <dgm:spPr/>
      <dgm:t>
        <a:bodyPr/>
        <a:lstStyle/>
        <a:p>
          <a:r>
            <a:rPr lang="en-US" dirty="0" smtClean="0"/>
            <a:t>Edema</a:t>
          </a:r>
          <a:endParaRPr lang="en-US" dirty="0"/>
        </a:p>
      </dgm:t>
    </dgm:pt>
    <dgm:pt modelId="{15DD3892-E76E-474F-91FF-EABF7DB428F9}" type="parTrans" cxnId="{723E3D89-4AD3-4C4C-8F26-1C5920C9BB3B}">
      <dgm:prSet/>
      <dgm:spPr/>
      <dgm:t>
        <a:bodyPr/>
        <a:lstStyle/>
        <a:p>
          <a:endParaRPr lang="en-US"/>
        </a:p>
      </dgm:t>
    </dgm:pt>
    <dgm:pt modelId="{557C8326-234F-46CC-8B9E-6A2D03CE1E10}" type="sibTrans" cxnId="{723E3D89-4AD3-4C4C-8F26-1C5920C9BB3B}">
      <dgm:prSet/>
      <dgm:spPr/>
      <dgm:t>
        <a:bodyPr/>
        <a:lstStyle/>
        <a:p>
          <a:endParaRPr lang="en-US"/>
        </a:p>
      </dgm:t>
    </dgm:pt>
    <dgm:pt modelId="{A9AFF140-A2DD-4D70-91D0-F06F3EBDBD37}">
      <dgm:prSet phldrT="[Text]"/>
      <dgm:spPr/>
      <dgm:t>
        <a:bodyPr/>
        <a:lstStyle/>
        <a:p>
          <a:r>
            <a:rPr lang="en-US" dirty="0" err="1" smtClean="0"/>
            <a:t>Dor</a:t>
          </a:r>
          <a:endParaRPr lang="en-US" dirty="0"/>
        </a:p>
      </dgm:t>
    </dgm:pt>
    <dgm:pt modelId="{8EC99DE2-39C8-4916-967B-8492C47D2DF3}" type="parTrans" cxnId="{5BE820A9-0B74-43DB-ADE1-A6ADA09A8C7D}">
      <dgm:prSet/>
      <dgm:spPr/>
      <dgm:t>
        <a:bodyPr/>
        <a:lstStyle/>
        <a:p>
          <a:endParaRPr lang="en-US"/>
        </a:p>
      </dgm:t>
    </dgm:pt>
    <dgm:pt modelId="{417E6BB6-BA60-41DB-9FEE-85707419AEA8}" type="sibTrans" cxnId="{5BE820A9-0B74-43DB-ADE1-A6ADA09A8C7D}">
      <dgm:prSet/>
      <dgm:spPr/>
      <dgm:t>
        <a:bodyPr/>
        <a:lstStyle/>
        <a:p>
          <a:endParaRPr lang="en-US"/>
        </a:p>
      </dgm:t>
    </dgm:pt>
    <dgm:pt modelId="{A3492298-023E-47A0-925A-0499CC06690B}">
      <dgm:prSet phldrT="[Text]"/>
      <dgm:spPr/>
      <dgm:t>
        <a:bodyPr/>
        <a:lstStyle/>
        <a:p>
          <a:r>
            <a:rPr lang="en-US" dirty="0" err="1" smtClean="0"/>
            <a:t>Lancinante</a:t>
          </a:r>
          <a:endParaRPr lang="en-US" dirty="0"/>
        </a:p>
      </dgm:t>
    </dgm:pt>
    <dgm:pt modelId="{C6A76653-66D2-43D7-A93B-6B993FCF4C9D}" type="parTrans" cxnId="{F48FB94B-E0C8-4CAF-9989-C097D7D65359}">
      <dgm:prSet/>
      <dgm:spPr/>
      <dgm:t>
        <a:bodyPr/>
        <a:lstStyle/>
        <a:p>
          <a:endParaRPr lang="en-US"/>
        </a:p>
      </dgm:t>
    </dgm:pt>
    <dgm:pt modelId="{1BBAAEF2-D81C-42E4-AD44-0314FAD4AE21}" type="sibTrans" cxnId="{F48FB94B-E0C8-4CAF-9989-C097D7D65359}">
      <dgm:prSet/>
      <dgm:spPr/>
      <dgm:t>
        <a:bodyPr/>
        <a:lstStyle/>
        <a:p>
          <a:endParaRPr lang="en-US"/>
        </a:p>
      </dgm:t>
    </dgm:pt>
    <dgm:pt modelId="{312D9541-C11C-4190-B325-6BAA36E24426}">
      <dgm:prSet phldrT="[Text]"/>
      <dgm:spPr/>
      <dgm:t>
        <a:bodyPr/>
        <a:lstStyle/>
        <a:p>
          <a:r>
            <a:rPr lang="en-US" dirty="0" err="1" smtClean="0"/>
            <a:t>Profunda</a:t>
          </a:r>
          <a:endParaRPr lang="en-US" dirty="0"/>
        </a:p>
      </dgm:t>
    </dgm:pt>
    <dgm:pt modelId="{1382212F-A94E-4042-8E6C-C38EC0F0C29F}" type="parTrans" cxnId="{EAF5B94F-E4BF-47C2-95E3-4A7E1C39DE50}">
      <dgm:prSet/>
      <dgm:spPr/>
      <dgm:t>
        <a:bodyPr/>
        <a:lstStyle/>
        <a:p>
          <a:endParaRPr lang="en-US"/>
        </a:p>
      </dgm:t>
    </dgm:pt>
    <dgm:pt modelId="{81143DAE-0D22-4F49-90C3-2423B077B2E4}" type="sibTrans" cxnId="{EAF5B94F-E4BF-47C2-95E3-4A7E1C39DE50}">
      <dgm:prSet/>
      <dgm:spPr/>
      <dgm:t>
        <a:bodyPr/>
        <a:lstStyle/>
        <a:p>
          <a:endParaRPr lang="en-US"/>
        </a:p>
      </dgm:t>
    </dgm:pt>
    <dgm:pt modelId="{70A30718-AEC1-4729-B644-0C1E63B62D4B}" type="pres">
      <dgm:prSet presAssocID="{354388BD-B0C4-4A66-BAB8-22AB5829ED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2CBFFB-DD77-4BAC-B43F-04185D317467}" type="pres">
      <dgm:prSet presAssocID="{A9AFF140-A2DD-4D70-91D0-F06F3EBDBD37}" presName="composite" presStyleCnt="0"/>
      <dgm:spPr/>
    </dgm:pt>
    <dgm:pt modelId="{F95964D0-F60B-436B-BB2B-751EEEC392B8}" type="pres">
      <dgm:prSet presAssocID="{A9AFF140-A2DD-4D70-91D0-F06F3EBDBD3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9E9E4-F3F7-480F-A817-7F801E7C2A86}" type="pres">
      <dgm:prSet presAssocID="{A9AFF140-A2DD-4D70-91D0-F06F3EBDBD3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F63F1-3552-4700-A2D9-87F6FDCF8DC9}" type="pres">
      <dgm:prSet presAssocID="{417E6BB6-BA60-41DB-9FEE-85707419AEA8}" presName="sp" presStyleCnt="0"/>
      <dgm:spPr/>
    </dgm:pt>
    <dgm:pt modelId="{FAC4C358-D704-4999-B6C9-127E33D804AD}" type="pres">
      <dgm:prSet presAssocID="{5C777DEB-5A3D-4158-B0F3-39B948D49F0A}" presName="composite" presStyleCnt="0"/>
      <dgm:spPr/>
    </dgm:pt>
    <dgm:pt modelId="{A525F68C-5F45-4262-8786-7E03D16A5282}" type="pres">
      <dgm:prSet presAssocID="{5C777DEB-5A3D-4158-B0F3-39B948D49F0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2E1CA-749E-4B54-BBE5-8A62DC702AF1}" type="pres">
      <dgm:prSet presAssocID="{5C777DEB-5A3D-4158-B0F3-39B948D49F0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2097A-92CC-43FA-9F6F-7DB1CE9B6460}" type="pres">
      <dgm:prSet presAssocID="{68C556F4-1641-4539-95F3-8FBC04144060}" presName="sp" presStyleCnt="0"/>
      <dgm:spPr/>
    </dgm:pt>
    <dgm:pt modelId="{622223A7-ADE4-4214-A1DF-629CCF607A1A}" type="pres">
      <dgm:prSet presAssocID="{BB565E8A-F23D-4C0C-926A-B7BCDD6A38FB}" presName="composite" presStyleCnt="0"/>
      <dgm:spPr/>
    </dgm:pt>
    <dgm:pt modelId="{BBC9F2F5-ADD8-45C5-BA4E-40C3E8A04104}" type="pres">
      <dgm:prSet presAssocID="{BB565E8A-F23D-4C0C-926A-B7BCDD6A38F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057F9-2C99-4412-8F1B-E978A2996E2D}" type="pres">
      <dgm:prSet presAssocID="{BB565E8A-F23D-4C0C-926A-B7BCDD6A38F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6DA2C-80B5-4108-B754-1FB129F0B742}" type="pres">
      <dgm:prSet presAssocID="{710702D6-0DF6-4FDA-B691-489D38C50EE8}" presName="sp" presStyleCnt="0"/>
      <dgm:spPr/>
    </dgm:pt>
    <dgm:pt modelId="{13BD10B1-C725-4BB8-A7B1-18DC02335DE4}" type="pres">
      <dgm:prSet presAssocID="{6E8EDA53-1C2F-41E0-BD36-74395EAC2F69}" presName="composite" presStyleCnt="0"/>
      <dgm:spPr/>
    </dgm:pt>
    <dgm:pt modelId="{C9ECBCF7-C046-4D3A-8DD0-2734741A24B4}" type="pres">
      <dgm:prSet presAssocID="{6E8EDA53-1C2F-41E0-BD36-74395EAC2F6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D2BBC-E13F-442C-AFFA-A017B9F94EF0}" type="pres">
      <dgm:prSet presAssocID="{6E8EDA53-1C2F-41E0-BD36-74395EAC2F6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977F9-D780-4C38-AE8B-DA48D19C91B8}" type="pres">
      <dgm:prSet presAssocID="{A75E69C8-6D32-4FEA-BDD4-F28B476B3456}" presName="sp" presStyleCnt="0"/>
      <dgm:spPr/>
    </dgm:pt>
    <dgm:pt modelId="{3D915829-A671-492C-B852-35E452CAB24F}" type="pres">
      <dgm:prSet presAssocID="{6EDEB5EA-B888-4742-ACC9-D37E791C35C8}" presName="composite" presStyleCnt="0"/>
      <dgm:spPr/>
    </dgm:pt>
    <dgm:pt modelId="{1FFAE65F-F748-4AE8-8E5B-0A3DF6AEB60D}" type="pres">
      <dgm:prSet presAssocID="{6EDEB5EA-B888-4742-ACC9-D37E791C35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335CC-18B9-4004-8127-534B9A102C19}" type="pres">
      <dgm:prSet presAssocID="{6EDEB5EA-B888-4742-ACC9-D37E791C35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8C039-3962-4F96-B7C2-457EA5FABF73}" type="presOf" srcId="{1BA19DD6-721B-4D30-91C7-2511A6034DC1}" destId="{76D335CC-18B9-4004-8127-534B9A102C19}" srcOrd="0" destOrd="1" presId="urn:microsoft.com/office/officeart/2005/8/layout/chevron2"/>
    <dgm:cxn modelId="{A91821EA-A1DA-44ED-8A8A-4B5BCBA13DD6}" type="presOf" srcId="{5C777DEB-5A3D-4158-B0F3-39B948D49F0A}" destId="{A525F68C-5F45-4262-8786-7E03D16A5282}" srcOrd="0" destOrd="0" presId="urn:microsoft.com/office/officeart/2005/8/layout/chevron2"/>
    <dgm:cxn modelId="{ED8FFB3D-C738-47B2-8506-8CF244B487C0}" type="presOf" srcId="{AA3AC5F5-8EF1-45A8-9AC0-24F710E0CF5C}" destId="{663D2BBC-E13F-442C-AFFA-A017B9F94EF0}" srcOrd="0" destOrd="1" presId="urn:microsoft.com/office/officeart/2005/8/layout/chevron2"/>
    <dgm:cxn modelId="{2319EBFD-3CD5-4A90-B2D0-0AEFA7625D18}" srcId="{BB565E8A-F23D-4C0C-926A-B7BCDD6A38FB}" destId="{3ED4597C-B642-45DF-A360-C7E92F3776BF}" srcOrd="1" destOrd="0" parTransId="{925D699A-EA8F-4903-B774-8372EA947DEC}" sibTransId="{5E88DE5D-ED91-4998-ADFA-70CB561E9738}"/>
    <dgm:cxn modelId="{F48FB94B-E0C8-4CAF-9989-C097D7D65359}" srcId="{A9AFF140-A2DD-4D70-91D0-F06F3EBDBD37}" destId="{A3492298-023E-47A0-925A-0499CC06690B}" srcOrd="0" destOrd="0" parTransId="{C6A76653-66D2-43D7-A93B-6B993FCF4C9D}" sibTransId="{1BBAAEF2-D81C-42E4-AD44-0314FAD4AE21}"/>
    <dgm:cxn modelId="{EED367D9-9EA8-4984-80BF-A36F067FBFC3}" srcId="{354388BD-B0C4-4A66-BAB8-22AB5829ED1D}" destId="{6EDEB5EA-B888-4742-ACC9-D37E791C35C8}" srcOrd="4" destOrd="0" parTransId="{05D5ED2A-D701-4B2A-94FB-165558D07433}" sibTransId="{8DD33E2A-CB36-48F7-8C7E-22BC20A5FEA7}"/>
    <dgm:cxn modelId="{BD7A853B-2597-4252-BCEF-079BBF4B00A6}" type="presOf" srcId="{A2AE1B81-B7B3-4C4C-8476-87CE7779E3A5}" destId="{7102E1CA-749E-4B54-BBE5-8A62DC702AF1}" srcOrd="0" destOrd="1" presId="urn:microsoft.com/office/officeart/2005/8/layout/chevron2"/>
    <dgm:cxn modelId="{BD4CC758-7770-4B7C-9696-E985B48DC656}" type="presOf" srcId="{6409C5C2-D9EC-411F-91E6-E96E31051E8A}" destId="{2CB057F9-2C99-4412-8F1B-E978A2996E2D}" srcOrd="0" destOrd="0" presId="urn:microsoft.com/office/officeart/2005/8/layout/chevron2"/>
    <dgm:cxn modelId="{C698F33A-09B2-4201-AF8B-C9E85312B394}" srcId="{354388BD-B0C4-4A66-BAB8-22AB5829ED1D}" destId="{6E8EDA53-1C2F-41E0-BD36-74395EAC2F69}" srcOrd="3" destOrd="0" parTransId="{290A7B25-9BA3-41EC-9039-F3D00561E7F3}" sibTransId="{A75E69C8-6D32-4FEA-BDD4-F28B476B3456}"/>
    <dgm:cxn modelId="{633805C3-EAF9-409E-B119-44B95CD85E28}" type="presOf" srcId="{A9AFF140-A2DD-4D70-91D0-F06F3EBDBD37}" destId="{F95964D0-F60B-436B-BB2B-751EEEC392B8}" srcOrd="0" destOrd="0" presId="urn:microsoft.com/office/officeart/2005/8/layout/chevron2"/>
    <dgm:cxn modelId="{1C86089C-39C0-4105-BF3B-E279F6C6EDD1}" type="presOf" srcId="{3ED4597C-B642-45DF-A360-C7E92F3776BF}" destId="{2CB057F9-2C99-4412-8F1B-E978A2996E2D}" srcOrd="0" destOrd="1" presId="urn:microsoft.com/office/officeart/2005/8/layout/chevron2"/>
    <dgm:cxn modelId="{514C6EAB-18A6-493D-9335-3F5580A1227D}" type="presOf" srcId="{E7EBDC29-E708-414F-BF2F-278A90760D93}" destId="{7102E1CA-749E-4B54-BBE5-8A62DC702AF1}" srcOrd="0" destOrd="0" presId="urn:microsoft.com/office/officeart/2005/8/layout/chevron2"/>
    <dgm:cxn modelId="{79DA3F18-71FE-4E39-AAB4-BDA1809BBF4E}" srcId="{6E8EDA53-1C2F-41E0-BD36-74395EAC2F69}" destId="{AA3AC5F5-8EF1-45A8-9AC0-24F710E0CF5C}" srcOrd="1" destOrd="0" parTransId="{2CD69D0F-3BF2-480B-B120-7C757A02CE07}" sibTransId="{2CBB1603-E98D-462D-B2B7-D091D9C53D9C}"/>
    <dgm:cxn modelId="{C60D54CC-4A82-457F-9B6D-8E93B5C6E7C2}" type="presOf" srcId="{312D9541-C11C-4190-B325-6BAA36E24426}" destId="{7799E9E4-F3F7-480F-A817-7F801E7C2A86}" srcOrd="0" destOrd="1" presId="urn:microsoft.com/office/officeart/2005/8/layout/chevron2"/>
    <dgm:cxn modelId="{0CEABC4A-76BB-4DE0-9DE6-5D4DEBDCEF28}" type="presOf" srcId="{7272FDFC-617C-4B54-9066-055877E135FA}" destId="{663D2BBC-E13F-442C-AFFA-A017B9F94EF0}" srcOrd="0" destOrd="0" presId="urn:microsoft.com/office/officeart/2005/8/layout/chevron2"/>
    <dgm:cxn modelId="{CBF4AF21-7535-4F8B-B445-F98A9D47C3A2}" srcId="{BB565E8A-F23D-4C0C-926A-B7BCDD6A38FB}" destId="{6409C5C2-D9EC-411F-91E6-E96E31051E8A}" srcOrd="0" destOrd="0" parTransId="{49828474-9D67-4BBC-8F66-7CD8AF5CAF84}" sibTransId="{8FCD4E45-947D-4A5E-92CA-1611E8118715}"/>
    <dgm:cxn modelId="{14D86DC6-19FD-49C7-B79A-5BCE7F999D3D}" type="presOf" srcId="{A3492298-023E-47A0-925A-0499CC06690B}" destId="{7799E9E4-F3F7-480F-A817-7F801E7C2A86}" srcOrd="0" destOrd="0" presId="urn:microsoft.com/office/officeart/2005/8/layout/chevron2"/>
    <dgm:cxn modelId="{F83A1157-139A-4315-98A5-2FB6E4CE8457}" srcId="{6E8EDA53-1C2F-41E0-BD36-74395EAC2F69}" destId="{7272FDFC-617C-4B54-9066-055877E135FA}" srcOrd="0" destOrd="0" parTransId="{3D3DB7E3-3F7D-4474-8F94-20E8F317AF49}" sibTransId="{E0A4202E-C412-4DF9-A005-D62F9A732DFA}"/>
    <dgm:cxn modelId="{5BE820A9-0B74-43DB-ADE1-A6ADA09A8C7D}" srcId="{354388BD-B0C4-4A66-BAB8-22AB5829ED1D}" destId="{A9AFF140-A2DD-4D70-91D0-F06F3EBDBD37}" srcOrd="0" destOrd="0" parTransId="{8EC99DE2-39C8-4916-967B-8492C47D2DF3}" sibTransId="{417E6BB6-BA60-41DB-9FEE-85707419AEA8}"/>
    <dgm:cxn modelId="{DBF6810F-F5D8-49A5-9BF8-DCC171D9FF76}" type="presOf" srcId="{354388BD-B0C4-4A66-BAB8-22AB5829ED1D}" destId="{70A30718-AEC1-4729-B644-0C1E63B62D4B}" srcOrd="0" destOrd="0" presId="urn:microsoft.com/office/officeart/2005/8/layout/chevron2"/>
    <dgm:cxn modelId="{E6B11D1A-8949-43AE-AF73-54A0BEB6241C}" type="presOf" srcId="{6E8EDA53-1C2F-41E0-BD36-74395EAC2F69}" destId="{C9ECBCF7-C046-4D3A-8DD0-2734741A24B4}" srcOrd="0" destOrd="0" presId="urn:microsoft.com/office/officeart/2005/8/layout/chevron2"/>
    <dgm:cxn modelId="{1A2844B4-5A49-4B12-816B-74B50F20A39A}" srcId="{5C777DEB-5A3D-4158-B0F3-39B948D49F0A}" destId="{A2AE1B81-B7B3-4C4C-8476-87CE7779E3A5}" srcOrd="1" destOrd="0" parTransId="{B74D33DC-FBFF-47D9-8D5A-BA69F5E45ECE}" sibTransId="{3D07B753-0CE7-470B-9605-74E00EDBB554}"/>
    <dgm:cxn modelId="{BD427C09-16B9-4102-8823-E543FAAB18C3}" type="presOf" srcId="{6EDEB5EA-B888-4742-ACC9-D37E791C35C8}" destId="{1FFAE65F-F748-4AE8-8E5B-0A3DF6AEB60D}" srcOrd="0" destOrd="0" presId="urn:microsoft.com/office/officeart/2005/8/layout/chevron2"/>
    <dgm:cxn modelId="{968981FA-8E4E-433F-96DA-B0415146AB35}" srcId="{354388BD-B0C4-4A66-BAB8-22AB5829ED1D}" destId="{BB565E8A-F23D-4C0C-926A-B7BCDD6A38FB}" srcOrd="2" destOrd="0" parTransId="{D9F62D37-FFFA-456E-8E00-1B003FC579DE}" sibTransId="{710702D6-0DF6-4FDA-B691-489D38C50EE8}"/>
    <dgm:cxn modelId="{5088B923-701C-476D-A6F0-2DD56E9B08F5}" type="presOf" srcId="{BB565E8A-F23D-4C0C-926A-B7BCDD6A38FB}" destId="{BBC9F2F5-ADD8-45C5-BA4E-40C3E8A04104}" srcOrd="0" destOrd="0" presId="urn:microsoft.com/office/officeart/2005/8/layout/chevron2"/>
    <dgm:cxn modelId="{C65E61F8-3FFF-4E8C-92F8-380BFA0CA3F9}" srcId="{5C777DEB-5A3D-4158-B0F3-39B948D49F0A}" destId="{E7EBDC29-E708-414F-BF2F-278A90760D93}" srcOrd="0" destOrd="0" parTransId="{9F349BDA-6A59-4265-A7C2-5F3072C9AAC7}" sibTransId="{AFDD667B-D988-4A86-AC15-33FD1DD092CD}"/>
    <dgm:cxn modelId="{12EFBAE0-097C-4125-8A3F-8B3EDA9C60F9}" type="presOf" srcId="{DB7A63A1-A5C8-4C75-AEB4-20C118050A1C}" destId="{76D335CC-18B9-4004-8127-534B9A102C19}" srcOrd="0" destOrd="0" presId="urn:microsoft.com/office/officeart/2005/8/layout/chevron2"/>
    <dgm:cxn modelId="{EAF5B94F-E4BF-47C2-95E3-4A7E1C39DE50}" srcId="{A9AFF140-A2DD-4D70-91D0-F06F3EBDBD37}" destId="{312D9541-C11C-4190-B325-6BAA36E24426}" srcOrd="1" destOrd="0" parTransId="{1382212F-A94E-4042-8E6C-C38EC0F0C29F}" sibTransId="{81143DAE-0D22-4F49-90C3-2423B077B2E4}"/>
    <dgm:cxn modelId="{17CDF07B-A2FD-4A48-B7F8-A5C5C225B340}" srcId="{354388BD-B0C4-4A66-BAB8-22AB5829ED1D}" destId="{5C777DEB-5A3D-4158-B0F3-39B948D49F0A}" srcOrd="1" destOrd="0" parTransId="{DD0A2873-2B99-40F3-9323-FB6CF8EBAD82}" sibTransId="{68C556F4-1641-4539-95F3-8FBC04144060}"/>
    <dgm:cxn modelId="{3F69EFA0-BE52-45BF-ACFD-76EA61C6DF14}" srcId="{6EDEB5EA-B888-4742-ACC9-D37E791C35C8}" destId="{DB7A63A1-A5C8-4C75-AEB4-20C118050A1C}" srcOrd="0" destOrd="0" parTransId="{C6B8C197-757B-4FE1-B2F8-A41D306535F8}" sibTransId="{1EC27A03-B8A6-415E-8D51-E32986F0C154}"/>
    <dgm:cxn modelId="{723E3D89-4AD3-4C4C-8F26-1C5920C9BB3B}" srcId="{6EDEB5EA-B888-4742-ACC9-D37E791C35C8}" destId="{1BA19DD6-721B-4D30-91C7-2511A6034DC1}" srcOrd="1" destOrd="0" parTransId="{15DD3892-E76E-474F-91FF-EABF7DB428F9}" sibTransId="{557C8326-234F-46CC-8B9E-6A2D03CE1E10}"/>
    <dgm:cxn modelId="{99E57838-8AEB-4CB0-95D8-60C4C29F6A40}" type="presParOf" srcId="{70A30718-AEC1-4729-B644-0C1E63B62D4B}" destId="{342CBFFB-DD77-4BAC-B43F-04185D317467}" srcOrd="0" destOrd="0" presId="urn:microsoft.com/office/officeart/2005/8/layout/chevron2"/>
    <dgm:cxn modelId="{40717EA2-36C9-4049-863E-D9C0A8A7C0B9}" type="presParOf" srcId="{342CBFFB-DD77-4BAC-B43F-04185D317467}" destId="{F95964D0-F60B-436B-BB2B-751EEEC392B8}" srcOrd="0" destOrd="0" presId="urn:microsoft.com/office/officeart/2005/8/layout/chevron2"/>
    <dgm:cxn modelId="{8650E616-FD2A-47BE-91B3-4AF20894DA45}" type="presParOf" srcId="{342CBFFB-DD77-4BAC-B43F-04185D317467}" destId="{7799E9E4-F3F7-480F-A817-7F801E7C2A86}" srcOrd="1" destOrd="0" presId="urn:microsoft.com/office/officeart/2005/8/layout/chevron2"/>
    <dgm:cxn modelId="{4CFDEA2A-D8D1-46E8-AFCA-C8A1E07AC650}" type="presParOf" srcId="{70A30718-AEC1-4729-B644-0C1E63B62D4B}" destId="{0BAF63F1-3552-4700-A2D9-87F6FDCF8DC9}" srcOrd="1" destOrd="0" presId="urn:microsoft.com/office/officeart/2005/8/layout/chevron2"/>
    <dgm:cxn modelId="{1EDFEB35-C3AD-4313-A4D8-1349C8925466}" type="presParOf" srcId="{70A30718-AEC1-4729-B644-0C1E63B62D4B}" destId="{FAC4C358-D704-4999-B6C9-127E33D804AD}" srcOrd="2" destOrd="0" presId="urn:microsoft.com/office/officeart/2005/8/layout/chevron2"/>
    <dgm:cxn modelId="{C4DDCBC7-00A7-4B59-846A-5FFE4806D3E3}" type="presParOf" srcId="{FAC4C358-D704-4999-B6C9-127E33D804AD}" destId="{A525F68C-5F45-4262-8786-7E03D16A5282}" srcOrd="0" destOrd="0" presId="urn:microsoft.com/office/officeart/2005/8/layout/chevron2"/>
    <dgm:cxn modelId="{1A7B7FF5-E358-4464-8F05-7AE77E815B1A}" type="presParOf" srcId="{FAC4C358-D704-4999-B6C9-127E33D804AD}" destId="{7102E1CA-749E-4B54-BBE5-8A62DC702AF1}" srcOrd="1" destOrd="0" presId="urn:microsoft.com/office/officeart/2005/8/layout/chevron2"/>
    <dgm:cxn modelId="{5CA074F7-92A1-4FC5-8FAF-58B4F51A7479}" type="presParOf" srcId="{70A30718-AEC1-4729-B644-0C1E63B62D4B}" destId="{8782097A-92CC-43FA-9F6F-7DB1CE9B6460}" srcOrd="3" destOrd="0" presId="urn:microsoft.com/office/officeart/2005/8/layout/chevron2"/>
    <dgm:cxn modelId="{BC0D0552-31E7-4CC2-8863-2DE75CD48A41}" type="presParOf" srcId="{70A30718-AEC1-4729-B644-0C1E63B62D4B}" destId="{622223A7-ADE4-4214-A1DF-629CCF607A1A}" srcOrd="4" destOrd="0" presId="urn:microsoft.com/office/officeart/2005/8/layout/chevron2"/>
    <dgm:cxn modelId="{11C2E589-E50A-44D2-A95E-2A1AB4D97F72}" type="presParOf" srcId="{622223A7-ADE4-4214-A1DF-629CCF607A1A}" destId="{BBC9F2F5-ADD8-45C5-BA4E-40C3E8A04104}" srcOrd="0" destOrd="0" presId="urn:microsoft.com/office/officeart/2005/8/layout/chevron2"/>
    <dgm:cxn modelId="{D45062D9-834F-45A9-8B58-125D36F7EB8D}" type="presParOf" srcId="{622223A7-ADE4-4214-A1DF-629CCF607A1A}" destId="{2CB057F9-2C99-4412-8F1B-E978A2996E2D}" srcOrd="1" destOrd="0" presId="urn:microsoft.com/office/officeart/2005/8/layout/chevron2"/>
    <dgm:cxn modelId="{7300A004-9238-4597-A958-115095E9EA1B}" type="presParOf" srcId="{70A30718-AEC1-4729-B644-0C1E63B62D4B}" destId="{AC36DA2C-80B5-4108-B754-1FB129F0B742}" srcOrd="5" destOrd="0" presId="urn:microsoft.com/office/officeart/2005/8/layout/chevron2"/>
    <dgm:cxn modelId="{46A669F4-402B-4AF8-B435-51139BB3A007}" type="presParOf" srcId="{70A30718-AEC1-4729-B644-0C1E63B62D4B}" destId="{13BD10B1-C725-4BB8-A7B1-18DC02335DE4}" srcOrd="6" destOrd="0" presId="urn:microsoft.com/office/officeart/2005/8/layout/chevron2"/>
    <dgm:cxn modelId="{68332163-34ED-4D6C-A2A8-3846D5AA3E92}" type="presParOf" srcId="{13BD10B1-C725-4BB8-A7B1-18DC02335DE4}" destId="{C9ECBCF7-C046-4D3A-8DD0-2734741A24B4}" srcOrd="0" destOrd="0" presId="urn:microsoft.com/office/officeart/2005/8/layout/chevron2"/>
    <dgm:cxn modelId="{4D2CA1A7-3263-49F1-A65A-8891A310C639}" type="presParOf" srcId="{13BD10B1-C725-4BB8-A7B1-18DC02335DE4}" destId="{663D2BBC-E13F-442C-AFFA-A017B9F94EF0}" srcOrd="1" destOrd="0" presId="urn:microsoft.com/office/officeart/2005/8/layout/chevron2"/>
    <dgm:cxn modelId="{6D43B32E-6780-4B06-954E-3272F070D49F}" type="presParOf" srcId="{70A30718-AEC1-4729-B644-0C1E63B62D4B}" destId="{A85977F9-D780-4C38-AE8B-DA48D19C91B8}" srcOrd="7" destOrd="0" presId="urn:microsoft.com/office/officeart/2005/8/layout/chevron2"/>
    <dgm:cxn modelId="{868CBA83-8F9E-4D1B-A0C8-D99F8412AB06}" type="presParOf" srcId="{70A30718-AEC1-4729-B644-0C1E63B62D4B}" destId="{3D915829-A671-492C-B852-35E452CAB24F}" srcOrd="8" destOrd="0" presId="urn:microsoft.com/office/officeart/2005/8/layout/chevron2"/>
    <dgm:cxn modelId="{072FFC66-9D6C-4CE4-8EB0-753431C313E6}" type="presParOf" srcId="{3D915829-A671-492C-B852-35E452CAB24F}" destId="{1FFAE65F-F748-4AE8-8E5B-0A3DF6AEB60D}" srcOrd="0" destOrd="0" presId="urn:microsoft.com/office/officeart/2005/8/layout/chevron2"/>
    <dgm:cxn modelId="{79284589-DAE8-44F0-A23D-A1F23D3760BE}" type="presParOf" srcId="{3D915829-A671-492C-B852-35E452CAB24F}" destId="{76D335CC-18B9-4004-8127-534B9A102C1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32A6B-F257-40F1-B3A3-B25B069E075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4337F-FCDF-4215-B752-46D5BE26181D}">
      <dgm:prSet phldrT="[Text]" custT="1"/>
      <dgm:spPr/>
      <dgm:t>
        <a:bodyPr/>
        <a:lstStyle/>
        <a:p>
          <a:r>
            <a:rPr lang="en-US" sz="2800" b="1" dirty="0" smtClean="0"/>
            <a:t>A</a:t>
          </a:r>
          <a:endParaRPr lang="en-US" sz="2100" b="1" dirty="0"/>
        </a:p>
      </dgm:t>
    </dgm:pt>
    <dgm:pt modelId="{6D59C9EB-3F77-4CD2-A39A-4D1B10824144}" type="parTrans" cxnId="{63385EB5-F43C-478C-ABCC-F0C5F75910CA}">
      <dgm:prSet/>
      <dgm:spPr/>
      <dgm:t>
        <a:bodyPr/>
        <a:lstStyle/>
        <a:p>
          <a:endParaRPr lang="en-US"/>
        </a:p>
      </dgm:t>
    </dgm:pt>
    <dgm:pt modelId="{DFEF9F84-FC9E-4568-A5BC-C63CE1971679}" type="sibTrans" cxnId="{63385EB5-F43C-478C-ABCC-F0C5F75910CA}">
      <dgm:prSet/>
      <dgm:spPr/>
      <dgm:t>
        <a:bodyPr/>
        <a:lstStyle/>
        <a:p>
          <a:endParaRPr lang="en-US"/>
        </a:p>
      </dgm:t>
    </dgm:pt>
    <dgm:pt modelId="{3DFA60BE-A8A2-4348-B322-D806CFAC2791}">
      <dgm:prSet phldrT="[Text]"/>
      <dgm:spPr/>
      <dgm:t>
        <a:bodyPr/>
        <a:lstStyle/>
        <a:p>
          <a:r>
            <a:rPr lang="pt-BR" b="0" dirty="0" smtClean="0"/>
            <a:t>Pelo menos cinco crises, preenchendo os critérios B a D</a:t>
          </a:r>
          <a:endParaRPr lang="en-US" dirty="0"/>
        </a:p>
      </dgm:t>
    </dgm:pt>
    <dgm:pt modelId="{CC4AEFEA-818F-4E50-A4A2-B0E32C9D761D}" type="parTrans" cxnId="{8386C94A-265E-4D8F-80E6-4F310F85B485}">
      <dgm:prSet/>
      <dgm:spPr/>
      <dgm:t>
        <a:bodyPr/>
        <a:lstStyle/>
        <a:p>
          <a:endParaRPr lang="en-US"/>
        </a:p>
      </dgm:t>
    </dgm:pt>
    <dgm:pt modelId="{2123715E-940E-4A28-B57D-F6E60A899872}" type="sibTrans" cxnId="{8386C94A-265E-4D8F-80E6-4F310F85B485}">
      <dgm:prSet/>
      <dgm:spPr/>
      <dgm:t>
        <a:bodyPr/>
        <a:lstStyle/>
        <a:p>
          <a:endParaRPr lang="en-US"/>
        </a:p>
      </dgm:t>
    </dgm:pt>
    <dgm:pt modelId="{62B1FA15-8A5F-46D0-9375-E66C99441ED5}">
      <dgm:prSet phldrT="[Text]"/>
      <dgm:spPr/>
      <dgm:t>
        <a:bodyPr/>
        <a:lstStyle/>
        <a:p>
          <a:endParaRPr lang="en-US" b="0" dirty="0"/>
        </a:p>
      </dgm:t>
    </dgm:pt>
    <dgm:pt modelId="{B651376E-F9E1-4BC8-A4DF-D9FD953F1B69}" type="parTrans" cxnId="{5154A5A1-F6BE-4501-8A1B-079240F262B5}">
      <dgm:prSet/>
      <dgm:spPr/>
      <dgm:t>
        <a:bodyPr/>
        <a:lstStyle/>
        <a:p>
          <a:endParaRPr lang="en-US"/>
        </a:p>
      </dgm:t>
    </dgm:pt>
    <dgm:pt modelId="{969BF07D-80B1-47B7-8C46-3EA745887B6E}" type="sibTrans" cxnId="{5154A5A1-F6BE-4501-8A1B-079240F262B5}">
      <dgm:prSet/>
      <dgm:spPr/>
      <dgm:t>
        <a:bodyPr/>
        <a:lstStyle/>
        <a:p>
          <a:endParaRPr lang="en-US"/>
        </a:p>
      </dgm:t>
    </dgm:pt>
    <dgm:pt modelId="{5C2889E7-4683-4513-8A5A-0456DE796555}">
      <dgm:prSet phldrT="[Text]" custT="1"/>
      <dgm:spPr/>
      <dgm:t>
        <a:bodyPr/>
        <a:lstStyle/>
        <a:p>
          <a:r>
            <a:rPr lang="en-US" sz="2800" b="1" dirty="0" smtClean="0"/>
            <a:t>B</a:t>
          </a:r>
          <a:endParaRPr lang="en-US" sz="2100" b="1" dirty="0"/>
        </a:p>
      </dgm:t>
    </dgm:pt>
    <dgm:pt modelId="{45D156CE-873F-4D40-BA0D-FF2518CC3762}" type="parTrans" cxnId="{84D942B5-7735-4395-880A-3AA17703B47D}">
      <dgm:prSet/>
      <dgm:spPr/>
      <dgm:t>
        <a:bodyPr/>
        <a:lstStyle/>
        <a:p>
          <a:endParaRPr lang="en-US"/>
        </a:p>
      </dgm:t>
    </dgm:pt>
    <dgm:pt modelId="{8B8DCF5E-931C-4839-AE03-A5005285F7EE}" type="sibTrans" cxnId="{84D942B5-7735-4395-880A-3AA17703B47D}">
      <dgm:prSet/>
      <dgm:spPr/>
      <dgm:t>
        <a:bodyPr/>
        <a:lstStyle/>
        <a:p>
          <a:endParaRPr lang="en-US"/>
        </a:p>
      </dgm:t>
    </dgm:pt>
    <dgm:pt modelId="{265B0262-4995-4227-90FF-E54BEDA72F54}">
      <dgm:prSet phldrT="[Text]"/>
      <dgm:spPr/>
      <dgm:t>
        <a:bodyPr/>
        <a:lstStyle/>
        <a:p>
          <a:r>
            <a:rPr lang="en-US" dirty="0" smtClean="0"/>
            <a:t>Crises </a:t>
          </a:r>
          <a:r>
            <a:rPr lang="en-US" dirty="0" err="1" smtClean="0"/>
            <a:t>intensas</a:t>
          </a:r>
          <a:r>
            <a:rPr lang="en-US" dirty="0" smtClean="0"/>
            <a:t> de </a:t>
          </a:r>
          <a:r>
            <a:rPr lang="en-US" dirty="0" err="1" smtClean="0"/>
            <a:t>dor</a:t>
          </a:r>
          <a:endParaRPr lang="en-US" dirty="0"/>
        </a:p>
      </dgm:t>
    </dgm:pt>
    <dgm:pt modelId="{614BB59D-A769-457C-9A66-C471AFA058AB}" type="parTrans" cxnId="{1F48577D-03FB-41D4-B293-69F18C036C37}">
      <dgm:prSet/>
      <dgm:spPr/>
      <dgm:t>
        <a:bodyPr/>
        <a:lstStyle/>
        <a:p>
          <a:endParaRPr lang="en-US"/>
        </a:p>
      </dgm:t>
    </dgm:pt>
    <dgm:pt modelId="{916FAEEB-DBCF-45B1-A74B-1F6F59846A07}" type="sibTrans" cxnId="{1F48577D-03FB-41D4-B293-69F18C036C37}">
      <dgm:prSet/>
      <dgm:spPr/>
      <dgm:t>
        <a:bodyPr/>
        <a:lstStyle/>
        <a:p>
          <a:endParaRPr lang="en-US"/>
        </a:p>
      </dgm:t>
    </dgm:pt>
    <dgm:pt modelId="{16E0DFE9-472C-4680-9405-6E3F6C75421E}">
      <dgm:prSet phldrT="[Text]" custT="1"/>
      <dgm:spPr/>
      <dgm:t>
        <a:bodyPr/>
        <a:lstStyle/>
        <a:p>
          <a:r>
            <a:rPr lang="pt-BR" sz="1100" b="0" dirty="0" smtClean="0"/>
            <a:t>Unilateral, orbitária, supraorbitária e/ou temporal</a:t>
          </a:r>
          <a:endParaRPr lang="en-US" sz="1100" b="0" dirty="0"/>
        </a:p>
      </dgm:t>
    </dgm:pt>
    <dgm:pt modelId="{047438BA-4B5A-492B-A087-1A006DBBC717}" type="parTrans" cxnId="{2305AC55-8782-4BDD-B5C3-9A46C89BDBDC}">
      <dgm:prSet/>
      <dgm:spPr/>
      <dgm:t>
        <a:bodyPr/>
        <a:lstStyle/>
        <a:p>
          <a:endParaRPr lang="en-US"/>
        </a:p>
      </dgm:t>
    </dgm:pt>
    <dgm:pt modelId="{82BF3D08-786D-4392-8468-21F5CA5B5AD2}" type="sibTrans" cxnId="{2305AC55-8782-4BDD-B5C3-9A46C89BDBDC}">
      <dgm:prSet/>
      <dgm:spPr/>
      <dgm:t>
        <a:bodyPr/>
        <a:lstStyle/>
        <a:p>
          <a:endParaRPr lang="en-US"/>
        </a:p>
      </dgm:t>
    </dgm:pt>
    <dgm:pt modelId="{040BDB72-C0C9-4E19-B2B5-796231D6772C}">
      <dgm:prSet phldrT="[Text]" custT="1"/>
      <dgm:spPr/>
      <dgm:t>
        <a:bodyPr/>
        <a:lstStyle/>
        <a:p>
          <a:r>
            <a:rPr lang="en-US" sz="2800" b="1" dirty="0" smtClean="0"/>
            <a:t>C</a:t>
          </a:r>
        </a:p>
      </dgm:t>
    </dgm:pt>
    <dgm:pt modelId="{18549141-7728-4ADD-B2CE-4B5CCED05F5F}" type="parTrans" cxnId="{11D6572B-8B41-4DDF-B9A4-68A234319EDF}">
      <dgm:prSet/>
      <dgm:spPr/>
      <dgm:t>
        <a:bodyPr/>
        <a:lstStyle/>
        <a:p>
          <a:endParaRPr lang="en-US"/>
        </a:p>
      </dgm:t>
    </dgm:pt>
    <dgm:pt modelId="{CDEFD524-10A5-4A81-AF5F-995F21D50E10}" type="sibTrans" cxnId="{11D6572B-8B41-4DDF-B9A4-68A234319EDF}">
      <dgm:prSet/>
      <dgm:spPr/>
      <dgm:t>
        <a:bodyPr/>
        <a:lstStyle/>
        <a:p>
          <a:endParaRPr lang="en-US"/>
        </a:p>
      </dgm:t>
    </dgm:pt>
    <dgm:pt modelId="{F0A98976-3D64-4AC8-9896-1E7552AA54CA}">
      <dgm:prSet phldrT="[Text]"/>
      <dgm:spPr/>
      <dgm:t>
        <a:bodyPr/>
        <a:lstStyle/>
        <a:p>
          <a:r>
            <a:rPr lang="pt-BR" b="0" dirty="0" smtClean="0"/>
            <a:t>Dor associada a um dos sintomas</a:t>
          </a:r>
          <a:endParaRPr lang="en-US" b="0" dirty="0"/>
        </a:p>
      </dgm:t>
    </dgm:pt>
    <dgm:pt modelId="{898C6703-BBBF-4CCA-8E92-36D3182F8127}" type="parTrans" cxnId="{5FD3D14E-6CC8-4EE8-A243-98386BB8CF6E}">
      <dgm:prSet/>
      <dgm:spPr/>
      <dgm:t>
        <a:bodyPr/>
        <a:lstStyle/>
        <a:p>
          <a:endParaRPr lang="en-US"/>
        </a:p>
      </dgm:t>
    </dgm:pt>
    <dgm:pt modelId="{05441C98-2515-40C0-B181-05281B760BB5}" type="sibTrans" cxnId="{5FD3D14E-6CC8-4EE8-A243-98386BB8CF6E}">
      <dgm:prSet/>
      <dgm:spPr/>
      <dgm:t>
        <a:bodyPr/>
        <a:lstStyle/>
        <a:p>
          <a:endParaRPr lang="en-US"/>
        </a:p>
      </dgm:t>
    </dgm:pt>
    <dgm:pt modelId="{60955396-FDDB-4D93-84C5-023F45144130}">
      <dgm:prSet phldrT="[Text]" custT="1"/>
      <dgm:spPr/>
      <dgm:t>
        <a:bodyPr/>
        <a:lstStyle/>
        <a:p>
          <a:r>
            <a:rPr lang="pt-BR" sz="1000" b="0" dirty="0" smtClean="0"/>
            <a:t>Hiperemia conjuntival e/ou lacrimejamento</a:t>
          </a:r>
          <a:endParaRPr lang="en-US" sz="1000" b="0" dirty="0"/>
        </a:p>
      </dgm:t>
    </dgm:pt>
    <dgm:pt modelId="{EAD0E4DA-4853-484D-8671-556445DA3253}" type="parTrans" cxnId="{40A38D3F-B995-4BFC-AE88-47490F9A5667}">
      <dgm:prSet/>
      <dgm:spPr/>
      <dgm:t>
        <a:bodyPr/>
        <a:lstStyle/>
        <a:p>
          <a:endParaRPr lang="en-US"/>
        </a:p>
      </dgm:t>
    </dgm:pt>
    <dgm:pt modelId="{738FE446-47C5-437B-863E-F831D3EFF983}" type="sibTrans" cxnId="{40A38D3F-B995-4BFC-AE88-47490F9A5667}">
      <dgm:prSet/>
      <dgm:spPr/>
      <dgm:t>
        <a:bodyPr/>
        <a:lstStyle/>
        <a:p>
          <a:endParaRPr lang="en-US"/>
        </a:p>
      </dgm:t>
    </dgm:pt>
    <dgm:pt modelId="{7B7B5D88-2E82-4F69-A507-5975EDA4C845}">
      <dgm:prSet phldrT="[Text]" custT="1"/>
      <dgm:spPr/>
      <dgm:t>
        <a:bodyPr/>
        <a:lstStyle/>
        <a:p>
          <a:r>
            <a:rPr lang="pt-BR" sz="1100" b="0" dirty="0" smtClean="0"/>
            <a:t>15 a 180 minutos se não tratada;</a:t>
          </a:r>
          <a:endParaRPr lang="en-US" sz="1100" b="0" dirty="0"/>
        </a:p>
      </dgm:t>
    </dgm:pt>
    <dgm:pt modelId="{A3E51666-5793-4270-A9EB-DD28A7C43F48}" type="parTrans" cxnId="{EFAB71A0-0D5F-4CE2-9B3D-519CCCC193E2}">
      <dgm:prSet/>
      <dgm:spPr/>
      <dgm:t>
        <a:bodyPr/>
        <a:lstStyle/>
        <a:p>
          <a:endParaRPr lang="en-US"/>
        </a:p>
      </dgm:t>
    </dgm:pt>
    <dgm:pt modelId="{F9D584BF-9937-4699-BB82-0AF543BA7B8E}" type="sibTrans" cxnId="{EFAB71A0-0D5F-4CE2-9B3D-519CCCC193E2}">
      <dgm:prSet/>
      <dgm:spPr/>
      <dgm:t>
        <a:bodyPr/>
        <a:lstStyle/>
        <a:p>
          <a:endParaRPr lang="en-US"/>
        </a:p>
      </dgm:t>
    </dgm:pt>
    <dgm:pt modelId="{F65B4E29-857C-47EF-9707-A880231C9F9A}">
      <dgm:prSet phldrT="[Text]" custT="1"/>
      <dgm:spPr/>
      <dgm:t>
        <a:bodyPr/>
        <a:lstStyle/>
        <a:p>
          <a:r>
            <a:rPr lang="pt-BR" sz="1000" b="0" dirty="0" smtClean="0"/>
            <a:t>Congestão nasal e/ou rinorréia</a:t>
          </a:r>
          <a:endParaRPr lang="en-US" sz="1000" b="0" dirty="0"/>
        </a:p>
      </dgm:t>
    </dgm:pt>
    <dgm:pt modelId="{B0E5947D-0BCB-485C-B82A-8EA4BCD2FC04}" type="parTrans" cxnId="{2BAC936D-269E-43E7-BEE3-796CE453A989}">
      <dgm:prSet/>
      <dgm:spPr/>
      <dgm:t>
        <a:bodyPr/>
        <a:lstStyle/>
        <a:p>
          <a:endParaRPr lang="en-US"/>
        </a:p>
      </dgm:t>
    </dgm:pt>
    <dgm:pt modelId="{7090B965-058B-4C94-9571-73412BE14993}" type="sibTrans" cxnId="{2BAC936D-269E-43E7-BEE3-796CE453A989}">
      <dgm:prSet/>
      <dgm:spPr/>
      <dgm:t>
        <a:bodyPr/>
        <a:lstStyle/>
        <a:p>
          <a:endParaRPr lang="en-US"/>
        </a:p>
      </dgm:t>
    </dgm:pt>
    <dgm:pt modelId="{B8E244EC-6AA3-4383-9EF0-57B4386F6AD9}">
      <dgm:prSet phldrT="[Text]" custT="1"/>
      <dgm:spPr/>
      <dgm:t>
        <a:bodyPr/>
        <a:lstStyle/>
        <a:p>
          <a:r>
            <a:rPr lang="pt-BR" sz="1000" b="0" dirty="0" smtClean="0"/>
            <a:t>Edema palpebral</a:t>
          </a:r>
          <a:endParaRPr lang="en-US" sz="1000" b="0" dirty="0"/>
        </a:p>
      </dgm:t>
    </dgm:pt>
    <dgm:pt modelId="{3317540C-1985-43D3-9896-346238BC2A8C}" type="parTrans" cxnId="{4EA65161-6BD5-4D46-AEC2-9F4AE8CF9406}">
      <dgm:prSet/>
      <dgm:spPr/>
      <dgm:t>
        <a:bodyPr/>
        <a:lstStyle/>
        <a:p>
          <a:endParaRPr lang="en-US"/>
        </a:p>
      </dgm:t>
    </dgm:pt>
    <dgm:pt modelId="{7A928A4F-F605-436E-8515-E5540A20E2B8}" type="sibTrans" cxnId="{4EA65161-6BD5-4D46-AEC2-9F4AE8CF9406}">
      <dgm:prSet/>
      <dgm:spPr/>
      <dgm:t>
        <a:bodyPr/>
        <a:lstStyle/>
        <a:p>
          <a:endParaRPr lang="en-US"/>
        </a:p>
      </dgm:t>
    </dgm:pt>
    <dgm:pt modelId="{4E4C7E4F-DE6D-40DA-B8A4-42835A1CD1DA}">
      <dgm:prSet phldrT="[Text]" custT="1"/>
      <dgm:spPr/>
      <dgm:t>
        <a:bodyPr/>
        <a:lstStyle/>
        <a:p>
          <a:r>
            <a:rPr lang="pt-BR" sz="1000" b="0" dirty="0" smtClean="0"/>
            <a:t>Sudorese da fronte e face</a:t>
          </a:r>
          <a:endParaRPr lang="en-US" sz="1000" b="0" dirty="0"/>
        </a:p>
      </dgm:t>
    </dgm:pt>
    <dgm:pt modelId="{7D21944E-4D82-421A-81A6-688BD8FE85E2}" type="parTrans" cxnId="{8E7D1ECE-C352-4A68-A3D7-21D4BBF0AB6C}">
      <dgm:prSet/>
      <dgm:spPr/>
      <dgm:t>
        <a:bodyPr/>
        <a:lstStyle/>
        <a:p>
          <a:endParaRPr lang="en-US"/>
        </a:p>
      </dgm:t>
    </dgm:pt>
    <dgm:pt modelId="{7BA86196-E9C7-4F83-A541-5FBBF2CAB056}" type="sibTrans" cxnId="{8E7D1ECE-C352-4A68-A3D7-21D4BBF0AB6C}">
      <dgm:prSet/>
      <dgm:spPr/>
      <dgm:t>
        <a:bodyPr/>
        <a:lstStyle/>
        <a:p>
          <a:endParaRPr lang="en-US"/>
        </a:p>
      </dgm:t>
    </dgm:pt>
    <dgm:pt modelId="{633084E5-B701-4D8B-B393-A8D385D3C019}">
      <dgm:prSet phldrT="[Text]" custT="1"/>
      <dgm:spPr/>
      <dgm:t>
        <a:bodyPr/>
        <a:lstStyle/>
        <a:p>
          <a:r>
            <a:rPr lang="pt-BR" sz="1000" b="0" dirty="0" smtClean="0"/>
            <a:t>Miose ou ptose</a:t>
          </a:r>
          <a:endParaRPr lang="en-US" sz="1000" b="0" dirty="0"/>
        </a:p>
      </dgm:t>
    </dgm:pt>
    <dgm:pt modelId="{262141E3-DE89-4AB2-B181-83F1FEC8CA7F}" type="parTrans" cxnId="{F31D4EF2-B261-4CA5-B569-65ADCB1AC59F}">
      <dgm:prSet/>
      <dgm:spPr/>
      <dgm:t>
        <a:bodyPr/>
        <a:lstStyle/>
        <a:p>
          <a:endParaRPr lang="en-US"/>
        </a:p>
      </dgm:t>
    </dgm:pt>
    <dgm:pt modelId="{9761B624-B7C5-423F-A981-731ACC7C4695}" type="sibTrans" cxnId="{F31D4EF2-B261-4CA5-B569-65ADCB1AC59F}">
      <dgm:prSet/>
      <dgm:spPr/>
      <dgm:t>
        <a:bodyPr/>
        <a:lstStyle/>
        <a:p>
          <a:endParaRPr lang="en-US"/>
        </a:p>
      </dgm:t>
    </dgm:pt>
    <dgm:pt modelId="{3174D23B-FF12-486D-A65D-8CAB269EC48A}">
      <dgm:prSet phldrT="[Text]" custT="1"/>
      <dgm:spPr/>
      <dgm:t>
        <a:bodyPr/>
        <a:lstStyle/>
        <a:p>
          <a:r>
            <a:rPr lang="pt-BR" sz="1000" b="0" dirty="0" smtClean="0"/>
            <a:t>Sensação de “fullness in the ear” – plenitude auricular</a:t>
          </a:r>
          <a:endParaRPr lang="en-US" sz="1000" b="0" dirty="0"/>
        </a:p>
      </dgm:t>
    </dgm:pt>
    <dgm:pt modelId="{5CC06721-B877-4083-8911-8AE4DF3001C6}" type="parTrans" cxnId="{B8207232-9D74-415B-9B06-2A9AAC7F07BB}">
      <dgm:prSet/>
      <dgm:spPr/>
      <dgm:t>
        <a:bodyPr/>
        <a:lstStyle/>
        <a:p>
          <a:endParaRPr lang="en-US"/>
        </a:p>
      </dgm:t>
    </dgm:pt>
    <dgm:pt modelId="{EEBE018E-78E9-470B-B293-4D275CFDAA06}" type="sibTrans" cxnId="{B8207232-9D74-415B-9B06-2A9AAC7F07BB}">
      <dgm:prSet/>
      <dgm:spPr/>
      <dgm:t>
        <a:bodyPr/>
        <a:lstStyle/>
        <a:p>
          <a:endParaRPr lang="en-US"/>
        </a:p>
      </dgm:t>
    </dgm:pt>
    <dgm:pt modelId="{734C9EF4-C1E3-4959-B62C-48619B70D85D}">
      <dgm:prSet phldrT="[Text]" custT="1"/>
      <dgm:spPr/>
      <dgm:t>
        <a:bodyPr/>
        <a:lstStyle/>
        <a:p>
          <a:r>
            <a:rPr lang="en-US" sz="1000" b="0" dirty="0" err="1" smtClean="0"/>
            <a:t>Rubor</a:t>
          </a:r>
          <a:r>
            <a:rPr lang="en-US" sz="1000" b="0" dirty="0" smtClean="0"/>
            <a:t> facial </a:t>
          </a:r>
          <a:r>
            <a:rPr lang="en-US" sz="1000" b="0" dirty="0" err="1" smtClean="0"/>
            <a:t>ou</a:t>
          </a:r>
          <a:r>
            <a:rPr lang="en-US" sz="1000" b="0" dirty="0" smtClean="0"/>
            <a:t> de </a:t>
          </a:r>
          <a:r>
            <a:rPr lang="en-US" sz="1000" b="0" dirty="0" err="1" smtClean="0"/>
            <a:t>testa</a:t>
          </a:r>
          <a:endParaRPr lang="en-US" sz="1000" b="0" dirty="0"/>
        </a:p>
      </dgm:t>
    </dgm:pt>
    <dgm:pt modelId="{454BABA4-01A9-4A62-9D6F-4C962E16EF7F}" type="parTrans" cxnId="{D5ABE5EB-D8F6-41F7-ADA9-CA4627076635}">
      <dgm:prSet/>
      <dgm:spPr/>
      <dgm:t>
        <a:bodyPr/>
        <a:lstStyle/>
        <a:p>
          <a:endParaRPr lang="en-US"/>
        </a:p>
      </dgm:t>
    </dgm:pt>
    <dgm:pt modelId="{56F2C3DC-53F7-4267-A4A8-6A4FC52B2800}" type="sibTrans" cxnId="{D5ABE5EB-D8F6-41F7-ADA9-CA4627076635}">
      <dgm:prSet/>
      <dgm:spPr/>
      <dgm:t>
        <a:bodyPr/>
        <a:lstStyle/>
        <a:p>
          <a:endParaRPr lang="en-US"/>
        </a:p>
      </dgm:t>
    </dgm:pt>
    <dgm:pt modelId="{21BC11B1-C084-4206-9F2C-F5DF3A6CC8B7}" type="pres">
      <dgm:prSet presAssocID="{3F132A6B-F257-40F1-B3A3-B25B069E075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EBE67C-AD0F-4F5C-B82A-F43424B0DD04}" type="pres">
      <dgm:prSet presAssocID="{71F4337F-FCDF-4215-B752-46D5BE26181D}" presName="composite" presStyleCnt="0"/>
      <dgm:spPr/>
    </dgm:pt>
    <dgm:pt modelId="{A2EF34DC-D943-485B-9DB3-009B9D2A0303}" type="pres">
      <dgm:prSet presAssocID="{71F4337F-FCDF-4215-B752-46D5BE26181D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7A41C-638C-41C6-8C47-68DF23D0F1EA}" type="pres">
      <dgm:prSet presAssocID="{71F4337F-FCDF-4215-B752-46D5BE26181D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3EA64-66D6-4143-99B3-B98327F30DBE}" type="pres">
      <dgm:prSet presAssocID="{71F4337F-FCDF-4215-B752-46D5BE26181D}" presName="Accent" presStyleLbl="parChTrans1D1" presStyleIdx="0" presStyleCnt="3"/>
      <dgm:spPr/>
    </dgm:pt>
    <dgm:pt modelId="{0DE34229-320A-4966-9BAE-647C56BF6084}" type="pres">
      <dgm:prSet presAssocID="{71F4337F-FCDF-4215-B752-46D5BE26181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65F6D-5493-486A-A1F7-6D9FABC8D861}" type="pres">
      <dgm:prSet presAssocID="{DFEF9F84-FC9E-4568-A5BC-C63CE1971679}" presName="sibTrans" presStyleCnt="0"/>
      <dgm:spPr/>
    </dgm:pt>
    <dgm:pt modelId="{613338A8-99C1-4789-891F-5171AF8D66DC}" type="pres">
      <dgm:prSet presAssocID="{5C2889E7-4683-4513-8A5A-0456DE796555}" presName="composite" presStyleCnt="0"/>
      <dgm:spPr/>
    </dgm:pt>
    <dgm:pt modelId="{E643773C-66C8-41B9-BD1A-7D1218594FD9}" type="pres">
      <dgm:prSet presAssocID="{5C2889E7-4683-4513-8A5A-0456DE796555}" presName="FirstChild" presStyleLbl="revTx" presStyleIdx="2" presStyleCnt="6" custLinFactNeighborY="-8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920EE-B195-4B3D-8929-D525785E7EAD}" type="pres">
      <dgm:prSet presAssocID="{5C2889E7-4683-4513-8A5A-0456DE796555}" presName="Parent" presStyleLbl="alignNode1" presStyleIdx="1" presStyleCnt="3" custLinFactNeighborY="-7152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DF2D4-B8C3-4490-B1AA-FDC4115A07FF}" type="pres">
      <dgm:prSet presAssocID="{5C2889E7-4683-4513-8A5A-0456DE796555}" presName="Accent" presStyleLbl="parChTrans1D1" presStyleIdx="1" presStyleCnt="3" custLinFactY="-400000" custLinFactNeighborY="-415054"/>
      <dgm:spPr/>
    </dgm:pt>
    <dgm:pt modelId="{52C28BBA-152C-4E57-8AE0-C0717E2DD929}" type="pres">
      <dgm:prSet presAssocID="{5C2889E7-4683-4513-8A5A-0456DE796555}" presName="Child" presStyleLbl="revTx" presStyleIdx="3" presStyleCnt="6" custLinFactY="-2375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2C2DD-9A0A-44D3-838C-FB2EC61FD17B}" type="pres">
      <dgm:prSet presAssocID="{8B8DCF5E-931C-4839-AE03-A5005285F7EE}" presName="sibTrans" presStyleCnt="0"/>
      <dgm:spPr/>
    </dgm:pt>
    <dgm:pt modelId="{19329FA5-66E1-4186-96AB-23E9CD36A5F7}" type="pres">
      <dgm:prSet presAssocID="{040BDB72-C0C9-4E19-B2B5-796231D6772C}" presName="composite" presStyleCnt="0"/>
      <dgm:spPr/>
    </dgm:pt>
    <dgm:pt modelId="{A0A38A48-8F64-4EE5-B899-7530132277EA}" type="pres">
      <dgm:prSet presAssocID="{040BDB72-C0C9-4E19-B2B5-796231D6772C}" presName="FirstChild" presStyleLbl="revTx" presStyleIdx="4" presStyleCnt="6" custLinFactNeighborY="-99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9CBA7-0FD6-4E46-819A-2D65BF4E9CFC}" type="pres">
      <dgm:prSet presAssocID="{040BDB72-C0C9-4E19-B2B5-796231D6772C}" presName="Parent" presStyleLbl="alignNode1" presStyleIdx="2" presStyleCnt="3" custLinFactNeighborY="-996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9C431-5A4B-4771-94FC-EB926022BD67}" type="pres">
      <dgm:prSet presAssocID="{040BDB72-C0C9-4E19-B2B5-796231D6772C}" presName="Accent" presStyleLbl="parChTrans1D1" presStyleIdx="2" presStyleCnt="3" custLinFactY="-500000" custLinFactNeighborY="-504646"/>
      <dgm:spPr/>
    </dgm:pt>
    <dgm:pt modelId="{80A9BE04-4FB7-44B0-8CCD-055D1C7EB3DC}" type="pres">
      <dgm:prSet presAssocID="{040BDB72-C0C9-4E19-B2B5-796231D6772C}" presName="Child" presStyleLbl="revTx" presStyleIdx="5" presStyleCnt="6" custLinFactNeighborY="-76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9BA6D-1472-4386-937B-B8FB45921895}" type="presOf" srcId="{62B1FA15-8A5F-46D0-9375-E66C99441ED5}" destId="{0DE34229-320A-4966-9BAE-647C56BF6084}" srcOrd="0" destOrd="0" presId="urn:microsoft.com/office/officeart/2011/layout/TabList"/>
    <dgm:cxn modelId="{5FD3D14E-6CC8-4EE8-A243-98386BB8CF6E}" srcId="{040BDB72-C0C9-4E19-B2B5-796231D6772C}" destId="{F0A98976-3D64-4AC8-9896-1E7552AA54CA}" srcOrd="0" destOrd="0" parTransId="{898C6703-BBBF-4CCA-8E92-36D3182F8127}" sibTransId="{05441C98-2515-40C0-B181-05281B760BB5}"/>
    <dgm:cxn modelId="{C0B1BE69-DCAB-4C07-A8AA-190C26A7727B}" type="presOf" srcId="{71F4337F-FCDF-4215-B752-46D5BE26181D}" destId="{9817A41C-638C-41C6-8C47-68DF23D0F1EA}" srcOrd="0" destOrd="0" presId="urn:microsoft.com/office/officeart/2011/layout/TabList"/>
    <dgm:cxn modelId="{EFAB71A0-0D5F-4CE2-9B3D-519CCCC193E2}" srcId="{5C2889E7-4683-4513-8A5A-0456DE796555}" destId="{7B7B5D88-2E82-4F69-A507-5975EDA4C845}" srcOrd="2" destOrd="0" parTransId="{A3E51666-5793-4270-A9EB-DD28A7C43F48}" sibTransId="{F9D584BF-9937-4699-BB82-0AF543BA7B8E}"/>
    <dgm:cxn modelId="{1F48577D-03FB-41D4-B293-69F18C036C37}" srcId="{5C2889E7-4683-4513-8A5A-0456DE796555}" destId="{265B0262-4995-4227-90FF-E54BEDA72F54}" srcOrd="0" destOrd="0" parTransId="{614BB59D-A769-457C-9A66-C471AFA058AB}" sibTransId="{916FAEEB-DBCF-45B1-A74B-1F6F59846A07}"/>
    <dgm:cxn modelId="{2B29389F-8571-488B-B4A7-AD9C1669ADAB}" type="presOf" srcId="{3DFA60BE-A8A2-4348-B322-D806CFAC2791}" destId="{A2EF34DC-D943-485B-9DB3-009B9D2A0303}" srcOrd="0" destOrd="0" presId="urn:microsoft.com/office/officeart/2011/layout/TabList"/>
    <dgm:cxn modelId="{11D6572B-8B41-4DDF-B9A4-68A234319EDF}" srcId="{3F132A6B-F257-40F1-B3A3-B25B069E0752}" destId="{040BDB72-C0C9-4E19-B2B5-796231D6772C}" srcOrd="2" destOrd="0" parTransId="{18549141-7728-4ADD-B2CE-4B5CCED05F5F}" sibTransId="{CDEFD524-10A5-4A81-AF5F-995F21D50E10}"/>
    <dgm:cxn modelId="{2AB72416-C454-426C-BD5E-E07855431D58}" type="presOf" srcId="{5C2889E7-4683-4513-8A5A-0456DE796555}" destId="{983920EE-B195-4B3D-8929-D525785E7EAD}" srcOrd="0" destOrd="0" presId="urn:microsoft.com/office/officeart/2011/layout/TabList"/>
    <dgm:cxn modelId="{5154A5A1-F6BE-4501-8A1B-079240F262B5}" srcId="{71F4337F-FCDF-4215-B752-46D5BE26181D}" destId="{62B1FA15-8A5F-46D0-9375-E66C99441ED5}" srcOrd="1" destOrd="0" parTransId="{B651376E-F9E1-4BC8-A4DF-D9FD953F1B69}" sibTransId="{969BF07D-80B1-47B7-8C46-3EA745887B6E}"/>
    <dgm:cxn modelId="{A16A0E4F-0355-4C5A-A64D-BC88784A931E}" type="presOf" srcId="{F65B4E29-857C-47EF-9707-A880231C9F9A}" destId="{80A9BE04-4FB7-44B0-8CCD-055D1C7EB3DC}" srcOrd="0" destOrd="1" presId="urn:microsoft.com/office/officeart/2011/layout/TabList"/>
    <dgm:cxn modelId="{D5ABE5EB-D8F6-41F7-ADA9-CA4627076635}" srcId="{040BDB72-C0C9-4E19-B2B5-796231D6772C}" destId="{734C9EF4-C1E3-4959-B62C-48619B70D85D}" srcOrd="5" destOrd="0" parTransId="{454BABA4-01A9-4A62-9D6F-4C962E16EF7F}" sibTransId="{56F2C3DC-53F7-4267-A4A8-6A4FC52B2800}"/>
    <dgm:cxn modelId="{2BAC936D-269E-43E7-BEE3-796CE453A989}" srcId="{040BDB72-C0C9-4E19-B2B5-796231D6772C}" destId="{F65B4E29-857C-47EF-9707-A880231C9F9A}" srcOrd="2" destOrd="0" parTransId="{B0E5947D-0BCB-485C-B82A-8EA4BCD2FC04}" sibTransId="{7090B965-058B-4C94-9571-73412BE14993}"/>
    <dgm:cxn modelId="{F31D4EF2-B261-4CA5-B569-65ADCB1AC59F}" srcId="{040BDB72-C0C9-4E19-B2B5-796231D6772C}" destId="{633084E5-B701-4D8B-B393-A8D385D3C019}" srcOrd="6" destOrd="0" parTransId="{262141E3-DE89-4AB2-B181-83F1FEC8CA7F}" sibTransId="{9761B624-B7C5-423F-A981-731ACC7C4695}"/>
    <dgm:cxn modelId="{63385EB5-F43C-478C-ABCC-F0C5F75910CA}" srcId="{3F132A6B-F257-40F1-B3A3-B25B069E0752}" destId="{71F4337F-FCDF-4215-B752-46D5BE26181D}" srcOrd="0" destOrd="0" parTransId="{6D59C9EB-3F77-4CD2-A39A-4D1B10824144}" sibTransId="{DFEF9F84-FC9E-4568-A5BC-C63CE1971679}"/>
    <dgm:cxn modelId="{8E7D1ECE-C352-4A68-A3D7-21D4BBF0AB6C}" srcId="{040BDB72-C0C9-4E19-B2B5-796231D6772C}" destId="{4E4C7E4F-DE6D-40DA-B8A4-42835A1CD1DA}" srcOrd="4" destOrd="0" parTransId="{7D21944E-4D82-421A-81A6-688BD8FE85E2}" sibTransId="{7BA86196-E9C7-4F83-A541-5FBBF2CAB056}"/>
    <dgm:cxn modelId="{5CFC9395-008C-43CC-AA95-A91C9F7783FF}" type="presOf" srcId="{265B0262-4995-4227-90FF-E54BEDA72F54}" destId="{E643773C-66C8-41B9-BD1A-7D1218594FD9}" srcOrd="0" destOrd="0" presId="urn:microsoft.com/office/officeart/2011/layout/TabList"/>
    <dgm:cxn modelId="{2305AC55-8782-4BDD-B5C3-9A46C89BDBDC}" srcId="{5C2889E7-4683-4513-8A5A-0456DE796555}" destId="{16E0DFE9-472C-4680-9405-6E3F6C75421E}" srcOrd="1" destOrd="0" parTransId="{047438BA-4B5A-492B-A087-1A006DBBC717}" sibTransId="{82BF3D08-786D-4392-8468-21F5CA5B5AD2}"/>
    <dgm:cxn modelId="{5CEE3214-28D6-49D7-A6B4-93AFFCBF2821}" type="presOf" srcId="{F0A98976-3D64-4AC8-9896-1E7552AA54CA}" destId="{A0A38A48-8F64-4EE5-B899-7530132277EA}" srcOrd="0" destOrd="0" presId="urn:microsoft.com/office/officeart/2011/layout/TabList"/>
    <dgm:cxn modelId="{E9339874-8476-49E7-AEF0-F21FF570C64D}" type="presOf" srcId="{040BDB72-C0C9-4E19-B2B5-796231D6772C}" destId="{9309CBA7-0FD6-4E46-819A-2D65BF4E9CFC}" srcOrd="0" destOrd="0" presId="urn:microsoft.com/office/officeart/2011/layout/TabList"/>
    <dgm:cxn modelId="{696CD093-F220-499C-8368-8D3E20953A2B}" type="presOf" srcId="{60955396-FDDB-4D93-84C5-023F45144130}" destId="{80A9BE04-4FB7-44B0-8CCD-055D1C7EB3DC}" srcOrd="0" destOrd="0" presId="urn:microsoft.com/office/officeart/2011/layout/TabList"/>
    <dgm:cxn modelId="{EFE15B90-2716-4185-9E18-16C6EC10E047}" type="presOf" srcId="{3F132A6B-F257-40F1-B3A3-B25B069E0752}" destId="{21BC11B1-C084-4206-9F2C-F5DF3A6CC8B7}" srcOrd="0" destOrd="0" presId="urn:microsoft.com/office/officeart/2011/layout/TabList"/>
    <dgm:cxn modelId="{8386C94A-265E-4D8F-80E6-4F310F85B485}" srcId="{71F4337F-FCDF-4215-B752-46D5BE26181D}" destId="{3DFA60BE-A8A2-4348-B322-D806CFAC2791}" srcOrd="0" destOrd="0" parTransId="{CC4AEFEA-818F-4E50-A4A2-B0E32C9D761D}" sibTransId="{2123715E-940E-4A28-B57D-F6E60A899872}"/>
    <dgm:cxn modelId="{B8207232-9D74-415B-9B06-2A9AAC7F07BB}" srcId="{040BDB72-C0C9-4E19-B2B5-796231D6772C}" destId="{3174D23B-FF12-486D-A65D-8CAB269EC48A}" srcOrd="7" destOrd="0" parTransId="{5CC06721-B877-4083-8911-8AE4DF3001C6}" sibTransId="{EEBE018E-78E9-470B-B293-4D275CFDAA06}"/>
    <dgm:cxn modelId="{86FBC265-07EC-4223-AF5D-26EC1D7F85A1}" type="presOf" srcId="{B8E244EC-6AA3-4383-9EF0-57B4386F6AD9}" destId="{80A9BE04-4FB7-44B0-8CCD-055D1C7EB3DC}" srcOrd="0" destOrd="2" presId="urn:microsoft.com/office/officeart/2011/layout/TabList"/>
    <dgm:cxn modelId="{7660B5CC-8A29-4AD1-8172-01DB663A4C4B}" type="presOf" srcId="{16E0DFE9-472C-4680-9405-6E3F6C75421E}" destId="{52C28BBA-152C-4E57-8AE0-C0717E2DD929}" srcOrd="0" destOrd="0" presId="urn:microsoft.com/office/officeart/2011/layout/TabList"/>
    <dgm:cxn modelId="{CBC7FB77-8BD8-4D66-85A5-4F26C4E65B6C}" type="presOf" srcId="{7B7B5D88-2E82-4F69-A507-5975EDA4C845}" destId="{52C28BBA-152C-4E57-8AE0-C0717E2DD929}" srcOrd="0" destOrd="1" presId="urn:microsoft.com/office/officeart/2011/layout/TabList"/>
    <dgm:cxn modelId="{4EA65161-6BD5-4D46-AEC2-9F4AE8CF9406}" srcId="{040BDB72-C0C9-4E19-B2B5-796231D6772C}" destId="{B8E244EC-6AA3-4383-9EF0-57B4386F6AD9}" srcOrd="3" destOrd="0" parTransId="{3317540C-1985-43D3-9896-346238BC2A8C}" sibTransId="{7A928A4F-F605-436E-8515-E5540A20E2B8}"/>
    <dgm:cxn modelId="{2515DF70-C393-4434-B5EB-16FA6FE1783E}" type="presOf" srcId="{633084E5-B701-4D8B-B393-A8D385D3C019}" destId="{80A9BE04-4FB7-44B0-8CCD-055D1C7EB3DC}" srcOrd="0" destOrd="5" presId="urn:microsoft.com/office/officeart/2011/layout/TabList"/>
    <dgm:cxn modelId="{13A7824E-61D9-45C0-A3A0-3820B6CEF3CB}" type="presOf" srcId="{3174D23B-FF12-486D-A65D-8CAB269EC48A}" destId="{80A9BE04-4FB7-44B0-8CCD-055D1C7EB3DC}" srcOrd="0" destOrd="6" presId="urn:microsoft.com/office/officeart/2011/layout/TabList"/>
    <dgm:cxn modelId="{978C4CC7-C6DE-4825-8AF3-14EF67E4441B}" type="presOf" srcId="{4E4C7E4F-DE6D-40DA-B8A4-42835A1CD1DA}" destId="{80A9BE04-4FB7-44B0-8CCD-055D1C7EB3DC}" srcOrd="0" destOrd="3" presId="urn:microsoft.com/office/officeart/2011/layout/TabList"/>
    <dgm:cxn modelId="{2CC4CE09-AF72-44B2-B435-33B01C18D858}" type="presOf" srcId="{734C9EF4-C1E3-4959-B62C-48619B70D85D}" destId="{80A9BE04-4FB7-44B0-8CCD-055D1C7EB3DC}" srcOrd="0" destOrd="4" presId="urn:microsoft.com/office/officeart/2011/layout/TabList"/>
    <dgm:cxn modelId="{40A38D3F-B995-4BFC-AE88-47490F9A5667}" srcId="{040BDB72-C0C9-4E19-B2B5-796231D6772C}" destId="{60955396-FDDB-4D93-84C5-023F45144130}" srcOrd="1" destOrd="0" parTransId="{EAD0E4DA-4853-484D-8671-556445DA3253}" sibTransId="{738FE446-47C5-437B-863E-F831D3EFF983}"/>
    <dgm:cxn modelId="{84D942B5-7735-4395-880A-3AA17703B47D}" srcId="{3F132A6B-F257-40F1-B3A3-B25B069E0752}" destId="{5C2889E7-4683-4513-8A5A-0456DE796555}" srcOrd="1" destOrd="0" parTransId="{45D156CE-873F-4D40-BA0D-FF2518CC3762}" sibTransId="{8B8DCF5E-931C-4839-AE03-A5005285F7EE}"/>
    <dgm:cxn modelId="{9C14B552-3258-4FA7-971D-FCF5C3D59D45}" type="presParOf" srcId="{21BC11B1-C084-4206-9F2C-F5DF3A6CC8B7}" destId="{98EBE67C-AD0F-4F5C-B82A-F43424B0DD04}" srcOrd="0" destOrd="0" presId="urn:microsoft.com/office/officeart/2011/layout/TabList"/>
    <dgm:cxn modelId="{491DDF8F-93A3-467D-9B2A-CE29903EE072}" type="presParOf" srcId="{98EBE67C-AD0F-4F5C-B82A-F43424B0DD04}" destId="{A2EF34DC-D943-485B-9DB3-009B9D2A0303}" srcOrd="0" destOrd="0" presId="urn:microsoft.com/office/officeart/2011/layout/TabList"/>
    <dgm:cxn modelId="{8D43B403-6FDE-4BA1-A3B5-45CCFEEF0649}" type="presParOf" srcId="{98EBE67C-AD0F-4F5C-B82A-F43424B0DD04}" destId="{9817A41C-638C-41C6-8C47-68DF23D0F1EA}" srcOrd="1" destOrd="0" presId="urn:microsoft.com/office/officeart/2011/layout/TabList"/>
    <dgm:cxn modelId="{B586423C-D129-4A94-BA68-4467B0A2688A}" type="presParOf" srcId="{98EBE67C-AD0F-4F5C-B82A-F43424B0DD04}" destId="{8EF3EA64-66D6-4143-99B3-B98327F30DBE}" srcOrd="2" destOrd="0" presId="urn:microsoft.com/office/officeart/2011/layout/TabList"/>
    <dgm:cxn modelId="{15497549-4FD6-4C2A-8C61-41DE3907E431}" type="presParOf" srcId="{21BC11B1-C084-4206-9F2C-F5DF3A6CC8B7}" destId="{0DE34229-320A-4966-9BAE-647C56BF6084}" srcOrd="1" destOrd="0" presId="urn:microsoft.com/office/officeart/2011/layout/TabList"/>
    <dgm:cxn modelId="{0CC4202F-9C75-4934-9FF2-E8B5B534B6E7}" type="presParOf" srcId="{21BC11B1-C084-4206-9F2C-F5DF3A6CC8B7}" destId="{19A65F6D-5493-486A-A1F7-6D9FABC8D861}" srcOrd="2" destOrd="0" presId="urn:microsoft.com/office/officeart/2011/layout/TabList"/>
    <dgm:cxn modelId="{479B45D1-0131-46D9-8CAC-907A782CF7FD}" type="presParOf" srcId="{21BC11B1-C084-4206-9F2C-F5DF3A6CC8B7}" destId="{613338A8-99C1-4789-891F-5171AF8D66DC}" srcOrd="3" destOrd="0" presId="urn:microsoft.com/office/officeart/2011/layout/TabList"/>
    <dgm:cxn modelId="{36D8C09B-A5FB-4BA0-8393-EC410F398996}" type="presParOf" srcId="{613338A8-99C1-4789-891F-5171AF8D66DC}" destId="{E643773C-66C8-41B9-BD1A-7D1218594FD9}" srcOrd="0" destOrd="0" presId="urn:microsoft.com/office/officeart/2011/layout/TabList"/>
    <dgm:cxn modelId="{AA8487DB-E825-4096-B0D8-5BCAA5B62DFE}" type="presParOf" srcId="{613338A8-99C1-4789-891F-5171AF8D66DC}" destId="{983920EE-B195-4B3D-8929-D525785E7EAD}" srcOrd="1" destOrd="0" presId="urn:microsoft.com/office/officeart/2011/layout/TabList"/>
    <dgm:cxn modelId="{306A8630-03A2-4066-B6D2-6F6277560318}" type="presParOf" srcId="{613338A8-99C1-4789-891F-5171AF8D66DC}" destId="{461DF2D4-B8C3-4490-B1AA-FDC4115A07FF}" srcOrd="2" destOrd="0" presId="urn:microsoft.com/office/officeart/2011/layout/TabList"/>
    <dgm:cxn modelId="{AB6E0EAC-6090-4053-B3DA-4EC9BFEDE766}" type="presParOf" srcId="{21BC11B1-C084-4206-9F2C-F5DF3A6CC8B7}" destId="{52C28BBA-152C-4E57-8AE0-C0717E2DD929}" srcOrd="4" destOrd="0" presId="urn:microsoft.com/office/officeart/2011/layout/TabList"/>
    <dgm:cxn modelId="{3263FE79-C0AF-4683-B89C-C0A2FE279821}" type="presParOf" srcId="{21BC11B1-C084-4206-9F2C-F5DF3A6CC8B7}" destId="{FEE2C2DD-9A0A-44D3-838C-FB2EC61FD17B}" srcOrd="5" destOrd="0" presId="urn:microsoft.com/office/officeart/2011/layout/TabList"/>
    <dgm:cxn modelId="{1D9A78F3-83EF-4E84-A132-66E56FD5B471}" type="presParOf" srcId="{21BC11B1-C084-4206-9F2C-F5DF3A6CC8B7}" destId="{19329FA5-66E1-4186-96AB-23E9CD36A5F7}" srcOrd="6" destOrd="0" presId="urn:microsoft.com/office/officeart/2011/layout/TabList"/>
    <dgm:cxn modelId="{1BFB4C7A-55C3-4C28-98D5-204A5B3F8AF2}" type="presParOf" srcId="{19329FA5-66E1-4186-96AB-23E9CD36A5F7}" destId="{A0A38A48-8F64-4EE5-B899-7530132277EA}" srcOrd="0" destOrd="0" presId="urn:microsoft.com/office/officeart/2011/layout/TabList"/>
    <dgm:cxn modelId="{0FDA3209-C62F-4024-B669-93AA18EB167A}" type="presParOf" srcId="{19329FA5-66E1-4186-96AB-23E9CD36A5F7}" destId="{9309CBA7-0FD6-4E46-819A-2D65BF4E9CFC}" srcOrd="1" destOrd="0" presId="urn:microsoft.com/office/officeart/2011/layout/TabList"/>
    <dgm:cxn modelId="{F84DCD35-FE09-484E-84AB-358020FCC365}" type="presParOf" srcId="{19329FA5-66E1-4186-96AB-23E9CD36A5F7}" destId="{5C89C431-5A4B-4771-94FC-EB926022BD67}" srcOrd="2" destOrd="0" presId="urn:microsoft.com/office/officeart/2011/layout/TabList"/>
    <dgm:cxn modelId="{E9E64E9E-2A78-460C-97B0-8848BDF4173E}" type="presParOf" srcId="{21BC11B1-C084-4206-9F2C-F5DF3A6CC8B7}" destId="{80A9BE04-4FB7-44B0-8CCD-055D1C7EB3DC}" srcOrd="7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32A6B-F257-40F1-B3A3-B25B069E075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4337F-FCDF-4215-B752-46D5BE26181D}">
      <dgm:prSet phldrT="[Text]" custT="1"/>
      <dgm:spPr/>
      <dgm:t>
        <a:bodyPr/>
        <a:lstStyle/>
        <a:p>
          <a:r>
            <a:rPr lang="en-US" sz="2800" b="1" dirty="0" smtClean="0"/>
            <a:t>D</a:t>
          </a:r>
          <a:endParaRPr lang="en-US" sz="2300" b="1" dirty="0"/>
        </a:p>
      </dgm:t>
    </dgm:pt>
    <dgm:pt modelId="{6D59C9EB-3F77-4CD2-A39A-4D1B10824144}" type="parTrans" cxnId="{63385EB5-F43C-478C-ABCC-F0C5F75910CA}">
      <dgm:prSet/>
      <dgm:spPr/>
      <dgm:t>
        <a:bodyPr/>
        <a:lstStyle/>
        <a:p>
          <a:endParaRPr lang="en-US"/>
        </a:p>
      </dgm:t>
    </dgm:pt>
    <dgm:pt modelId="{DFEF9F84-FC9E-4568-A5BC-C63CE1971679}" type="sibTrans" cxnId="{63385EB5-F43C-478C-ABCC-F0C5F75910CA}">
      <dgm:prSet/>
      <dgm:spPr/>
      <dgm:t>
        <a:bodyPr/>
        <a:lstStyle/>
        <a:p>
          <a:endParaRPr lang="en-US"/>
        </a:p>
      </dgm:t>
    </dgm:pt>
    <dgm:pt modelId="{3DFA60BE-A8A2-4348-B322-D806CFAC2791}">
      <dgm:prSet phldrT="[Text]"/>
      <dgm:spPr/>
      <dgm:t>
        <a:bodyPr/>
        <a:lstStyle/>
        <a:p>
          <a:r>
            <a:rPr lang="en-US" dirty="0" err="1" smtClean="0"/>
            <a:t>Alternância</a:t>
          </a:r>
          <a:r>
            <a:rPr lang="en-US" dirty="0" smtClean="0"/>
            <a:t> de </a:t>
          </a:r>
          <a:r>
            <a:rPr lang="en-US" dirty="0" err="1" smtClean="0"/>
            <a:t>dias</a:t>
          </a:r>
          <a:endParaRPr lang="en-US" dirty="0"/>
        </a:p>
      </dgm:t>
    </dgm:pt>
    <dgm:pt modelId="{CC4AEFEA-818F-4E50-A4A2-B0E32C9D761D}" type="parTrans" cxnId="{8386C94A-265E-4D8F-80E6-4F310F85B485}">
      <dgm:prSet/>
      <dgm:spPr/>
      <dgm:t>
        <a:bodyPr/>
        <a:lstStyle/>
        <a:p>
          <a:endParaRPr lang="en-US"/>
        </a:p>
      </dgm:t>
    </dgm:pt>
    <dgm:pt modelId="{2123715E-940E-4A28-B57D-F6E60A899872}" type="sibTrans" cxnId="{8386C94A-265E-4D8F-80E6-4F310F85B485}">
      <dgm:prSet/>
      <dgm:spPr/>
      <dgm:t>
        <a:bodyPr/>
        <a:lstStyle/>
        <a:p>
          <a:endParaRPr lang="en-US"/>
        </a:p>
      </dgm:t>
    </dgm:pt>
    <dgm:pt modelId="{62B1FA15-8A5F-46D0-9375-E66C99441ED5}">
      <dgm:prSet phldrT="[Text]" custT="1"/>
      <dgm:spPr/>
      <dgm:t>
        <a:bodyPr/>
        <a:lstStyle/>
        <a:p>
          <a:r>
            <a:rPr lang="pt-BR" sz="900" b="0" dirty="0" smtClean="0"/>
            <a:t>Com até 8 crises por dia</a:t>
          </a:r>
          <a:endParaRPr lang="en-US" sz="900" b="0" dirty="0"/>
        </a:p>
      </dgm:t>
    </dgm:pt>
    <dgm:pt modelId="{B651376E-F9E1-4BC8-A4DF-D9FD953F1B69}" type="parTrans" cxnId="{5154A5A1-F6BE-4501-8A1B-079240F262B5}">
      <dgm:prSet/>
      <dgm:spPr/>
      <dgm:t>
        <a:bodyPr/>
        <a:lstStyle/>
        <a:p>
          <a:endParaRPr lang="en-US"/>
        </a:p>
      </dgm:t>
    </dgm:pt>
    <dgm:pt modelId="{969BF07D-80B1-47B7-8C46-3EA745887B6E}" type="sibTrans" cxnId="{5154A5A1-F6BE-4501-8A1B-079240F262B5}">
      <dgm:prSet/>
      <dgm:spPr/>
      <dgm:t>
        <a:bodyPr/>
        <a:lstStyle/>
        <a:p>
          <a:endParaRPr lang="en-US"/>
        </a:p>
      </dgm:t>
    </dgm:pt>
    <dgm:pt modelId="{5C2889E7-4683-4513-8A5A-0456DE796555}">
      <dgm:prSet phldrT="[Text]" custT="1"/>
      <dgm:spPr/>
      <dgm:t>
        <a:bodyPr/>
        <a:lstStyle/>
        <a:p>
          <a:r>
            <a:rPr lang="en-US" sz="2800" b="1" dirty="0" smtClean="0"/>
            <a:t>E</a:t>
          </a:r>
          <a:endParaRPr lang="en-US" sz="2800" b="1" dirty="0"/>
        </a:p>
      </dgm:t>
    </dgm:pt>
    <dgm:pt modelId="{45D156CE-873F-4D40-BA0D-FF2518CC3762}" type="parTrans" cxnId="{84D942B5-7735-4395-880A-3AA17703B47D}">
      <dgm:prSet/>
      <dgm:spPr/>
      <dgm:t>
        <a:bodyPr/>
        <a:lstStyle/>
        <a:p>
          <a:endParaRPr lang="en-US"/>
        </a:p>
      </dgm:t>
    </dgm:pt>
    <dgm:pt modelId="{8B8DCF5E-931C-4839-AE03-A5005285F7EE}" type="sibTrans" cxnId="{84D942B5-7735-4395-880A-3AA17703B47D}">
      <dgm:prSet/>
      <dgm:spPr/>
      <dgm:t>
        <a:bodyPr/>
        <a:lstStyle/>
        <a:p>
          <a:endParaRPr lang="en-US"/>
        </a:p>
      </dgm:t>
    </dgm:pt>
    <dgm:pt modelId="{265B0262-4995-4227-90FF-E54BEDA72F54}">
      <dgm:prSet phldrT="[Text]"/>
      <dgm:spPr/>
      <dgm:t>
        <a:bodyPr/>
        <a:lstStyle/>
        <a:p>
          <a:r>
            <a:rPr lang="pt-BR" b="0" dirty="0" smtClean="0"/>
            <a:t>Não atribuível a outras causas</a:t>
          </a:r>
          <a:endParaRPr lang="en-US" b="0" dirty="0"/>
        </a:p>
      </dgm:t>
    </dgm:pt>
    <dgm:pt modelId="{614BB59D-A769-457C-9A66-C471AFA058AB}" type="parTrans" cxnId="{1F48577D-03FB-41D4-B293-69F18C036C37}">
      <dgm:prSet/>
      <dgm:spPr/>
      <dgm:t>
        <a:bodyPr/>
        <a:lstStyle/>
        <a:p>
          <a:endParaRPr lang="en-US"/>
        </a:p>
      </dgm:t>
    </dgm:pt>
    <dgm:pt modelId="{916FAEEB-DBCF-45B1-A74B-1F6F59846A07}" type="sibTrans" cxnId="{1F48577D-03FB-41D4-B293-69F18C036C37}">
      <dgm:prSet/>
      <dgm:spPr/>
      <dgm:t>
        <a:bodyPr/>
        <a:lstStyle/>
        <a:p>
          <a:endParaRPr lang="en-US"/>
        </a:p>
      </dgm:t>
    </dgm:pt>
    <dgm:pt modelId="{16E0DFE9-472C-4680-9405-6E3F6C75421E}">
      <dgm:prSet phldrT="[Text]"/>
      <dgm:spPr/>
      <dgm:t>
        <a:bodyPr/>
        <a:lstStyle/>
        <a:p>
          <a:endParaRPr lang="en-US" b="0" dirty="0"/>
        </a:p>
      </dgm:t>
    </dgm:pt>
    <dgm:pt modelId="{047438BA-4B5A-492B-A087-1A006DBBC717}" type="parTrans" cxnId="{2305AC55-8782-4BDD-B5C3-9A46C89BDBDC}">
      <dgm:prSet/>
      <dgm:spPr/>
      <dgm:t>
        <a:bodyPr/>
        <a:lstStyle/>
        <a:p>
          <a:endParaRPr lang="en-US"/>
        </a:p>
      </dgm:t>
    </dgm:pt>
    <dgm:pt modelId="{82BF3D08-786D-4392-8468-21F5CA5B5AD2}" type="sibTrans" cxnId="{2305AC55-8782-4BDD-B5C3-9A46C89BDBDC}">
      <dgm:prSet/>
      <dgm:spPr/>
      <dgm:t>
        <a:bodyPr/>
        <a:lstStyle/>
        <a:p>
          <a:endParaRPr lang="en-US"/>
        </a:p>
      </dgm:t>
    </dgm:pt>
    <dgm:pt modelId="{21BC11B1-C084-4206-9F2C-F5DF3A6CC8B7}" type="pres">
      <dgm:prSet presAssocID="{3F132A6B-F257-40F1-B3A3-B25B069E075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EBE67C-AD0F-4F5C-B82A-F43424B0DD04}" type="pres">
      <dgm:prSet presAssocID="{71F4337F-FCDF-4215-B752-46D5BE26181D}" presName="composite" presStyleCnt="0"/>
      <dgm:spPr/>
    </dgm:pt>
    <dgm:pt modelId="{A2EF34DC-D943-485B-9DB3-009B9D2A0303}" type="pres">
      <dgm:prSet presAssocID="{71F4337F-FCDF-4215-B752-46D5BE26181D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7A41C-638C-41C6-8C47-68DF23D0F1EA}" type="pres">
      <dgm:prSet presAssocID="{71F4337F-FCDF-4215-B752-46D5BE26181D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3EA64-66D6-4143-99B3-B98327F30DBE}" type="pres">
      <dgm:prSet presAssocID="{71F4337F-FCDF-4215-B752-46D5BE26181D}" presName="Accent" presStyleLbl="parChTrans1D1" presStyleIdx="0" presStyleCnt="2"/>
      <dgm:spPr/>
    </dgm:pt>
    <dgm:pt modelId="{0DE34229-320A-4966-9BAE-647C56BF6084}" type="pres">
      <dgm:prSet presAssocID="{71F4337F-FCDF-4215-B752-46D5BE26181D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65F6D-5493-486A-A1F7-6D9FABC8D861}" type="pres">
      <dgm:prSet presAssocID="{DFEF9F84-FC9E-4568-A5BC-C63CE1971679}" presName="sibTrans" presStyleCnt="0"/>
      <dgm:spPr/>
    </dgm:pt>
    <dgm:pt modelId="{613338A8-99C1-4789-891F-5171AF8D66DC}" type="pres">
      <dgm:prSet presAssocID="{5C2889E7-4683-4513-8A5A-0456DE796555}" presName="composite" presStyleCnt="0"/>
      <dgm:spPr/>
    </dgm:pt>
    <dgm:pt modelId="{E643773C-66C8-41B9-BD1A-7D1218594FD9}" type="pres">
      <dgm:prSet presAssocID="{5C2889E7-4683-4513-8A5A-0456DE79655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920EE-B195-4B3D-8929-D525785E7EAD}" type="pres">
      <dgm:prSet presAssocID="{5C2889E7-4683-4513-8A5A-0456DE796555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DF2D4-B8C3-4490-B1AA-FDC4115A07FF}" type="pres">
      <dgm:prSet presAssocID="{5C2889E7-4683-4513-8A5A-0456DE796555}" presName="Accent" presStyleLbl="parChTrans1D1" presStyleIdx="1" presStyleCnt="2"/>
      <dgm:spPr/>
    </dgm:pt>
    <dgm:pt modelId="{52C28BBA-152C-4E57-8AE0-C0717E2DD929}" type="pres">
      <dgm:prSet presAssocID="{5C2889E7-4683-4513-8A5A-0456DE796555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E0F3C3-FB51-4D04-800D-2F57F8DE2D51}" type="presOf" srcId="{5C2889E7-4683-4513-8A5A-0456DE796555}" destId="{983920EE-B195-4B3D-8929-D525785E7EAD}" srcOrd="0" destOrd="0" presId="urn:microsoft.com/office/officeart/2011/layout/TabList"/>
    <dgm:cxn modelId="{2305AC55-8782-4BDD-B5C3-9A46C89BDBDC}" srcId="{5C2889E7-4683-4513-8A5A-0456DE796555}" destId="{16E0DFE9-472C-4680-9405-6E3F6C75421E}" srcOrd="1" destOrd="0" parTransId="{047438BA-4B5A-492B-A087-1A006DBBC717}" sibTransId="{82BF3D08-786D-4392-8468-21F5CA5B5AD2}"/>
    <dgm:cxn modelId="{63385EB5-F43C-478C-ABCC-F0C5F75910CA}" srcId="{3F132A6B-F257-40F1-B3A3-B25B069E0752}" destId="{71F4337F-FCDF-4215-B752-46D5BE26181D}" srcOrd="0" destOrd="0" parTransId="{6D59C9EB-3F77-4CD2-A39A-4D1B10824144}" sibTransId="{DFEF9F84-FC9E-4568-A5BC-C63CE1971679}"/>
    <dgm:cxn modelId="{15423195-3FA0-4325-9440-9D0FB1C8D6B1}" type="presOf" srcId="{3DFA60BE-A8A2-4348-B322-D806CFAC2791}" destId="{A2EF34DC-D943-485B-9DB3-009B9D2A0303}" srcOrd="0" destOrd="0" presId="urn:microsoft.com/office/officeart/2011/layout/TabList"/>
    <dgm:cxn modelId="{1F48577D-03FB-41D4-B293-69F18C036C37}" srcId="{5C2889E7-4683-4513-8A5A-0456DE796555}" destId="{265B0262-4995-4227-90FF-E54BEDA72F54}" srcOrd="0" destOrd="0" parTransId="{614BB59D-A769-457C-9A66-C471AFA058AB}" sibTransId="{916FAEEB-DBCF-45B1-A74B-1F6F59846A07}"/>
    <dgm:cxn modelId="{84D942B5-7735-4395-880A-3AA17703B47D}" srcId="{3F132A6B-F257-40F1-B3A3-B25B069E0752}" destId="{5C2889E7-4683-4513-8A5A-0456DE796555}" srcOrd="1" destOrd="0" parTransId="{45D156CE-873F-4D40-BA0D-FF2518CC3762}" sibTransId="{8B8DCF5E-931C-4839-AE03-A5005285F7EE}"/>
    <dgm:cxn modelId="{5154A5A1-F6BE-4501-8A1B-079240F262B5}" srcId="{71F4337F-FCDF-4215-B752-46D5BE26181D}" destId="{62B1FA15-8A5F-46D0-9375-E66C99441ED5}" srcOrd="1" destOrd="0" parTransId="{B651376E-F9E1-4BC8-A4DF-D9FD953F1B69}" sibTransId="{969BF07D-80B1-47B7-8C46-3EA745887B6E}"/>
    <dgm:cxn modelId="{22B38745-FAE2-45FA-BF9C-1D513595503F}" type="presOf" srcId="{62B1FA15-8A5F-46D0-9375-E66C99441ED5}" destId="{0DE34229-320A-4966-9BAE-647C56BF6084}" srcOrd="0" destOrd="0" presId="urn:microsoft.com/office/officeart/2011/layout/TabList"/>
    <dgm:cxn modelId="{95B57427-2D80-4C53-98EA-B92C646419FA}" type="presOf" srcId="{265B0262-4995-4227-90FF-E54BEDA72F54}" destId="{E643773C-66C8-41B9-BD1A-7D1218594FD9}" srcOrd="0" destOrd="0" presId="urn:microsoft.com/office/officeart/2011/layout/TabList"/>
    <dgm:cxn modelId="{8386C94A-265E-4D8F-80E6-4F310F85B485}" srcId="{71F4337F-FCDF-4215-B752-46D5BE26181D}" destId="{3DFA60BE-A8A2-4348-B322-D806CFAC2791}" srcOrd="0" destOrd="0" parTransId="{CC4AEFEA-818F-4E50-A4A2-B0E32C9D761D}" sibTransId="{2123715E-940E-4A28-B57D-F6E60A899872}"/>
    <dgm:cxn modelId="{5D58E872-A24F-47C6-8D3C-BB31D9D135B5}" type="presOf" srcId="{16E0DFE9-472C-4680-9405-6E3F6C75421E}" destId="{52C28BBA-152C-4E57-8AE0-C0717E2DD929}" srcOrd="0" destOrd="0" presId="urn:microsoft.com/office/officeart/2011/layout/TabList"/>
    <dgm:cxn modelId="{4995BD04-62D2-4A2E-A587-C07089149272}" type="presOf" srcId="{3F132A6B-F257-40F1-B3A3-B25B069E0752}" destId="{21BC11B1-C084-4206-9F2C-F5DF3A6CC8B7}" srcOrd="0" destOrd="0" presId="urn:microsoft.com/office/officeart/2011/layout/TabList"/>
    <dgm:cxn modelId="{D667CB43-747F-4DE5-BE66-86E4EBE1D987}" type="presOf" srcId="{71F4337F-FCDF-4215-B752-46D5BE26181D}" destId="{9817A41C-638C-41C6-8C47-68DF23D0F1EA}" srcOrd="0" destOrd="0" presId="urn:microsoft.com/office/officeart/2011/layout/TabList"/>
    <dgm:cxn modelId="{FF4BDFA7-45AF-4D12-801F-53014ABE9959}" type="presParOf" srcId="{21BC11B1-C084-4206-9F2C-F5DF3A6CC8B7}" destId="{98EBE67C-AD0F-4F5C-B82A-F43424B0DD04}" srcOrd="0" destOrd="0" presId="urn:microsoft.com/office/officeart/2011/layout/TabList"/>
    <dgm:cxn modelId="{0F29D78D-4629-4106-A876-160250E6811D}" type="presParOf" srcId="{98EBE67C-AD0F-4F5C-B82A-F43424B0DD04}" destId="{A2EF34DC-D943-485B-9DB3-009B9D2A0303}" srcOrd="0" destOrd="0" presId="urn:microsoft.com/office/officeart/2011/layout/TabList"/>
    <dgm:cxn modelId="{1548613D-31F4-4E33-A8D6-47A81CDEA924}" type="presParOf" srcId="{98EBE67C-AD0F-4F5C-B82A-F43424B0DD04}" destId="{9817A41C-638C-41C6-8C47-68DF23D0F1EA}" srcOrd="1" destOrd="0" presId="urn:microsoft.com/office/officeart/2011/layout/TabList"/>
    <dgm:cxn modelId="{3EAD883F-6441-4DEB-895C-1D118C371464}" type="presParOf" srcId="{98EBE67C-AD0F-4F5C-B82A-F43424B0DD04}" destId="{8EF3EA64-66D6-4143-99B3-B98327F30DBE}" srcOrd="2" destOrd="0" presId="urn:microsoft.com/office/officeart/2011/layout/TabList"/>
    <dgm:cxn modelId="{5AC462B0-258B-446D-B79A-F176AF83F863}" type="presParOf" srcId="{21BC11B1-C084-4206-9F2C-F5DF3A6CC8B7}" destId="{0DE34229-320A-4966-9BAE-647C56BF6084}" srcOrd="1" destOrd="0" presId="urn:microsoft.com/office/officeart/2011/layout/TabList"/>
    <dgm:cxn modelId="{A768471B-6FB3-4905-99EC-F5F90427D051}" type="presParOf" srcId="{21BC11B1-C084-4206-9F2C-F5DF3A6CC8B7}" destId="{19A65F6D-5493-486A-A1F7-6D9FABC8D861}" srcOrd="2" destOrd="0" presId="urn:microsoft.com/office/officeart/2011/layout/TabList"/>
    <dgm:cxn modelId="{0BDAB155-410B-47C1-9740-565B0F525FA9}" type="presParOf" srcId="{21BC11B1-C084-4206-9F2C-F5DF3A6CC8B7}" destId="{613338A8-99C1-4789-891F-5171AF8D66DC}" srcOrd="3" destOrd="0" presId="urn:microsoft.com/office/officeart/2011/layout/TabList"/>
    <dgm:cxn modelId="{6E3C791C-B589-49E1-921E-63A9C6F0B2FA}" type="presParOf" srcId="{613338A8-99C1-4789-891F-5171AF8D66DC}" destId="{E643773C-66C8-41B9-BD1A-7D1218594FD9}" srcOrd="0" destOrd="0" presId="urn:microsoft.com/office/officeart/2011/layout/TabList"/>
    <dgm:cxn modelId="{C0F9B0A9-4B18-439B-8AB0-5E1D0F1EC899}" type="presParOf" srcId="{613338A8-99C1-4789-891F-5171AF8D66DC}" destId="{983920EE-B195-4B3D-8929-D525785E7EAD}" srcOrd="1" destOrd="0" presId="urn:microsoft.com/office/officeart/2011/layout/TabList"/>
    <dgm:cxn modelId="{C0D5659D-7594-49B0-B71C-95F04BF632DB}" type="presParOf" srcId="{613338A8-99C1-4789-891F-5171AF8D66DC}" destId="{461DF2D4-B8C3-4490-B1AA-FDC4115A07FF}" srcOrd="2" destOrd="0" presId="urn:microsoft.com/office/officeart/2011/layout/TabList"/>
    <dgm:cxn modelId="{8C761167-D0D4-455B-8281-CFA33E37A560}" type="presParOf" srcId="{21BC11B1-C084-4206-9F2C-F5DF3A6CC8B7}" destId="{52C28BBA-152C-4E57-8AE0-C0717E2DD929}" srcOrd="4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BB6D-0414-48E3-84F6-DC650C553F54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F57C-5EA7-4E2F-8CD8-0542775375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9089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00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8693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2101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763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C9B5-601F-D041-83D2-78886F9E1133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7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história e os exames físico e neurológico não sugerem nenhum transtorno</a:t>
            </a:r>
          </a:p>
          <a:p>
            <a:endParaRPr lang="pt-BR" dirty="0" smtClean="0"/>
          </a:p>
          <a:p>
            <a:r>
              <a:rPr lang="pt-BR" dirty="0" smtClean="0"/>
              <a:t>dentre os listados nos grupos de 5 a 12, ou a história e/ou os exames físico</a:t>
            </a:r>
          </a:p>
          <a:p>
            <a:endParaRPr lang="pt-BR" dirty="0" smtClean="0"/>
          </a:p>
          <a:p>
            <a:r>
              <a:rPr lang="pt-BR" dirty="0" smtClean="0"/>
              <a:t>e/ou neurológico sugerem tal transtorno, mas este é excluído através de</a:t>
            </a:r>
          </a:p>
          <a:p>
            <a:endParaRPr lang="pt-BR" dirty="0" smtClean="0"/>
          </a:p>
          <a:p>
            <a:r>
              <a:rPr lang="pt-BR" dirty="0" smtClean="0"/>
              <a:t>investigação apropriada, ou tal transtorno está presente, mas as crises não</a:t>
            </a:r>
          </a:p>
          <a:p>
            <a:endParaRPr lang="pt-BR" dirty="0" smtClean="0"/>
          </a:p>
          <a:p>
            <a:r>
              <a:rPr lang="pt-BR" dirty="0" smtClean="0"/>
              <a:t>ocorrem pela primeira vez em estreita relação temporal com o transtorno.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C9B5-601F-D041-83D2-78886F9E1133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56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C9B5-601F-D041-83D2-78886F9E1133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81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CC9B5-601F-D041-83D2-78886F9E1133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3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7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ea typeface="+mj-ea"/>
              <a:cs typeface="Tunga" pitchFamily="2"/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1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81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79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1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ea typeface="+mj-ea"/>
              <a:cs typeface="Tunga" pitchFamily="2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4" y="3367247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4" y="4084578"/>
            <a:ext cx="4106917" cy="397095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srgbClr val="000000"/>
                </a:solidFill>
              </a:rPr>
              <a:pPr/>
              <a:t>May 15, 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56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54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79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172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01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1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1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>
                <a:solidFill>
                  <a:srgbClr val="FFFFFF"/>
                </a:solidFill>
              </a:rPr>
              <a:pPr/>
              <a:t>May 15, 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6"/>
            <a:ext cx="6248400" cy="292100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8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89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1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4663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952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113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09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85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00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16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54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270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15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45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646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94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F35627C-9E12-45BE-BBC9-AEEF24C68519}" type="datetimeFigureOut">
              <a:rPr lang="pt-BR" smtClean="0"/>
              <a:pPr/>
              <a:t>15/5/2014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6CFA4D5-5552-46F2-937E-EC6B48C3097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2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1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/>
              <a:t>May 15, 2014</a:t>
            </a:fld>
            <a:endParaRPr lang="en-US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6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/>
              <a:t>‹nº›</a:t>
            </a:fld>
            <a:endParaRPr lang="en-US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7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2779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01F9CA3-105E-4857-9057-6DB6197DA786}" type="datetimeFigureOut">
              <a:rPr lang="en-US" smtClean="0">
                <a:solidFill>
                  <a:srgbClr val="FFFFFF"/>
                </a:solidFill>
              </a:rPr>
              <a:pPr/>
              <a:t>5/15/2014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49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.fmrp.usp.br/1999/vol32n4/protocolo_tratamento_cefaleia_aguda.pdf" TargetMode="External"/><Relationship Id="rId2" Type="http://schemas.openxmlformats.org/officeDocument/2006/relationships/hyperlink" Target="http://www.ihs-classification.org/_downloads/mixed/International-Headache-Classification-III-ICHD-III-2013-Beta.pdf" TargetMode="Externa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4"/>
          </p:nvPr>
        </p:nvSpPr>
        <p:spPr>
          <a:xfrm>
            <a:off x="4644008" y="3717032"/>
            <a:ext cx="4023360" cy="2232248"/>
          </a:xfrm>
        </p:spPr>
        <p:txBody>
          <a:bodyPr/>
          <a:lstStyle/>
          <a:p>
            <a:r>
              <a:rPr lang="pt-BR" dirty="0" smtClean="0"/>
              <a:t>ANDRE ZAMBRANA</a:t>
            </a:r>
          </a:p>
          <a:p>
            <a:r>
              <a:rPr lang="pt-BR" dirty="0" smtClean="0"/>
              <a:t>CIBELE TANGODA</a:t>
            </a:r>
          </a:p>
          <a:p>
            <a:r>
              <a:rPr lang="pt-BR" dirty="0" smtClean="0"/>
              <a:t>FELIPE BISCEGLI </a:t>
            </a:r>
            <a:r>
              <a:rPr lang="pt-BR" dirty="0" smtClean="0"/>
              <a:t>CID</a:t>
            </a:r>
            <a:endParaRPr lang="pt-BR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CEFALEIAS </a:t>
            </a:r>
            <a:r>
              <a:rPr lang="pt-BR" smtClean="0"/>
              <a:t>PRIMÁRIAS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43504" y="586438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Ambulatório de </a:t>
            </a:r>
            <a:r>
              <a:rPr lang="pt-BR" sz="2000" dirty="0" err="1" smtClean="0"/>
              <a:t>Cefaleia</a:t>
            </a:r>
            <a:r>
              <a:rPr lang="pt-BR" sz="2000" dirty="0" smtClean="0"/>
              <a:t> - </a:t>
            </a:r>
            <a:r>
              <a:rPr lang="pt-BR" sz="2000" dirty="0" err="1" smtClean="0"/>
              <a:t>Famema</a:t>
            </a:r>
            <a:endParaRPr lang="pt-BR" sz="2000" dirty="0" smtClean="0"/>
          </a:p>
          <a:p>
            <a:r>
              <a:rPr lang="pt-BR" sz="2000" dirty="0" smtClean="0"/>
              <a:t>Prof. Dr. Milton </a:t>
            </a:r>
            <a:r>
              <a:rPr lang="pt-BR" sz="2000" dirty="0" err="1" smtClean="0"/>
              <a:t>Marchioli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92566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8596" y="2000240"/>
            <a:ext cx="8286808" cy="4125923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pt-BR" dirty="0" smtClean="0"/>
              <a:t>Suscetibilidade a crises caracterizadas por diversos sintomas, </a:t>
            </a:r>
          </a:p>
          <a:p>
            <a:pPr marL="0" indent="0" algn="l">
              <a:buNone/>
            </a:pPr>
            <a:r>
              <a:rPr lang="pt-BR" dirty="0" smtClean="0"/>
              <a:t>entre eles a cefaleia.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303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 smtClean="0"/>
              <a:t>TEORIA VASCULAR</a:t>
            </a:r>
          </a:p>
          <a:p>
            <a:pPr algn="l"/>
            <a:r>
              <a:rPr lang="pt-BR" dirty="0" smtClean="0"/>
              <a:t>Gatilhos levariam a VASOESPASMO REFLEXO de artérias cerebrais e vasoconstrição intensa</a:t>
            </a:r>
          </a:p>
          <a:p>
            <a:pPr algn="l"/>
            <a:r>
              <a:rPr lang="pt-BR" dirty="0" smtClean="0"/>
              <a:t>Incapacidade de manter tônus e flacidez</a:t>
            </a:r>
          </a:p>
          <a:p>
            <a:pPr algn="l"/>
            <a:r>
              <a:rPr lang="pt-BR" dirty="0" smtClean="0"/>
              <a:t>Vasodilatação rebote: DOR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90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 smtClean="0"/>
              <a:t>1944: Aristides Leão</a:t>
            </a:r>
          </a:p>
          <a:p>
            <a:pPr algn="l"/>
            <a:r>
              <a:rPr lang="pt-BR" dirty="0" smtClean="0"/>
              <a:t>Depressão Alastrante de Leão (DA)</a:t>
            </a:r>
          </a:p>
          <a:p>
            <a:pPr marL="0" indent="0" algn="l">
              <a:buNone/>
            </a:pPr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1981: </a:t>
            </a:r>
            <a:r>
              <a:rPr lang="pt-BR" dirty="0" err="1" smtClean="0"/>
              <a:t>Olesen</a:t>
            </a:r>
            <a:r>
              <a:rPr lang="pt-BR" dirty="0" smtClean="0"/>
              <a:t> et al.</a:t>
            </a:r>
          </a:p>
          <a:p>
            <a:pPr algn="l"/>
            <a:r>
              <a:rPr lang="pt-BR" dirty="0" smtClean="0"/>
              <a:t> </a:t>
            </a:r>
            <a:r>
              <a:rPr lang="pt-BR" dirty="0" err="1" smtClean="0"/>
              <a:t>Spreading</a:t>
            </a:r>
            <a:r>
              <a:rPr lang="pt-BR" dirty="0" smtClean="0"/>
              <a:t> </a:t>
            </a:r>
            <a:r>
              <a:rPr lang="pt-BR" dirty="0" err="1" smtClean="0"/>
              <a:t>hypoperfusion</a:t>
            </a:r>
            <a:r>
              <a:rPr lang="pt-BR" dirty="0" smtClean="0"/>
              <a:t> (SH)</a:t>
            </a:r>
          </a:p>
          <a:p>
            <a:pPr marL="0" indent="0" algn="l">
              <a:buNone/>
            </a:pPr>
            <a:endParaRPr lang="pt-BR" dirty="0"/>
          </a:p>
          <a:p>
            <a:pPr marL="0" indent="0" algn="l">
              <a:buNone/>
            </a:pPr>
            <a:r>
              <a:rPr lang="pt-BR" b="1" dirty="0" smtClean="0"/>
              <a:t>Conclusões posteriores:</a:t>
            </a:r>
          </a:p>
          <a:p>
            <a:pPr marL="0" indent="0" algn="l">
              <a:buNone/>
            </a:pPr>
            <a:r>
              <a:rPr lang="pt-BR" dirty="0" smtClean="0"/>
              <a:t>Sabe-se que velocidade de propagação de SH ~ velocidade de DA</a:t>
            </a:r>
          </a:p>
          <a:p>
            <a:pPr marL="0" indent="0" algn="l">
              <a:buNone/>
            </a:pPr>
            <a:r>
              <a:rPr lang="pt-BR" dirty="0" smtClean="0"/>
              <a:t>SH representa a repercussão hemodinâmica da passagem de DA</a:t>
            </a:r>
          </a:p>
          <a:p>
            <a:pPr marL="0" indent="0" algn="l">
              <a:buNone/>
            </a:pPr>
            <a:r>
              <a:rPr lang="pt-BR" dirty="0" smtClean="0"/>
              <a:t>DA: relaciona-se a aura </a:t>
            </a:r>
            <a:r>
              <a:rPr lang="pt-BR" dirty="0" err="1" smtClean="0"/>
              <a:t>enxaquecosa</a:t>
            </a:r>
            <a:r>
              <a:rPr lang="pt-BR" dirty="0" smtClean="0"/>
              <a:t>; pode estar envolvida na fisiopatologia da </a:t>
            </a:r>
            <a:r>
              <a:rPr lang="pt-BR" dirty="0" err="1" smtClean="0"/>
              <a:t>migrânea</a:t>
            </a:r>
            <a:r>
              <a:rPr lang="pt-BR" dirty="0" smtClean="0"/>
              <a:t> (mesmo sem aura)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510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ATUALMENTE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 smtClean="0"/>
              <a:t>Evidências de que a </a:t>
            </a:r>
            <a:r>
              <a:rPr lang="pt-BR" dirty="0" err="1" smtClean="0"/>
              <a:t>migrânea</a:t>
            </a:r>
            <a:r>
              <a:rPr lang="pt-BR" dirty="0" smtClean="0"/>
              <a:t> não consiste, primariamente, em fenômeno vascular:</a:t>
            </a:r>
          </a:p>
          <a:p>
            <a:pPr algn="l"/>
            <a:r>
              <a:rPr lang="pt-BR" dirty="0" smtClean="0"/>
              <a:t>1. </a:t>
            </a:r>
            <a:r>
              <a:rPr lang="pt-BR" dirty="0" err="1" smtClean="0"/>
              <a:t>Hipoperfusão</a:t>
            </a:r>
            <a:r>
              <a:rPr lang="pt-BR" dirty="0" smtClean="0"/>
              <a:t> não respeita os limites anatômicos vasculares;</a:t>
            </a:r>
          </a:p>
          <a:p>
            <a:pPr algn="l"/>
            <a:r>
              <a:rPr lang="pt-BR" dirty="0" smtClean="0"/>
              <a:t>2. A crise pode incluir tanto </a:t>
            </a:r>
            <a:r>
              <a:rPr lang="pt-BR" dirty="0" err="1" smtClean="0"/>
              <a:t>hipo</a:t>
            </a:r>
            <a:r>
              <a:rPr lang="pt-BR" dirty="0" smtClean="0"/>
              <a:t> quanto </a:t>
            </a:r>
            <a:r>
              <a:rPr lang="pt-BR" dirty="0" err="1" smtClean="0"/>
              <a:t>hiperperfusão</a:t>
            </a:r>
            <a:r>
              <a:rPr lang="pt-BR" dirty="0" smtClean="0"/>
              <a:t>;</a:t>
            </a:r>
          </a:p>
          <a:p>
            <a:pPr algn="l"/>
            <a:r>
              <a:rPr lang="pt-BR" dirty="0" smtClean="0"/>
              <a:t>3. Medicamentos: o peptídeo intestinal vasoativo e </a:t>
            </a:r>
            <a:r>
              <a:rPr lang="pt-BR" dirty="0" err="1" smtClean="0"/>
              <a:t>sildenafil</a:t>
            </a:r>
            <a:r>
              <a:rPr lang="pt-BR" dirty="0" smtClean="0"/>
              <a:t>;</a:t>
            </a:r>
          </a:p>
          <a:p>
            <a:pPr algn="l"/>
            <a:r>
              <a:rPr lang="pt-BR" dirty="0" smtClean="0"/>
              <a:t>4. A taxa de pulsação da dor da enxaqueca é mais lenta do que a taxa de pulso;</a:t>
            </a:r>
          </a:p>
          <a:p>
            <a:pPr algn="l"/>
            <a:r>
              <a:rPr lang="pt-BR" dirty="0" smtClean="0"/>
              <a:t>5. Diversos sintomas </a:t>
            </a:r>
            <a:r>
              <a:rPr lang="pt-BR" dirty="0" err="1" smtClean="0"/>
              <a:t>prodrômicos</a:t>
            </a:r>
            <a:r>
              <a:rPr lang="pt-BR" dirty="0" smtClean="0"/>
              <a:t> (bocejos, alteração de humor, dor de garganta e poliúria) podem ocorrer várias horas antes do início da dor de cabeça; sintomas de aura ocorrem até 45 minutos antes da dor.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919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MAIS ACEITA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pt-BR" dirty="0" smtClean="0"/>
              <a:t>Há alteração genética de canais de cálcio cerebrais, levando a um estado de </a:t>
            </a:r>
            <a:r>
              <a:rPr lang="pt-BR" dirty="0" err="1" smtClean="0"/>
              <a:t>hiperexcitabilidade</a:t>
            </a:r>
            <a:r>
              <a:rPr lang="pt-BR" dirty="0" smtClean="0"/>
              <a:t> do encéfalo, tornando o SNC susceptível a gatilhos</a:t>
            </a:r>
          </a:p>
          <a:p>
            <a:pPr algn="l"/>
            <a:r>
              <a:rPr lang="pt-BR" dirty="0" smtClean="0"/>
              <a:t>A DA gera a aura, que muitas vezes pode ser subclínica</a:t>
            </a:r>
          </a:p>
          <a:p>
            <a:pPr algn="l"/>
            <a:r>
              <a:rPr lang="pt-BR" dirty="0" smtClean="0"/>
              <a:t>Despolarização de terminações </a:t>
            </a:r>
            <a:r>
              <a:rPr lang="pt-BR" dirty="0" err="1" smtClean="0"/>
              <a:t>trigeminovasculares</a:t>
            </a:r>
            <a:endParaRPr lang="pt-BR" dirty="0" smtClean="0"/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Fibras </a:t>
            </a:r>
            <a:r>
              <a:rPr lang="pt-BR" dirty="0" err="1" smtClean="0"/>
              <a:t>amielínicas</a:t>
            </a:r>
            <a:r>
              <a:rPr lang="pt-BR" dirty="0" smtClean="0"/>
              <a:t> do tipo que contem vasodilatadores (substância P, CGRP);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Fibras simpáticas contendo neurotransmissores vasoconstritores (noradrenalina; </a:t>
            </a:r>
            <a:r>
              <a:rPr lang="pt-BR" dirty="0" err="1" smtClean="0"/>
              <a:t>neuropeptídeo</a:t>
            </a:r>
            <a:r>
              <a:rPr lang="pt-BR" dirty="0" smtClean="0"/>
              <a:t> Y);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Fibras parassimpáticas contendo </a:t>
            </a:r>
            <a:r>
              <a:rPr lang="pt-BR" dirty="0" err="1" smtClean="0"/>
              <a:t>vasodilatarores</a:t>
            </a:r>
            <a:r>
              <a:rPr lang="pt-BR" dirty="0" smtClean="0"/>
              <a:t> (</a:t>
            </a:r>
            <a:r>
              <a:rPr lang="pt-BR" dirty="0" err="1" smtClean="0"/>
              <a:t>Ach</a:t>
            </a:r>
            <a:r>
              <a:rPr lang="pt-BR" dirty="0" smtClean="0"/>
              <a:t> e peptídeo intestinal vasoativo);</a:t>
            </a:r>
          </a:p>
          <a:p>
            <a:pPr algn="l"/>
            <a:r>
              <a:rPr lang="pt-BR" dirty="0" smtClean="0"/>
              <a:t> Neurotransmissores desencadearão uma inflamação neurogênica estéril perivascular que sensibilizará as terminações </a:t>
            </a:r>
            <a:r>
              <a:rPr lang="pt-BR" dirty="0" err="1" smtClean="0"/>
              <a:t>nociceptivas</a:t>
            </a:r>
            <a:r>
              <a:rPr lang="pt-BR" dirty="0" smtClean="0"/>
              <a:t>;</a:t>
            </a:r>
          </a:p>
          <a:p>
            <a:pPr algn="l"/>
            <a:r>
              <a:rPr lang="pt-BR" dirty="0" smtClean="0"/>
              <a:t>Transmissão de impulsos dolorosos pelo trigêmeo &gt; enxaqueca;</a:t>
            </a:r>
          </a:p>
          <a:p>
            <a:pPr algn="l"/>
            <a:r>
              <a:rPr lang="pt-BR" dirty="0" smtClean="0"/>
              <a:t>Excitação do núcleo do trato solitário (tronco) pelo reflexo </a:t>
            </a:r>
            <a:r>
              <a:rPr lang="pt-BR" dirty="0" err="1" smtClean="0"/>
              <a:t>trigêmio</a:t>
            </a:r>
            <a:r>
              <a:rPr lang="pt-BR" dirty="0" smtClean="0"/>
              <a:t> autonômico &gt; náuseas e vômito</a:t>
            </a:r>
          </a:p>
        </p:txBody>
      </p:sp>
    </p:spTree>
    <p:extLst>
      <p:ext uri="{BB962C8B-B14F-4D97-AF65-F5344CB8AC3E}">
        <p14:creationId xmlns="" xmlns:p14="http://schemas.microsoft.com/office/powerpoint/2010/main" val="21468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Migrânea</a:t>
            </a:r>
            <a:r>
              <a:rPr lang="pt-BR" dirty="0" smtClean="0"/>
              <a:t>: cerca de 15% das cefaleias</a:t>
            </a:r>
          </a:p>
          <a:p>
            <a:pPr marL="0" indent="0" algn="l">
              <a:buNone/>
            </a:pPr>
            <a:r>
              <a:rPr lang="pt-BR" dirty="0" smtClean="0"/>
              <a:t>Os diagnósticos mais prevalentes em clínicas de dor e ambulatórios de cefaleia são:</a:t>
            </a:r>
          </a:p>
          <a:p>
            <a:pPr algn="l"/>
            <a:r>
              <a:rPr lang="pt-BR" dirty="0" err="1" smtClean="0"/>
              <a:t>Migrânea</a:t>
            </a:r>
            <a:r>
              <a:rPr lang="pt-BR" dirty="0" smtClean="0"/>
              <a:t>: cerca de 38%</a:t>
            </a:r>
          </a:p>
          <a:p>
            <a:pPr algn="l"/>
            <a:r>
              <a:rPr lang="pt-BR" dirty="0" smtClean="0"/>
              <a:t>Idade de 20 a 55 anos</a:t>
            </a:r>
          </a:p>
          <a:p>
            <a:pPr algn="l"/>
            <a:r>
              <a:rPr lang="pt-BR" dirty="0" smtClean="0"/>
              <a:t>Sexo: Mulheres (3:1)</a:t>
            </a:r>
          </a:p>
          <a:p>
            <a:pPr marL="0" indent="0" algn="l">
              <a:buNone/>
            </a:pPr>
            <a:r>
              <a:rPr lang="pt-BR" i="1" dirty="0" smtClean="0"/>
              <a:t>Exceção: No período </a:t>
            </a:r>
            <a:r>
              <a:rPr lang="pt-BR" i="1" dirty="0" err="1" smtClean="0"/>
              <a:t>pré-pubertário</a:t>
            </a:r>
            <a:endParaRPr lang="pt-BR" i="1" dirty="0"/>
          </a:p>
        </p:txBody>
      </p:sp>
    </p:spTree>
    <p:extLst>
      <p:ext uri="{BB962C8B-B14F-4D97-AF65-F5344CB8AC3E}">
        <p14:creationId xmlns="" xmlns:p14="http://schemas.microsoft.com/office/powerpoint/2010/main" val="19831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Características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43050"/>
            <a:ext cx="8229600" cy="44831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pt-BR" dirty="0" smtClean="0"/>
              <a:t>Intensidade: Dor forte ou moderada</a:t>
            </a:r>
          </a:p>
          <a:p>
            <a:pPr algn="l"/>
            <a:r>
              <a:rPr lang="pt-BR" dirty="0" smtClean="0"/>
              <a:t>Tipo: começa indefinida e torna-se pulsátil (latejante). </a:t>
            </a:r>
          </a:p>
          <a:p>
            <a:pPr algn="l"/>
            <a:r>
              <a:rPr lang="pt-BR" dirty="0" smtClean="0"/>
              <a:t>Localização: Predomina em região temporal, frontal e occipital, podendo ser unilateral (2/3) ou bilateral.</a:t>
            </a:r>
          </a:p>
          <a:p>
            <a:pPr algn="l"/>
            <a:r>
              <a:rPr lang="pt-BR" dirty="0" smtClean="0"/>
              <a:t>Duração: 4-72h</a:t>
            </a:r>
          </a:p>
          <a:p>
            <a:pPr algn="l"/>
            <a:r>
              <a:rPr lang="pt-BR" dirty="0" smtClean="0"/>
              <a:t>Sintomas associados: náuseas e vômitos (melhora da dor), foto E fonofobia; aura (20%)</a:t>
            </a:r>
          </a:p>
          <a:p>
            <a:pPr algn="l"/>
            <a:r>
              <a:rPr lang="pt-BR" dirty="0" smtClean="0"/>
              <a:t>Desencadeantes: Problemas emocionais (ansiedade ou depressão); problemas do sono (excesso ou privação de sono); bebidas alcoólicas (principalmente vinho tinto); alimentos  (chocolate, certos tipos de queijo, comida chinesa); jejum prolongado (estado </a:t>
            </a:r>
            <a:r>
              <a:rPr lang="pt-BR" dirty="0" err="1" smtClean="0"/>
              <a:t>hipoglicêmico</a:t>
            </a:r>
            <a:r>
              <a:rPr lang="pt-BR" dirty="0" smtClean="0"/>
              <a:t>); odores; estímulos luminosos intensos; influências hormonais (ciclo menstrual e anticoncepcionais c/ estrogênio).</a:t>
            </a:r>
          </a:p>
          <a:p>
            <a:pPr algn="l"/>
            <a:r>
              <a:rPr lang="pt-BR" dirty="0" smtClean="0"/>
              <a:t>Fatores de melhora: ambiente escuro e silencioso, medicamentos</a:t>
            </a:r>
          </a:p>
          <a:p>
            <a:pPr algn="l"/>
            <a:r>
              <a:rPr lang="pt-BR" dirty="0" smtClean="0"/>
              <a:t>Fatores de piora: esforço físico (deambular, tossir, espirrar, defecar, atividade sexual)</a:t>
            </a:r>
          </a:p>
          <a:p>
            <a:pPr algn="l"/>
            <a:r>
              <a:rPr lang="pt-BR" dirty="0" smtClean="0"/>
              <a:t>HF + (na enxaqueca sem aura o risco aumenta)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628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Pródromo</a:t>
            </a:r>
            <a:r>
              <a:rPr lang="pt-BR" dirty="0" smtClean="0"/>
              <a:t>:  irritação, sono agitado, avidez por doces, mal-estar (até 24h)</a:t>
            </a:r>
          </a:p>
          <a:p>
            <a:pPr algn="l"/>
            <a:r>
              <a:rPr lang="pt-BR" dirty="0" smtClean="0"/>
              <a:t>Aura: escurecimento de visão, </a:t>
            </a:r>
            <a:r>
              <a:rPr lang="pt-BR" dirty="0" err="1" smtClean="0"/>
              <a:t>fosfenas</a:t>
            </a:r>
            <a:r>
              <a:rPr lang="pt-BR" dirty="0" smtClean="0"/>
              <a:t>, </a:t>
            </a:r>
            <a:r>
              <a:rPr lang="pt-BR" dirty="0" err="1" smtClean="0"/>
              <a:t>escotomas</a:t>
            </a:r>
            <a:r>
              <a:rPr lang="pt-BR" dirty="0" smtClean="0"/>
              <a:t> e </a:t>
            </a:r>
            <a:r>
              <a:rPr lang="pt-BR" dirty="0" err="1" smtClean="0"/>
              <a:t>parestesia</a:t>
            </a:r>
            <a:endParaRPr lang="pt-BR" dirty="0" smtClean="0"/>
          </a:p>
          <a:p>
            <a:pPr algn="l"/>
            <a:r>
              <a:rPr lang="pt-BR" dirty="0" smtClean="0"/>
              <a:t>Fase álgica: dor latejante e manifestações associadas</a:t>
            </a:r>
          </a:p>
          <a:p>
            <a:pPr algn="l"/>
            <a:r>
              <a:rPr lang="pt-BR" dirty="0" err="1" smtClean="0"/>
              <a:t>Pós-dromo</a:t>
            </a:r>
            <a:r>
              <a:rPr lang="pt-BR" dirty="0" smtClean="0"/>
              <a:t>: é comum sentir astenia</a:t>
            </a:r>
          </a:p>
          <a:p>
            <a:pPr marL="0" indent="0" algn="l">
              <a:buNone/>
            </a:pPr>
            <a:endParaRPr lang="pt-BR" dirty="0" smtClean="0"/>
          </a:p>
          <a:p>
            <a:pPr marL="0" indent="0" algn="l">
              <a:buNone/>
            </a:pPr>
            <a:r>
              <a:rPr lang="pt-BR" dirty="0" err="1" smtClean="0"/>
              <a:t>Dx</a:t>
            </a:r>
            <a:r>
              <a:rPr lang="pt-BR" dirty="0"/>
              <a:t>:</a:t>
            </a:r>
            <a:endParaRPr lang="pt-BR" dirty="0" smtClean="0"/>
          </a:p>
          <a:p>
            <a:pPr algn="l"/>
            <a:r>
              <a:rPr lang="pt-BR" dirty="0" err="1" smtClean="0"/>
              <a:t>Migrânea</a:t>
            </a:r>
            <a:r>
              <a:rPr lang="pt-BR" dirty="0" smtClean="0"/>
              <a:t> crônica: mais de 15 dias por mês, em média, por mais de três meses.</a:t>
            </a:r>
          </a:p>
          <a:p>
            <a:pPr marL="0" indent="0" algn="l">
              <a:buNone/>
            </a:pPr>
            <a:r>
              <a:rPr lang="pt-BR" i="1" dirty="0" err="1" smtClean="0"/>
              <a:t>Obs</a:t>
            </a:r>
            <a:r>
              <a:rPr lang="pt-BR" i="1" dirty="0" smtClean="0"/>
              <a:t>: verificar o uso excessivo de medicação</a:t>
            </a:r>
            <a:endParaRPr lang="pt-BR" i="1" dirty="0"/>
          </a:p>
        </p:txBody>
      </p:sp>
    </p:spTree>
    <p:extLst>
      <p:ext uri="{BB962C8B-B14F-4D97-AF65-F5344CB8AC3E}">
        <p14:creationId xmlns="" xmlns:p14="http://schemas.microsoft.com/office/powerpoint/2010/main" val="2666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928802"/>
            <a:ext cx="8229600" cy="41973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 tratamento precoce (até 1h) maximiza a probabilidade de sucesso.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329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1. Analgésico comuns: Aspirina, dipirona e paracetamol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Ácido acetilsalicílico</a:t>
            </a:r>
          </a:p>
          <a:p>
            <a:pPr algn="l"/>
            <a:r>
              <a:rPr lang="pt-BR" dirty="0" smtClean="0"/>
              <a:t>Inibição irreversível da COX-1 (</a:t>
            </a:r>
            <a:r>
              <a:rPr lang="pt-BR" dirty="0" err="1" smtClean="0"/>
              <a:t>antiagregação</a:t>
            </a:r>
            <a:r>
              <a:rPr lang="pt-BR" dirty="0" smtClean="0"/>
              <a:t> </a:t>
            </a:r>
            <a:r>
              <a:rPr lang="pt-BR" dirty="0" err="1" smtClean="0"/>
              <a:t>plaquetária</a:t>
            </a:r>
            <a:r>
              <a:rPr lang="pt-BR" dirty="0" smtClean="0"/>
              <a:t>) e COX-2 (efeito analgésico). </a:t>
            </a:r>
          </a:p>
          <a:p>
            <a:pPr algn="l"/>
            <a:r>
              <a:rPr lang="pt-BR" dirty="0" smtClean="0"/>
              <a:t>Efeitos indesejáveis: sangramento gástrico (com doses terapêuticas);  tonteira, surdez e zumbido (doses elevadas); acidose respiratória(doses tóxicas); encefalite em crianças com infecções virais; sangramento potencialmente perigoso (associado a warfarin).</a:t>
            </a:r>
          </a:p>
          <a:p>
            <a:pPr algn="l"/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Dipirona e Paracetamol</a:t>
            </a:r>
          </a:p>
          <a:p>
            <a:pPr algn="l"/>
            <a:r>
              <a:rPr lang="pt-BR" dirty="0" smtClean="0"/>
              <a:t>Inibidores seletivos da COX – 3</a:t>
            </a:r>
          </a:p>
          <a:p>
            <a:pPr algn="l"/>
            <a:r>
              <a:rPr lang="pt-BR" dirty="0" smtClean="0"/>
              <a:t>Efeitos indesejáveis: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Paracetamol: doses tóxicas causam náuseas e vômitos e, podem levar a lesão hepática.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Dipirona: estudos norte-americanos indicam possibilidade de aplasia de medula.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2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SUMÁRIO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Epidemiologia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Definições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Principais </a:t>
            </a:r>
            <a:r>
              <a:rPr lang="pt-BR" dirty="0" err="1" smtClean="0"/>
              <a:t>cefaléias</a:t>
            </a:r>
            <a:r>
              <a:rPr lang="pt-BR" dirty="0" smtClean="0"/>
              <a:t> primárias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Evolução Temporal da Dor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Critérios clínicos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err="1" smtClean="0"/>
              <a:t>Migrânea</a:t>
            </a:r>
            <a:endParaRPr lang="pt-B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err="1" smtClean="0"/>
              <a:t>Cefaléia</a:t>
            </a:r>
            <a:r>
              <a:rPr lang="pt-BR" dirty="0" smtClean="0"/>
              <a:t> Tensional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Cefalalgias </a:t>
            </a:r>
            <a:r>
              <a:rPr lang="pt-BR" dirty="0" err="1"/>
              <a:t>autonomicas</a:t>
            </a:r>
            <a:r>
              <a:rPr lang="pt-BR" dirty="0"/>
              <a:t> trigêmeas </a:t>
            </a:r>
            <a:endParaRPr lang="pt-B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Outras </a:t>
            </a:r>
            <a:r>
              <a:rPr lang="pt-BR" dirty="0" err="1" smtClean="0"/>
              <a:t>cefaléias</a:t>
            </a:r>
            <a:endParaRPr lang="pt-B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Cefaléias</a:t>
            </a:r>
            <a:r>
              <a:rPr lang="pt-BR" dirty="0" smtClean="0"/>
              <a:t> Primárias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719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2. Associação com cafeína (antagonista dos receptores A2)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2348880"/>
            <a:ext cx="8229600" cy="3993307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pt-BR" dirty="0" smtClean="0"/>
              <a:t>Há evidências que a combinação de paracetamol (1000mg, + aspirina 1000mg + cafeína 260 mg) pode ser tão ou mais eficiente do que o </a:t>
            </a:r>
            <a:r>
              <a:rPr lang="pt-BR" dirty="0" err="1" smtClean="0"/>
              <a:t>sumatripano</a:t>
            </a:r>
            <a:r>
              <a:rPr lang="pt-BR" dirty="0" smtClean="0"/>
              <a:t> 50mg na </a:t>
            </a:r>
            <a:r>
              <a:rPr lang="pt-BR" dirty="0" err="1" smtClean="0"/>
              <a:t>migrânea</a:t>
            </a:r>
            <a:r>
              <a:rPr lang="pt-BR" dirty="0" smtClean="0"/>
              <a:t> de moderada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37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14800" cy="701040"/>
          </a:xfrm>
        </p:spPr>
        <p:txBody>
          <a:bodyPr/>
          <a:lstStyle/>
          <a:p>
            <a:r>
              <a:rPr lang="pt-BR" dirty="0" smtClean="0"/>
              <a:t>3. </a:t>
            </a:r>
            <a:r>
              <a:rPr lang="pt-BR" dirty="0" err="1" smtClean="0"/>
              <a:t>AINEs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412776"/>
            <a:ext cx="8496944" cy="51125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smtClean="0"/>
              <a:t>Ação anti-inflamatória: a redução das prostaglandinas vasodilatadoras (PGE2);</a:t>
            </a:r>
          </a:p>
          <a:p>
            <a:pPr algn="l"/>
            <a:r>
              <a:rPr lang="pt-BR" dirty="0" smtClean="0"/>
              <a:t>Ação analgésica: menor sensibilização de terminações nervosas </a:t>
            </a:r>
            <a:r>
              <a:rPr lang="pt-BR" dirty="0" err="1" smtClean="0"/>
              <a:t>noniceptivas</a:t>
            </a:r>
            <a:r>
              <a:rPr lang="pt-BR" dirty="0" smtClean="0"/>
              <a:t> e mediadores da inflamação (bradicinina e 5-hidroxitriptamina).</a:t>
            </a:r>
          </a:p>
          <a:p>
            <a:pPr algn="l"/>
            <a:r>
              <a:rPr lang="pt-BR" dirty="0" smtClean="0"/>
              <a:t>Ação como antipirético: diminuição da PG mediadora (produzida em resposta a IL-1) que aumenta o ponto de ajuste hipotalâmico.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Ác</a:t>
            </a:r>
            <a:r>
              <a:rPr lang="pt-BR" dirty="0" smtClean="0"/>
              <a:t>. </a:t>
            </a:r>
            <a:r>
              <a:rPr lang="pt-BR" dirty="0" err="1" smtClean="0"/>
              <a:t>Tolfenâmico</a:t>
            </a:r>
            <a:r>
              <a:rPr lang="pt-BR" dirty="0" smtClean="0"/>
              <a:t> (200-400mg);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Cetoprofeno</a:t>
            </a:r>
            <a:r>
              <a:rPr lang="pt-BR" dirty="0" smtClean="0"/>
              <a:t> (100mg);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Diclofenaco</a:t>
            </a:r>
            <a:r>
              <a:rPr lang="pt-BR" dirty="0" smtClean="0"/>
              <a:t> (50 a 100mg);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Ibuprofeno</a:t>
            </a:r>
            <a:r>
              <a:rPr lang="pt-BR" dirty="0" smtClean="0"/>
              <a:t> (400 a 800mg);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Indometacina  (25 a 50mg);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Naproxeno</a:t>
            </a:r>
            <a:r>
              <a:rPr lang="pt-BR" dirty="0" smtClean="0"/>
              <a:t> (250 a 500mg);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Nimesulida</a:t>
            </a:r>
            <a:r>
              <a:rPr lang="pt-BR" dirty="0" smtClean="0"/>
              <a:t> (100mg) - Mecanismo de ação: Diminuição de </a:t>
            </a:r>
            <a:r>
              <a:rPr lang="pt-BR" dirty="0" err="1" smtClean="0"/>
              <a:t>PGs</a:t>
            </a:r>
            <a:endParaRPr lang="pt-BR" dirty="0" smtClean="0"/>
          </a:p>
          <a:p>
            <a:pPr algn="l"/>
            <a:r>
              <a:rPr lang="pt-BR" dirty="0" smtClean="0"/>
              <a:t>Efeitos adversos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AINEs</a:t>
            </a:r>
            <a:r>
              <a:rPr lang="pt-BR" dirty="0" smtClean="0"/>
              <a:t> não-seletivos: dispepsia, náuseas e vômitos; lesão gástrica (em usuários crônicos) com risco de hemorragia; reações cutâneas; insuficiência renal reversível; "</a:t>
            </a:r>
            <a:r>
              <a:rPr lang="pt-BR" dirty="0" err="1" smtClean="0"/>
              <a:t>Nefropatia</a:t>
            </a:r>
            <a:r>
              <a:rPr lang="pt-BR" dirty="0" smtClean="0"/>
              <a:t> associada a analgésicos" (uso contínuo e prolongado de altas doses diárias).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AINE COX-2 seletivos- </a:t>
            </a:r>
            <a:r>
              <a:rPr lang="pt-BR" dirty="0" err="1" smtClean="0"/>
              <a:t>Coxibes</a:t>
            </a:r>
            <a:r>
              <a:rPr lang="pt-BR" dirty="0" smtClean="0"/>
              <a:t>: desenvolvimento de eventos trombóticos, em especial em pacientes com aterosclerose coronariana ou de infarto.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459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4. Combinação analgésico comuns + AINE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2924944"/>
            <a:ext cx="7912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dirty="0" smtClean="0"/>
              <a:t>Há evidências que ligam a patogenia da cefaleia da aos receptores 5–HT: </a:t>
            </a:r>
            <a:r>
              <a:rPr lang="pt-BR" sz="3600" dirty="0" err="1" smtClean="0"/>
              <a:t>Triptanos</a:t>
            </a:r>
            <a:r>
              <a:rPr lang="pt-BR" sz="3600" dirty="0" smtClean="0"/>
              <a:t> e Ergotaminas (?).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De uma maneira geral, devem ser evitados em Gravidez, HAS e doença vascular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613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14800" cy="701040"/>
          </a:xfrm>
        </p:spPr>
        <p:txBody>
          <a:bodyPr/>
          <a:lstStyle/>
          <a:p>
            <a:r>
              <a:rPr lang="pt-BR" dirty="0" smtClean="0"/>
              <a:t>5. </a:t>
            </a:r>
            <a:r>
              <a:rPr lang="pt-BR" dirty="0" err="1" smtClean="0"/>
              <a:t>Triptanos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 err="1" smtClean="0"/>
              <a:t>Sumatriptano</a:t>
            </a:r>
            <a:r>
              <a:rPr lang="pt-BR" dirty="0" smtClean="0"/>
              <a:t> (50-100 mg):</a:t>
            </a:r>
          </a:p>
          <a:p>
            <a:pPr algn="l"/>
            <a:r>
              <a:rPr lang="pt-BR" dirty="0" smtClean="0"/>
              <a:t>Agonista dos  receptores 5-HT1D. Causa constrição das artérias de grande calibre, inibindo a transmissão do trigêmeo. </a:t>
            </a:r>
          </a:p>
          <a:p>
            <a:pPr algn="l"/>
            <a:r>
              <a:rPr lang="pt-BR" dirty="0" smtClean="0"/>
              <a:t>É eficiente em 70% das </a:t>
            </a:r>
            <a:r>
              <a:rPr lang="pt-BR" dirty="0" err="1" smtClean="0"/>
              <a:t>migrâneas</a:t>
            </a:r>
            <a:r>
              <a:rPr lang="pt-BR" dirty="0" smtClean="0"/>
              <a:t>, mas tem curta duração. </a:t>
            </a:r>
          </a:p>
          <a:p>
            <a:pPr algn="l"/>
            <a:r>
              <a:rPr lang="pt-BR" dirty="0" smtClean="0"/>
              <a:t>Efeitos indesejados: vasoconstrição coronariana e arritmias (contraindicado para pacientes com </a:t>
            </a:r>
            <a:r>
              <a:rPr lang="pt-BR" dirty="0" err="1" smtClean="0"/>
              <a:t>coronariopatia</a:t>
            </a:r>
            <a:r>
              <a:rPr lang="pt-BR" dirty="0" smtClean="0"/>
              <a:t>)</a:t>
            </a:r>
          </a:p>
          <a:p>
            <a:pPr marL="0" indent="0" algn="l">
              <a:buNone/>
            </a:pPr>
            <a:r>
              <a:rPr lang="pt-BR" dirty="0" err="1" smtClean="0"/>
              <a:t>Naratriptano</a:t>
            </a:r>
            <a:r>
              <a:rPr lang="pt-BR" dirty="0" smtClean="0"/>
              <a:t> (2,5 mg); </a:t>
            </a:r>
            <a:r>
              <a:rPr lang="pt-BR" dirty="0" err="1" smtClean="0"/>
              <a:t>Zomitriptano</a:t>
            </a:r>
            <a:r>
              <a:rPr lang="pt-BR" dirty="0" smtClean="0"/>
              <a:t> (2,5 a 5mg); </a:t>
            </a:r>
            <a:r>
              <a:rPr lang="pt-BR" dirty="0" err="1" smtClean="0"/>
              <a:t>Rizatriptano</a:t>
            </a:r>
            <a:r>
              <a:rPr lang="pt-BR" dirty="0" smtClean="0"/>
              <a:t> (5 a 10mg): funcionam da mesma forma que o </a:t>
            </a:r>
            <a:r>
              <a:rPr lang="pt-BR" dirty="0" err="1" smtClean="0"/>
              <a:t>sumatriptano</a:t>
            </a:r>
            <a:r>
              <a:rPr lang="pt-BR" dirty="0" smtClean="0"/>
              <a:t>, mas com algumas vantagens: atravessam melhor a barreira </a:t>
            </a:r>
            <a:r>
              <a:rPr lang="pt-BR" dirty="0" err="1" smtClean="0"/>
              <a:t>hematocefálica</a:t>
            </a:r>
            <a:r>
              <a:rPr lang="pt-BR" dirty="0" smtClean="0"/>
              <a:t>, tem maior duração e a magnitude dos efeitos adversos é menor.</a:t>
            </a:r>
          </a:p>
          <a:p>
            <a:pPr algn="l"/>
            <a:r>
              <a:rPr lang="pt-BR" dirty="0" smtClean="0"/>
              <a:t>Só devem ser tomados no início da dor de cabeça</a:t>
            </a:r>
          </a:p>
          <a:p>
            <a:pPr algn="l"/>
            <a:r>
              <a:rPr lang="pt-BR" dirty="0" smtClean="0"/>
              <a:t>Combinação de AINE + </a:t>
            </a:r>
            <a:r>
              <a:rPr lang="pt-BR" dirty="0" err="1" smtClean="0"/>
              <a:t>triptano</a:t>
            </a:r>
            <a:r>
              <a:rPr lang="pt-BR" dirty="0" smtClean="0"/>
              <a:t> é eficiente para dores de difícil remissão.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160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rmAutofit/>
          </a:bodyPr>
          <a:lstStyle/>
          <a:p>
            <a:r>
              <a:rPr lang="pt-BR" dirty="0" smtClean="0"/>
              <a:t>6. Quadro </a:t>
            </a:r>
            <a:r>
              <a:rPr lang="pt-BR" dirty="0" err="1" smtClean="0"/>
              <a:t>pródromo</a:t>
            </a:r>
            <a:r>
              <a:rPr lang="pt-BR" dirty="0" smtClean="0"/>
              <a:t>, aura e sintomas associados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928802"/>
            <a:ext cx="8229600" cy="4197361"/>
          </a:xfrm>
          <a:prstGeom prst="rect">
            <a:avLst/>
          </a:prstGeom>
        </p:spPr>
        <p:txBody>
          <a:bodyPr/>
          <a:lstStyle/>
          <a:p>
            <a:r>
              <a:rPr lang="pt-BR" dirty="0" err="1" smtClean="0"/>
              <a:t>Anti-eméticos</a:t>
            </a:r>
            <a:r>
              <a:rPr lang="pt-BR" dirty="0" smtClean="0"/>
              <a:t>: </a:t>
            </a:r>
            <a:r>
              <a:rPr lang="pt-BR" dirty="0" err="1" smtClean="0"/>
              <a:t>metoclopramida</a:t>
            </a:r>
            <a:r>
              <a:rPr lang="pt-BR" dirty="0" smtClean="0"/>
              <a:t> 10mg VO; </a:t>
            </a:r>
            <a:r>
              <a:rPr lang="pt-BR" dirty="0" err="1" smtClean="0"/>
              <a:t>domperidona</a:t>
            </a:r>
            <a:r>
              <a:rPr lang="pt-BR" dirty="0" smtClean="0"/>
              <a:t> 20mg VO</a:t>
            </a:r>
          </a:p>
          <a:p>
            <a:pPr marL="0" indent="0">
              <a:buNone/>
            </a:pPr>
            <a:r>
              <a:rPr lang="pt-BR" i="1" dirty="0" smtClean="0"/>
              <a:t>Observação: a dipirona atua, também, nas náuseas, fotofobia, fonofobia e aura.</a:t>
            </a:r>
            <a:endParaRPr lang="pt-BR" i="1" dirty="0"/>
          </a:p>
        </p:txBody>
      </p:sp>
    </p:spTree>
    <p:extLst>
      <p:ext uri="{BB962C8B-B14F-4D97-AF65-F5344CB8AC3E}">
        <p14:creationId xmlns="" xmlns:p14="http://schemas.microsoft.com/office/powerpoint/2010/main" val="12646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TRATAMENTO PROFILÁTICO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Quatro mecanismos básicos: </a:t>
            </a:r>
          </a:p>
          <a:p>
            <a:pPr marL="0" indent="0" algn="l">
              <a:buNone/>
            </a:pPr>
            <a:r>
              <a:rPr lang="pt-BR" dirty="0" smtClean="0"/>
              <a:t>1. Antagonismo dos receptores 5-HT2;</a:t>
            </a:r>
          </a:p>
          <a:p>
            <a:pPr marL="0" indent="0" algn="l">
              <a:buNone/>
            </a:pPr>
            <a:r>
              <a:rPr lang="pt-BR" dirty="0" smtClean="0"/>
              <a:t>2. Modulação do extravasamento plasmático vascular;</a:t>
            </a:r>
          </a:p>
          <a:p>
            <a:pPr marL="0" indent="0" algn="l">
              <a:buNone/>
            </a:pPr>
            <a:r>
              <a:rPr lang="pt-BR" dirty="0" smtClean="0"/>
              <a:t>3. Modulação de mecanismos de controle </a:t>
            </a:r>
            <a:r>
              <a:rPr lang="pt-BR" dirty="0" err="1" smtClean="0"/>
              <a:t>aminérgico</a:t>
            </a:r>
            <a:r>
              <a:rPr lang="pt-BR" dirty="0" smtClean="0"/>
              <a:t> centrais ou efeitos estabilizadores sobre a membrana plasmática via canais voltagem-sensíveis;</a:t>
            </a:r>
          </a:p>
          <a:p>
            <a:pPr marL="0" indent="0" algn="l">
              <a:buNone/>
            </a:pPr>
            <a:r>
              <a:rPr lang="pt-BR" dirty="0" smtClean="0"/>
              <a:t>4. Inibição da formação do óxido nítrico e a ação específica de modulação em canais catiônicos neuronais.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90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pt-BR" dirty="0" smtClean="0"/>
              <a:t>Antagonistas do receptor beta-adrenérgico: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smtClean="0"/>
              <a:t>Bloqueia as respostas simpáticas periféricas</a:t>
            </a:r>
          </a:p>
          <a:p>
            <a:pPr algn="l"/>
            <a:r>
              <a:rPr lang="pt-BR" dirty="0" smtClean="0"/>
              <a:t>Pode causar fadiga, impotência sexual, hipotensão, deixar as extremidades frias, causar depressão e distúrbios de memória, tolerância reduzida para atividades físicas, broncoespasmo e influências negativas no metabolismo glicídico e do colesterol. Pode desencadear a Síndrome de </a:t>
            </a:r>
            <a:r>
              <a:rPr lang="pt-BR" dirty="0" err="1" smtClean="0"/>
              <a:t>Raynaud</a:t>
            </a:r>
            <a:r>
              <a:rPr lang="pt-BR" dirty="0" smtClean="0"/>
              <a:t> (vasoconstrição periférica).</a:t>
            </a:r>
          </a:p>
          <a:p>
            <a:pPr algn="l"/>
            <a:r>
              <a:rPr lang="pt-BR" dirty="0" err="1" smtClean="0"/>
              <a:t>Contraindicações</a:t>
            </a:r>
            <a:r>
              <a:rPr lang="pt-BR" dirty="0" smtClean="0"/>
              <a:t>: asma, bloqueio cardíaco, doença vascular periférica; DM, bradicardia (Frequência de pulso inferior de 60 </a:t>
            </a:r>
            <a:r>
              <a:rPr lang="pt-BR" dirty="0" err="1" smtClean="0"/>
              <a:t>bpm</a:t>
            </a:r>
            <a:r>
              <a:rPr lang="pt-BR" dirty="0" smtClean="0"/>
              <a:t> contraindica o uso de betabloqueador).</a:t>
            </a:r>
          </a:p>
          <a:p>
            <a:pPr marL="0" indent="0" algn="l">
              <a:buNone/>
            </a:pPr>
            <a:r>
              <a:rPr lang="pt-BR" dirty="0" smtClean="0"/>
              <a:t>&gt;&gt; Propranolol  40-240mg (2 a 3 vezes/dia)</a:t>
            </a:r>
          </a:p>
          <a:p>
            <a:pPr marL="0" indent="0" algn="l">
              <a:buNone/>
            </a:pPr>
            <a:r>
              <a:rPr lang="pt-BR" dirty="0" err="1" smtClean="0"/>
              <a:t>Atenolol</a:t>
            </a:r>
            <a:r>
              <a:rPr lang="pt-BR" dirty="0" smtClean="0"/>
              <a:t>  25-150mg (1 a 2 vezes/dia). </a:t>
            </a:r>
          </a:p>
          <a:p>
            <a:pPr marL="0" indent="0" algn="l">
              <a:buNone/>
            </a:pPr>
            <a:r>
              <a:rPr lang="pt-BR" dirty="0" err="1" smtClean="0"/>
              <a:t>Nadolol</a:t>
            </a:r>
            <a:r>
              <a:rPr lang="pt-BR" dirty="0" smtClean="0"/>
              <a:t>  40-120mg (1 a 2 vezes/dia)</a:t>
            </a:r>
          </a:p>
          <a:p>
            <a:pPr marL="0" indent="0" algn="l">
              <a:buNone/>
            </a:pPr>
            <a:r>
              <a:rPr lang="pt-BR" dirty="0" err="1" smtClean="0"/>
              <a:t>Metoprolol</a:t>
            </a:r>
            <a:r>
              <a:rPr lang="pt-BR" dirty="0" smtClean="0"/>
              <a:t> 100-200mg (1 a 2 vezes/dia)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089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2309" y="809105"/>
            <a:ext cx="4114800" cy="701040"/>
          </a:xfrm>
        </p:spPr>
        <p:txBody>
          <a:bodyPr/>
          <a:lstStyle/>
          <a:p>
            <a:r>
              <a:rPr lang="pt-BR" dirty="0" smtClean="0"/>
              <a:t>ANTIDEPRESSIVOS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pt-BR" dirty="0" smtClean="0"/>
              <a:t>A. Antidepressivos tricíclicos (TCA), inibidores não-seletivos da captação das </a:t>
            </a:r>
            <a:r>
              <a:rPr lang="pt-BR" dirty="0" err="1" smtClean="0"/>
              <a:t>monoaminas</a:t>
            </a:r>
            <a:r>
              <a:rPr lang="pt-BR" dirty="0" smtClean="0"/>
              <a:t> (serotonina e noradrenalina):</a:t>
            </a:r>
          </a:p>
          <a:p>
            <a:pPr algn="l"/>
            <a:r>
              <a:rPr lang="pt-BR" dirty="0" smtClean="0"/>
              <a:t>Bastante úteis em casos de </a:t>
            </a:r>
            <a:r>
              <a:rPr lang="pt-BR" dirty="0" err="1" smtClean="0"/>
              <a:t>migrânea</a:t>
            </a:r>
            <a:r>
              <a:rPr lang="pt-BR" dirty="0" smtClean="0"/>
              <a:t> associada a sintomas depressivos, insônia, abuso de analgésico e </a:t>
            </a:r>
            <a:r>
              <a:rPr lang="pt-BR" dirty="0" err="1" smtClean="0"/>
              <a:t>ergóticos</a:t>
            </a:r>
            <a:r>
              <a:rPr lang="pt-BR" dirty="0" smtClean="0"/>
              <a:t>, alta frequência de crises e cefaleia tensional.</a:t>
            </a:r>
          </a:p>
          <a:p>
            <a:pPr algn="l"/>
            <a:r>
              <a:rPr lang="pt-BR" dirty="0" smtClean="0"/>
              <a:t>Há interação com depressores do SNC (especialmente álcool, </a:t>
            </a:r>
            <a:r>
              <a:rPr lang="pt-BR" dirty="0" err="1" smtClean="0"/>
              <a:t>MAOIs</a:t>
            </a:r>
            <a:r>
              <a:rPr lang="pt-BR" dirty="0" smtClean="0"/>
              <a:t>)</a:t>
            </a:r>
          </a:p>
          <a:p>
            <a:pPr algn="l"/>
            <a:r>
              <a:rPr lang="pt-BR" dirty="0" smtClean="0"/>
              <a:t>Efeitos adversos: sedação, efeitos anticolinérgicos (boca seca, constipação, visão turva, retenção urinaria etc.) hipotensão postural; convulsões; impotência</a:t>
            </a:r>
          </a:p>
          <a:p>
            <a:pPr algn="l"/>
            <a:r>
              <a:rPr lang="pt-BR" dirty="0" err="1" smtClean="0"/>
              <a:t>Contraindicações</a:t>
            </a:r>
            <a:r>
              <a:rPr lang="pt-BR" dirty="0" smtClean="0"/>
              <a:t>: Arritmia cardíaca, cardiopatia.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Amitriptilina</a:t>
            </a:r>
            <a:r>
              <a:rPr lang="pt-BR" dirty="0" smtClean="0"/>
              <a:t> 12,5-75mg (1 a 3 vezes ao dia)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Nortriptilina</a:t>
            </a:r>
            <a:r>
              <a:rPr lang="pt-BR" dirty="0" smtClean="0"/>
              <a:t> 10-75mg (1 a 3 vezes ao dia)</a:t>
            </a:r>
          </a:p>
          <a:p>
            <a:pPr algn="l"/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B. Inibidores seletivos da </a:t>
            </a:r>
            <a:r>
              <a:rPr lang="pt-BR" dirty="0" err="1" smtClean="0"/>
              <a:t>recaptação</a:t>
            </a:r>
            <a:r>
              <a:rPr lang="pt-BR" dirty="0" smtClean="0"/>
              <a:t> de serotonina (fluoxetina, </a:t>
            </a:r>
            <a:r>
              <a:rPr lang="pt-BR" dirty="0" err="1" smtClean="0"/>
              <a:t>sertralina</a:t>
            </a:r>
            <a:r>
              <a:rPr lang="pt-BR" dirty="0" smtClean="0"/>
              <a:t>).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Fluoxetina (20mg): disponível na rede de saúde brasileira.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Sertralina</a:t>
            </a:r>
            <a:r>
              <a:rPr lang="pt-BR" dirty="0" smtClean="0"/>
              <a:t>: (50 a 100mg).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658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114800" cy="701040"/>
          </a:xfrm>
        </p:spPr>
        <p:txBody>
          <a:bodyPr/>
          <a:lstStyle/>
          <a:p>
            <a:r>
              <a:rPr lang="pt-BR" dirty="0" smtClean="0"/>
              <a:t>ANTIDEPRESSIVOS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pt-BR" dirty="0" smtClean="0"/>
              <a:t>C. Classe dos inibidores da MAO (aumento da noradrenalina, serotonina e dopamina): </a:t>
            </a:r>
          </a:p>
          <a:p>
            <a:pPr algn="l"/>
            <a:r>
              <a:rPr lang="pt-BR" dirty="0" smtClean="0"/>
              <a:t>Formas mais graves e refratárias, ou para pacientes com severa depressão associada</a:t>
            </a:r>
          </a:p>
          <a:p>
            <a:pPr algn="l"/>
            <a:r>
              <a:rPr lang="pt-BR" dirty="0" smtClean="0"/>
              <a:t>Efeitos adversos: hipotensão ortostática severa, redução significativa e incapacitante da libido, agitação psicomotora e grave crise hipertensiva. </a:t>
            </a:r>
          </a:p>
          <a:p>
            <a:pPr algn="l"/>
            <a:r>
              <a:rPr lang="pt-BR" dirty="0" err="1" smtClean="0"/>
              <a:t>Contraindicações</a:t>
            </a:r>
            <a:r>
              <a:rPr lang="pt-BR" dirty="0" smtClean="0"/>
              <a:t>: uso concomitante de agonistas seletivos da serotonina, os quais também são metabolizados pela MAO.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Fenelzina</a:t>
            </a:r>
            <a:r>
              <a:rPr lang="pt-BR" dirty="0" smtClean="0"/>
              <a:t> e a </a:t>
            </a:r>
            <a:r>
              <a:rPr lang="pt-BR" dirty="0" err="1" smtClean="0"/>
              <a:t>tranilcipromina</a:t>
            </a:r>
            <a:r>
              <a:rPr lang="pt-BR" dirty="0" smtClean="0"/>
              <a:t>, nas doses de 15 a 60mg/dia. </a:t>
            </a:r>
          </a:p>
          <a:p>
            <a:pPr algn="l"/>
            <a:endParaRPr lang="pt-BR" dirty="0" smtClean="0"/>
          </a:p>
          <a:p>
            <a:pPr marL="0" indent="0" algn="l">
              <a:buNone/>
            </a:pPr>
            <a:r>
              <a:rPr lang="pt-BR" dirty="0" smtClean="0"/>
              <a:t>D. Classe dos inibidores da </a:t>
            </a:r>
            <a:r>
              <a:rPr lang="pt-BR" dirty="0" err="1" smtClean="0"/>
              <a:t>recaptação</a:t>
            </a:r>
            <a:r>
              <a:rPr lang="pt-BR" dirty="0" smtClean="0"/>
              <a:t> da noradrenalina e serotonina (</a:t>
            </a:r>
            <a:r>
              <a:rPr lang="pt-BR" dirty="0" err="1" smtClean="0"/>
              <a:t>Venlafaxina</a:t>
            </a:r>
            <a:r>
              <a:rPr lang="pt-BR" dirty="0" smtClean="0"/>
              <a:t>).</a:t>
            </a:r>
          </a:p>
          <a:p>
            <a:pPr marL="0" indent="0" algn="l">
              <a:buNone/>
            </a:pPr>
            <a:r>
              <a:rPr lang="pt-BR" dirty="0" smtClean="0"/>
              <a:t>E. Classe dos antidepressivos específicos noradrenalina e serotonina/dopamina-atípicos (</a:t>
            </a:r>
            <a:r>
              <a:rPr lang="pt-BR" dirty="0" err="1" smtClean="0"/>
              <a:t>Mianserina</a:t>
            </a:r>
            <a:r>
              <a:rPr lang="pt-BR" dirty="0" smtClean="0"/>
              <a:t>, </a:t>
            </a:r>
            <a:r>
              <a:rPr lang="pt-BR" dirty="0" err="1" smtClean="0"/>
              <a:t>Mirtazapina</a:t>
            </a:r>
            <a:r>
              <a:rPr lang="pt-BR" dirty="0" smtClean="0"/>
              <a:t>, </a:t>
            </a:r>
            <a:r>
              <a:rPr lang="pt-BR" dirty="0" err="1" smtClean="0"/>
              <a:t>Duloxetina</a:t>
            </a:r>
            <a:r>
              <a:rPr lang="pt-BR" dirty="0" smtClean="0"/>
              <a:t>, </a:t>
            </a:r>
            <a:r>
              <a:rPr lang="pt-BR" dirty="0" err="1" smtClean="0"/>
              <a:t>Amineptina</a:t>
            </a:r>
            <a:r>
              <a:rPr lang="pt-BR" dirty="0" smtClean="0"/>
              <a:t>).</a:t>
            </a:r>
          </a:p>
          <a:p>
            <a:pPr marL="0" indent="0" algn="l">
              <a:buNone/>
            </a:pPr>
            <a:r>
              <a:rPr lang="pt-BR" dirty="0" smtClean="0"/>
              <a:t>F. Antagonistas de serotonina e inibidores da </a:t>
            </a:r>
            <a:r>
              <a:rPr lang="pt-BR" dirty="0" err="1" smtClean="0"/>
              <a:t>recaptação</a:t>
            </a:r>
            <a:r>
              <a:rPr lang="pt-BR" dirty="0" smtClean="0"/>
              <a:t> de serotonina (</a:t>
            </a:r>
            <a:r>
              <a:rPr lang="pt-BR" dirty="0" err="1" smtClean="0"/>
              <a:t>Nefazodona</a:t>
            </a:r>
            <a:r>
              <a:rPr lang="pt-BR" dirty="0" smtClean="0"/>
              <a:t> e </a:t>
            </a:r>
            <a:r>
              <a:rPr lang="pt-BR" dirty="0" err="1" smtClean="0"/>
              <a:t>Trazodona</a:t>
            </a:r>
            <a:r>
              <a:rPr lang="pt-BR" dirty="0" smtClean="0"/>
              <a:t>).</a:t>
            </a:r>
          </a:p>
          <a:p>
            <a:pPr marL="0" indent="0" algn="l">
              <a:buNone/>
            </a:pPr>
            <a:r>
              <a:rPr lang="pt-BR" dirty="0" smtClean="0"/>
              <a:t>G. Classe dos inibidores seletivos da </a:t>
            </a:r>
            <a:r>
              <a:rPr lang="pt-BR" dirty="0" err="1" smtClean="0"/>
              <a:t>recaptação</a:t>
            </a:r>
            <a:r>
              <a:rPr lang="pt-BR" dirty="0" smtClean="0"/>
              <a:t> de noradrenalina (</a:t>
            </a:r>
            <a:r>
              <a:rPr lang="pt-BR" dirty="0" err="1" smtClean="0"/>
              <a:t>reboxetina</a:t>
            </a:r>
            <a:r>
              <a:rPr lang="pt-BR" dirty="0" smtClean="0"/>
              <a:t>).</a:t>
            </a:r>
          </a:p>
          <a:p>
            <a:pPr marL="0" indent="0" algn="l">
              <a:buNone/>
            </a:pPr>
            <a:r>
              <a:rPr lang="pt-BR" dirty="0" smtClean="0"/>
              <a:t>H. Classe dos inibidores da </a:t>
            </a:r>
            <a:r>
              <a:rPr lang="pt-BR" dirty="0" err="1" smtClean="0"/>
              <a:t>recaptação</a:t>
            </a:r>
            <a:r>
              <a:rPr lang="pt-BR" dirty="0" smtClean="0"/>
              <a:t> de noradrenalina e dopamina (</a:t>
            </a:r>
            <a:r>
              <a:rPr lang="pt-BR" dirty="0" err="1" smtClean="0"/>
              <a:t>Bupropiona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81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pt-BR" dirty="0" smtClean="0"/>
              <a:t>Bloqueadores dos canais de cálcio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smtClean="0"/>
              <a:t>É especialmente útil em pacientes com hipertensão associada. </a:t>
            </a:r>
          </a:p>
          <a:p>
            <a:pPr algn="l"/>
            <a:r>
              <a:rPr lang="pt-BR" dirty="0"/>
              <a:t>E</a:t>
            </a:r>
            <a:r>
              <a:rPr lang="pt-BR" dirty="0" smtClean="0"/>
              <a:t>feitos adversos: sonolência, ganho de peso, depressão, síndromes extrapiramidais, astenia, dores musculares e </a:t>
            </a:r>
            <a:r>
              <a:rPr lang="pt-BR" dirty="0" err="1" smtClean="0"/>
              <a:t>parestesias</a:t>
            </a:r>
            <a:r>
              <a:rPr lang="pt-BR" dirty="0" smtClean="0"/>
              <a:t>. Esta relacionado a síndrome de </a:t>
            </a:r>
            <a:r>
              <a:rPr lang="pt-BR" dirty="0" err="1" smtClean="0"/>
              <a:t>parkinson</a:t>
            </a:r>
            <a:r>
              <a:rPr lang="pt-BR" dirty="0" smtClean="0"/>
              <a:t> secundário.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Flunarizina</a:t>
            </a:r>
            <a:r>
              <a:rPr lang="pt-BR" dirty="0" smtClean="0"/>
              <a:t> 5-10mg (1 vez ao dia)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332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/>
              <a:t> </a:t>
            </a:r>
            <a:r>
              <a:rPr lang="pt-BR" dirty="0" smtClean="0"/>
              <a:t>As </a:t>
            </a:r>
            <a:r>
              <a:rPr lang="pt-BR" dirty="0" err="1" smtClean="0"/>
              <a:t>cefaléias</a:t>
            </a:r>
            <a:r>
              <a:rPr lang="pt-BR" dirty="0" smtClean="0"/>
              <a:t> constituem a 3</a:t>
            </a:r>
            <a:r>
              <a:rPr lang="pt-BR" sz="2400" dirty="0" smtClean="0"/>
              <a:t>ª </a:t>
            </a:r>
            <a:r>
              <a:rPr lang="pt-BR" dirty="0" smtClean="0"/>
              <a:t>causa de atendimento ambulatorial em clínica médica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1ª causa de atendimento em ambulatório de neurologia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Está entre as cinco principais causas de atendimento em PS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99% das mulheres terão pelo menos um episodio de cefaleia ao longo da vida, enquanto 93% de todos os homens terão a mesma queixa.</a:t>
            </a:r>
          </a:p>
          <a:p>
            <a:pPr algn="l"/>
            <a:r>
              <a:rPr lang="pt-BR" dirty="0" smtClean="0"/>
              <a:t>Razão mulher/homem: 1:1 antes puberdade e após essa fase, 3:1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08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pt-BR" dirty="0" smtClean="0"/>
              <a:t>Antagonistas dos receptores serotoninérgicos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smtClean="0"/>
              <a:t>Antagonistas dos receptores 5-HT2</a:t>
            </a:r>
          </a:p>
          <a:p>
            <a:pPr algn="l"/>
            <a:r>
              <a:rPr lang="pt-BR" dirty="0" smtClean="0"/>
              <a:t>Principais fármacos: </a:t>
            </a:r>
            <a:r>
              <a:rPr lang="pt-BR" dirty="0" err="1" smtClean="0"/>
              <a:t>metisergida</a:t>
            </a:r>
            <a:r>
              <a:rPr lang="pt-BR" dirty="0" smtClean="0"/>
              <a:t>, </a:t>
            </a:r>
            <a:r>
              <a:rPr lang="pt-BR" dirty="0" err="1" smtClean="0"/>
              <a:t>pizotifeno</a:t>
            </a:r>
            <a:r>
              <a:rPr lang="pt-BR" dirty="0" smtClean="0"/>
              <a:t> e </a:t>
            </a:r>
            <a:r>
              <a:rPr lang="pt-BR" dirty="0" err="1" smtClean="0"/>
              <a:t>ciproeptadina</a:t>
            </a:r>
            <a:endParaRPr lang="pt-BR" dirty="0" smtClean="0"/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Metissergida</a:t>
            </a:r>
            <a:r>
              <a:rPr lang="pt-BR" dirty="0" smtClean="0"/>
              <a:t> (2 a 6mg/dia em 2 ou 3 tomadas) - alcaloide do esporão do centeio (muitos efeitos colaterais)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Pizotifeno</a:t>
            </a:r>
            <a:r>
              <a:rPr lang="pt-BR" dirty="0" smtClean="0"/>
              <a:t>  - (1,5 a 3 mg/dia em 2 ou 3 tomadas) - usado em crianças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Ciproeptadina</a:t>
            </a:r>
            <a:r>
              <a:rPr lang="pt-BR" dirty="0" smtClean="0"/>
              <a:t> –(4 e 12 mg/dia) - usado em crianças.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04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Antiepiléticos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640960" cy="49251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t-BR" dirty="0" smtClean="0"/>
              <a:t>Ácido </a:t>
            </a:r>
            <a:r>
              <a:rPr lang="pt-BR" dirty="0" err="1" smtClean="0"/>
              <a:t>Valpróico</a:t>
            </a:r>
            <a:r>
              <a:rPr lang="pt-BR" dirty="0" smtClean="0"/>
              <a:t> ou </a:t>
            </a:r>
            <a:r>
              <a:rPr lang="pt-BR" dirty="0" err="1" smtClean="0"/>
              <a:t>Valproato</a:t>
            </a:r>
            <a:r>
              <a:rPr lang="pt-BR" dirty="0" smtClean="0"/>
              <a:t> de sódio 500-1500mg (2-3x/dia)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Divalproato</a:t>
            </a:r>
            <a:r>
              <a:rPr lang="pt-BR" dirty="0" smtClean="0"/>
              <a:t> de sódio (500 a 1500 mg/dia (1-2x/dia)</a:t>
            </a:r>
          </a:p>
          <a:p>
            <a:pPr algn="l"/>
            <a:r>
              <a:rPr lang="pt-BR" dirty="0" smtClean="0"/>
              <a:t>Efeitos adversos: sonolência, ganho de peso, tremor, alopecia, </a:t>
            </a:r>
            <a:r>
              <a:rPr lang="pt-BR" dirty="0" err="1" smtClean="0"/>
              <a:t>epigastralgia</a:t>
            </a:r>
            <a:r>
              <a:rPr lang="pt-BR" dirty="0" smtClean="0"/>
              <a:t>, náuseas e hepatopatia</a:t>
            </a:r>
          </a:p>
          <a:p>
            <a:pPr algn="l"/>
            <a:endParaRPr lang="pt-BR" dirty="0" smtClean="0"/>
          </a:p>
          <a:p>
            <a:pPr algn="l">
              <a:buFont typeface="Wingdings" panose="05000000000000000000" pitchFamily="2" charset="2"/>
              <a:buChar char="Ø"/>
            </a:pPr>
            <a:r>
              <a:rPr lang="pt-BR" dirty="0" err="1" smtClean="0"/>
              <a:t>Topiramato</a:t>
            </a:r>
            <a:r>
              <a:rPr lang="pt-BR" dirty="0" smtClean="0"/>
              <a:t> 25-200mg (1-3x/dia)</a:t>
            </a:r>
          </a:p>
          <a:p>
            <a:pPr algn="l"/>
            <a:r>
              <a:rPr lang="pt-BR" dirty="0" smtClean="0"/>
              <a:t>Efeitos colaterais: </a:t>
            </a:r>
            <a:r>
              <a:rPr lang="pt-BR" dirty="0" err="1" smtClean="0"/>
              <a:t>parestesia</a:t>
            </a:r>
            <a:r>
              <a:rPr lang="pt-BR" dirty="0" smtClean="0"/>
              <a:t>, perda de peso, alterações cognitivas, anorexia, alterações de paladar e predisposição a </a:t>
            </a:r>
            <a:r>
              <a:rPr lang="pt-BR" dirty="0" err="1" smtClean="0"/>
              <a:t>nefrocalcinose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774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Observação: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Amitriptilina</a:t>
            </a:r>
            <a:r>
              <a:rPr lang="pt-BR" dirty="0" smtClean="0"/>
              <a:t> e </a:t>
            </a:r>
            <a:r>
              <a:rPr lang="pt-BR" dirty="0" err="1" smtClean="0"/>
              <a:t>doxepina</a:t>
            </a:r>
            <a:r>
              <a:rPr lang="pt-BR" dirty="0" smtClean="0"/>
              <a:t> não costumam ser recomendados para os indivíduos mais velhos por causa dos riscos de comprometimento cognitivo, retenção urinária, e arritmia cardíaca. </a:t>
            </a:r>
          </a:p>
          <a:p>
            <a:pPr algn="l"/>
            <a:r>
              <a:rPr lang="pt-BR" dirty="0" smtClean="0"/>
              <a:t>Prefere-se medicamentos como: </a:t>
            </a:r>
            <a:r>
              <a:rPr lang="pt-BR" dirty="0" err="1" smtClean="0"/>
              <a:t>divalproato</a:t>
            </a:r>
            <a:r>
              <a:rPr lang="pt-BR" dirty="0" smtClean="0"/>
              <a:t> de sódio, </a:t>
            </a:r>
            <a:r>
              <a:rPr lang="pt-BR" dirty="0" err="1" smtClean="0"/>
              <a:t>topiramato</a:t>
            </a:r>
            <a:r>
              <a:rPr lang="pt-BR" dirty="0" smtClean="0"/>
              <a:t>, </a:t>
            </a:r>
            <a:r>
              <a:rPr lang="pt-BR" dirty="0" err="1" smtClean="0"/>
              <a:t>metoprolol</a:t>
            </a:r>
            <a:r>
              <a:rPr lang="pt-BR" dirty="0" smtClean="0"/>
              <a:t> e propranolol.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197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pt-BR" dirty="0" smtClean="0"/>
              <a:t>TRATAMENTO NÃO MEDICAMENTOSO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285860"/>
            <a:ext cx="8640960" cy="48403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Afastar desencadeantes de crise: regular os hábitos de sono, dieta e diminuição de fatores estressores emocionais</a:t>
            </a:r>
          </a:p>
          <a:p>
            <a:pPr marL="0" indent="0">
              <a:buNone/>
            </a:pPr>
            <a:r>
              <a:rPr lang="pt-BR" i="1" dirty="0" err="1" smtClean="0"/>
              <a:t>Obs</a:t>
            </a:r>
            <a:r>
              <a:rPr lang="pt-BR" i="1" dirty="0" smtClean="0"/>
              <a:t>: acredita-se que em menos de 20% dos casos a eliminação do alimento gatilho reduz a frequência dos episódios</a:t>
            </a:r>
          </a:p>
          <a:p>
            <a:r>
              <a:rPr lang="pt-BR" dirty="0" smtClean="0"/>
              <a:t>Realização de exercícios regulares</a:t>
            </a:r>
          </a:p>
          <a:p>
            <a:r>
              <a:rPr lang="pt-BR" dirty="0" smtClean="0"/>
              <a:t>Aplicação de compressa fria na região afetada para o alívio da dor</a:t>
            </a:r>
          </a:p>
          <a:p>
            <a:r>
              <a:rPr lang="pt-BR" dirty="0" smtClean="0"/>
              <a:t>Técnicas de relaxamento e fisioterapia</a:t>
            </a:r>
          </a:p>
          <a:p>
            <a:r>
              <a:rPr lang="pt-BR" dirty="0" smtClean="0"/>
              <a:t>Acupuntura</a:t>
            </a:r>
          </a:p>
          <a:p>
            <a:r>
              <a:rPr lang="pt-BR" dirty="0" smtClean="0"/>
              <a:t>Mulheres com </a:t>
            </a:r>
            <a:r>
              <a:rPr lang="pt-BR" dirty="0" err="1" smtClean="0"/>
              <a:t>migrânea</a:t>
            </a:r>
            <a:r>
              <a:rPr lang="pt-BR" dirty="0" smtClean="0"/>
              <a:t> com aura não devem fazer uso de pílula combinada como forma de contracepção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634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Cefaléia do tipo tensional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2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/>
              <a:t>Em sua forma episódica, é a mais comum das cefaléias primárias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Nomes anteriores: </a:t>
            </a:r>
            <a:r>
              <a:rPr lang="pt-BR" dirty="0"/>
              <a:t> cefaléia de contração muscular, cefaléia de estresse, cefaléia </a:t>
            </a:r>
            <a:r>
              <a:rPr lang="pt-BR" dirty="0" smtClean="0"/>
              <a:t>psicogênica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/>
              <a:t>Atualmente, a cefaléia do tipo tensional está bem definida na classificação da Sociedade Internacional de </a:t>
            </a:r>
            <a:r>
              <a:rPr lang="pt-BR" dirty="0" smtClean="0"/>
              <a:t>Cefaléia, </a:t>
            </a:r>
            <a:r>
              <a:rPr lang="pt-BR" dirty="0"/>
              <a:t>com critérios claros de diagnóstico.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31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/>
              <a:t>Possui elevada prevalência, mas por não ser tão intensa, faz com que muitos pacientes não procurem atendimento médico, mesmo em sua forma crônica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Prevalência na vida toda: </a:t>
            </a:r>
            <a:r>
              <a:rPr lang="pt-BR" dirty="0"/>
              <a:t>69% em homens e 88% em </a:t>
            </a:r>
            <a:r>
              <a:rPr lang="pt-BR" dirty="0" smtClean="0"/>
              <a:t>mulheres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Prevalência em um ano: </a:t>
            </a:r>
            <a:r>
              <a:rPr lang="pt-BR" dirty="0"/>
              <a:t>63% nos homens e 86% nas </a:t>
            </a:r>
            <a:r>
              <a:rPr lang="pt-BR" dirty="0" smtClean="0"/>
              <a:t>mulheres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A forma esporádica pode evoluir para a forma crônica ou a cefaléia apresenta caráter crônico desde o início do quadro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065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pt-BR" dirty="0"/>
              <a:t>O diagnóstico é clínico e geralmente não requer exames </a:t>
            </a:r>
            <a:r>
              <a:rPr lang="pt-BR" dirty="0" smtClean="0"/>
              <a:t>complementares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Exame neurológico sem alterações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Palpação dos músculos </a:t>
            </a:r>
            <a:r>
              <a:rPr lang="pt-BR" dirty="0" err="1" smtClean="0"/>
              <a:t>pericranianos</a:t>
            </a:r>
            <a:r>
              <a:rPr lang="pt-BR" dirty="0" smtClean="0"/>
              <a:t> é um exame importante (pode ou não haver sensibilidade)</a:t>
            </a:r>
          </a:p>
          <a:p>
            <a:pPr algn="l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Diagnóstico e Quadro Clínico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21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pt-BR" dirty="0" smtClean="0"/>
              <a:t>Dor do tipo aperto, peso ou pressão envolvendo a cabeça (“faixa” ou “capacete”), de localização bilateral, predominantemente na região occipital, também acomete regiões frontais e apicais. 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 smtClean="0"/>
              <a:t>Dor de intensidade fraca a moderada (não interfere na rotina do paciente), em alguns casos apresenta melhora com relaxamento ou atividade física, normalmente sem sintomas associados (náusea ou vômito costumam ser ausentes)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Anamnese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28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nsion-headach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14650" y="2280444"/>
            <a:ext cx="3314700" cy="3556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 1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232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 smtClean="0"/>
              <a:t>Cefaléia primária  versus Cefaléia Secundária</a:t>
            </a:r>
          </a:p>
          <a:p>
            <a:pPr algn="l"/>
            <a:endParaRPr lang="pt-BR" dirty="0"/>
          </a:p>
          <a:p>
            <a:pPr algn="l"/>
            <a:r>
              <a:rPr lang="pt-BR" dirty="0" err="1" smtClean="0"/>
              <a:t>Cefaléia</a:t>
            </a:r>
            <a:r>
              <a:rPr lang="pt-BR" dirty="0" smtClean="0"/>
              <a:t> secundaria: A dor é resultado de uma doença </a:t>
            </a:r>
            <a:r>
              <a:rPr lang="pt-BR" dirty="0" err="1" smtClean="0"/>
              <a:t>identificavel</a:t>
            </a:r>
            <a:r>
              <a:rPr lang="pt-BR" dirty="0" smtClean="0"/>
              <a:t>. </a:t>
            </a:r>
            <a:r>
              <a:rPr lang="pt-BR" dirty="0" err="1" smtClean="0"/>
              <a:t>Ex</a:t>
            </a:r>
            <a:r>
              <a:rPr lang="pt-BR" dirty="0" smtClean="0"/>
              <a:t>: Meningite, abscesso cerebral, hemorragia cerebral, uso de medicações</a:t>
            </a:r>
          </a:p>
          <a:p>
            <a:pPr algn="l"/>
            <a:endParaRPr lang="pt-BR" dirty="0"/>
          </a:p>
          <a:p>
            <a:pPr algn="l"/>
            <a:r>
              <a:rPr lang="pt-BR" dirty="0" err="1" smtClean="0"/>
              <a:t>Cefaléia</a:t>
            </a:r>
            <a:r>
              <a:rPr lang="pt-BR" dirty="0" smtClean="0"/>
              <a:t> primária: A dor é a própria doença, não havendo nada que justifique o aparecimento seu aparecimento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39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defTabSz="514350"/>
            <a:r>
              <a:rPr lang="pt-BR" dirty="0" smtClean="0"/>
              <a:t>A. Pelo menos 10 crises atendendo aos critérios de B a D, com </a:t>
            </a:r>
            <a:r>
              <a:rPr lang="pt-BR" dirty="0" err="1" smtClean="0"/>
              <a:t>frequência</a:t>
            </a:r>
            <a:r>
              <a:rPr lang="pt-BR" dirty="0" smtClean="0"/>
              <a:t> menor que 15 crises/mês ou 180 crises/ano. Cefaléia durando de 30 minutos a sete dias</a:t>
            </a:r>
          </a:p>
          <a:p>
            <a:pPr algn="l" defTabSz="514350"/>
            <a:r>
              <a:rPr lang="pt-BR" dirty="0" smtClean="0"/>
              <a:t>C. A cefaléia tem pelo menos duas das seguintes características:</a:t>
            </a:r>
          </a:p>
          <a:p>
            <a:pPr algn="l" defTabSz="514350"/>
            <a:r>
              <a:rPr lang="pt-BR" dirty="0" smtClean="0"/>
              <a:t>	1. localização bilateral</a:t>
            </a:r>
          </a:p>
          <a:p>
            <a:pPr algn="l" defTabSz="514350"/>
            <a:r>
              <a:rPr lang="pt-BR" dirty="0" smtClean="0"/>
              <a:t>	2. caráter em pressão/aperto (não pulsátil)</a:t>
            </a:r>
          </a:p>
          <a:p>
            <a:pPr algn="l" defTabSz="514350"/>
            <a:r>
              <a:rPr lang="pt-BR" dirty="0" smtClean="0"/>
              <a:t>	3. intensidade fraca ou moderada</a:t>
            </a:r>
          </a:p>
          <a:p>
            <a:pPr algn="l" defTabSz="514350"/>
            <a:r>
              <a:rPr lang="pt-BR" dirty="0" smtClean="0"/>
              <a:t>	4. não é agravada por atividade física rotineira</a:t>
            </a:r>
          </a:p>
          <a:p>
            <a:pPr algn="l" defTabSz="514350">
              <a:buNone/>
            </a:pPr>
            <a:endParaRPr lang="pt-BR" dirty="0" smtClean="0"/>
          </a:p>
          <a:p>
            <a:pPr algn="l" defTabSz="514350">
              <a:spcAft>
                <a:spcPct val="20000"/>
              </a:spcAft>
            </a:pPr>
            <a:r>
              <a:rPr lang="pt-BR" dirty="0" smtClean="0"/>
              <a:t>D. Ambos os seguintes:</a:t>
            </a:r>
          </a:p>
          <a:p>
            <a:pPr algn="l" defTabSz="514350"/>
            <a:r>
              <a:rPr lang="pt-BR" dirty="0" smtClean="0"/>
              <a:t>	1. ausência de náusea ou vômito (anorexia pode ocorrer)</a:t>
            </a:r>
          </a:p>
          <a:p>
            <a:pPr algn="l" defTabSz="514350"/>
            <a:r>
              <a:rPr lang="pt-BR" dirty="0" smtClean="0"/>
              <a:t>	2. fotofobia ou </a:t>
            </a:r>
            <a:r>
              <a:rPr lang="pt-BR" dirty="0" err="1" smtClean="0"/>
              <a:t>fonofobia</a:t>
            </a:r>
            <a:r>
              <a:rPr lang="pt-BR" dirty="0" smtClean="0"/>
              <a:t> (apenas uma delas pode estar presente)</a:t>
            </a:r>
          </a:p>
          <a:p>
            <a:pPr algn="l" defTabSz="514350"/>
            <a:r>
              <a:rPr lang="pt-BR" dirty="0" smtClean="0"/>
              <a:t>E.  Não atribuída a outro transtorno (descartados outros transtornos em caso de suspeita com exames apropriados)</a:t>
            </a:r>
            <a:endParaRPr lang="pt-BR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Critérios </a:t>
            </a:r>
            <a:r>
              <a:rPr lang="pt-BR" b="1" dirty="0" smtClean="0"/>
              <a:t>Diagnósticos da cefaléia do tipo tensional episódica frequente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08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defTabSz="514350"/>
            <a:r>
              <a:rPr lang="pt-BR" dirty="0"/>
              <a:t>A. Pelo menos 10 crises atendendo aos critérios de B a D, com </a:t>
            </a:r>
            <a:r>
              <a:rPr lang="pt-BR" dirty="0" err="1"/>
              <a:t>frequencia</a:t>
            </a:r>
            <a:r>
              <a:rPr lang="pt-BR" dirty="0"/>
              <a:t> menor que </a:t>
            </a:r>
            <a:r>
              <a:rPr lang="pt-BR" dirty="0" smtClean="0"/>
              <a:t>1 crise/mês ou 12 </a:t>
            </a:r>
            <a:r>
              <a:rPr lang="pt-BR" dirty="0"/>
              <a:t>crises/ano. </a:t>
            </a:r>
            <a:r>
              <a:rPr lang="pt-BR" dirty="0" smtClean="0"/>
              <a:t>Cefaléia durando </a:t>
            </a:r>
            <a:r>
              <a:rPr lang="pt-BR" dirty="0"/>
              <a:t>de 30 minutos a sete dias</a:t>
            </a:r>
          </a:p>
          <a:p>
            <a:pPr algn="l" defTabSz="514350"/>
            <a:r>
              <a:rPr lang="pt-BR" dirty="0"/>
              <a:t>C. A </a:t>
            </a:r>
            <a:r>
              <a:rPr lang="pt-BR" dirty="0" err="1"/>
              <a:t>cefaléia</a:t>
            </a:r>
            <a:r>
              <a:rPr lang="pt-BR" dirty="0"/>
              <a:t> tem pelo menos duas das seguintes características:</a:t>
            </a:r>
          </a:p>
          <a:p>
            <a:pPr algn="l" defTabSz="514350"/>
            <a:r>
              <a:rPr lang="pt-BR" dirty="0"/>
              <a:t>	1. localização bilateral</a:t>
            </a:r>
          </a:p>
          <a:p>
            <a:pPr algn="l" defTabSz="514350"/>
            <a:r>
              <a:rPr lang="pt-BR" dirty="0"/>
              <a:t>	2. caráter em pressão/aperto (não pulsátil)</a:t>
            </a:r>
          </a:p>
          <a:p>
            <a:pPr algn="l" defTabSz="514350"/>
            <a:r>
              <a:rPr lang="pt-BR" dirty="0"/>
              <a:t>	3. intensidade fraca ou moderada</a:t>
            </a:r>
          </a:p>
          <a:p>
            <a:pPr algn="l" defTabSz="514350"/>
            <a:r>
              <a:rPr lang="pt-BR" dirty="0"/>
              <a:t>	4. não é agravada por atividade física rotineira</a:t>
            </a:r>
          </a:p>
          <a:p>
            <a:pPr algn="l" defTabSz="514350"/>
            <a:endParaRPr lang="pt-BR" dirty="0"/>
          </a:p>
          <a:p>
            <a:pPr algn="l" defTabSz="514350">
              <a:spcAft>
                <a:spcPct val="20000"/>
              </a:spcAft>
            </a:pPr>
            <a:r>
              <a:rPr lang="pt-BR" dirty="0"/>
              <a:t>D. Ambos os seguintes:</a:t>
            </a:r>
          </a:p>
          <a:p>
            <a:pPr algn="l" defTabSz="514350"/>
            <a:r>
              <a:rPr lang="pt-BR" dirty="0"/>
              <a:t>	1. ausência de náusea ou vômito (anorexia pode ocorrer)</a:t>
            </a:r>
          </a:p>
          <a:p>
            <a:pPr algn="l" defTabSz="514350"/>
            <a:r>
              <a:rPr lang="pt-BR" dirty="0"/>
              <a:t>	2. fotofobia ou fonofobia (apenas uma delas pode estar presente)</a:t>
            </a:r>
          </a:p>
          <a:p>
            <a:pPr algn="l" defTabSz="514350"/>
            <a:r>
              <a:rPr lang="pt-BR" dirty="0"/>
              <a:t>E.  Não atribuída a outro transtorno (descartados outros transtornos em caso de suspeita com exames apropriados)</a:t>
            </a:r>
            <a:endParaRPr lang="pt-BR" dirty="0">
              <a:solidFill>
                <a:srgbClr val="000000"/>
              </a:solidFill>
            </a:endParaRPr>
          </a:p>
          <a:p>
            <a:pPr marL="514350" indent="-514350"/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Critérios Diagnósticos da </a:t>
            </a:r>
            <a:r>
              <a:rPr lang="pt-BR" dirty="0" err="1"/>
              <a:t>cefaléia</a:t>
            </a:r>
            <a:r>
              <a:rPr lang="pt-BR" dirty="0"/>
              <a:t> do tipo tensional episódica </a:t>
            </a:r>
            <a:r>
              <a:rPr lang="pt-BR" dirty="0" smtClean="0"/>
              <a:t>infrequente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155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l" defTabSz="514350">
              <a:lnSpc>
                <a:spcPct val="110000"/>
              </a:lnSpc>
            </a:pPr>
            <a:r>
              <a:rPr lang="pt-BR" sz="3600" b="1" dirty="0" smtClean="0"/>
              <a:t>Critérios diagnósticos</a:t>
            </a:r>
            <a:endParaRPr lang="pt-BR" sz="3600" dirty="0" smtClean="0"/>
          </a:p>
          <a:p>
            <a:pPr algn="l" defTabSz="514350">
              <a:lnSpc>
                <a:spcPct val="80000"/>
              </a:lnSpc>
            </a:pPr>
            <a:endParaRPr lang="pt-BR" sz="3600" dirty="0" smtClean="0"/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A. Crises de </a:t>
            </a:r>
            <a:r>
              <a:rPr lang="pt-BR" dirty="0" err="1" smtClean="0"/>
              <a:t>cefaléia</a:t>
            </a:r>
            <a:r>
              <a:rPr lang="pt-BR" dirty="0" smtClean="0"/>
              <a:t> que ocorrem com </a:t>
            </a:r>
            <a:r>
              <a:rPr lang="pt-BR" dirty="0" err="1" smtClean="0"/>
              <a:t>frequencia</a:t>
            </a:r>
            <a:r>
              <a:rPr lang="pt-BR" dirty="0" smtClean="0"/>
              <a:t>  ≥ 15 dias por mês, em média, por &gt; três meses (≥ 180 dias por ano)1, e preenchendo os critérios de B a D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B. A cefaléia dura horas ou pode ser contínua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C. A cefaléia tem pelo menos duas das seguintes características: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1. localização bilateral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2. caráter em pressão/aperto (não pulsátil)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3. intensidade fraca ou moderada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4. não é agravada por atividade física rotineira como caminhar ou subir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         escadas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D. Ambos os seguintes: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1. não mais do que um dos seguintes sintomas: fotofobia, </a:t>
            </a:r>
            <a:r>
              <a:rPr lang="pt-BR" dirty="0" err="1" smtClean="0"/>
              <a:t>fonofobia</a:t>
            </a:r>
            <a:r>
              <a:rPr lang="pt-BR" dirty="0" smtClean="0"/>
              <a:t> ou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         náusea leve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	2. nem náusea moderada ou intensa, nem vômitos</a:t>
            </a:r>
          </a:p>
          <a:p>
            <a:pPr algn="l" defTabSz="514350">
              <a:lnSpc>
                <a:spcPct val="80000"/>
              </a:lnSpc>
            </a:pPr>
            <a:r>
              <a:rPr lang="pt-BR" dirty="0" smtClean="0"/>
              <a:t>E. Não atribuída a outro transtorno (descartados outros transtornos em caso de suspeita com exames apropriados)</a:t>
            </a:r>
          </a:p>
          <a:p>
            <a:pPr marL="514350" indent="-51435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Cefaléia do tipo tensional crônica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defTabSz="419100">
              <a:lnSpc>
                <a:spcPct val="130000"/>
              </a:lnSpc>
            </a:pPr>
            <a:r>
              <a:rPr lang="pt-BR" b="1" dirty="0" smtClean="0"/>
              <a:t>Provável cefaléia do tipo tensional episódica infreqüente</a:t>
            </a:r>
          </a:p>
          <a:p>
            <a:pPr algn="l" defTabSz="419100">
              <a:lnSpc>
                <a:spcPct val="60000"/>
              </a:lnSpc>
            </a:pPr>
            <a:endParaRPr lang="pt-BR" b="1" dirty="0" smtClean="0"/>
          </a:p>
          <a:p>
            <a:pPr algn="l" defTabSz="419100">
              <a:lnSpc>
                <a:spcPct val="130000"/>
              </a:lnSpc>
            </a:pPr>
            <a:r>
              <a:rPr lang="pt-BR" b="1" dirty="0" smtClean="0"/>
              <a:t>Critérios diagnósticos</a:t>
            </a:r>
          </a:p>
          <a:p>
            <a:pPr algn="l" defTabSz="419100">
              <a:lnSpc>
                <a:spcPct val="130000"/>
              </a:lnSpc>
            </a:pPr>
            <a:r>
              <a:rPr lang="pt-BR" dirty="0" smtClean="0"/>
              <a:t>	A. Crises preenchendo todos os critérios, exceto um, de A </a:t>
            </a:r>
            <a:r>
              <a:rPr lang="pt-BR" dirty="0" err="1" smtClean="0"/>
              <a:t>a</a:t>
            </a:r>
            <a:r>
              <a:rPr lang="pt-BR" dirty="0" smtClean="0"/>
              <a:t> D para c</a:t>
            </a:r>
            <a:r>
              <a:rPr lang="pt-BR" i="1" dirty="0" smtClean="0"/>
              <a:t>efaléia do tipo tensional episódica infreqüente</a:t>
            </a:r>
          </a:p>
          <a:p>
            <a:pPr algn="l" defTabSz="419100">
              <a:lnSpc>
                <a:spcPct val="130000"/>
              </a:lnSpc>
            </a:pPr>
            <a:r>
              <a:rPr lang="pt-BR" dirty="0" smtClean="0"/>
              <a:t>	B. As crises não preenchem os critérios para </a:t>
            </a:r>
            <a:r>
              <a:rPr lang="pt-BR" dirty="0" err="1" smtClean="0"/>
              <a:t>m</a:t>
            </a:r>
            <a:r>
              <a:rPr lang="pt-BR" i="1" dirty="0" err="1" smtClean="0"/>
              <a:t>igrânea</a:t>
            </a:r>
            <a:r>
              <a:rPr lang="pt-BR" i="1" dirty="0" smtClean="0"/>
              <a:t> sem aura</a:t>
            </a:r>
            <a:r>
              <a:rPr lang="pt-BR" dirty="0" smtClean="0"/>
              <a:t>.</a:t>
            </a:r>
          </a:p>
          <a:p>
            <a:pPr algn="l" defTabSz="419100">
              <a:lnSpc>
                <a:spcPct val="130000"/>
              </a:lnSpc>
            </a:pPr>
            <a:r>
              <a:rPr lang="pt-BR" dirty="0" smtClean="0"/>
              <a:t>	C. Não atribuída a outro transtorno (descartados outros transtornos em caso de suspeita com exames apropriados)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Provável cefaléia do tipo tensional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42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defTabSz="266700">
              <a:lnSpc>
                <a:spcPct val="120000"/>
              </a:lnSpc>
            </a:pPr>
            <a:r>
              <a:rPr lang="pt-BR" b="1" dirty="0" smtClean="0"/>
              <a:t>Critérios diagnósticos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	A. Crises preenchendo todos os critérios, exceto um, de A </a:t>
            </a:r>
            <a:r>
              <a:rPr lang="pt-BR" dirty="0" err="1" smtClean="0"/>
              <a:t>a</a:t>
            </a:r>
            <a:r>
              <a:rPr lang="pt-BR" dirty="0" smtClean="0"/>
              <a:t> D para 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          </a:t>
            </a:r>
            <a:r>
              <a:rPr lang="pt-BR" i="1" dirty="0" smtClean="0"/>
              <a:t>Cefaléia do tipo tensional episódica freqüente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	B. As crises não preenchem os critérios para </a:t>
            </a:r>
            <a:r>
              <a:rPr lang="pt-BR" i="1" dirty="0" err="1"/>
              <a:t>m</a:t>
            </a:r>
            <a:r>
              <a:rPr lang="pt-BR" i="1" dirty="0" err="1" smtClean="0"/>
              <a:t>igrânea</a:t>
            </a:r>
            <a:r>
              <a:rPr lang="pt-BR" i="1" dirty="0" smtClean="0"/>
              <a:t> sem aura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	C. Não atribuída a outro transtorno</a:t>
            </a:r>
          </a:p>
          <a:p>
            <a:pPr algn="l" defTabSz="266700">
              <a:lnSpc>
                <a:spcPct val="30000"/>
              </a:lnSpc>
            </a:pPr>
            <a:endParaRPr lang="pt-BR" dirty="0" smtClean="0"/>
          </a:p>
          <a:p>
            <a:pPr algn="l" defTabSz="266700">
              <a:lnSpc>
                <a:spcPct val="120000"/>
              </a:lnSpc>
              <a:buNone/>
            </a:pPr>
            <a:r>
              <a:rPr lang="pt-BR" b="1" dirty="0" smtClean="0"/>
              <a:t>Provável cefaléia do tipo tensional crônica</a:t>
            </a:r>
          </a:p>
          <a:p>
            <a:pPr algn="l" defTabSz="266700">
              <a:lnSpc>
                <a:spcPct val="120000"/>
              </a:lnSpc>
            </a:pPr>
            <a:r>
              <a:rPr lang="pt-BR" b="1" dirty="0" smtClean="0"/>
              <a:t>Critérios diagnósticos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O mesmo que cefaléia do tipo tensional crônica, exceto:</a:t>
            </a:r>
          </a:p>
          <a:p>
            <a:pPr algn="l" defTabSz="266700">
              <a:lnSpc>
                <a:spcPct val="120000"/>
              </a:lnSpc>
            </a:pPr>
            <a:r>
              <a:rPr lang="pt-BR" dirty="0" smtClean="0"/>
              <a:t>E. Não atribuída a outro transtorno, mas há ou houve nos últimos dois meses o uso excessivo de medicação preenchendo o critério para qualquer das sub-formas de c</a:t>
            </a:r>
            <a:r>
              <a:rPr lang="pt-BR" i="1" dirty="0" smtClean="0"/>
              <a:t>efaléia por uso excessivo de medicação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Provável </a:t>
            </a:r>
            <a:r>
              <a:rPr lang="pt-BR" dirty="0" err="1"/>
              <a:t>cefaléia</a:t>
            </a:r>
            <a:r>
              <a:rPr lang="pt-BR" dirty="0"/>
              <a:t> do tipo tensional episódica </a:t>
            </a:r>
            <a:r>
              <a:rPr lang="pt-BR" dirty="0" err="1"/>
              <a:t>freqüente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17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pt-BR" dirty="0" err="1"/>
              <a:t>M</a:t>
            </a:r>
            <a:r>
              <a:rPr lang="pt-BR" dirty="0" err="1" smtClean="0"/>
              <a:t>igrânea</a:t>
            </a:r>
            <a:r>
              <a:rPr lang="pt-BR" dirty="0" smtClean="0"/>
              <a:t> </a:t>
            </a:r>
            <a:r>
              <a:rPr lang="pt-BR" dirty="0"/>
              <a:t>sem aura </a:t>
            </a:r>
            <a:r>
              <a:rPr lang="pt-BR" dirty="0" smtClean="0"/>
              <a:t>versus Cefaléia </a:t>
            </a:r>
            <a:r>
              <a:rPr lang="pt-BR" dirty="0"/>
              <a:t>do tipo </a:t>
            </a:r>
            <a:r>
              <a:rPr lang="pt-BR" dirty="0" smtClean="0"/>
              <a:t>Tensional Episódica: com relação </a:t>
            </a:r>
            <a:r>
              <a:rPr lang="pt-BR" dirty="0"/>
              <a:t>à localização, na </a:t>
            </a:r>
            <a:r>
              <a:rPr lang="pt-BR" dirty="0" err="1"/>
              <a:t>migrânea</a:t>
            </a:r>
            <a:r>
              <a:rPr lang="pt-BR" dirty="0"/>
              <a:t> predominam as dores unilaterais, porém localizadas, mais freqüentemente nas regiões frontal ou </a:t>
            </a:r>
            <a:r>
              <a:rPr lang="pt-BR" dirty="0" err="1" smtClean="0"/>
              <a:t>fronto-temporal</a:t>
            </a:r>
            <a:r>
              <a:rPr lang="pt-BR" dirty="0" smtClean="0"/>
              <a:t> </a:t>
            </a:r>
            <a:r>
              <a:rPr lang="pt-BR" dirty="0"/>
              <a:t>ou apresentando distribuição </a:t>
            </a:r>
            <a:r>
              <a:rPr lang="pt-BR" dirty="0" err="1"/>
              <a:t>hemicraniana</a:t>
            </a:r>
            <a:r>
              <a:rPr lang="pt-BR" dirty="0"/>
              <a:t>. Num número </a:t>
            </a:r>
            <a:r>
              <a:rPr lang="pt-BR" dirty="0" smtClean="0"/>
              <a:t>importante de </a:t>
            </a:r>
            <a:r>
              <a:rPr lang="pt-BR" dirty="0"/>
              <a:t>pacientes a dor é localizada bilateral predominando, também, a topografia frontal ou </a:t>
            </a:r>
            <a:r>
              <a:rPr lang="pt-BR" dirty="0" err="1" smtClean="0"/>
              <a:t>fronto-temporal</a:t>
            </a:r>
            <a:r>
              <a:rPr lang="pt-BR" dirty="0" smtClean="0"/>
              <a:t> </a:t>
            </a:r>
            <a:r>
              <a:rPr lang="pt-BR" dirty="0"/>
              <a:t>bilateral. Pode ser ainda </a:t>
            </a:r>
            <a:r>
              <a:rPr lang="pt-BR" dirty="0" err="1"/>
              <a:t>holocraniana</a:t>
            </a:r>
            <a:r>
              <a:rPr lang="pt-BR" dirty="0"/>
              <a:t>. Na cefaléia do tipo tensional há uma predominância absoluta de dores bilaterais localizadas ou difusas, mas em pequeno número de pacientes podemos evidenciar dores unilaterais.</a:t>
            </a:r>
          </a:p>
          <a:p>
            <a:pPr algn="l">
              <a:buFont typeface="Wingdings" pitchFamily="2" charset="2"/>
              <a:buChar char="q"/>
            </a:pPr>
            <a:r>
              <a:rPr lang="pt-BR" dirty="0"/>
              <a:t>As </a:t>
            </a:r>
            <a:r>
              <a:rPr lang="pt-BR" dirty="0" smtClean="0"/>
              <a:t>principais diferenças </a:t>
            </a:r>
            <a:r>
              <a:rPr lang="pt-BR" dirty="0"/>
              <a:t>entre a </a:t>
            </a:r>
            <a:r>
              <a:rPr lang="pt-BR" dirty="0" smtClean="0"/>
              <a:t>Cefaléia </a:t>
            </a:r>
            <a:r>
              <a:rPr lang="pt-BR" dirty="0"/>
              <a:t>do tipo </a:t>
            </a:r>
            <a:r>
              <a:rPr lang="pt-BR" dirty="0" smtClean="0"/>
              <a:t>Tensional </a:t>
            </a:r>
            <a:r>
              <a:rPr lang="pt-BR" dirty="0"/>
              <a:t>crônica e a </a:t>
            </a:r>
            <a:r>
              <a:rPr lang="pt-BR" dirty="0" err="1"/>
              <a:t>M</a:t>
            </a:r>
            <a:r>
              <a:rPr lang="pt-BR" dirty="0" err="1" smtClean="0"/>
              <a:t>igrânea</a:t>
            </a:r>
            <a:r>
              <a:rPr lang="pt-BR" dirty="0" smtClean="0"/>
              <a:t> </a:t>
            </a:r>
            <a:r>
              <a:rPr lang="pt-BR" dirty="0"/>
              <a:t>são a ausência de uma história prévia de </a:t>
            </a:r>
            <a:r>
              <a:rPr lang="pt-BR" dirty="0" err="1"/>
              <a:t>migrânea</a:t>
            </a:r>
            <a:r>
              <a:rPr lang="pt-BR" dirty="0"/>
              <a:t> episódica e a ausência de exacerbações bem definidas com características </a:t>
            </a:r>
            <a:r>
              <a:rPr lang="pt-BR" dirty="0" err="1"/>
              <a:t>migranosas</a:t>
            </a:r>
            <a:r>
              <a:rPr lang="pt-BR" dirty="0"/>
              <a:t> como unilateralidade predominante, qualidade pulsátil da dor, náusea intensa </a:t>
            </a:r>
            <a:r>
              <a:rPr lang="pt-BR" dirty="0" err="1" smtClean="0"/>
              <a:t>eou</a:t>
            </a:r>
            <a:r>
              <a:rPr lang="pt-BR" dirty="0" smtClean="0"/>
              <a:t>  </a:t>
            </a:r>
            <a:r>
              <a:rPr lang="pt-BR" dirty="0"/>
              <a:t>vômitos.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Diagnóstico Diferencial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29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eadache-pregnancy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1785918" y="1785926"/>
            <a:ext cx="4778807" cy="318144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 2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438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pt-BR" dirty="0"/>
              <a:t>Uma única etiologia e uma única </a:t>
            </a:r>
            <a:r>
              <a:rPr lang="pt-BR" dirty="0" err="1" smtClean="0"/>
              <a:t>fisiopatogenia</a:t>
            </a:r>
            <a:r>
              <a:rPr lang="pt-BR" dirty="0" smtClean="0"/>
              <a:t> não </a:t>
            </a:r>
            <a:r>
              <a:rPr lang="pt-BR" dirty="0"/>
              <a:t>podem explicar a cefaléia do tipo tensional, que é complexa, envolvendo diversos fatores e vários aspectos dos mecanismos geradores da dor</a:t>
            </a:r>
            <a:r>
              <a:rPr lang="pt-BR" dirty="0" smtClean="0"/>
              <a:t>.</a:t>
            </a:r>
          </a:p>
          <a:p>
            <a:pPr algn="l"/>
            <a:r>
              <a:rPr lang="pt-BR" b="1" dirty="0" smtClean="0"/>
              <a:t>Predisposição genética: </a:t>
            </a:r>
            <a:r>
              <a:rPr lang="pt-BR" dirty="0" smtClean="0"/>
              <a:t>não há indícios de que haja predisposição genética, podendo afetar grande parte da população diante de fatores desencadeantes.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Fisiopatologia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848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Courier New" pitchFamily="49" charset="0"/>
              <a:buChar char="o"/>
            </a:pPr>
            <a:r>
              <a:rPr lang="pt-BR" b="1" dirty="0" smtClean="0"/>
              <a:t>Fatores desencadeantes</a:t>
            </a:r>
            <a:r>
              <a:rPr lang="pt-BR" dirty="0" smtClean="0"/>
              <a:t>: ansiedade, quadros depressivos, estresse psicossocial e tensão são achados recorrentes na história clínica de pacientes com este tipo de cefaléia.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clinico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671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arenR"/>
            </a:pPr>
            <a:r>
              <a:rPr lang="pt-BR" dirty="0" smtClean="0"/>
              <a:t>GABA: encontra-se elevado nos pacientes com cefaléia do tipo tensional, com um aumento maior do que o encontrado nos pacientes com </a:t>
            </a:r>
            <a:r>
              <a:rPr lang="pt-BR" dirty="0" err="1" smtClean="0"/>
              <a:t>migrânea</a:t>
            </a:r>
            <a:r>
              <a:rPr lang="pt-BR" dirty="0" smtClean="0"/>
              <a:t>. </a:t>
            </a:r>
            <a:r>
              <a:rPr lang="pt-BR" dirty="0"/>
              <a:t>Isso sugere uma </a:t>
            </a:r>
            <a:r>
              <a:rPr lang="pt-BR" dirty="0" err="1"/>
              <a:t>hiperexcitabilidade</a:t>
            </a:r>
            <a:r>
              <a:rPr lang="pt-BR" dirty="0"/>
              <a:t> neuronal sendo controlada por esse neurotransmissor</a:t>
            </a:r>
            <a:r>
              <a:rPr lang="pt-BR" dirty="0" smtClean="0"/>
              <a:t>.</a:t>
            </a:r>
          </a:p>
          <a:p>
            <a:pPr marL="514350" indent="-514350" algn="l">
              <a:buFont typeface="+mj-lt"/>
              <a:buAutoNum type="arabicParenR"/>
            </a:pPr>
            <a:r>
              <a:rPr lang="pt-BR" dirty="0" smtClean="0"/>
              <a:t>Óxido nítrico: Alguns trabalhos sugerem o envolvimento do NO nas formas crônicas.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neurotransmissores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234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 smtClean="0"/>
              <a:t>A </a:t>
            </a:r>
            <a:r>
              <a:rPr lang="pt-BR" dirty="0" err="1" smtClean="0"/>
              <a:t>cefaléia</a:t>
            </a:r>
            <a:r>
              <a:rPr lang="pt-BR" dirty="0" smtClean="0"/>
              <a:t> primária constitui cerca de 90% de todas as </a:t>
            </a:r>
            <a:r>
              <a:rPr lang="pt-BR" dirty="0" err="1" smtClean="0"/>
              <a:t>cefaléias</a:t>
            </a:r>
            <a:endParaRPr lang="pt-BR" dirty="0" smtClean="0"/>
          </a:p>
          <a:p>
            <a:pPr algn="l"/>
            <a:r>
              <a:rPr lang="pt-BR" dirty="0" smtClean="0"/>
              <a:t>Tipos: </a:t>
            </a:r>
          </a:p>
          <a:p>
            <a:pPr marL="457200" indent="-457200" algn="l">
              <a:buAutoNum type="arabicPeriod"/>
            </a:pPr>
            <a:r>
              <a:rPr lang="pt-BR" dirty="0" err="1" smtClean="0"/>
              <a:t>Migrânea</a:t>
            </a:r>
            <a:r>
              <a:rPr lang="pt-BR" dirty="0" smtClean="0"/>
              <a:t>(enxaqueca)</a:t>
            </a:r>
          </a:p>
          <a:p>
            <a:pPr marL="457200" indent="-457200" algn="l">
              <a:buAutoNum type="arabicPeriod"/>
            </a:pPr>
            <a:r>
              <a:rPr lang="pt-BR" dirty="0" smtClean="0"/>
              <a:t>Cefaleia do tipo tensional</a:t>
            </a:r>
          </a:p>
          <a:p>
            <a:pPr marL="457200" indent="-457200" algn="l">
              <a:buAutoNum type="arabicPeriod"/>
            </a:pPr>
            <a:r>
              <a:rPr lang="pt-BR" dirty="0" smtClean="0"/>
              <a:t>Cefaleia em salvas</a:t>
            </a:r>
          </a:p>
          <a:p>
            <a:pPr marL="457200" indent="-457200" algn="l">
              <a:buAutoNum type="arabicPeriod"/>
            </a:pPr>
            <a:r>
              <a:rPr lang="pt-BR" dirty="0" smtClean="0"/>
              <a:t>Outras cefaleias</a:t>
            </a:r>
          </a:p>
          <a:p>
            <a:pPr marL="457200" indent="-457200" algn="l">
              <a:buAutoNum type="arabicPeriod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</a:t>
            </a:r>
            <a:r>
              <a:rPr lang="pt-BR" dirty="0" err="1" smtClean="0"/>
              <a:t>cefaléias</a:t>
            </a:r>
            <a:r>
              <a:rPr lang="pt-BR" dirty="0" smtClean="0"/>
              <a:t> primárias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771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dirty="0" smtClean="0"/>
              <a:t>Formas episódicas: </a:t>
            </a:r>
            <a:r>
              <a:rPr lang="pt-BR" dirty="0"/>
              <a:t>analgésicos comuns ou </a:t>
            </a:r>
            <a:r>
              <a:rPr lang="pt-BR" dirty="0" smtClean="0"/>
              <a:t>anti-inflamatórios </a:t>
            </a:r>
            <a:r>
              <a:rPr lang="pt-BR" dirty="0"/>
              <a:t>não </a:t>
            </a:r>
            <a:r>
              <a:rPr lang="pt-BR" dirty="0" smtClean="0"/>
              <a:t>hormonais</a:t>
            </a:r>
          </a:p>
          <a:p>
            <a:pPr algn="l">
              <a:buFont typeface="Wingdings" pitchFamily="2" charset="2"/>
              <a:buChar char="Ø"/>
            </a:pPr>
            <a:r>
              <a:rPr lang="pt-BR" dirty="0" smtClean="0"/>
              <a:t>Formas crônicas: </a:t>
            </a:r>
            <a:r>
              <a:rPr lang="pt-BR" dirty="0"/>
              <a:t>é utilizado habitualmente a </a:t>
            </a:r>
            <a:r>
              <a:rPr lang="pt-BR" dirty="0" err="1" smtClean="0"/>
              <a:t>Amitriptilina</a:t>
            </a:r>
            <a:r>
              <a:rPr lang="pt-BR" dirty="0" smtClean="0"/>
              <a:t> </a:t>
            </a:r>
            <a:r>
              <a:rPr lang="pt-BR" dirty="0"/>
              <a:t>na dosagem de 25mg a 75mg/dia em uma única tomada preferencialmente à </a:t>
            </a:r>
            <a:r>
              <a:rPr lang="pt-BR" dirty="0" smtClean="0"/>
              <a:t>noite, sendo importante cessar o uso excessivo de medicamentos sintomáticos. </a:t>
            </a:r>
          </a:p>
          <a:p>
            <a:pPr algn="l">
              <a:buFont typeface="Wingdings" pitchFamily="2" charset="2"/>
              <a:buChar char="Ø"/>
            </a:pPr>
            <a:r>
              <a:rPr lang="pt-BR" dirty="0" smtClean="0"/>
              <a:t>Estudos referem benefícios de atividade física, acupuntura e técnicas de relaxamento como tratamento coadjuvante a longo prazo.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Tratamento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919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57290" y="659364"/>
            <a:ext cx="6429420" cy="7584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Cefalalgias </a:t>
            </a:r>
            <a:r>
              <a:rPr lang="pt-BR" dirty="0" err="1" smtClean="0">
                <a:solidFill>
                  <a:schemeClr val="bg1"/>
                </a:solidFill>
              </a:rPr>
              <a:t>autonÔmicas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trigêmeMINas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Segundo o IHCD-III (2013)</a:t>
            </a:r>
          </a:p>
          <a:p>
            <a:endParaRPr lang="en" dirty="0"/>
          </a:p>
          <a:p>
            <a:pPr lvl="0" algn="l" rtl="0">
              <a:buNone/>
            </a:pPr>
            <a:r>
              <a:rPr lang="en" dirty="0"/>
              <a:t>	</a:t>
            </a:r>
            <a:r>
              <a:rPr lang="en" sz="2400" dirty="0"/>
              <a:t>Cefaleia em </a:t>
            </a:r>
            <a:r>
              <a:rPr lang="en" sz="2400" dirty="0" smtClean="0"/>
              <a:t>Salvas</a:t>
            </a:r>
            <a:endParaRPr lang="en" sz="2400" dirty="0"/>
          </a:p>
          <a:p>
            <a:pPr lvl="0" algn="l" rtl="0">
              <a:buNone/>
            </a:pPr>
            <a:r>
              <a:rPr lang="en" sz="2400" dirty="0"/>
              <a:t>	Hemicrania </a:t>
            </a:r>
            <a:r>
              <a:rPr lang="en" sz="2400" dirty="0" smtClean="0"/>
              <a:t>Contínua</a:t>
            </a:r>
            <a:endParaRPr lang="en" sz="2400" dirty="0"/>
          </a:p>
          <a:p>
            <a:pPr lvl="0" algn="l" rtl="0">
              <a:buNone/>
            </a:pPr>
            <a:r>
              <a:rPr lang="en" sz="2400" dirty="0"/>
              <a:t>	Hemicranias </a:t>
            </a:r>
            <a:r>
              <a:rPr lang="en" sz="2400" dirty="0" smtClean="0"/>
              <a:t>Paroxísticas</a:t>
            </a:r>
            <a:endParaRPr lang="en" sz="2400" dirty="0"/>
          </a:p>
          <a:p>
            <a:pPr lvl="0" algn="l" rtl="0">
              <a:buNone/>
            </a:pPr>
            <a:r>
              <a:rPr lang="en" sz="2400" dirty="0"/>
              <a:t>	Síndrome SUNCT </a:t>
            </a:r>
          </a:p>
          <a:p>
            <a:pPr>
              <a:buNone/>
            </a:pPr>
            <a:r>
              <a:rPr lang="en" sz="24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802953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Cefaleia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salvas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448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bg1"/>
                </a:solidFill>
              </a:rPr>
              <a:t>CEFALEIA EM SALVAS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buClr>
                <a:schemeClr val="dk1"/>
              </a:buClr>
              <a:buSzPct val="166666"/>
            </a:pPr>
            <a:r>
              <a:rPr lang="en" sz="2400" dirty="0"/>
              <a:t>Afeta, aproximadamente, </a:t>
            </a:r>
            <a:r>
              <a:rPr lang="en" sz="2400" b="1" dirty="0"/>
              <a:t>0,2%</a:t>
            </a:r>
            <a:r>
              <a:rPr lang="en" sz="2400" dirty="0"/>
              <a:t> da população mundial</a:t>
            </a:r>
          </a:p>
          <a:p>
            <a:pPr algn="l"/>
            <a:endParaRPr lang="en" sz="2400" dirty="0"/>
          </a:p>
          <a:p>
            <a:pPr marL="457200" lvl="0" indent="-381000" algn="l" rtl="0">
              <a:buClr>
                <a:schemeClr val="dk1"/>
              </a:buClr>
              <a:buSzPct val="166666"/>
            </a:pPr>
            <a:r>
              <a:rPr lang="en" sz="2400" dirty="0"/>
              <a:t>Tem maior prevalência em homens (2,5-3,5:1)</a:t>
            </a:r>
          </a:p>
          <a:p>
            <a:pPr algn="l"/>
            <a:endParaRPr lang="en" sz="2400" dirty="0"/>
          </a:p>
          <a:p>
            <a:pPr marL="457200" lvl="0" indent="-381000" algn="l" rtl="0">
              <a:buClr>
                <a:schemeClr val="dk1"/>
              </a:buClr>
              <a:buSzPct val="166666"/>
            </a:pPr>
            <a:r>
              <a:rPr lang="en" sz="2400" dirty="0"/>
              <a:t>Normalmente inicia-se dos 20 aos 50 anos</a:t>
            </a:r>
          </a:p>
          <a:p>
            <a:pPr algn="l"/>
            <a:endParaRPr lang="en" sz="2400" dirty="0"/>
          </a:p>
          <a:p>
            <a:pPr marL="457200" lvl="0" indent="-381000" algn="l" rtl="0">
              <a:buClr>
                <a:schemeClr val="dk1"/>
              </a:buClr>
              <a:buSzPct val="166666"/>
            </a:pPr>
            <a:r>
              <a:rPr lang="en" sz="2400" dirty="0"/>
              <a:t>Caracterizada por períodos de “ataques” e remissão</a:t>
            </a:r>
          </a:p>
        </p:txBody>
      </p:sp>
    </p:spTree>
    <p:extLst>
      <p:ext uri="{BB962C8B-B14F-4D97-AF65-F5344CB8AC3E}">
        <p14:creationId xmlns="" xmlns:p14="http://schemas.microsoft.com/office/powerpoint/2010/main" val="521941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bg1"/>
                </a:solidFill>
              </a:rPr>
              <a:t>CEFALEIA EM SALVAS - SINTOMAS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89325" y="1600202"/>
            <a:ext cx="8397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buClr>
                <a:schemeClr val="dk1"/>
              </a:buClr>
              <a:buSzPct val="166666"/>
            </a:pPr>
            <a:r>
              <a:rPr lang="en" sz="1800" dirty="0"/>
              <a:t>Dor unilateral, severa</a:t>
            </a:r>
          </a:p>
          <a:p>
            <a:pPr algn="l"/>
            <a:endParaRPr lang="en" sz="1800" dirty="0"/>
          </a:p>
          <a:p>
            <a:pPr marL="457200" lvl="0" indent="-342900" algn="l" rtl="0">
              <a:buClr>
                <a:schemeClr val="dk1"/>
              </a:buClr>
              <a:buSzPct val="166666"/>
            </a:pPr>
            <a:r>
              <a:rPr lang="en" sz="1800" dirty="0"/>
              <a:t>Localização orbital, supraorbital,</a:t>
            </a:r>
          </a:p>
          <a:p>
            <a:pPr lvl="0" algn="l" rtl="0">
              <a:buNone/>
            </a:pPr>
            <a:r>
              <a:rPr lang="en" sz="1800" dirty="0"/>
              <a:t>temporal ou combinações</a:t>
            </a:r>
          </a:p>
          <a:p>
            <a:pPr algn="l"/>
            <a:endParaRPr lang="en" sz="1800" dirty="0"/>
          </a:p>
          <a:p>
            <a:pPr marL="457200" lvl="0" indent="-342900" algn="l" rtl="0">
              <a:buClr>
                <a:schemeClr val="dk1"/>
              </a:buClr>
              <a:buSzPct val="166666"/>
            </a:pPr>
            <a:r>
              <a:rPr lang="en" sz="1800" dirty="0"/>
              <a:t>Duração: 15-180 minutos </a:t>
            </a:r>
          </a:p>
          <a:p>
            <a:pPr lvl="0" algn="l" rtl="0">
              <a:buNone/>
            </a:pPr>
            <a:r>
              <a:rPr lang="en" sz="1800" dirty="0"/>
              <a:t>(em média de 30-120 minutos)</a:t>
            </a:r>
          </a:p>
          <a:p>
            <a:pPr algn="l"/>
            <a:endParaRPr lang="en" sz="1800" dirty="0"/>
          </a:p>
          <a:p>
            <a:pPr marL="457200" lvl="0" indent="-342900" algn="l" rtl="0">
              <a:buClr>
                <a:schemeClr val="dk1"/>
              </a:buClr>
              <a:buSzPct val="166666"/>
            </a:pPr>
            <a:r>
              <a:rPr lang="en" sz="1800" dirty="0"/>
              <a:t>Periodicidade: notada em ~85% dos pacientes</a:t>
            </a:r>
          </a:p>
          <a:p>
            <a:pPr lvl="0" algn="l" rtl="0">
              <a:buNone/>
            </a:pPr>
            <a:r>
              <a:rPr lang="en" sz="1800" dirty="0" smtClean="0"/>
              <a:t>(preferencialmente a noite)</a:t>
            </a:r>
            <a:endParaRPr lang="en" sz="1800" dirty="0"/>
          </a:p>
          <a:p>
            <a:endParaRPr lang="en" sz="1800" dirty="0"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93298" y="1638535"/>
            <a:ext cx="2693509" cy="5094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2154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bg1"/>
                </a:solidFill>
              </a:rPr>
              <a:t>CEFALEIA EM SALVAS - SINTOMAS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77460602"/>
              </p:ext>
            </p:extLst>
          </p:nvPr>
        </p:nvGraphicFramePr>
        <p:xfrm>
          <a:off x="582307" y="1810604"/>
          <a:ext cx="2802341" cy="461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hape 62"/>
          <p:cNvPicPr preferRelativeResize="0"/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6229"/>
          <a:stretch/>
        </p:blipFill>
        <p:spPr>
          <a:xfrm>
            <a:off x="4394579" y="1820309"/>
            <a:ext cx="4026088" cy="4293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76175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PATOGÊNESE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Provável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central</a:t>
            </a:r>
          </a:p>
          <a:p>
            <a:pPr marL="6477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477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alterações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consistentes</a:t>
            </a:r>
            <a:r>
              <a:rPr lang="en-US" sz="2400" dirty="0" smtClean="0"/>
              <a:t> no </a:t>
            </a:r>
            <a:r>
              <a:rPr lang="en-US" sz="2400" dirty="0" err="1" smtClean="0"/>
              <a:t>fluxo</a:t>
            </a:r>
            <a:r>
              <a:rPr lang="en-US" sz="2400" dirty="0" smtClean="0"/>
              <a:t> </a:t>
            </a:r>
            <a:r>
              <a:rPr lang="en-US" sz="2400" dirty="0" err="1" smtClean="0"/>
              <a:t>sanguíneo</a:t>
            </a:r>
            <a:r>
              <a:rPr lang="en-US" sz="2400" dirty="0" smtClean="0"/>
              <a:t> cerebral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a </a:t>
            </a:r>
            <a:r>
              <a:rPr lang="en-US" sz="2400" dirty="0" err="1" smtClean="0"/>
              <a:t>dor</a:t>
            </a:r>
            <a:endParaRPr lang="en-US" sz="2400" dirty="0" smtClean="0"/>
          </a:p>
          <a:p>
            <a:pPr marL="6477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477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Possivelmente</a:t>
            </a:r>
            <a:r>
              <a:rPr lang="en-US" sz="2400" dirty="0" smtClean="0"/>
              <a:t> </a:t>
            </a:r>
            <a:r>
              <a:rPr lang="en-US" sz="2400" dirty="0" err="1" smtClean="0"/>
              <a:t>neurotransmissão</a:t>
            </a:r>
            <a:r>
              <a:rPr lang="en-US" sz="2400" dirty="0" smtClean="0"/>
              <a:t> </a:t>
            </a:r>
            <a:r>
              <a:rPr lang="en-US" sz="2400" dirty="0" err="1" smtClean="0"/>
              <a:t>serotoninérgica</a:t>
            </a:r>
            <a:r>
              <a:rPr lang="en-US" sz="2400" dirty="0" smtClean="0"/>
              <a:t> </a:t>
            </a:r>
            <a:r>
              <a:rPr lang="en-US" sz="2400" dirty="0" err="1" smtClean="0"/>
              <a:t>anormal</a:t>
            </a:r>
            <a:r>
              <a:rPr lang="en-US" sz="2400" dirty="0" smtClean="0"/>
              <a:t>, </a:t>
            </a:r>
            <a:r>
              <a:rPr lang="en-US" sz="2400" dirty="0" err="1" smtClean="0"/>
              <a:t>ativando</a:t>
            </a:r>
            <a:r>
              <a:rPr lang="en-US" sz="2400" dirty="0" smtClean="0"/>
              <a:t> </a:t>
            </a:r>
            <a:r>
              <a:rPr lang="en-US" sz="2400" dirty="0" err="1" smtClean="0"/>
              <a:t>substância</a:t>
            </a:r>
            <a:r>
              <a:rPr lang="en-US" sz="2400" dirty="0" smtClean="0"/>
              <a:t> </a:t>
            </a:r>
            <a:r>
              <a:rPr lang="en-US" sz="2400" dirty="0" err="1" smtClean="0"/>
              <a:t>cinzenta</a:t>
            </a:r>
            <a:r>
              <a:rPr lang="en-US" sz="2400" dirty="0" smtClean="0"/>
              <a:t> </a:t>
            </a:r>
            <a:r>
              <a:rPr lang="en-US" sz="2400" dirty="0" err="1" smtClean="0"/>
              <a:t>hipotalâmica</a:t>
            </a:r>
            <a:r>
              <a:rPr lang="en-US" sz="2400" dirty="0" smtClean="0"/>
              <a:t> (</a:t>
            </a:r>
            <a:r>
              <a:rPr lang="en-US" sz="2400" dirty="0" err="1" smtClean="0"/>
              <a:t>evidenciado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PET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ataques</a:t>
            </a:r>
            <a:r>
              <a:rPr lang="en-US" sz="2400" dirty="0" smtClean="0"/>
              <a:t> </a:t>
            </a:r>
            <a:r>
              <a:rPr lang="en-US" sz="2400" dirty="0" err="1" smtClean="0"/>
              <a:t>espontâneos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8621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DIAGNÓSTICO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06611454"/>
              </p:ext>
            </p:extLst>
          </p:nvPr>
        </p:nvGraphicFramePr>
        <p:xfrm>
          <a:off x="457201" y="1756014"/>
          <a:ext cx="3753134" cy="457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22085305"/>
              </p:ext>
            </p:extLst>
          </p:nvPr>
        </p:nvGraphicFramePr>
        <p:xfrm>
          <a:off x="4662999" y="2323155"/>
          <a:ext cx="3957851" cy="336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642727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DIAGNÓSTICO DIFERENCIAL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CEFALEIA HEMICRANIANA PAROXÍSTICA</a:t>
            </a:r>
          </a:p>
          <a:p>
            <a:pPr marL="704850" indent="-51435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comum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mulheres</a:t>
            </a:r>
            <a:endParaRPr lang="en-US" sz="2800" dirty="0" smtClean="0"/>
          </a:p>
          <a:p>
            <a:pPr marL="704850" indent="-514350" algn="l">
              <a:buFont typeface="Arial" panose="020B0604020202020204" pitchFamily="34" charset="0"/>
              <a:buChar char="•"/>
            </a:pPr>
            <a:r>
              <a:rPr lang="en-US" sz="2800" dirty="0" err="1"/>
              <a:t>Menor</a:t>
            </a:r>
            <a:r>
              <a:rPr lang="en-US" sz="2800" dirty="0"/>
              <a:t> </a:t>
            </a:r>
            <a:r>
              <a:rPr lang="en-US" sz="2800" dirty="0" err="1"/>
              <a:t>duração</a:t>
            </a:r>
            <a:r>
              <a:rPr lang="en-US" sz="2800" dirty="0"/>
              <a:t> (</a:t>
            </a:r>
            <a:r>
              <a:rPr lang="en-US" sz="2800" dirty="0" err="1"/>
              <a:t>até</a:t>
            </a:r>
            <a:r>
              <a:rPr lang="en-US" sz="2800" dirty="0"/>
              <a:t> 45 </a:t>
            </a:r>
            <a:r>
              <a:rPr lang="en-US" sz="2800" dirty="0" err="1"/>
              <a:t>minutos</a:t>
            </a:r>
            <a:r>
              <a:rPr lang="en-US" sz="2800" dirty="0"/>
              <a:t>)</a:t>
            </a:r>
          </a:p>
          <a:p>
            <a:pPr marL="704850" indent="-514350" algn="l">
              <a:buFont typeface="Arial" panose="020B0604020202020204" pitchFamily="34" charset="0"/>
              <a:buChar char="•"/>
            </a:pPr>
            <a:r>
              <a:rPr lang="en-US" sz="2800" dirty="0" err="1"/>
              <a:t>Maior</a:t>
            </a:r>
            <a:r>
              <a:rPr lang="en-US" sz="2800" dirty="0"/>
              <a:t> </a:t>
            </a:r>
            <a:r>
              <a:rPr lang="en-US" sz="2800" dirty="0" err="1"/>
              <a:t>frequência</a:t>
            </a:r>
            <a:r>
              <a:rPr lang="en-US" sz="2800" dirty="0"/>
              <a:t> </a:t>
            </a:r>
            <a:r>
              <a:rPr lang="en-US" sz="2800" dirty="0" err="1"/>
              <a:t>diária</a:t>
            </a:r>
            <a:r>
              <a:rPr lang="en-US" sz="2800" dirty="0"/>
              <a:t> (5-6 crises/</a:t>
            </a:r>
            <a:r>
              <a:rPr lang="en-US" sz="2800" dirty="0" err="1"/>
              <a:t>dia</a:t>
            </a:r>
            <a:r>
              <a:rPr lang="en-US" sz="2800" dirty="0"/>
              <a:t>)</a:t>
            </a:r>
          </a:p>
          <a:p>
            <a:pPr marL="704850" indent="-51435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Tratamento</a:t>
            </a:r>
            <a:r>
              <a:rPr lang="en-US" sz="2800" dirty="0" smtClean="0"/>
              <a:t>: </a:t>
            </a:r>
            <a:r>
              <a:rPr lang="en-US" sz="2800" dirty="0" err="1" smtClean="0"/>
              <a:t>indometacina</a:t>
            </a:r>
            <a:r>
              <a:rPr lang="en-US" sz="2800" dirty="0" smtClean="0"/>
              <a:t> (AINE)</a:t>
            </a:r>
          </a:p>
          <a:p>
            <a:pPr marL="704850" indent="-51435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Dor</a:t>
            </a:r>
            <a:r>
              <a:rPr lang="en-US" sz="2800" dirty="0" smtClean="0"/>
              <a:t> tem as </a:t>
            </a:r>
            <a:r>
              <a:rPr lang="en-US" sz="2800" dirty="0" err="1" smtClean="0"/>
              <a:t>mesmas</a:t>
            </a:r>
            <a:r>
              <a:rPr lang="en-US" sz="2800" dirty="0" smtClean="0"/>
              <a:t> </a:t>
            </a:r>
            <a:r>
              <a:rPr lang="en-US" sz="2800" dirty="0" err="1" smtClean="0"/>
              <a:t>características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3438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TRATAMENTO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61" y="1600201"/>
            <a:ext cx="5342083" cy="5009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495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1" y="0"/>
            <a:ext cx="92140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98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TRATAMENTO AGUDO 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4" y="1842542"/>
            <a:ext cx="3380227" cy="4383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2" y="2520288"/>
            <a:ext cx="3347685" cy="2512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678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TRATAMENTO – OUTRAS MEDIDAS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04850" indent="-514350" algn="l">
              <a:buFont typeface="+mj-lt"/>
              <a:buAutoNum type="arabicPeriod"/>
            </a:pPr>
            <a:r>
              <a:rPr lang="pt-BR" sz="1600" b="1" dirty="0" smtClean="0"/>
              <a:t>Cessar tabagismo</a:t>
            </a:r>
          </a:p>
          <a:p>
            <a:pPr marL="704850" indent="-514350" algn="l">
              <a:buFont typeface="+mj-lt"/>
              <a:buAutoNum type="arabicPeriod"/>
            </a:pPr>
            <a:r>
              <a:rPr lang="pt-BR" sz="1600" b="1" dirty="0" smtClean="0"/>
              <a:t>Abstinência do álcool</a:t>
            </a:r>
          </a:p>
          <a:p>
            <a:pPr marL="704850" indent="-514350" algn="l">
              <a:buFont typeface="+mj-lt"/>
              <a:buAutoNum type="arabicPeriod"/>
            </a:pPr>
            <a:r>
              <a:rPr lang="pt-BR" sz="1600" b="1" dirty="0" smtClean="0"/>
              <a:t>Tratamento profilático medicamentoso: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1600" b="1" dirty="0" smtClean="0"/>
              <a:t>	*</a:t>
            </a:r>
            <a:r>
              <a:rPr lang="pt-BR" sz="1600" dirty="0" smtClean="0"/>
              <a:t>Verapamil (Bloqueador do canal de íons cálcio) – principalmente na episódica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1600" dirty="0" smtClean="0"/>
              <a:t>     *Metisergida (</a:t>
            </a:r>
            <a:r>
              <a:rPr lang="en-US" sz="1600" dirty="0" err="1"/>
              <a:t>antagonista</a:t>
            </a:r>
            <a:r>
              <a:rPr lang="en-US" sz="1600" dirty="0"/>
              <a:t> 5 </a:t>
            </a:r>
            <a:r>
              <a:rPr lang="en-US" sz="1600" dirty="0" smtClean="0"/>
              <a:t>HT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–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curto</a:t>
            </a:r>
            <a:r>
              <a:rPr lang="en-US" sz="1600" dirty="0" smtClean="0"/>
              <a:t>, </a:t>
            </a:r>
            <a:r>
              <a:rPr lang="en-US" sz="1600" dirty="0" err="1" smtClean="0"/>
              <a:t>somente</a:t>
            </a:r>
            <a:r>
              <a:rPr lang="en-US" sz="1600" dirty="0" smtClean="0"/>
              <a:t> </a:t>
            </a: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episódicas</a:t>
            </a:r>
            <a:endParaRPr lang="pt-BR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1600" dirty="0"/>
              <a:t> </a:t>
            </a:r>
            <a:r>
              <a:rPr lang="pt-BR" sz="1600" dirty="0" smtClean="0"/>
              <a:t>     Carbonato </a:t>
            </a:r>
            <a:r>
              <a:rPr lang="pt-BR" sz="1600" dirty="0"/>
              <a:t>de Lítio (modula liberação serotoninérgica</a:t>
            </a:r>
            <a:r>
              <a:rPr lang="pt-BR" sz="1600" dirty="0" smtClean="0"/>
              <a:t>) – melhor na crônica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1600" dirty="0" smtClean="0"/>
              <a:t>      Ergotamina – Tratamento preventivo transicional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1600" dirty="0" smtClean="0"/>
              <a:t>      Valproato de sódio (</a:t>
            </a:r>
            <a:r>
              <a:rPr lang="pt-BR" sz="1600" dirty="0"/>
              <a:t>elevação dos níveis de GABA, redução da taxa de disparo das células serotoninérgicas na rafe dorsal e redução da ativação do nucleus </a:t>
            </a:r>
            <a:r>
              <a:rPr lang="pt-BR" sz="1600" dirty="0" err="1"/>
              <a:t>caudalis</a:t>
            </a:r>
            <a:r>
              <a:rPr lang="pt-BR" sz="1600" dirty="0"/>
              <a:t> </a:t>
            </a:r>
            <a:r>
              <a:rPr lang="pt-BR" sz="1600" dirty="0" err="1" smtClean="0"/>
              <a:t>trigeminal</a:t>
            </a:r>
            <a:r>
              <a:rPr lang="pt-BR" sz="1600" dirty="0" smtClean="0"/>
              <a:t>)</a:t>
            </a:r>
          </a:p>
          <a:p>
            <a:pPr marL="0" indent="0" algn="l"/>
            <a:r>
              <a:rPr lang="pt-BR" sz="1600" dirty="0" smtClean="0"/>
              <a:t>	Tanto episódico quanto crônico</a:t>
            </a:r>
          </a:p>
        </p:txBody>
      </p:sp>
    </p:spTree>
    <p:extLst>
      <p:ext uri="{BB962C8B-B14F-4D97-AF65-F5344CB8AC3E}">
        <p14:creationId xmlns="" xmlns:p14="http://schemas.microsoft.com/office/powerpoint/2010/main" val="363390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 smtClean="0"/>
              <a:t>Crises de </a:t>
            </a:r>
            <a:r>
              <a:rPr lang="en-US" dirty="0" err="1" smtClean="0"/>
              <a:t>hemicrania</a:t>
            </a:r>
            <a:r>
              <a:rPr lang="en-US" dirty="0"/>
              <a:t> </a:t>
            </a:r>
            <a:r>
              <a:rPr lang="en-US" dirty="0" err="1" smtClean="0"/>
              <a:t>paroxística</a:t>
            </a:r>
            <a:r>
              <a:rPr lang="en-US" dirty="0" smtClean="0"/>
              <a:t> </a:t>
            </a:r>
            <a:r>
              <a:rPr lang="en-US" dirty="0" err="1" smtClean="0"/>
              <a:t>assemelham</a:t>
            </a:r>
            <a:r>
              <a:rPr lang="en-US" dirty="0" smtClean="0"/>
              <a:t>-se </a:t>
            </a:r>
            <a:r>
              <a:rPr lang="en-US" dirty="0" err="1" smtClean="0"/>
              <a:t>às</a:t>
            </a:r>
            <a:r>
              <a:rPr lang="en-US" dirty="0" smtClean="0"/>
              <a:t> crises de </a:t>
            </a:r>
            <a:r>
              <a:rPr lang="en-US" dirty="0" err="1" smtClean="0"/>
              <a:t>cefaleia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salvas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dor</a:t>
            </a:r>
            <a:r>
              <a:rPr lang="en-US" dirty="0" smtClean="0"/>
              <a:t> e </a:t>
            </a:r>
            <a:r>
              <a:rPr lang="en-US" dirty="0" err="1" smtClean="0"/>
              <a:t>sinais</a:t>
            </a:r>
            <a:r>
              <a:rPr lang="en-US" dirty="0" smtClean="0"/>
              <a:t> e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associados</a:t>
            </a:r>
            <a:r>
              <a:rPr lang="en-US" dirty="0" smtClean="0"/>
              <a:t>, mas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breves</a:t>
            </a:r>
            <a:r>
              <a:rPr lang="en-US" dirty="0" smtClean="0"/>
              <a:t> e </a:t>
            </a:r>
            <a:r>
              <a:rPr lang="en-US" dirty="0" err="1" smtClean="0"/>
              <a:t>frequentes</a:t>
            </a:r>
            <a:r>
              <a:rPr lang="en-US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err="1" smtClean="0"/>
              <a:t>Distúrbio</a:t>
            </a:r>
            <a:r>
              <a:rPr lang="en-US" dirty="0" smtClean="0"/>
              <a:t> </a:t>
            </a:r>
            <a:r>
              <a:rPr lang="en-US" dirty="0" err="1" smtClean="0"/>
              <a:t>raro</a:t>
            </a:r>
            <a:r>
              <a:rPr lang="en-US" dirty="0" smtClean="0"/>
              <a:t>; </a:t>
            </a:r>
            <a:r>
              <a:rPr lang="en-US" dirty="0" err="1" smtClean="0"/>
              <a:t>doença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 sub-</a:t>
            </a:r>
            <a:r>
              <a:rPr lang="en-US" dirty="0" err="1" smtClean="0"/>
              <a:t>diagnosticada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prática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incidência</a:t>
            </a:r>
            <a:r>
              <a:rPr lang="en-US" dirty="0" smtClean="0"/>
              <a:t> no </a:t>
            </a:r>
            <a:r>
              <a:rPr lang="en-US" dirty="0" err="1" smtClean="0"/>
              <a:t>sexo</a:t>
            </a:r>
            <a:r>
              <a:rPr lang="en-US" dirty="0" smtClean="0"/>
              <a:t> </a:t>
            </a:r>
            <a:r>
              <a:rPr lang="en-US" dirty="0" err="1" smtClean="0"/>
              <a:t>feminino</a:t>
            </a:r>
            <a:r>
              <a:rPr lang="en-US" dirty="0" smtClean="0"/>
              <a:t> (2:1).</a:t>
            </a:r>
          </a:p>
          <a:p>
            <a:pPr algn="l">
              <a:buFont typeface="Wingdings" pitchFamily="2" charset="2"/>
              <a:buChar char="ü"/>
            </a:pPr>
            <a:r>
              <a:rPr lang="pt-BR" dirty="0"/>
              <a:t>O início ocorre geralmente na idade adulta</a:t>
            </a:r>
            <a:r>
              <a:rPr lang="pt-BR" dirty="0" smtClean="0"/>
              <a:t>, apesar </a:t>
            </a:r>
            <a:r>
              <a:rPr lang="pt-BR" dirty="0"/>
              <a:t>de já terem sido relatados casos em crianças.</a:t>
            </a:r>
            <a:endParaRPr lang="en-US" dirty="0" smtClean="0"/>
          </a:p>
          <a:p>
            <a:pPr algn="l">
              <a:buFont typeface="Wingdings" pitchFamily="2" charset="2"/>
              <a:buChar char="ü"/>
            </a:pPr>
            <a:r>
              <a:rPr lang="en-US" dirty="0" err="1" smtClean="0"/>
              <a:t>Responde</a:t>
            </a:r>
            <a:r>
              <a:rPr lang="en-US" dirty="0" smtClean="0"/>
              <a:t> de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r>
              <a:rPr lang="en-US" dirty="0" smtClean="0"/>
              <a:t> à </a:t>
            </a:r>
            <a:r>
              <a:rPr lang="en-US" b="1" dirty="0" err="1" smtClean="0"/>
              <a:t>indometacina</a:t>
            </a:r>
            <a:r>
              <a:rPr lang="en-US" b="1" dirty="0" smtClean="0"/>
              <a:t> (</a:t>
            </a:r>
            <a:r>
              <a:rPr lang="en-US" b="1" dirty="0" err="1" smtClean="0"/>
              <a:t>mecanismo</a:t>
            </a:r>
            <a:r>
              <a:rPr lang="en-US" b="1" dirty="0" smtClean="0"/>
              <a:t> ?)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HEMICRANIA PAROXÍSTICA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30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Estudos</a:t>
            </a:r>
            <a:r>
              <a:rPr lang="en-US" dirty="0" smtClean="0"/>
              <a:t> com </a:t>
            </a:r>
            <a:r>
              <a:rPr lang="en-US" dirty="0" err="1" smtClean="0"/>
              <a:t>ressonância</a:t>
            </a:r>
            <a:r>
              <a:rPr lang="en-US" dirty="0" smtClean="0"/>
              <a:t> </a:t>
            </a:r>
            <a:r>
              <a:rPr lang="en-US" dirty="0" err="1" smtClean="0"/>
              <a:t>magnética</a:t>
            </a:r>
            <a:r>
              <a:rPr lang="en-US" dirty="0" smtClean="0"/>
              <a:t> </a:t>
            </a:r>
            <a:r>
              <a:rPr lang="en-US" dirty="0" err="1" smtClean="0"/>
              <a:t>funcional</a:t>
            </a:r>
            <a:r>
              <a:rPr lang="en-US" dirty="0" smtClean="0"/>
              <a:t> </a:t>
            </a:r>
            <a:r>
              <a:rPr lang="en-US" dirty="0" err="1" smtClean="0"/>
              <a:t>demonstraram</a:t>
            </a:r>
            <a:r>
              <a:rPr lang="en-US" dirty="0" smtClean="0"/>
              <a:t>:</a:t>
            </a:r>
          </a:p>
          <a:p>
            <a:pPr lvl="1" algn="l"/>
            <a:r>
              <a:rPr lang="en-US" sz="2000" dirty="0" err="1" smtClean="0"/>
              <a:t>Ativação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hipotálamo</a:t>
            </a:r>
            <a:r>
              <a:rPr lang="en-US" sz="2000" dirty="0" smtClean="0"/>
              <a:t> posterior contra-lateral e </a:t>
            </a:r>
            <a:r>
              <a:rPr lang="en-US" sz="2000" dirty="0" err="1" smtClean="0"/>
              <a:t>ponte</a:t>
            </a:r>
            <a:r>
              <a:rPr lang="en-US" sz="2000" dirty="0" smtClean="0"/>
              <a:t> dorsal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.</a:t>
            </a:r>
          </a:p>
          <a:p>
            <a:pPr lvl="1" algn="l"/>
            <a:r>
              <a:rPr lang="en-US" sz="2000" dirty="0" err="1" smtClean="0"/>
              <a:t>Desinibição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hipotálamo</a:t>
            </a:r>
            <a:r>
              <a:rPr lang="en-US" sz="2000" dirty="0" smtClean="0"/>
              <a:t> posterior com </a:t>
            </a:r>
            <a:r>
              <a:rPr lang="en-US" sz="2000" dirty="0" err="1" smtClean="0"/>
              <a:t>subsequente</a:t>
            </a:r>
            <a:r>
              <a:rPr lang="en-US" sz="2000" dirty="0" smtClean="0"/>
              <a:t> </a:t>
            </a:r>
            <a:r>
              <a:rPr lang="en-US" sz="2000" dirty="0" err="1" smtClean="0"/>
              <a:t>liberação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reflexo</a:t>
            </a:r>
            <a:r>
              <a:rPr lang="en-US" sz="2000" dirty="0" smtClean="0"/>
              <a:t> </a:t>
            </a:r>
            <a:r>
              <a:rPr lang="en-US" sz="2000" dirty="0" err="1" smtClean="0"/>
              <a:t>trigêmino-autonômico</a:t>
            </a:r>
            <a:r>
              <a:rPr lang="en-US" sz="2000" dirty="0" smtClean="0"/>
              <a:t>.</a:t>
            </a:r>
          </a:p>
          <a:p>
            <a:pPr lvl="1" algn="l"/>
            <a:r>
              <a:rPr lang="en-US" sz="2000" dirty="0" smtClean="0"/>
              <a:t>A </a:t>
            </a:r>
            <a:r>
              <a:rPr lang="en-US" sz="2000" dirty="0" err="1" smtClean="0"/>
              <a:t>exacerbação</a:t>
            </a:r>
            <a:r>
              <a:rPr lang="en-US" sz="2000" dirty="0" smtClean="0"/>
              <a:t> </a:t>
            </a:r>
            <a:r>
              <a:rPr lang="en-US" sz="2000" dirty="0" err="1" smtClean="0"/>
              <a:t>desse</a:t>
            </a:r>
            <a:r>
              <a:rPr lang="en-US" sz="2000" dirty="0" smtClean="0"/>
              <a:t> </a:t>
            </a:r>
            <a:r>
              <a:rPr lang="en-US" sz="2000" dirty="0" err="1" smtClean="0"/>
              <a:t>reflexo</a:t>
            </a:r>
            <a:r>
              <a:rPr lang="en-US" sz="2000" dirty="0" smtClean="0"/>
              <a:t> </a:t>
            </a:r>
            <a:r>
              <a:rPr lang="en-US" sz="2000" dirty="0" err="1" smtClean="0"/>
              <a:t>desencadearia</a:t>
            </a:r>
            <a:r>
              <a:rPr lang="en-US" sz="2000" dirty="0" smtClean="0"/>
              <a:t> a </a:t>
            </a:r>
            <a:r>
              <a:rPr lang="en-US" sz="2000" dirty="0" err="1" smtClean="0"/>
              <a:t>cefaleia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HEMICRANIA PAROXÍSTICA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5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Início</a:t>
            </a:r>
            <a:r>
              <a:rPr lang="en-US" dirty="0" smtClean="0"/>
              <a:t> de </a:t>
            </a:r>
            <a:r>
              <a:rPr lang="en-US" dirty="0" err="1" smtClean="0"/>
              <a:t>dor</a:t>
            </a:r>
            <a:r>
              <a:rPr lang="en-US" dirty="0" smtClean="0"/>
              <a:t>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súbito</a:t>
            </a:r>
            <a:endParaRPr lang="en-US" dirty="0" smtClean="0"/>
          </a:p>
          <a:p>
            <a:pPr algn="l"/>
            <a:r>
              <a:rPr lang="en-US" dirty="0" err="1" smtClean="0"/>
              <a:t>Lacrimejamento</a:t>
            </a:r>
            <a:r>
              <a:rPr lang="en-US" dirty="0" smtClean="0"/>
              <a:t> unilateral</a:t>
            </a:r>
          </a:p>
          <a:p>
            <a:pPr algn="l"/>
            <a:r>
              <a:rPr lang="en-US" dirty="0" err="1" smtClean="0"/>
              <a:t>Congestão</a:t>
            </a:r>
            <a:r>
              <a:rPr lang="en-US" dirty="0" smtClean="0"/>
              <a:t> nasal</a:t>
            </a:r>
          </a:p>
          <a:p>
            <a:pPr algn="l"/>
            <a:r>
              <a:rPr lang="en-US" dirty="0" smtClean="0"/>
              <a:t>Edema palpebral</a:t>
            </a:r>
          </a:p>
          <a:p>
            <a:pPr algn="l"/>
            <a:r>
              <a:rPr lang="en-US" dirty="0" err="1" smtClean="0"/>
              <a:t>Síndrome</a:t>
            </a:r>
            <a:r>
              <a:rPr lang="en-US" dirty="0" smtClean="0"/>
              <a:t> de Horner </a:t>
            </a:r>
            <a:r>
              <a:rPr lang="en-US" dirty="0" err="1" smtClean="0"/>
              <a:t>parcial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HEMICRANIA PAROXÍSTICA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Manifestações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9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9275" y="1600201"/>
            <a:ext cx="8042276" cy="509545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000"/>
              </a:spcBef>
              <a:buAutoNum type="alphaUcPeriod"/>
            </a:pPr>
            <a:r>
              <a:rPr lang="pt-BR" sz="1600" dirty="0" smtClean="0"/>
              <a:t>Pelo </a:t>
            </a:r>
            <a:r>
              <a:rPr lang="pt-BR" sz="1600" dirty="0"/>
              <a:t>menos 20 crises preenchendo os critérios de </a:t>
            </a:r>
            <a:r>
              <a:rPr lang="pt-BR" sz="1600" dirty="0" err="1"/>
              <a:t>B</a:t>
            </a:r>
            <a:r>
              <a:rPr lang="pt-BR" sz="1600" dirty="0"/>
              <a:t> a </a:t>
            </a:r>
            <a:r>
              <a:rPr lang="pt-BR" sz="1600" dirty="0" smtClean="0"/>
              <a:t>D.</a:t>
            </a:r>
          </a:p>
          <a:p>
            <a:pPr marL="457200" indent="-457200" algn="l">
              <a:spcBef>
                <a:spcPts val="1000"/>
              </a:spcBef>
              <a:buAutoNum type="alphaUcPeriod"/>
            </a:pPr>
            <a:r>
              <a:rPr lang="pt-BR" sz="1600" dirty="0" smtClean="0"/>
              <a:t>Crises </a:t>
            </a:r>
            <a:r>
              <a:rPr lang="pt-BR" sz="1600" dirty="0"/>
              <a:t>de dor forte unilateral, orbitária, </a:t>
            </a:r>
            <a:r>
              <a:rPr lang="pt-BR" sz="1600" dirty="0" err="1"/>
              <a:t>supra-orbitária</a:t>
            </a:r>
            <a:r>
              <a:rPr lang="pt-BR" sz="1600" dirty="0"/>
              <a:t> e/ou </a:t>
            </a:r>
            <a:r>
              <a:rPr lang="pt-BR" sz="1600" dirty="0" smtClean="0"/>
              <a:t>temporal durando </a:t>
            </a:r>
            <a:r>
              <a:rPr lang="pt-BR" sz="1600" dirty="0"/>
              <a:t>de dois a 30 </a:t>
            </a:r>
            <a:r>
              <a:rPr lang="pt-BR" sz="1600" dirty="0" smtClean="0"/>
              <a:t>minutos.</a:t>
            </a:r>
          </a:p>
          <a:p>
            <a:pPr marL="457200" indent="-457200" algn="l">
              <a:spcBef>
                <a:spcPts val="1000"/>
              </a:spcBef>
              <a:buAutoNum type="alphaUcPeriod"/>
            </a:pPr>
            <a:r>
              <a:rPr lang="pt-BR" sz="1600" dirty="0" smtClean="0"/>
              <a:t>A cefaleia </a:t>
            </a:r>
            <a:r>
              <a:rPr lang="pt-BR" sz="1600" dirty="0"/>
              <a:t>acompanha-se de pelo menos um dos seguintes</a:t>
            </a:r>
            <a:r>
              <a:rPr lang="pt-BR" sz="1600" dirty="0" smtClean="0"/>
              <a:t>:</a:t>
            </a:r>
          </a:p>
          <a:p>
            <a:pPr marL="679450" lvl="1" indent="-342900" algn="l">
              <a:spcBef>
                <a:spcPts val="1000"/>
              </a:spcBef>
              <a:buAutoNum type="arabicPeriod"/>
            </a:pPr>
            <a:r>
              <a:rPr lang="pt-BR" sz="1600" dirty="0"/>
              <a:t>H</a:t>
            </a:r>
            <a:r>
              <a:rPr lang="pt-BR" sz="1600" dirty="0" smtClean="0"/>
              <a:t>iperemia </a:t>
            </a:r>
            <a:r>
              <a:rPr lang="pt-BR" sz="1600" dirty="0"/>
              <a:t>conjuntival </a:t>
            </a:r>
            <a:r>
              <a:rPr lang="pt-BR" sz="1600" dirty="0" err="1"/>
              <a:t>ipsilaterais</a:t>
            </a:r>
            <a:r>
              <a:rPr lang="pt-BR" sz="1600" dirty="0"/>
              <a:t> e/ou </a:t>
            </a:r>
            <a:r>
              <a:rPr lang="pt-BR" sz="1600" dirty="0" smtClean="0"/>
              <a:t>lacrimejamento;</a:t>
            </a:r>
            <a:endParaRPr lang="pt-BR" sz="1600" dirty="0"/>
          </a:p>
          <a:p>
            <a:pPr marL="679450" lvl="1" indent="-342900" algn="l">
              <a:spcBef>
                <a:spcPts val="1000"/>
              </a:spcBef>
              <a:buAutoNum type="arabicPeriod"/>
            </a:pPr>
            <a:r>
              <a:rPr lang="pt-BR" sz="1600" dirty="0"/>
              <a:t>C</a:t>
            </a:r>
            <a:r>
              <a:rPr lang="pt-BR" sz="1600" dirty="0" smtClean="0"/>
              <a:t>ongestão </a:t>
            </a:r>
            <a:r>
              <a:rPr lang="pt-BR" sz="1600" dirty="0"/>
              <a:t>nasal </a:t>
            </a:r>
            <a:r>
              <a:rPr lang="pt-BR" sz="1600" dirty="0" err="1"/>
              <a:t>ipsilaterais</a:t>
            </a:r>
            <a:r>
              <a:rPr lang="pt-BR" sz="1600" dirty="0"/>
              <a:t> e/ou </a:t>
            </a:r>
            <a:r>
              <a:rPr lang="pt-BR" sz="1600" dirty="0" err="1" smtClean="0"/>
              <a:t>rinorréia</a:t>
            </a:r>
            <a:r>
              <a:rPr lang="pt-BR" sz="1600" dirty="0" smtClean="0"/>
              <a:t>;</a:t>
            </a:r>
          </a:p>
          <a:p>
            <a:pPr marL="679450" lvl="1" indent="-342900" algn="l">
              <a:spcBef>
                <a:spcPts val="1000"/>
              </a:spcBef>
              <a:buAutoNum type="arabicPeriod"/>
            </a:pPr>
            <a:r>
              <a:rPr lang="pt-BR" sz="1600" dirty="0"/>
              <a:t>E</a:t>
            </a:r>
            <a:r>
              <a:rPr lang="pt-BR" sz="1600" dirty="0" smtClean="0"/>
              <a:t>dema </a:t>
            </a:r>
            <a:r>
              <a:rPr lang="pt-BR" sz="1600" dirty="0"/>
              <a:t>palpebral </a:t>
            </a:r>
            <a:r>
              <a:rPr lang="pt-BR" sz="1600" dirty="0" err="1" smtClean="0"/>
              <a:t>ipsilateral</a:t>
            </a:r>
            <a:r>
              <a:rPr lang="pt-BR" sz="1600" dirty="0" smtClean="0"/>
              <a:t>;</a:t>
            </a:r>
          </a:p>
          <a:p>
            <a:pPr marL="679450" lvl="1" indent="-342900" algn="l">
              <a:spcBef>
                <a:spcPts val="1000"/>
              </a:spcBef>
              <a:buAutoNum type="arabicPeriod"/>
            </a:pPr>
            <a:r>
              <a:rPr lang="pt-BR" sz="1600" dirty="0"/>
              <a:t>S</a:t>
            </a:r>
            <a:r>
              <a:rPr lang="pt-BR" sz="1600" dirty="0" smtClean="0"/>
              <a:t>udorese </a:t>
            </a:r>
            <a:r>
              <a:rPr lang="pt-BR" sz="1600" dirty="0"/>
              <a:t>frontal e facial </a:t>
            </a:r>
            <a:r>
              <a:rPr lang="pt-BR" sz="1600" dirty="0" err="1" smtClean="0"/>
              <a:t>ipsilateral</a:t>
            </a:r>
            <a:r>
              <a:rPr lang="pt-BR" sz="1600" dirty="0" smtClean="0"/>
              <a:t>;</a:t>
            </a:r>
          </a:p>
          <a:p>
            <a:pPr marL="679450" lvl="1" indent="-342900" algn="l">
              <a:spcBef>
                <a:spcPts val="1000"/>
              </a:spcBef>
              <a:buAutoNum type="arabicPeriod"/>
            </a:pPr>
            <a:r>
              <a:rPr lang="pt-BR" sz="1600" dirty="0" err="1"/>
              <a:t>M</a:t>
            </a:r>
            <a:r>
              <a:rPr lang="pt-BR" sz="1600" dirty="0" err="1" smtClean="0"/>
              <a:t>iose</a:t>
            </a:r>
            <a:r>
              <a:rPr lang="pt-BR" sz="1600" dirty="0" smtClean="0"/>
              <a:t> </a:t>
            </a:r>
            <a:r>
              <a:rPr lang="pt-BR" sz="1600" dirty="0"/>
              <a:t>e/ou ptose </a:t>
            </a:r>
            <a:r>
              <a:rPr lang="pt-BR" sz="1600" dirty="0" err="1" smtClean="0"/>
              <a:t>ipsilateral</a:t>
            </a:r>
            <a:r>
              <a:rPr lang="pt-BR" sz="1600" dirty="0" smtClean="0"/>
              <a:t>.</a:t>
            </a:r>
          </a:p>
          <a:p>
            <a:pPr marL="342900" indent="-342900" algn="l">
              <a:spcBef>
                <a:spcPts val="1000"/>
              </a:spcBef>
              <a:buFont typeface="+mj-lt"/>
              <a:buAutoNum type="alphaUcPeriod"/>
            </a:pPr>
            <a:r>
              <a:rPr lang="pt-BR" sz="1600" dirty="0"/>
              <a:t>As crises têm uma </a:t>
            </a:r>
            <a:r>
              <a:rPr lang="pt-BR" sz="1600" dirty="0" err="1" smtClean="0"/>
              <a:t>frequência</a:t>
            </a:r>
            <a:r>
              <a:rPr lang="pt-BR" sz="1600" dirty="0" smtClean="0"/>
              <a:t> </a:t>
            </a:r>
            <a:r>
              <a:rPr lang="pt-BR" sz="1600" dirty="0"/>
              <a:t>superior a 5 por dia em mais da metade </a:t>
            </a:r>
            <a:r>
              <a:rPr lang="pt-BR" sz="1600" dirty="0" smtClean="0"/>
              <a:t>do tempo</a:t>
            </a:r>
            <a:r>
              <a:rPr lang="pt-BR" sz="1600" dirty="0"/>
              <a:t>, ainda que períodos de menor </a:t>
            </a:r>
            <a:r>
              <a:rPr lang="pt-BR" sz="1600" dirty="0" err="1" smtClean="0"/>
              <a:t>frequência</a:t>
            </a:r>
            <a:r>
              <a:rPr lang="pt-BR" sz="1600" dirty="0" smtClean="0"/>
              <a:t> </a:t>
            </a:r>
            <a:r>
              <a:rPr lang="pt-BR" sz="1600" dirty="0"/>
              <a:t>possam </a:t>
            </a:r>
            <a:r>
              <a:rPr lang="pt-BR" sz="1600" dirty="0" smtClean="0"/>
              <a:t>ocorrer.</a:t>
            </a:r>
          </a:p>
          <a:p>
            <a:pPr marL="342900" indent="-342900" algn="l">
              <a:spcBef>
                <a:spcPts val="1000"/>
              </a:spcBef>
              <a:buFont typeface="+mj-lt"/>
              <a:buAutoNum type="alphaUcPeriod"/>
            </a:pPr>
            <a:r>
              <a:rPr lang="pt-BR" sz="1600" dirty="0" smtClean="0"/>
              <a:t>As </a:t>
            </a:r>
            <a:r>
              <a:rPr lang="pt-BR" sz="1600" dirty="0"/>
              <a:t>crises são completamente evitadas por doses terapêuticas de </a:t>
            </a:r>
            <a:r>
              <a:rPr lang="pt-BR" sz="1600" dirty="0" smtClean="0"/>
              <a:t>indometacina.</a:t>
            </a:r>
          </a:p>
          <a:p>
            <a:pPr marL="342900" indent="-342900" algn="l">
              <a:spcBef>
                <a:spcPts val="1000"/>
              </a:spcBef>
              <a:buFont typeface="+mj-lt"/>
              <a:buAutoNum type="alphaUcPeriod"/>
            </a:pPr>
            <a:r>
              <a:rPr lang="pt-BR" sz="1600" dirty="0" smtClean="0"/>
              <a:t>Não </a:t>
            </a:r>
            <a:r>
              <a:rPr lang="pt-BR" sz="1600" dirty="0"/>
              <a:t>atribuída a outro </a:t>
            </a:r>
            <a:r>
              <a:rPr lang="pt-BR" sz="1600" dirty="0" smtClean="0"/>
              <a:t>transtorno.</a:t>
            </a:r>
          </a:p>
          <a:p>
            <a:pPr marL="457200" indent="-457200">
              <a:buAutoNum type="alphaUcPeriod"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24840"/>
            <a:ext cx="41148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HEMICRANIA PAROXÍSTICA</a:t>
            </a:r>
            <a:br>
              <a:rPr lang="en-US" dirty="0" smtClean="0"/>
            </a:br>
            <a:r>
              <a:rPr lang="en-US" sz="2000" dirty="0" smtClean="0"/>
              <a:t>CRITÉRIOS DIAGNÓSTICOS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121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dirty="0"/>
              <a:t>Hemicrania paroxística coexistindo com neuralgia </a:t>
            </a:r>
            <a:r>
              <a:rPr lang="pt-BR" dirty="0" err="1" smtClean="0"/>
              <a:t>trigeminal</a:t>
            </a:r>
            <a:r>
              <a:rPr lang="pt-BR" dirty="0" smtClean="0"/>
              <a:t>.</a:t>
            </a:r>
            <a:endParaRPr lang="pt-BR" dirty="0"/>
          </a:p>
          <a:p>
            <a:pPr algn="l">
              <a:buFont typeface="Wingdings" pitchFamily="2" charset="2"/>
              <a:buChar char="v"/>
            </a:pPr>
            <a:r>
              <a:rPr lang="pt-BR" dirty="0" smtClean="0"/>
              <a:t>Os </a:t>
            </a:r>
            <a:r>
              <a:rPr lang="pt-BR" dirty="0"/>
              <a:t>pacientes que preenchem os critérios tanto para h</a:t>
            </a:r>
            <a:r>
              <a:rPr lang="pt-BR" dirty="0" smtClean="0"/>
              <a:t>emicrania paroxística quanto para neuralgia </a:t>
            </a:r>
            <a:r>
              <a:rPr lang="pt-BR" dirty="0"/>
              <a:t>do trigêmeo devem receber ambos os </a:t>
            </a:r>
            <a:r>
              <a:rPr lang="pt-BR" dirty="0" smtClean="0"/>
              <a:t>diagnósticos. </a:t>
            </a:r>
          </a:p>
          <a:p>
            <a:pPr algn="l">
              <a:buFont typeface="Wingdings" pitchFamily="2" charset="2"/>
              <a:buChar char="v"/>
            </a:pPr>
            <a:r>
              <a:rPr lang="pt-BR" dirty="0" smtClean="0"/>
              <a:t>A </a:t>
            </a:r>
            <a:r>
              <a:rPr lang="pt-BR" dirty="0"/>
              <a:t>importância dessa observação é que ambas as condições requerem tratamento.</a:t>
            </a:r>
          </a:p>
          <a:p>
            <a:pPr algn="l">
              <a:buFont typeface="Wingdings" pitchFamily="2" charset="2"/>
              <a:buChar char="v"/>
            </a:pPr>
            <a:r>
              <a:rPr lang="pt-BR" dirty="0" smtClean="0"/>
              <a:t>O </a:t>
            </a:r>
            <a:r>
              <a:rPr lang="pt-BR" dirty="0"/>
              <a:t>significado fisiopatológico da associação não está elucidado.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Síndrome</a:t>
            </a:r>
            <a:r>
              <a:rPr lang="en-US" dirty="0" smtClean="0"/>
              <a:t> HPC-tic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17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Crises de hemicrania paroxística ocorrendo em períodos que duram de </a:t>
            </a:r>
            <a:r>
              <a:rPr lang="pt-BR" dirty="0" smtClean="0"/>
              <a:t>7 dias </a:t>
            </a:r>
            <a:r>
              <a:rPr lang="pt-BR" dirty="0"/>
              <a:t>a um ano, separados por períodos sem dor que duram um mês ou mais</a:t>
            </a:r>
            <a:r>
              <a:rPr lang="pt-BR" dirty="0" smtClean="0"/>
              <a:t>.</a:t>
            </a:r>
          </a:p>
          <a:p>
            <a:pPr algn="l"/>
            <a:r>
              <a:rPr lang="pt-BR" dirty="0"/>
              <a:t>Critérios </a:t>
            </a:r>
            <a:r>
              <a:rPr lang="pt-BR" dirty="0" smtClean="0"/>
              <a:t>diagnósticos:</a:t>
            </a:r>
            <a:endParaRPr lang="pt-BR" dirty="0"/>
          </a:p>
          <a:p>
            <a:pPr marL="457200" indent="-457200" algn="l">
              <a:buAutoNum type="alphaUcPeriod"/>
            </a:pPr>
            <a:r>
              <a:rPr lang="pt-BR" dirty="0" smtClean="0"/>
              <a:t>Crises </a:t>
            </a:r>
            <a:r>
              <a:rPr lang="pt-BR" dirty="0"/>
              <a:t>preenchendo os critérios de A a </a:t>
            </a:r>
            <a:r>
              <a:rPr lang="pt-BR" dirty="0" err="1"/>
              <a:t>F</a:t>
            </a:r>
            <a:r>
              <a:rPr lang="pt-BR" dirty="0"/>
              <a:t> </a:t>
            </a:r>
            <a:r>
              <a:rPr lang="pt-BR" dirty="0" smtClean="0"/>
              <a:t>para hemicrania paroxística.</a:t>
            </a:r>
            <a:endParaRPr lang="pt-BR" dirty="0"/>
          </a:p>
          <a:p>
            <a:pPr marL="457200" indent="-457200" algn="l">
              <a:buAutoNum type="alphaUcPeriod"/>
            </a:pPr>
            <a:r>
              <a:rPr lang="pt-BR" dirty="0" smtClean="0"/>
              <a:t>Pelo </a:t>
            </a:r>
            <a:r>
              <a:rPr lang="pt-BR" dirty="0"/>
              <a:t>menos dois períodos de crises durando de 7 </a:t>
            </a:r>
            <a:r>
              <a:rPr lang="pt-BR" dirty="0" smtClean="0"/>
              <a:t>a 365 </a:t>
            </a:r>
            <a:r>
              <a:rPr lang="pt-BR" dirty="0"/>
              <a:t>dias e </a:t>
            </a:r>
            <a:r>
              <a:rPr lang="pt-BR" dirty="0" smtClean="0"/>
              <a:t>separados por </a:t>
            </a:r>
            <a:r>
              <a:rPr lang="pt-BR" dirty="0"/>
              <a:t>períodos de remissão sem dor ≥ 1 </a:t>
            </a:r>
            <a:r>
              <a:rPr lang="pt-BR" dirty="0" smtClean="0"/>
              <a:t>mês.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Hemicrania</a:t>
            </a:r>
            <a:r>
              <a:rPr lang="en-US" dirty="0" smtClean="0"/>
              <a:t> </a:t>
            </a:r>
            <a:r>
              <a:rPr lang="en-US" dirty="0" err="1" smtClean="0"/>
              <a:t>paroxística</a:t>
            </a:r>
            <a:r>
              <a:rPr lang="en-US" dirty="0" smtClean="0"/>
              <a:t> </a:t>
            </a:r>
            <a:r>
              <a:rPr lang="en-US" dirty="0" err="1" smtClean="0"/>
              <a:t>episódica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91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Crises de hemicrania paroxística ocorrendo por mais de um ano sem </a:t>
            </a:r>
            <a:r>
              <a:rPr lang="pt-BR" dirty="0" smtClean="0"/>
              <a:t>remissão ou </a:t>
            </a:r>
            <a:r>
              <a:rPr lang="pt-BR" dirty="0"/>
              <a:t>com remissões durando menos de um </a:t>
            </a:r>
            <a:r>
              <a:rPr lang="pt-BR" dirty="0" smtClean="0"/>
              <a:t>mês.</a:t>
            </a:r>
          </a:p>
          <a:p>
            <a:pPr algn="l"/>
            <a:r>
              <a:rPr lang="pt-BR" dirty="0"/>
              <a:t>Critérios </a:t>
            </a:r>
            <a:r>
              <a:rPr lang="pt-BR" dirty="0" smtClean="0"/>
              <a:t>diagnósticos:</a:t>
            </a:r>
            <a:endParaRPr lang="pt-BR" dirty="0"/>
          </a:p>
          <a:p>
            <a:pPr marL="457200" indent="-457200" algn="l">
              <a:buAutoNum type="alphaUcPeriod"/>
            </a:pPr>
            <a:r>
              <a:rPr lang="pt-BR" dirty="0" smtClean="0"/>
              <a:t>Crises </a:t>
            </a:r>
            <a:r>
              <a:rPr lang="pt-BR" dirty="0"/>
              <a:t>preenchendo os critérios de A a </a:t>
            </a:r>
            <a:r>
              <a:rPr lang="pt-BR" dirty="0" err="1"/>
              <a:t>F</a:t>
            </a:r>
            <a:r>
              <a:rPr lang="pt-BR" dirty="0"/>
              <a:t> </a:t>
            </a:r>
            <a:r>
              <a:rPr lang="pt-BR" dirty="0" smtClean="0"/>
              <a:t>para </a:t>
            </a:r>
            <a:r>
              <a:rPr lang="pt-BR" dirty="0"/>
              <a:t>Hemicrania </a:t>
            </a:r>
            <a:r>
              <a:rPr lang="pt-BR" dirty="0" smtClean="0"/>
              <a:t>paroxística.</a:t>
            </a:r>
            <a:endParaRPr lang="pt-BR" dirty="0"/>
          </a:p>
          <a:p>
            <a:pPr marL="457200" indent="-457200" algn="l">
              <a:buAutoNum type="alphaUcPeriod"/>
            </a:pPr>
            <a:r>
              <a:rPr lang="pt-BR" dirty="0" smtClean="0"/>
              <a:t>As </a:t>
            </a:r>
            <a:r>
              <a:rPr lang="pt-BR" dirty="0"/>
              <a:t>crises recorrem por &gt; 1 ano sem períodos de remissão ou com </a:t>
            </a:r>
            <a:r>
              <a:rPr lang="pt-BR" dirty="0" smtClean="0"/>
              <a:t>períodos de </a:t>
            </a:r>
            <a:r>
              <a:rPr lang="pt-BR" dirty="0"/>
              <a:t>remissão durando </a:t>
            </a:r>
            <a:r>
              <a:rPr lang="pt-BR" dirty="0" smtClean="0"/>
              <a:t>&lt;1 mês.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Hemicrania paroxística crônica (HPC)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1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Indometacina</a:t>
            </a:r>
            <a:r>
              <a:rPr lang="en-US" dirty="0" smtClean="0"/>
              <a:t>: 50-250 mg/</a:t>
            </a:r>
            <a:r>
              <a:rPr lang="en-US" dirty="0" err="1" smtClean="0"/>
              <a:t>dia</a:t>
            </a:r>
            <a:endParaRPr lang="en-US" dirty="0"/>
          </a:p>
          <a:p>
            <a:pPr lvl="1" algn="l"/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efeitos</a:t>
            </a:r>
            <a:r>
              <a:rPr lang="en-US" dirty="0" smtClean="0"/>
              <a:t> </a:t>
            </a:r>
            <a:r>
              <a:rPr lang="en-US" dirty="0" err="1" smtClean="0"/>
              <a:t>colaterais</a:t>
            </a:r>
            <a:endParaRPr lang="en-US" dirty="0"/>
          </a:p>
          <a:p>
            <a:pPr lvl="1" algn="l"/>
            <a:endParaRPr lang="en-US" dirty="0" smtClean="0"/>
          </a:p>
          <a:p>
            <a:pPr algn="l"/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respondem</a:t>
            </a:r>
            <a:r>
              <a:rPr lang="en-US" dirty="0" smtClean="0"/>
              <a:t> a </a:t>
            </a:r>
            <a:r>
              <a:rPr lang="en-US" dirty="0" err="1" smtClean="0"/>
              <a:t>inibidores</a:t>
            </a:r>
            <a:r>
              <a:rPr lang="en-US" dirty="0" smtClean="0"/>
              <a:t> de COX-II</a:t>
            </a:r>
          </a:p>
          <a:p>
            <a:pPr lvl="1" algn="l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tolerabilidade</a:t>
            </a:r>
            <a:r>
              <a:rPr lang="en-US" dirty="0" smtClean="0"/>
              <a:t> </a:t>
            </a:r>
            <a:r>
              <a:rPr lang="en-US" dirty="0" err="1" smtClean="0"/>
              <a:t>gastrintestinal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Hemicrania</a:t>
            </a:r>
            <a:r>
              <a:rPr lang="en-US" dirty="0"/>
              <a:t> </a:t>
            </a:r>
            <a:r>
              <a:rPr lang="en-US" dirty="0" err="1"/>
              <a:t>paroxística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Tratamento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8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 smtClean="0"/>
              <a:t>A importância da Anamnese:</a:t>
            </a:r>
          </a:p>
          <a:p>
            <a:pPr algn="l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clínicos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6197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5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3949" y="1444531"/>
            <a:ext cx="8576267" cy="512039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SUNCT = Short</a:t>
            </a:r>
            <a:r>
              <a:rPr lang="en-US" dirty="0"/>
              <a:t>-lasting unilateral </a:t>
            </a:r>
            <a:r>
              <a:rPr lang="en-US" dirty="0" err="1"/>
              <a:t>neuralgiform</a:t>
            </a:r>
            <a:r>
              <a:rPr lang="en-US" dirty="0"/>
              <a:t> headache attacks with </a:t>
            </a:r>
            <a:r>
              <a:rPr lang="en-US" dirty="0" err="1"/>
              <a:t>conjunctival</a:t>
            </a:r>
            <a:r>
              <a:rPr lang="en-US" dirty="0"/>
              <a:t> injection </a:t>
            </a:r>
            <a:r>
              <a:rPr lang="en-US" dirty="0" smtClean="0"/>
              <a:t>and tearing.</a:t>
            </a:r>
            <a:endParaRPr lang="pt-BR" dirty="0" smtClean="0"/>
          </a:p>
          <a:p>
            <a:pPr algn="l"/>
            <a:r>
              <a:rPr lang="pt-BR" dirty="0"/>
              <a:t>Mais prevalente no sexo masculino</a:t>
            </a:r>
            <a:r>
              <a:rPr lang="pt-BR" dirty="0" smtClean="0"/>
              <a:t>.</a:t>
            </a:r>
          </a:p>
          <a:p>
            <a:pPr algn="l"/>
            <a:r>
              <a:rPr lang="pt-BR" dirty="0"/>
              <a:t>Idade de início das crises varia entre 35 e 65 anos</a:t>
            </a:r>
          </a:p>
          <a:p>
            <a:pPr algn="l"/>
            <a:r>
              <a:rPr lang="pt-BR" dirty="0" smtClean="0"/>
              <a:t>Síndrome caracterizada por:</a:t>
            </a:r>
          </a:p>
          <a:p>
            <a:pPr marL="793750" lvl="1" indent="-457200" algn="l">
              <a:buFont typeface="+mj-lt"/>
              <a:buAutoNum type="alphaUcPeriod"/>
            </a:pPr>
            <a:r>
              <a:rPr lang="pt-BR" dirty="0" smtClean="0"/>
              <a:t>Múltiplas crises por hora.</a:t>
            </a:r>
          </a:p>
          <a:p>
            <a:pPr marL="793750" lvl="1" indent="-457200" algn="l">
              <a:buFont typeface="+mj-lt"/>
              <a:buAutoNum type="alphaUcPeriod"/>
            </a:pPr>
            <a:r>
              <a:rPr lang="pt-BR" dirty="0" smtClean="0"/>
              <a:t>Dor </a:t>
            </a:r>
            <a:r>
              <a:rPr lang="pt-BR" dirty="0"/>
              <a:t>unilateral de curta duração</a:t>
            </a:r>
            <a:r>
              <a:rPr lang="pt-BR" dirty="0" smtClean="0"/>
              <a:t>, muito </a:t>
            </a:r>
            <a:r>
              <a:rPr lang="pt-BR" dirty="0"/>
              <a:t>mais </a:t>
            </a:r>
            <a:r>
              <a:rPr lang="pt-BR" dirty="0" smtClean="0"/>
              <a:t>breve do que aquelas vistas em qualquer outra cefaleia </a:t>
            </a:r>
            <a:r>
              <a:rPr lang="pt-BR" dirty="0" err="1" smtClean="0"/>
              <a:t>trigêmino</a:t>
            </a:r>
            <a:r>
              <a:rPr lang="pt-BR" dirty="0" smtClean="0"/>
              <a:t>-autonômica (duração de apenas alguns segundos).</a:t>
            </a:r>
          </a:p>
          <a:p>
            <a:pPr marL="793750" lvl="1" indent="-457200" algn="l">
              <a:buFont typeface="+mj-lt"/>
              <a:buAutoNum type="alphaUcPeriod"/>
            </a:pPr>
            <a:r>
              <a:rPr lang="pt-BR" dirty="0" smtClean="0"/>
              <a:t>Dor em pontadas ou pulsátil e de intensidade moderada a grave.</a:t>
            </a:r>
          </a:p>
          <a:p>
            <a:pPr marL="793750" lvl="1" indent="-457200" algn="l">
              <a:buFont typeface="+mj-lt"/>
              <a:buAutoNum type="alphaUcPeriod"/>
            </a:pPr>
            <a:r>
              <a:rPr lang="pt-BR" dirty="0" smtClean="0"/>
              <a:t>Lacrimejamento proeminente. </a:t>
            </a:r>
          </a:p>
          <a:p>
            <a:pPr marL="793750" lvl="1" indent="-457200" algn="l">
              <a:buFont typeface="+mj-lt"/>
              <a:buAutoNum type="alphaUcPeriod"/>
            </a:pPr>
            <a:r>
              <a:rPr lang="pt-BR" dirty="0" smtClean="0"/>
              <a:t>Hiperemia conjuntival no olho </a:t>
            </a:r>
            <a:r>
              <a:rPr lang="pt-BR" dirty="0" err="1" smtClean="0"/>
              <a:t>ipsilateral</a:t>
            </a:r>
            <a:r>
              <a:rPr lang="pt-BR" dirty="0" smtClean="0"/>
              <a:t>.</a:t>
            </a:r>
          </a:p>
          <a:p>
            <a:pPr algn="l"/>
            <a:r>
              <a:rPr lang="pt-BR" dirty="0" smtClean="0"/>
              <a:t>Quadros </a:t>
            </a:r>
            <a:r>
              <a:rPr lang="pt-BR" dirty="0"/>
              <a:t>que mais comumente mimetizam SUNCT são causados por lesões na fossa posterior ou envolvendo a hipófise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793750" lvl="1" indent="-457200">
              <a:buFont typeface="+mj-lt"/>
              <a:buAutoNum type="alphaUcPeriod"/>
            </a:pP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24840"/>
            <a:ext cx="4114800" cy="701040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Quadro</a:t>
            </a:r>
            <a:r>
              <a:rPr lang="en-US" sz="2500" dirty="0" smtClean="0"/>
              <a:t> </a:t>
            </a:r>
            <a:r>
              <a:rPr lang="en-US" sz="2500" dirty="0" err="1" smtClean="0"/>
              <a:t>clÍnico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261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Alguns pacientes podem ser vistos apresentando apenas um dos sintomas, hiperemia conjuntival ou lacrimejamento, ou podem ser percebidos outros sintomas autonômicos cranianos, como congestão nasal, </a:t>
            </a:r>
            <a:r>
              <a:rPr lang="pt-BR" dirty="0" err="1"/>
              <a:t>rinorréia</a:t>
            </a:r>
            <a:r>
              <a:rPr lang="pt-BR" dirty="0"/>
              <a:t> ou edema palpebral, configurando a </a:t>
            </a:r>
            <a:r>
              <a:rPr lang="pt-BR" b="1" dirty="0"/>
              <a:t>SUNA</a:t>
            </a:r>
            <a:r>
              <a:rPr lang="pt-BR" dirty="0"/>
              <a:t> (</a:t>
            </a:r>
            <a:r>
              <a:rPr lang="en-US" dirty="0"/>
              <a:t>Short-lasting unilateral </a:t>
            </a:r>
            <a:r>
              <a:rPr lang="en-US" dirty="0" err="1"/>
              <a:t>neuralgiform</a:t>
            </a:r>
            <a:r>
              <a:rPr lang="en-US" dirty="0"/>
              <a:t> headache attacks with cranial autonomic symptoms</a:t>
            </a:r>
            <a:r>
              <a:rPr lang="en-US" dirty="0" smtClean="0"/>
              <a:t>/</a:t>
            </a:r>
            <a:r>
              <a:rPr lang="pt-BR" dirty="0" smtClean="0"/>
              <a:t>Cefaleia </a:t>
            </a:r>
            <a:r>
              <a:rPr lang="pt-BR" dirty="0"/>
              <a:t>de curta duração, unilateral, </a:t>
            </a:r>
            <a:r>
              <a:rPr lang="pt-BR" dirty="0" err="1"/>
              <a:t>neuralgiforme</a:t>
            </a:r>
            <a:r>
              <a:rPr lang="pt-BR" dirty="0"/>
              <a:t> com sintomas autonômicos cranianos).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Quadro</a:t>
            </a:r>
            <a:r>
              <a:rPr lang="en-US" sz="2500" dirty="0" smtClean="0"/>
              <a:t> </a:t>
            </a:r>
            <a:r>
              <a:rPr lang="en-US" sz="2500" dirty="0" err="1" smtClean="0"/>
              <a:t>clÍnico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4685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endParaRPr lang="en-US" dirty="0" smtClean="0"/>
          </a:p>
          <a:p>
            <a:pPr algn="l"/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efetivos</a:t>
            </a:r>
            <a:r>
              <a:rPr lang="en-US" dirty="0" smtClean="0"/>
              <a:t>:</a:t>
            </a:r>
          </a:p>
          <a:p>
            <a:pPr lvl="1" algn="l"/>
            <a:r>
              <a:rPr lang="en-US" dirty="0" err="1" smtClean="0"/>
              <a:t>Lamotrigina</a:t>
            </a:r>
            <a:r>
              <a:rPr lang="en-US" dirty="0" smtClean="0"/>
              <a:t> (100-200 mg)</a:t>
            </a:r>
          </a:p>
          <a:p>
            <a:pPr lvl="1" algn="l"/>
            <a:r>
              <a:rPr lang="en-US" dirty="0" err="1" smtClean="0"/>
              <a:t>Gabapentina</a:t>
            </a:r>
            <a:r>
              <a:rPr lang="en-US" dirty="0" smtClean="0"/>
              <a:t> (900 mg)</a:t>
            </a:r>
          </a:p>
          <a:p>
            <a:pPr lvl="1" algn="l"/>
            <a:r>
              <a:rPr lang="en-US" dirty="0" err="1" smtClean="0"/>
              <a:t>Topiramato</a:t>
            </a:r>
            <a:r>
              <a:rPr lang="en-US" dirty="0" smtClean="0"/>
              <a:t> (25-200 mg/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Quadro </a:t>
            </a:r>
            <a:r>
              <a:rPr lang="pt-BR" sz="2500" dirty="0" err="1" smtClean="0"/>
              <a:t>clÍnico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24987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Confundida frequentemente com enxaqueca crônica ou cefaleia em salvas.</a:t>
            </a:r>
          </a:p>
          <a:p>
            <a:pPr algn="l"/>
            <a:r>
              <a:rPr lang="pt-BR" dirty="0" smtClean="0"/>
              <a:t>Cefaleia </a:t>
            </a:r>
            <a:r>
              <a:rPr lang="pt-BR" dirty="0"/>
              <a:t>persistente estritamente </a:t>
            </a:r>
            <a:r>
              <a:rPr lang="pt-BR" dirty="0" smtClean="0"/>
              <a:t>unilateral, intensidade flutuante e associada aos mesmos sintomas autônomos da cefaleia em salvas.</a:t>
            </a:r>
          </a:p>
          <a:p>
            <a:pPr algn="l"/>
            <a:r>
              <a:rPr lang="pt-BR" dirty="0"/>
              <a:t>R</a:t>
            </a:r>
            <a:r>
              <a:rPr lang="pt-BR" dirty="0" smtClean="0"/>
              <a:t>esponsiva </a:t>
            </a:r>
            <a:r>
              <a:rPr lang="pt-BR" dirty="0"/>
              <a:t>à indometacina</a:t>
            </a:r>
            <a:r>
              <a:rPr lang="pt-BR" dirty="0" smtClean="0"/>
              <a:t>.</a:t>
            </a:r>
          </a:p>
          <a:p>
            <a:pPr algn="l"/>
            <a:r>
              <a:rPr lang="pt-BR" dirty="0" smtClean="0"/>
              <a:t>Geralmente </a:t>
            </a:r>
            <a:r>
              <a:rPr lang="pt-BR" dirty="0"/>
              <a:t>não apresenta </a:t>
            </a:r>
            <a:r>
              <a:rPr lang="pt-BR" dirty="0" smtClean="0"/>
              <a:t>remissão.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Hemicrania contínua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7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A</a:t>
            </a:r>
            <a:r>
              <a:rPr lang="pt-BR" dirty="0"/>
              <a:t>. </a:t>
            </a:r>
            <a:r>
              <a:rPr lang="pt-BR" dirty="0" smtClean="0"/>
              <a:t>Cefaleia </a:t>
            </a:r>
            <a:r>
              <a:rPr lang="pt-BR" dirty="0"/>
              <a:t>por &gt; 3 meses preenchendo os critérios de </a:t>
            </a:r>
            <a:r>
              <a:rPr lang="pt-BR" dirty="0" err="1"/>
              <a:t>B</a:t>
            </a:r>
            <a:r>
              <a:rPr lang="pt-BR" dirty="0"/>
              <a:t> a </a:t>
            </a:r>
            <a:r>
              <a:rPr lang="pt-BR" dirty="0" err="1" smtClean="0"/>
              <a:t>D</a:t>
            </a:r>
            <a:endParaRPr lang="pt-BR" dirty="0" smtClean="0"/>
          </a:p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B</a:t>
            </a:r>
            <a:r>
              <a:rPr lang="pt-BR" dirty="0"/>
              <a:t>. Todas as características seguintes</a:t>
            </a:r>
            <a:r>
              <a:rPr lang="pt-BR" dirty="0" smtClean="0"/>
              <a:t>:</a:t>
            </a:r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1</a:t>
            </a:r>
            <a:r>
              <a:rPr lang="pt-BR" dirty="0"/>
              <a:t>. dor unilateral sem mudança de </a:t>
            </a:r>
            <a:r>
              <a:rPr lang="pt-BR" dirty="0" smtClean="0"/>
              <a:t>lado</a:t>
            </a:r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2</a:t>
            </a:r>
            <a:r>
              <a:rPr lang="pt-BR" dirty="0"/>
              <a:t>. diária e contínua, sem intervalos livres de </a:t>
            </a:r>
            <a:r>
              <a:rPr lang="pt-BR" dirty="0" smtClean="0"/>
              <a:t>dor</a:t>
            </a:r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3</a:t>
            </a:r>
            <a:r>
              <a:rPr lang="pt-BR" dirty="0"/>
              <a:t>. intensidade moderada, porém com exacerbações para dor </a:t>
            </a:r>
            <a:r>
              <a:rPr lang="pt-BR" dirty="0" smtClean="0"/>
              <a:t>intensa</a:t>
            </a:r>
          </a:p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C</a:t>
            </a:r>
            <a:r>
              <a:rPr lang="pt-BR" dirty="0"/>
              <a:t>. Pelo menos uma das características autonômicas seguintes, </a:t>
            </a:r>
            <a:r>
              <a:rPr lang="pt-BR" dirty="0" smtClean="0"/>
              <a:t>ocorrendo</a:t>
            </a:r>
          </a:p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durante </a:t>
            </a:r>
            <a:r>
              <a:rPr lang="pt-BR" dirty="0"/>
              <a:t>as exacerbações e </a:t>
            </a:r>
            <a:r>
              <a:rPr lang="pt-BR" dirty="0" err="1"/>
              <a:t>ipsilaterais</a:t>
            </a:r>
            <a:r>
              <a:rPr lang="pt-BR" dirty="0"/>
              <a:t> à dor</a:t>
            </a:r>
            <a:r>
              <a:rPr lang="pt-BR" dirty="0" smtClean="0"/>
              <a:t>:</a:t>
            </a:r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1</a:t>
            </a:r>
            <a:r>
              <a:rPr lang="pt-BR" dirty="0"/>
              <a:t>. hiperemia conjuntival e/ou </a:t>
            </a:r>
            <a:r>
              <a:rPr lang="pt-BR" dirty="0" smtClean="0"/>
              <a:t>lacrimejamento</a:t>
            </a:r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2</a:t>
            </a:r>
            <a:r>
              <a:rPr lang="pt-BR" dirty="0"/>
              <a:t>. congestão nasal e/ou </a:t>
            </a:r>
            <a:r>
              <a:rPr lang="pt-BR" dirty="0" err="1"/>
              <a:t>rinorréia</a:t>
            </a:r>
            <a:endParaRPr lang="pt-BR" dirty="0"/>
          </a:p>
          <a:p>
            <a:pPr marL="336550" lvl="1" indent="0" algn="l">
              <a:spcBef>
                <a:spcPts val="1000"/>
              </a:spcBef>
              <a:buNone/>
            </a:pPr>
            <a:r>
              <a:rPr lang="pt-BR" dirty="0" smtClean="0"/>
              <a:t>3</a:t>
            </a:r>
            <a:r>
              <a:rPr lang="pt-BR" dirty="0"/>
              <a:t>. ptose e/ou </a:t>
            </a:r>
            <a:r>
              <a:rPr lang="pt-BR" dirty="0" err="1"/>
              <a:t>miose</a:t>
            </a:r>
            <a:endParaRPr lang="pt-BR" dirty="0"/>
          </a:p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D</a:t>
            </a:r>
            <a:r>
              <a:rPr lang="pt-BR" dirty="0"/>
              <a:t>. Resposta completa a doses terapêuticas de indometacina</a:t>
            </a:r>
          </a:p>
          <a:p>
            <a:pPr marL="0" indent="0" algn="l">
              <a:spcBef>
                <a:spcPts val="1000"/>
              </a:spcBef>
              <a:buNone/>
            </a:pPr>
            <a:r>
              <a:rPr lang="pt-BR" dirty="0" smtClean="0"/>
              <a:t>E</a:t>
            </a:r>
            <a:r>
              <a:rPr lang="pt-BR" dirty="0"/>
              <a:t>. Não atribuída a outro </a:t>
            </a:r>
            <a:r>
              <a:rPr lang="pt-BR" dirty="0" smtClean="0"/>
              <a:t>transtorno.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Hemicrania</a:t>
            </a:r>
            <a:r>
              <a:rPr lang="en-US" dirty="0" smtClean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Critérios</a:t>
            </a:r>
            <a:r>
              <a:rPr lang="en-US" dirty="0" smtClean="0"/>
              <a:t> </a:t>
            </a:r>
            <a:r>
              <a:rPr lang="en-US" dirty="0" err="1" smtClean="0"/>
              <a:t>Diagnósticos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6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err="1" smtClean="0"/>
              <a:t>Indometacina</a:t>
            </a:r>
            <a:endParaRPr lang="en-US" dirty="0" smtClean="0"/>
          </a:p>
          <a:p>
            <a:pPr algn="l"/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limitada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inibidores</a:t>
            </a:r>
            <a:r>
              <a:rPr lang="en-US" dirty="0" smtClean="0"/>
              <a:t> da COX-II e </a:t>
            </a:r>
            <a:r>
              <a:rPr lang="en-US" dirty="0" err="1" smtClean="0"/>
              <a:t>topiramato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Hemicrania</a:t>
            </a:r>
            <a:r>
              <a:rPr lang="en-US" dirty="0"/>
              <a:t> </a:t>
            </a:r>
            <a:r>
              <a:rPr lang="en-US" dirty="0" err="1" smtClean="0"/>
              <a:t>contínua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Tratamento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77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Cefaleia diária </a:t>
            </a:r>
            <a:r>
              <a:rPr lang="pt-BR" dirty="0"/>
              <a:t>e sem remissão desde o início (em, no máximo, </a:t>
            </a:r>
            <a:r>
              <a:rPr lang="pt-BR" dirty="0" smtClean="0"/>
              <a:t>três dias</a:t>
            </a:r>
            <a:r>
              <a:rPr lang="pt-BR" dirty="0"/>
              <a:t>). </a:t>
            </a:r>
            <a:endParaRPr lang="pt-BR" dirty="0" smtClean="0"/>
          </a:p>
          <a:p>
            <a:pPr algn="l"/>
            <a:r>
              <a:rPr lang="pt-BR" dirty="0" smtClean="0"/>
              <a:t>Dor tipicamente bilateral, em pressão ou aperto, e de fraca a moderada intensidade. Pode haver fotofobia, fonofobia ou náusea leve.</a:t>
            </a:r>
          </a:p>
          <a:p>
            <a:pPr algn="l"/>
            <a:r>
              <a:rPr lang="pt-BR" dirty="0"/>
              <a:t>A </a:t>
            </a:r>
            <a:r>
              <a:rPr lang="pt-BR" dirty="0" smtClean="0"/>
              <a:t>cefaleia </a:t>
            </a:r>
            <a:r>
              <a:rPr lang="pt-BR" dirty="0"/>
              <a:t>pode não ter remissão desde o momento em que surge </a:t>
            </a:r>
            <a:r>
              <a:rPr lang="pt-BR" dirty="0" smtClean="0"/>
              <a:t>ou evoluir </a:t>
            </a:r>
            <a:r>
              <a:rPr lang="pt-BR" dirty="0"/>
              <a:t>muito rapidamente para uma dor contínua e sem remissão. </a:t>
            </a:r>
            <a:endParaRPr lang="pt-BR" dirty="0" smtClean="0"/>
          </a:p>
          <a:p>
            <a:pPr algn="l"/>
            <a:r>
              <a:rPr lang="pt-BR" dirty="0" smtClean="0"/>
              <a:t>O surgimento </a:t>
            </a:r>
            <a:r>
              <a:rPr lang="pt-BR" dirty="0"/>
              <a:t>ou desenvolvimento rápido deve ser claramente descrito </a:t>
            </a:r>
            <a:r>
              <a:rPr lang="pt-BR" dirty="0" smtClean="0"/>
              <a:t>e lembrado </a:t>
            </a:r>
            <a:r>
              <a:rPr lang="pt-BR" dirty="0"/>
              <a:t>pelo paciente. Caso contrário, </a:t>
            </a:r>
            <a:r>
              <a:rPr lang="pt-BR" dirty="0" smtClean="0"/>
              <a:t>classificar como </a:t>
            </a:r>
            <a:r>
              <a:rPr lang="pt-BR" b="1" dirty="0" smtClean="0"/>
              <a:t>cefaleia do </a:t>
            </a:r>
            <a:r>
              <a:rPr lang="pt-BR" b="1" dirty="0"/>
              <a:t>tipo tensional crônica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</a:t>
            </a:r>
            <a:r>
              <a:rPr lang="pt-BR" dirty="0"/>
              <a:t>persistente e diária desde o início (CPDI)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615" y="1444532"/>
            <a:ext cx="8616462" cy="504223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/>
              <a:t>A. </a:t>
            </a:r>
            <a:r>
              <a:rPr lang="pt-BR" dirty="0" smtClean="0"/>
              <a:t>Cefaleia </a:t>
            </a:r>
            <a:r>
              <a:rPr lang="pt-BR" dirty="0"/>
              <a:t>por &gt; 3 meses que preenche os critérios de </a:t>
            </a:r>
            <a:r>
              <a:rPr lang="pt-BR" dirty="0" err="1"/>
              <a:t>B</a:t>
            </a:r>
            <a:r>
              <a:rPr lang="pt-BR" dirty="0"/>
              <a:t> a </a:t>
            </a:r>
            <a:r>
              <a:rPr lang="pt-BR" dirty="0" smtClean="0"/>
              <a:t>D.</a:t>
            </a:r>
          </a:p>
          <a:p>
            <a:pPr marL="0" indent="0" algn="l">
              <a:buNone/>
            </a:pPr>
            <a:r>
              <a:rPr lang="pt-BR" dirty="0" smtClean="0"/>
              <a:t>B</a:t>
            </a:r>
            <a:r>
              <a:rPr lang="pt-BR" dirty="0"/>
              <a:t>. A </a:t>
            </a:r>
            <a:r>
              <a:rPr lang="pt-BR" dirty="0" smtClean="0"/>
              <a:t>cefaleia </a:t>
            </a:r>
            <a:r>
              <a:rPr lang="pt-BR" dirty="0"/>
              <a:t>é diária e sem remissão desde o início ou desde no </a:t>
            </a:r>
            <a:r>
              <a:rPr lang="pt-BR" dirty="0" smtClean="0"/>
              <a:t>máximo três </a:t>
            </a:r>
            <a:r>
              <a:rPr lang="pt-BR" dirty="0"/>
              <a:t>dias após o </a:t>
            </a:r>
            <a:r>
              <a:rPr lang="pt-BR" dirty="0" smtClean="0"/>
              <a:t>início</a:t>
            </a:r>
          </a:p>
          <a:p>
            <a:pPr marL="0" indent="0" algn="l">
              <a:buNone/>
            </a:pPr>
            <a:r>
              <a:rPr lang="pt-BR" dirty="0" smtClean="0"/>
              <a:t>C</a:t>
            </a:r>
            <a:r>
              <a:rPr lang="pt-BR" dirty="0"/>
              <a:t>. Dor com pelo menos duas das seguintes características</a:t>
            </a:r>
            <a:r>
              <a:rPr lang="pt-BR" dirty="0" smtClean="0"/>
              <a:t>:</a:t>
            </a:r>
          </a:p>
          <a:p>
            <a:pPr marL="336550" lvl="1" indent="0" algn="l">
              <a:buNone/>
            </a:pPr>
            <a:r>
              <a:rPr lang="pt-BR" dirty="0" smtClean="0"/>
              <a:t>1</a:t>
            </a:r>
            <a:r>
              <a:rPr lang="pt-BR" dirty="0"/>
              <a:t>. localização </a:t>
            </a:r>
            <a:r>
              <a:rPr lang="pt-BR" dirty="0" smtClean="0"/>
              <a:t>bilateral</a:t>
            </a:r>
          </a:p>
          <a:p>
            <a:pPr marL="336550" lvl="1" indent="0" algn="l">
              <a:buNone/>
            </a:pPr>
            <a:r>
              <a:rPr lang="pt-BR" dirty="0" smtClean="0"/>
              <a:t>2</a:t>
            </a:r>
            <a:r>
              <a:rPr lang="pt-BR" dirty="0"/>
              <a:t>. caráter em aperto ou </a:t>
            </a:r>
            <a:r>
              <a:rPr lang="pt-BR" dirty="0" smtClean="0"/>
              <a:t>pressão</a:t>
            </a:r>
          </a:p>
          <a:p>
            <a:pPr marL="336550" lvl="1" indent="0" algn="l">
              <a:buNone/>
            </a:pPr>
            <a:r>
              <a:rPr lang="pt-BR" dirty="0" smtClean="0"/>
              <a:t>3</a:t>
            </a:r>
            <a:r>
              <a:rPr lang="pt-BR" dirty="0"/>
              <a:t>. intensidade fraca a </a:t>
            </a:r>
            <a:r>
              <a:rPr lang="pt-BR" dirty="0" smtClean="0"/>
              <a:t>moderada</a:t>
            </a:r>
          </a:p>
          <a:p>
            <a:pPr marL="336550" lvl="1" indent="0" algn="l">
              <a:buNone/>
            </a:pPr>
            <a:r>
              <a:rPr lang="pt-BR" dirty="0" smtClean="0"/>
              <a:t>4</a:t>
            </a:r>
            <a:r>
              <a:rPr lang="pt-BR" dirty="0"/>
              <a:t>. não agravada por atividades físicas de rotina, tais como andar ou </a:t>
            </a:r>
            <a:r>
              <a:rPr lang="pt-BR" dirty="0" smtClean="0"/>
              <a:t>subir escadas</a:t>
            </a:r>
          </a:p>
          <a:p>
            <a:pPr marL="0" indent="0" algn="l">
              <a:buNone/>
            </a:pPr>
            <a:r>
              <a:rPr lang="pt-BR" dirty="0" smtClean="0"/>
              <a:t>D</a:t>
            </a:r>
            <a:r>
              <a:rPr lang="pt-BR" dirty="0"/>
              <a:t>. Ambas as seguintes</a:t>
            </a:r>
            <a:r>
              <a:rPr lang="pt-BR" dirty="0" smtClean="0"/>
              <a:t>:</a:t>
            </a:r>
          </a:p>
          <a:p>
            <a:pPr marL="336550" lvl="1" indent="0" algn="l">
              <a:buNone/>
            </a:pPr>
            <a:r>
              <a:rPr lang="pt-BR" dirty="0" smtClean="0"/>
              <a:t>1</a:t>
            </a:r>
            <a:r>
              <a:rPr lang="pt-BR" dirty="0"/>
              <a:t>. não mais do que um dos sintomas dentre fotofobia, fonofobia </a:t>
            </a:r>
            <a:r>
              <a:rPr lang="pt-BR" dirty="0" smtClean="0"/>
              <a:t>ou náusea leve</a:t>
            </a:r>
          </a:p>
          <a:p>
            <a:pPr marL="336550" lvl="1" indent="0" algn="l">
              <a:buNone/>
            </a:pPr>
            <a:r>
              <a:rPr lang="pt-BR" dirty="0" smtClean="0"/>
              <a:t>2</a:t>
            </a:r>
            <a:r>
              <a:rPr lang="pt-BR" dirty="0"/>
              <a:t>. ausência de náusea moderada a forte ou de </a:t>
            </a:r>
            <a:r>
              <a:rPr lang="pt-BR" dirty="0" smtClean="0"/>
              <a:t>vômitos</a:t>
            </a:r>
          </a:p>
          <a:p>
            <a:pPr marL="0" indent="0" algn="l">
              <a:buNone/>
            </a:pPr>
            <a:r>
              <a:rPr lang="pt-BR" dirty="0" smtClean="0"/>
              <a:t>E</a:t>
            </a:r>
            <a:r>
              <a:rPr lang="pt-BR" dirty="0"/>
              <a:t>. Não atribuída a outro </a:t>
            </a:r>
            <a:r>
              <a:rPr lang="pt-BR" dirty="0" smtClean="0"/>
              <a:t>transtorno.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2484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Criterios</a:t>
            </a:r>
            <a:r>
              <a:rPr lang="en-US" sz="2800" dirty="0" smtClean="0"/>
              <a:t> </a:t>
            </a:r>
            <a:r>
              <a:rPr lang="en-US" sz="2800" dirty="0" err="1" smtClean="0"/>
              <a:t>diagnÓsticos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986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pt-BR" sz="2000" dirty="0" smtClean="0"/>
              <a:t>Grupo </a:t>
            </a:r>
            <a:r>
              <a:rPr lang="pt-BR" sz="2000" dirty="0"/>
              <a:t>abrangente de cefaleias que se manifestam de forma diária ou quase diária (&gt;15 dias/mês), durando mais de 4h por dia por pelo menos 3 </a:t>
            </a:r>
            <a:r>
              <a:rPr lang="pt-BR" sz="2000" dirty="0" smtClean="0"/>
              <a:t>meses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pt-BR" sz="2000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pt-BR" sz="2000" dirty="0" smtClean="0"/>
              <a:t>Inclui </a:t>
            </a:r>
            <a:r>
              <a:rPr lang="pt-BR" sz="2000" dirty="0"/>
              <a:t>várias síndromes distintas: </a:t>
            </a:r>
            <a:r>
              <a:rPr lang="pt-BR" sz="2000" dirty="0" err="1" smtClean="0"/>
              <a:t>migrânea</a:t>
            </a:r>
            <a:r>
              <a:rPr lang="pt-BR" sz="2000" dirty="0"/>
              <a:t>, </a:t>
            </a:r>
            <a:r>
              <a:rPr lang="pt-BR" sz="2000" dirty="0" smtClean="0"/>
              <a:t>cefaleia </a:t>
            </a:r>
            <a:r>
              <a:rPr lang="pt-BR" sz="2000" dirty="0"/>
              <a:t>em </a:t>
            </a:r>
            <a:r>
              <a:rPr lang="pt-BR" sz="2000" dirty="0" smtClean="0"/>
              <a:t>salvas</a:t>
            </a:r>
            <a:r>
              <a:rPr lang="pt-BR" sz="2000" dirty="0"/>
              <a:t>, </a:t>
            </a:r>
            <a:r>
              <a:rPr lang="pt-BR" sz="2000" dirty="0" smtClean="0"/>
              <a:t>hemicrania paroxística crônica</a:t>
            </a:r>
            <a:endParaRPr lang="pt-BR" sz="2000" dirty="0"/>
          </a:p>
          <a:p>
            <a:pPr marL="342900" lvl="1" indent="-342900" algn="l">
              <a:buFont typeface="Arial" pitchFamily="34" charset="0"/>
              <a:buChar char="•"/>
            </a:pPr>
            <a:endParaRPr lang="pt-BR" sz="2000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pt-BR" sz="2000" dirty="0" smtClean="0"/>
              <a:t>Epidemiologia</a:t>
            </a:r>
            <a:r>
              <a:rPr lang="pt-BR" sz="2000" dirty="0"/>
              <a:t>: </a:t>
            </a:r>
          </a:p>
          <a:p>
            <a:pPr marL="1200150" lvl="3" indent="-342900" algn="l"/>
            <a:r>
              <a:rPr lang="pt-BR" sz="2000" dirty="0"/>
              <a:t>Prevalência: 3-5% da população</a:t>
            </a:r>
          </a:p>
          <a:p>
            <a:pPr marL="1200150" lvl="3" indent="-342900" algn="l"/>
            <a:r>
              <a:rPr lang="pt-BR" sz="2000" dirty="0"/>
              <a:t>65-90% </a:t>
            </a:r>
            <a:r>
              <a:rPr lang="pt-BR" sz="2000" dirty="0" smtClean="0"/>
              <a:t>sexo feminino</a:t>
            </a: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Cefal</a:t>
            </a:r>
            <a:r>
              <a:rPr lang="en-US" dirty="0" err="1"/>
              <a:t>e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Crônica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9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 algn="l"/>
            <a:r>
              <a:rPr lang="pt-BR" sz="2000" dirty="0" smtClean="0"/>
              <a:t>Intensidade dolorosa variável. Geralmente em aperto ou pressão.</a:t>
            </a:r>
          </a:p>
          <a:p>
            <a:pPr lvl="1" algn="l"/>
            <a:r>
              <a:rPr lang="pt-BR" sz="2000" dirty="0" smtClean="0"/>
              <a:t>Dores de forte intensidade podem ser do tipo latejantes e serem precedidas por aura </a:t>
            </a:r>
            <a:r>
              <a:rPr lang="pt-BR" sz="2000" dirty="0" err="1" smtClean="0"/>
              <a:t>enxaquecosa</a:t>
            </a:r>
            <a:r>
              <a:rPr lang="pt-BR" sz="2000" dirty="0" smtClean="0"/>
              <a:t>.</a:t>
            </a:r>
          </a:p>
          <a:p>
            <a:pPr lvl="1" algn="l"/>
            <a:r>
              <a:rPr lang="pt-BR" sz="2000" dirty="0" smtClean="0"/>
              <a:t>Podem cursar com manifestações </a:t>
            </a:r>
            <a:r>
              <a:rPr lang="pt-BR" sz="2000" dirty="0"/>
              <a:t>de enxaqueca e de cefaleia do tipo </a:t>
            </a:r>
            <a:r>
              <a:rPr lang="pt-BR" sz="2000" dirty="0" smtClean="0"/>
              <a:t>tensional.</a:t>
            </a:r>
            <a:endParaRPr lang="pt-BR" sz="2000" dirty="0"/>
          </a:p>
          <a:p>
            <a:pPr lvl="1" algn="l"/>
            <a:r>
              <a:rPr lang="pt-BR" sz="2000" dirty="0" smtClean="0"/>
              <a:t>Geralmente</a:t>
            </a:r>
            <a:r>
              <a:rPr lang="pt-BR" sz="2000" dirty="0"/>
              <a:t>, o paciente faz uso excessivo de medicações analgésicas (60%</a:t>
            </a:r>
            <a:r>
              <a:rPr lang="pt-BR" sz="2000" dirty="0" smtClean="0"/>
              <a:t>) </a:t>
            </a:r>
            <a:r>
              <a:rPr lang="en-US" sz="2000" dirty="0" smtClean="0"/>
              <a:t>–</a:t>
            </a:r>
            <a:r>
              <a:rPr lang="pt-BR" sz="2000" dirty="0" smtClean="0"/>
              <a:t> “</a:t>
            </a:r>
            <a:r>
              <a:rPr lang="pt-BR" sz="2000" dirty="0" err="1" smtClean="0"/>
              <a:t>Rebound</a:t>
            </a:r>
            <a:r>
              <a:rPr lang="pt-BR" sz="2000" dirty="0" smtClean="0"/>
              <a:t> </a:t>
            </a:r>
            <a:r>
              <a:rPr lang="pt-BR" sz="2000" dirty="0" err="1" smtClean="0"/>
              <a:t>Headache</a:t>
            </a:r>
            <a:r>
              <a:rPr lang="pt-BR" sz="2000" dirty="0" smtClean="0"/>
              <a:t>”</a:t>
            </a:r>
            <a:endParaRPr lang="pt-BR" sz="2000" dirty="0"/>
          </a:p>
          <a:p>
            <a:pPr lvl="1" algn="l"/>
            <a:r>
              <a:rPr lang="pt-BR" sz="2000" dirty="0"/>
              <a:t>Fatores de melhora: sono, </a:t>
            </a:r>
            <a:r>
              <a:rPr lang="pt-BR" sz="2000" dirty="0" smtClean="0"/>
              <a:t>ausência de estímulos luminosos e sonoros. </a:t>
            </a:r>
          </a:p>
          <a:p>
            <a:pPr lvl="1" algn="l"/>
            <a:r>
              <a:rPr lang="pt-BR" sz="2000" dirty="0" smtClean="0"/>
              <a:t>Fatores </a:t>
            </a:r>
            <a:r>
              <a:rPr lang="pt-BR" sz="2000" dirty="0"/>
              <a:t>de piora: excesso ou falta de sono, chocolate, álcool, menstruação, </a:t>
            </a:r>
            <a:r>
              <a:rPr lang="pt-BR" sz="2000" dirty="0" smtClean="0"/>
              <a:t>estresse.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Cefaleia</a:t>
            </a:r>
            <a:r>
              <a:rPr lang="en-US" dirty="0" smtClean="0"/>
              <a:t> </a:t>
            </a:r>
            <a:r>
              <a:rPr lang="en-US" dirty="0" err="1"/>
              <a:t>Crônica</a:t>
            </a:r>
            <a:r>
              <a:rPr lang="en-US" dirty="0"/>
              <a:t> </a:t>
            </a:r>
            <a:r>
              <a:rPr lang="en-US" dirty="0" err="1" smtClean="0"/>
              <a:t>Diária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Manifestações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1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pt-BR" dirty="0" smtClean="0"/>
              <a:t>Exame físico:</a:t>
            </a: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clínicos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3175"/>
            <a:ext cx="4392488" cy="34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dc219.4shared.com/doc/g85CKzSv/preview_html_m21cf9f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810000" cy="2334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hjkah17CFtw/T74ntePV38I/AAAAAAAAARw/y8L0E4wEblM/s640/19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9244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20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9275" y="1600201"/>
            <a:ext cx="8042276" cy="4691184"/>
          </a:xfrm>
        </p:spPr>
        <p:txBody>
          <a:bodyPr>
            <a:normAutofit/>
          </a:bodyPr>
          <a:lstStyle/>
          <a:p>
            <a:pPr lvl="1" algn="l"/>
            <a:r>
              <a:rPr lang="pt-BR" dirty="0" smtClean="0"/>
              <a:t>Aumento de </a:t>
            </a:r>
            <a:r>
              <a:rPr lang="pt-BR" u="sng" dirty="0" smtClean="0"/>
              <a:t>Fator </a:t>
            </a:r>
            <a:r>
              <a:rPr lang="pt-BR" u="sng" dirty="0"/>
              <a:t>de crescimento do nervo</a:t>
            </a:r>
            <a:r>
              <a:rPr lang="pt-BR" dirty="0"/>
              <a:t> (NGF): </a:t>
            </a:r>
            <a:r>
              <a:rPr lang="pt-BR" dirty="0" err="1" smtClean="0"/>
              <a:t>neurotrofina</a:t>
            </a:r>
            <a:r>
              <a:rPr lang="pt-BR" dirty="0" smtClean="0"/>
              <a:t>; hipersensibilidade aos estímulos dolorosos e perpetuação da dor.</a:t>
            </a:r>
            <a:endParaRPr lang="pt-BR" dirty="0"/>
          </a:p>
          <a:p>
            <a:pPr lvl="1" algn="l"/>
            <a:r>
              <a:rPr lang="pt-BR" dirty="0" err="1" smtClean="0"/>
              <a:t>Hipersensibilização</a:t>
            </a:r>
            <a:r>
              <a:rPr lang="pt-BR" dirty="0" smtClean="0"/>
              <a:t> dos </a:t>
            </a:r>
            <a:r>
              <a:rPr lang="pt-BR" dirty="0"/>
              <a:t>neurônios </a:t>
            </a:r>
            <a:r>
              <a:rPr lang="pt-BR" dirty="0" err="1"/>
              <a:t>trigeminais</a:t>
            </a:r>
            <a:r>
              <a:rPr lang="pt-BR" dirty="0"/>
              <a:t>: maior frequência de descargas espontâneas e da </a:t>
            </a:r>
            <a:r>
              <a:rPr lang="pt-BR" dirty="0" err="1"/>
              <a:t>responsividade</a:t>
            </a:r>
            <a:r>
              <a:rPr lang="pt-BR" dirty="0"/>
              <a:t> dos neurônios </a:t>
            </a:r>
            <a:r>
              <a:rPr lang="pt-BR" dirty="0" err="1" smtClean="0"/>
              <a:t>trigeminais</a:t>
            </a:r>
            <a:r>
              <a:rPr lang="pt-BR" dirty="0" smtClean="0"/>
              <a:t>.</a:t>
            </a:r>
            <a:endParaRPr lang="pt-BR" dirty="0"/>
          </a:p>
          <a:p>
            <a:pPr lvl="1" algn="l"/>
            <a:r>
              <a:rPr lang="pt-BR" dirty="0"/>
              <a:t>Modulação da dor no diencéfalo: </a:t>
            </a:r>
            <a:r>
              <a:rPr lang="pt-BR" i="1" dirty="0" err="1" smtClean="0"/>
              <a:t>on</a:t>
            </a:r>
            <a:r>
              <a:rPr lang="pt-BR" i="1" dirty="0" err="1"/>
              <a:t>-cells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 smtClean="0"/>
              <a:t>off</a:t>
            </a:r>
            <a:r>
              <a:rPr lang="pt-BR" i="1" dirty="0"/>
              <a:t>-</a:t>
            </a:r>
            <a:r>
              <a:rPr lang="pt-BR" i="1" dirty="0" err="1"/>
              <a:t>cells</a:t>
            </a:r>
            <a:r>
              <a:rPr lang="pt-BR" i="1" dirty="0"/>
              <a:t> </a:t>
            </a:r>
            <a:r>
              <a:rPr lang="pt-BR" dirty="0"/>
              <a:t>(abuso de medicamentos</a:t>
            </a:r>
            <a:r>
              <a:rPr lang="pt-BR" dirty="0" smtClean="0"/>
              <a:t>): a </a:t>
            </a:r>
            <a:r>
              <a:rPr lang="pt-BR" dirty="0"/>
              <a:t>modulação da sensibilidade dolorosa é </a:t>
            </a:r>
            <a:r>
              <a:rPr lang="pt-BR" dirty="0" smtClean="0"/>
              <a:t>função </a:t>
            </a:r>
            <a:r>
              <a:rPr lang="pt-BR" dirty="0"/>
              <a:t>do núcleo </a:t>
            </a:r>
            <a:r>
              <a:rPr lang="pt-BR" dirty="0" err="1"/>
              <a:t>rostroventral</a:t>
            </a:r>
            <a:r>
              <a:rPr lang="pt-BR" dirty="0"/>
              <a:t> medial através de </a:t>
            </a:r>
            <a:r>
              <a:rPr lang="pt-BR" dirty="0" smtClean="0"/>
              <a:t>neurônios denominados </a:t>
            </a:r>
            <a:r>
              <a:rPr lang="pt-BR" dirty="0"/>
              <a:t>off-</a:t>
            </a:r>
            <a:r>
              <a:rPr lang="pt-BR" dirty="0" err="1"/>
              <a:t>cells</a:t>
            </a:r>
            <a:r>
              <a:rPr lang="pt-BR" dirty="0"/>
              <a:t> – que inibem a percepção </a:t>
            </a:r>
            <a:r>
              <a:rPr lang="pt-BR" dirty="0" smtClean="0"/>
              <a:t>de estímulos </a:t>
            </a:r>
            <a:r>
              <a:rPr lang="pt-BR" dirty="0"/>
              <a:t>dolorosos - e das </a:t>
            </a:r>
            <a:r>
              <a:rPr lang="pt-BR" dirty="0" err="1"/>
              <a:t>on-cells</a:t>
            </a:r>
            <a:r>
              <a:rPr lang="pt-BR" dirty="0"/>
              <a:t> – que facilitam </a:t>
            </a:r>
            <a:r>
              <a:rPr lang="pt-BR" dirty="0" smtClean="0"/>
              <a:t>a </a:t>
            </a:r>
            <a:r>
              <a:rPr lang="pt-BR" dirty="0" err="1" smtClean="0"/>
              <a:t>nocicepção</a:t>
            </a:r>
            <a:r>
              <a:rPr lang="pt-BR" dirty="0"/>
              <a:t>. Aumento da atividade das </a:t>
            </a:r>
            <a:r>
              <a:rPr lang="pt-BR" dirty="0" err="1"/>
              <a:t>on-cells</a:t>
            </a:r>
            <a:r>
              <a:rPr lang="pt-BR" dirty="0"/>
              <a:t> </a:t>
            </a:r>
            <a:r>
              <a:rPr lang="pt-BR" dirty="0" smtClean="0"/>
              <a:t>leva a </a:t>
            </a:r>
            <a:r>
              <a:rPr lang="pt-BR" dirty="0"/>
              <a:t>uma maior resposta </a:t>
            </a:r>
            <a:r>
              <a:rPr lang="pt-BR" dirty="0" smtClean="0"/>
              <a:t>aos </a:t>
            </a:r>
            <a:r>
              <a:rPr lang="pt-BR" dirty="0"/>
              <a:t>estímulos aferentes no </a:t>
            </a:r>
            <a:r>
              <a:rPr lang="pt-BR" dirty="0" smtClean="0"/>
              <a:t>tronco cerebral</a:t>
            </a:r>
            <a:r>
              <a:rPr lang="pt-BR" dirty="0"/>
              <a:t>. A suspensão do uso de </a:t>
            </a:r>
            <a:r>
              <a:rPr lang="pt-BR" dirty="0" err="1" smtClean="0"/>
              <a:t>opióides</a:t>
            </a:r>
            <a:r>
              <a:rPr lang="pt-BR" dirty="0" smtClean="0"/>
              <a:t> acarreta aumento da atividade de </a:t>
            </a:r>
            <a:r>
              <a:rPr lang="pt-BR" dirty="0" err="1" smtClean="0"/>
              <a:t>on-cells</a:t>
            </a:r>
            <a:r>
              <a:rPr lang="pt-BR" dirty="0" smtClean="0"/>
              <a:t> e diminuição da atividade de off-</a:t>
            </a:r>
            <a:r>
              <a:rPr lang="pt-BR" dirty="0" err="1" smtClean="0"/>
              <a:t>cells</a:t>
            </a:r>
            <a:r>
              <a:rPr lang="pt-BR" dirty="0" smtClean="0"/>
              <a:t>. O mesmo mecanismo acontece na CCD associada ao abuso de analgésicos.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73654"/>
            <a:ext cx="4114800" cy="701040"/>
          </a:xfrm>
        </p:spPr>
        <p:txBody>
          <a:bodyPr/>
          <a:lstStyle/>
          <a:p>
            <a:r>
              <a:rPr lang="en-US" dirty="0" err="1" smtClean="0"/>
              <a:t>Cefaleia</a:t>
            </a:r>
            <a:r>
              <a:rPr lang="en-US" dirty="0" smtClean="0"/>
              <a:t> </a:t>
            </a:r>
            <a:r>
              <a:rPr lang="en-US" dirty="0" err="1" smtClean="0"/>
              <a:t>Crônica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Fisiopatologia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9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863600" lvl="2" indent="-457200" algn="l"/>
            <a:r>
              <a:rPr lang="pt-BR" sz="2800" dirty="0" smtClean="0"/>
              <a:t>Cessar uso </a:t>
            </a:r>
            <a:r>
              <a:rPr lang="pt-BR" sz="2800" dirty="0"/>
              <a:t>excessivo de </a:t>
            </a:r>
            <a:r>
              <a:rPr lang="pt-BR" sz="2800" dirty="0" smtClean="0"/>
              <a:t>analgésicos</a:t>
            </a:r>
          </a:p>
          <a:p>
            <a:pPr marL="863600" lvl="2" indent="-457200" algn="l"/>
            <a:r>
              <a:rPr lang="pt-BR" sz="2800" dirty="0" err="1" smtClean="0"/>
              <a:t>AINEs</a:t>
            </a:r>
            <a:r>
              <a:rPr lang="pt-BR" sz="2800" dirty="0" smtClean="0"/>
              <a:t> </a:t>
            </a:r>
            <a:r>
              <a:rPr lang="pt-BR" sz="2800" dirty="0"/>
              <a:t>de longa duração: </a:t>
            </a:r>
            <a:r>
              <a:rPr lang="pt-BR" sz="2800" dirty="0" err="1"/>
              <a:t>naproxeno</a:t>
            </a:r>
            <a:r>
              <a:rPr lang="pt-BR" sz="2800" dirty="0"/>
              <a:t>, </a:t>
            </a:r>
            <a:r>
              <a:rPr lang="pt-BR" sz="2800" dirty="0" err="1" smtClean="0"/>
              <a:t>tenoxicam</a:t>
            </a:r>
            <a:endParaRPr lang="pt-BR" sz="2800" dirty="0" smtClean="0"/>
          </a:p>
          <a:p>
            <a:pPr marL="863600" lvl="2" indent="-457200" algn="l"/>
            <a:r>
              <a:rPr lang="pt-BR" sz="2800" dirty="0" smtClean="0"/>
              <a:t>Profilático</a:t>
            </a:r>
            <a:r>
              <a:rPr lang="pt-BR" sz="2800" dirty="0"/>
              <a:t>: antidepressivos tricíclicos (</a:t>
            </a:r>
            <a:r>
              <a:rPr lang="pt-BR" sz="2800" dirty="0" err="1"/>
              <a:t>amitriptilina</a:t>
            </a:r>
            <a:r>
              <a:rPr lang="pt-BR" sz="2800" dirty="0"/>
              <a:t>), anticonvulsivantes (</a:t>
            </a:r>
            <a:r>
              <a:rPr lang="pt-BR" sz="2800" dirty="0" err="1"/>
              <a:t>valproato</a:t>
            </a:r>
            <a:r>
              <a:rPr lang="pt-BR" sz="2800" dirty="0"/>
              <a:t> de sódio), betabloqueadores (</a:t>
            </a:r>
            <a:r>
              <a:rPr lang="pt-BR" sz="2800" dirty="0" smtClean="0"/>
              <a:t>propranolol</a:t>
            </a:r>
            <a:r>
              <a:rPr lang="pt-BR" sz="2800" dirty="0"/>
              <a:t>), inibidor da </a:t>
            </a:r>
            <a:r>
              <a:rPr lang="pt-BR" sz="2800" dirty="0" err="1"/>
              <a:t>recaptação</a:t>
            </a:r>
            <a:r>
              <a:rPr lang="pt-BR" sz="2800" dirty="0"/>
              <a:t> da serotonina (fluoxetina) nas mesmas doses indicadas para o tratamento da enxaqueca.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40890"/>
            <a:ext cx="4114800" cy="701040"/>
          </a:xfrm>
        </p:spPr>
        <p:txBody>
          <a:bodyPr/>
          <a:lstStyle/>
          <a:p>
            <a:r>
              <a:rPr lang="en-US" dirty="0" err="1" smtClean="0"/>
              <a:t>Cefal</a:t>
            </a:r>
            <a:r>
              <a:rPr lang="en-US" dirty="0" err="1"/>
              <a:t>e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Crônica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Tratamento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5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REFERÊNCIAS BIBLIOGRÁFICAS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0540"/>
            <a:ext cx="8229600" cy="3731525"/>
          </a:xfrm>
        </p:spPr>
        <p:txBody>
          <a:bodyPr>
            <a:normAutofit/>
          </a:bodyPr>
          <a:lstStyle/>
          <a:p>
            <a:pPr marL="3619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HEADACHE CLASSIFICATION COMMITTEE OF THE INTERNATIONAL HEADACHE SOCIETY (IHS). </a:t>
            </a:r>
            <a:r>
              <a:rPr lang="en-US" sz="1400" dirty="0" smtClean="0"/>
              <a:t>The </a:t>
            </a:r>
            <a:r>
              <a:rPr lang="en-US" sz="1400" dirty="0"/>
              <a:t>International Classification of Headache </a:t>
            </a:r>
            <a:r>
              <a:rPr lang="en-US" sz="1400" dirty="0" smtClean="0"/>
              <a:t>Disorders, 3a ed. </a:t>
            </a:r>
            <a:r>
              <a:rPr lang="en-US" sz="1400" dirty="0" err="1" smtClean="0"/>
              <a:t>Localizado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://www.ihs-classification.org/_</a:t>
            </a:r>
            <a:r>
              <a:rPr lang="en-US" sz="1400" dirty="0" smtClean="0">
                <a:hlinkClick r:id="rId2"/>
              </a:rPr>
              <a:t>downloads/mixed/International-Headache-Classification-III-ICHD-III-2013-Beta.pdf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190500" indent="0"/>
            <a:endParaRPr lang="en-US" sz="1400" dirty="0" smtClean="0"/>
          </a:p>
          <a:p>
            <a:pPr marL="361950" indent="-171450">
              <a:buFont typeface="Arial" panose="020B0604020202020204" pitchFamily="34" charset="0"/>
              <a:buChar char="•"/>
            </a:pPr>
            <a:r>
              <a:rPr lang="pt-BR" sz="1400" b="1" dirty="0"/>
              <a:t>NITRINI, R.; BACHESCHI, L.A. </a:t>
            </a:r>
            <a:r>
              <a:rPr lang="pt-BR" sz="1400" dirty="0"/>
              <a:t>A neurologia que todo médico deve saber. 2ª ed., São Paulo: Atheneu, </a:t>
            </a:r>
            <a:r>
              <a:rPr lang="pt-BR" sz="1400" dirty="0" smtClean="0"/>
              <a:t>2003.</a:t>
            </a:r>
          </a:p>
          <a:p>
            <a:pPr marL="361950" indent="-1714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361950" indent="-171450">
              <a:buFont typeface="Arial" panose="020B0604020202020204" pitchFamily="34" charset="0"/>
              <a:buChar char="•"/>
            </a:pPr>
            <a:r>
              <a:rPr lang="pt-BR" sz="1400" b="1" dirty="0"/>
              <a:t>ROWLAND, L.</a:t>
            </a:r>
            <a:r>
              <a:rPr lang="pt-BR" sz="1400" dirty="0"/>
              <a:t> MERRITT: Tratado de Neurologia. </a:t>
            </a:r>
            <a:r>
              <a:rPr lang="pt-BR" sz="1400" dirty="0" smtClean="0"/>
              <a:t>11a. </a:t>
            </a:r>
            <a:r>
              <a:rPr lang="pt-BR" sz="1400" dirty="0"/>
              <a:t>ed. Rio de Janeiro: Guanabara Koogan, </a:t>
            </a:r>
            <a:r>
              <a:rPr lang="pt-BR" sz="1400" dirty="0" smtClean="0"/>
              <a:t>2007.</a:t>
            </a:r>
          </a:p>
          <a:p>
            <a:pPr marL="361950" indent="-1714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361950" indent="-171450">
              <a:buFont typeface="Arial" panose="020B0604020202020204" pitchFamily="34" charset="0"/>
              <a:buChar char="•"/>
            </a:pPr>
            <a:r>
              <a:rPr lang="pt-BR" sz="1400" b="1" dirty="0" smtClean="0"/>
              <a:t>BIGAL, M.E.; BORDINI, C.A.; SPECIALI, J.G. </a:t>
            </a:r>
            <a:r>
              <a:rPr lang="pt-BR" sz="1400" dirty="0" smtClean="0"/>
              <a:t>PROTOCOLOS </a:t>
            </a:r>
            <a:r>
              <a:rPr lang="pt-BR" sz="1400" dirty="0"/>
              <a:t>PARA TRATAMENTO DA </a:t>
            </a:r>
            <a:r>
              <a:rPr lang="pt-BR" sz="1400" dirty="0" smtClean="0"/>
              <a:t>CEFALEIA AGUDA EM </a:t>
            </a:r>
            <a:r>
              <a:rPr lang="pt-BR" sz="1400" dirty="0"/>
              <a:t>UNIDADE DE </a:t>
            </a:r>
            <a:r>
              <a:rPr lang="pt-BR" sz="1400" dirty="0" smtClean="0"/>
              <a:t>EMERG</a:t>
            </a:r>
            <a:r>
              <a:rPr lang="en-US" sz="1400" dirty="0" smtClean="0"/>
              <a:t>Ê</a:t>
            </a:r>
            <a:r>
              <a:rPr lang="pt-BR" sz="1400" dirty="0" smtClean="0"/>
              <a:t>NCIA. </a:t>
            </a:r>
            <a:r>
              <a:rPr lang="pt-BR" sz="1400" dirty="0"/>
              <a:t>Localizado </a:t>
            </a:r>
            <a:r>
              <a:rPr lang="pt-BR" sz="1400" dirty="0" smtClean="0"/>
              <a:t>em: </a:t>
            </a:r>
            <a:r>
              <a:rPr lang="pt-BR" sz="1400" dirty="0" smtClean="0">
                <a:hlinkClick r:id="rId3"/>
              </a:rPr>
              <a:t>http</a:t>
            </a:r>
            <a:r>
              <a:rPr lang="pt-BR" sz="1400" dirty="0">
                <a:hlinkClick r:id="rId3"/>
              </a:rPr>
              <a:t>://</a:t>
            </a:r>
            <a:r>
              <a:rPr lang="pt-BR" sz="1400" dirty="0" smtClean="0">
                <a:hlinkClick r:id="rId3"/>
              </a:rPr>
              <a:t>revista.fmrp.usp.br/1999/vol32n4/protocolo_tratamento_cefaleia_aguda.pdf</a:t>
            </a:r>
            <a:endParaRPr lang="pt-BR" sz="1400" dirty="0" smtClean="0"/>
          </a:p>
          <a:p>
            <a:pPr marL="190500"/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86122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14800" cy="701040"/>
          </a:xfrm>
        </p:spPr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568952" cy="4857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 smtClean="0"/>
              <a:t>Olesen</a:t>
            </a:r>
            <a:r>
              <a:rPr lang="pt-BR" sz="1400" dirty="0" smtClean="0"/>
              <a:t> J et al. The common </a:t>
            </a:r>
            <a:r>
              <a:rPr lang="pt-BR" sz="1400" dirty="0" err="1" smtClean="0"/>
              <a:t>migraine</a:t>
            </a:r>
            <a:r>
              <a:rPr lang="pt-BR" sz="1400" dirty="0" smtClean="0"/>
              <a:t> </a:t>
            </a:r>
            <a:r>
              <a:rPr lang="pt-BR" sz="1400" dirty="0" err="1" smtClean="0"/>
              <a:t>attack</a:t>
            </a:r>
            <a:r>
              <a:rPr lang="pt-BR" sz="1400" dirty="0" smtClean="0"/>
              <a:t> </a:t>
            </a:r>
            <a:r>
              <a:rPr lang="pt-BR" sz="1400" dirty="0" err="1" smtClean="0"/>
              <a:t>may</a:t>
            </a:r>
            <a:r>
              <a:rPr lang="pt-BR" sz="1400" dirty="0" smtClean="0"/>
              <a:t> </a:t>
            </a:r>
            <a:r>
              <a:rPr lang="pt-BR" sz="1400" dirty="0" err="1" smtClean="0"/>
              <a:t>not</a:t>
            </a:r>
            <a:r>
              <a:rPr lang="pt-BR" sz="1400" dirty="0" smtClean="0"/>
              <a:t> </a:t>
            </a:r>
            <a:r>
              <a:rPr lang="pt-BR" sz="1400" dirty="0" err="1" smtClean="0"/>
              <a:t>be</a:t>
            </a:r>
            <a:r>
              <a:rPr lang="pt-BR" sz="1400" dirty="0" smtClean="0"/>
              <a:t> </a:t>
            </a:r>
            <a:r>
              <a:rPr lang="pt-BR" sz="1400" dirty="0" err="1" smtClean="0"/>
              <a:t>initiated</a:t>
            </a:r>
            <a:r>
              <a:rPr lang="pt-BR" sz="1400" dirty="0" smtClean="0"/>
              <a:t> </a:t>
            </a:r>
            <a:r>
              <a:rPr lang="pt-BR" sz="1400" dirty="0" err="1" smtClean="0"/>
              <a:t>by</a:t>
            </a:r>
            <a:r>
              <a:rPr lang="pt-BR" sz="1400" dirty="0" smtClean="0"/>
              <a:t> cerebral </a:t>
            </a:r>
            <a:r>
              <a:rPr lang="pt-BR" sz="1400" dirty="0" err="1" smtClean="0"/>
              <a:t>ischaemia</a:t>
            </a:r>
            <a:r>
              <a:rPr lang="pt-BR" sz="1400" dirty="0" smtClean="0"/>
              <a:t>. Lancet 2: 438-440, 1981.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 smtClean="0"/>
              <a:t>Scottish</a:t>
            </a:r>
            <a:r>
              <a:rPr lang="pt-BR" sz="1400" dirty="0" smtClean="0"/>
              <a:t> </a:t>
            </a:r>
            <a:r>
              <a:rPr lang="pt-BR" sz="1400" dirty="0" err="1" smtClean="0"/>
              <a:t>Intercollegiate</a:t>
            </a:r>
            <a:r>
              <a:rPr lang="pt-BR" sz="1400" dirty="0" smtClean="0"/>
              <a:t> </a:t>
            </a:r>
            <a:r>
              <a:rPr lang="pt-BR" sz="1400" dirty="0" err="1" smtClean="0"/>
              <a:t>Guidelines</a:t>
            </a:r>
            <a:r>
              <a:rPr lang="pt-BR" sz="1400" dirty="0" smtClean="0"/>
              <a:t> Network </a:t>
            </a:r>
            <a:r>
              <a:rPr lang="pt-BR" sz="1400" dirty="0" err="1" smtClean="0"/>
              <a:t>Diagnosis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management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headache</a:t>
            </a:r>
            <a:r>
              <a:rPr lang="pt-BR" sz="1400" dirty="0" smtClean="0"/>
              <a:t> in </a:t>
            </a:r>
            <a:r>
              <a:rPr lang="pt-BR" sz="1400" dirty="0" err="1" smtClean="0"/>
              <a:t>adults</a:t>
            </a:r>
            <a:r>
              <a:rPr lang="pt-BR" sz="1400" dirty="0" smtClean="0"/>
              <a:t>, 2008. [acesso em 22/02].Disponível em: http://www.sign.ac.uk/pdf/sign107.pdf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Hershey LA, </a:t>
            </a:r>
            <a:r>
              <a:rPr lang="pt-BR" sz="1400" dirty="0" err="1" smtClean="0"/>
              <a:t>Bednarczyk</a:t>
            </a:r>
            <a:r>
              <a:rPr lang="pt-BR" sz="1400" dirty="0" smtClean="0"/>
              <a:t>, </a:t>
            </a:r>
            <a:r>
              <a:rPr lang="pt-BR" sz="1400" dirty="0" err="1" smtClean="0"/>
              <a:t>EM.Treatment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Headache</a:t>
            </a:r>
            <a:r>
              <a:rPr lang="pt-BR" sz="1400" dirty="0" smtClean="0"/>
              <a:t> in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Elderly</a:t>
            </a:r>
            <a:r>
              <a:rPr lang="pt-BR" sz="1400" dirty="0" smtClean="0"/>
              <a:t> </a:t>
            </a:r>
            <a:r>
              <a:rPr lang="pt-BR" sz="1400" dirty="0" err="1" smtClean="0"/>
              <a:t>Curr</a:t>
            </a:r>
            <a:r>
              <a:rPr lang="pt-BR" sz="1400" dirty="0" smtClean="0"/>
              <a:t> </a:t>
            </a:r>
            <a:r>
              <a:rPr lang="pt-BR" sz="1400" dirty="0" err="1" smtClean="0"/>
              <a:t>Treat</a:t>
            </a:r>
            <a:r>
              <a:rPr lang="pt-BR" sz="1400" dirty="0" smtClean="0"/>
              <a:t> </a:t>
            </a:r>
            <a:r>
              <a:rPr lang="pt-BR" sz="1400" dirty="0" err="1" smtClean="0"/>
              <a:t>Options</a:t>
            </a:r>
            <a:r>
              <a:rPr lang="pt-BR" sz="1400" dirty="0" smtClean="0"/>
              <a:t> </a:t>
            </a:r>
            <a:r>
              <a:rPr lang="pt-BR" sz="1400" dirty="0" err="1" smtClean="0"/>
              <a:t>Neurol</a:t>
            </a:r>
            <a:r>
              <a:rPr lang="pt-BR" sz="1400" dirty="0" smtClean="0"/>
              <a:t>. 2013 </a:t>
            </a:r>
            <a:r>
              <a:rPr lang="pt-BR" sz="1400" dirty="0" err="1" smtClean="0"/>
              <a:t>February</a:t>
            </a:r>
            <a:r>
              <a:rPr lang="pt-BR" sz="1400" dirty="0" smtClean="0"/>
              <a:t>; 15(1): 56–62. [acesso em 22/02/2013]. Disponível em: http://www.ncbi.nlm.nih.gov/pmc/articles/PMC3553408/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 smtClean="0"/>
              <a:t>Bigal</a:t>
            </a:r>
            <a:r>
              <a:rPr lang="pt-BR" sz="1400" dirty="0" smtClean="0"/>
              <a:t> M, </a:t>
            </a:r>
            <a:r>
              <a:rPr lang="pt-BR" sz="1400" dirty="0" err="1" smtClean="0"/>
              <a:t>Bordini</a:t>
            </a:r>
            <a:r>
              <a:rPr lang="pt-BR" sz="1400" dirty="0" smtClean="0"/>
              <a:t> CA, </a:t>
            </a:r>
            <a:r>
              <a:rPr lang="pt-BR" sz="1400" dirty="0" err="1" smtClean="0"/>
              <a:t>Speciali</a:t>
            </a:r>
            <a:r>
              <a:rPr lang="pt-BR" sz="1400" dirty="0" smtClean="0"/>
              <a:t> JG. Protocolos para tratamento de cefaleia aguda em unidade de </a:t>
            </a:r>
            <a:r>
              <a:rPr lang="pt-BR" sz="1400" dirty="0" err="1" smtClean="0"/>
              <a:t>emergencia</a:t>
            </a:r>
            <a:r>
              <a:rPr lang="pt-BR" sz="1400" dirty="0" smtClean="0"/>
              <a:t>. Medicina, Ribeiro Preto, 32: 486-491 out./dez. 1999. [acesso em 22/02/2013]. Disponível em: http://www.fmrp.usp.br/revista/1999/vol32n4/protocolo_tratamento_cefaleia_aguda.pdf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Miller S. The </a:t>
            </a:r>
            <a:r>
              <a:rPr lang="pt-BR" sz="1400" dirty="0" err="1" smtClean="0"/>
              <a:t>acute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preventative</a:t>
            </a:r>
            <a:r>
              <a:rPr lang="pt-BR" sz="1400" dirty="0" smtClean="0"/>
              <a:t> </a:t>
            </a:r>
            <a:r>
              <a:rPr lang="pt-BR" sz="1400" dirty="0" err="1" smtClean="0"/>
              <a:t>treatment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episodic</a:t>
            </a:r>
            <a:r>
              <a:rPr lang="pt-BR" sz="1400" dirty="0" smtClean="0"/>
              <a:t> </a:t>
            </a:r>
            <a:r>
              <a:rPr lang="pt-BR" sz="1400" dirty="0" err="1" smtClean="0"/>
              <a:t>migraine</a:t>
            </a:r>
            <a:r>
              <a:rPr lang="pt-BR" sz="1400" dirty="0" smtClean="0"/>
              <a:t>. Ann </a:t>
            </a:r>
            <a:r>
              <a:rPr lang="pt-BR" sz="1400" dirty="0" err="1" smtClean="0"/>
              <a:t>Indian</a:t>
            </a:r>
            <a:r>
              <a:rPr lang="pt-BR" sz="1400" dirty="0" smtClean="0"/>
              <a:t> </a:t>
            </a:r>
            <a:r>
              <a:rPr lang="pt-BR" sz="1400" dirty="0" err="1" smtClean="0"/>
              <a:t>Acad</a:t>
            </a:r>
            <a:r>
              <a:rPr lang="pt-BR" sz="1400" dirty="0" smtClean="0"/>
              <a:t> </a:t>
            </a:r>
            <a:r>
              <a:rPr lang="pt-BR" sz="1400" dirty="0" err="1" smtClean="0"/>
              <a:t>Neurol</a:t>
            </a:r>
            <a:r>
              <a:rPr lang="pt-BR" sz="1400" dirty="0" smtClean="0"/>
              <a:t>. 2012 August; 15(</a:t>
            </a:r>
            <a:r>
              <a:rPr lang="pt-BR" sz="1400" dirty="0" err="1" smtClean="0"/>
              <a:t>Suppl</a:t>
            </a:r>
            <a:r>
              <a:rPr lang="pt-BR" sz="1400" dirty="0" smtClean="0"/>
              <a:t> 1): S33–S39. [acesso em 22/02/2013]. Disponível em: http://www.ncbi.nlm.nih.gov/pmc/articles/PMC3444218/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 smtClean="0"/>
              <a:t>Osterhaus</a:t>
            </a:r>
            <a:r>
              <a:rPr lang="pt-BR" sz="1400" dirty="0" smtClean="0"/>
              <a:t> JT, </a:t>
            </a:r>
            <a:r>
              <a:rPr lang="pt-BR" sz="1400" dirty="0" err="1" smtClean="0"/>
              <a:t>Gutterman</a:t>
            </a:r>
            <a:r>
              <a:rPr lang="pt-BR" sz="1400" dirty="0" smtClean="0"/>
              <a:t> DL, </a:t>
            </a:r>
            <a:r>
              <a:rPr lang="pt-BR" sz="1400" dirty="0" err="1" smtClean="0"/>
              <a:t>Plachetka</a:t>
            </a:r>
            <a:r>
              <a:rPr lang="pt-BR" sz="1400" dirty="0" smtClean="0"/>
              <a:t> JR. </a:t>
            </a:r>
            <a:r>
              <a:rPr lang="pt-BR" sz="1400" dirty="0" err="1" smtClean="0"/>
              <a:t>Healthcare</a:t>
            </a:r>
            <a:r>
              <a:rPr lang="pt-BR" sz="1400" dirty="0" smtClean="0"/>
              <a:t> </a:t>
            </a:r>
            <a:r>
              <a:rPr lang="pt-BR" sz="1400" dirty="0" err="1" smtClean="0"/>
              <a:t>resource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lost</a:t>
            </a:r>
            <a:r>
              <a:rPr lang="pt-BR" sz="1400" dirty="0" smtClean="0"/>
              <a:t> labor </a:t>
            </a:r>
            <a:r>
              <a:rPr lang="pt-BR" sz="1400" dirty="0" err="1" smtClean="0"/>
              <a:t>costs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migraine</a:t>
            </a:r>
            <a:r>
              <a:rPr lang="pt-BR" sz="1400" dirty="0" smtClean="0"/>
              <a:t> </a:t>
            </a:r>
            <a:r>
              <a:rPr lang="pt-BR" sz="1400" dirty="0" err="1" smtClean="0"/>
              <a:t>headache</a:t>
            </a:r>
            <a:r>
              <a:rPr lang="pt-BR" sz="1400" dirty="0" smtClean="0"/>
              <a:t> in </a:t>
            </a:r>
            <a:r>
              <a:rPr lang="pt-BR" sz="1400" dirty="0" err="1" smtClean="0"/>
              <a:t>the</a:t>
            </a:r>
            <a:r>
              <a:rPr lang="pt-BR" sz="1400" dirty="0" smtClean="0"/>
              <a:t> United </a:t>
            </a:r>
            <a:r>
              <a:rPr lang="pt-BR" sz="1400" dirty="0" err="1" smtClean="0"/>
              <a:t>States</a:t>
            </a:r>
            <a:r>
              <a:rPr lang="pt-BR" sz="1400" dirty="0" smtClean="0"/>
              <a:t>. </a:t>
            </a:r>
            <a:r>
              <a:rPr lang="pt-BR" sz="1400" dirty="0" err="1" smtClean="0"/>
              <a:t>Pharmacoeconomics</a:t>
            </a:r>
            <a:r>
              <a:rPr lang="pt-BR" sz="1400" dirty="0" smtClean="0"/>
              <a:t> 1992;2:67-76.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Charles, A. </a:t>
            </a:r>
            <a:r>
              <a:rPr lang="pt-BR" sz="1400" dirty="0" err="1" smtClean="0"/>
              <a:t>Migraine</a:t>
            </a:r>
            <a:r>
              <a:rPr lang="pt-BR" sz="1400" dirty="0" smtClean="0"/>
              <a:t> </a:t>
            </a:r>
            <a:r>
              <a:rPr lang="pt-BR" sz="1400" dirty="0" err="1" smtClean="0"/>
              <a:t>is</a:t>
            </a:r>
            <a:r>
              <a:rPr lang="pt-BR" sz="1400" dirty="0" smtClean="0"/>
              <a:t> </a:t>
            </a:r>
            <a:r>
              <a:rPr lang="pt-BR" sz="1400" dirty="0" err="1" smtClean="0"/>
              <a:t>not</a:t>
            </a:r>
            <a:r>
              <a:rPr lang="pt-BR" sz="1400" dirty="0" smtClean="0"/>
              <a:t> </a:t>
            </a:r>
            <a:r>
              <a:rPr lang="pt-BR" sz="1400" dirty="0" err="1" smtClean="0"/>
              <a:t>primarily</a:t>
            </a:r>
            <a:r>
              <a:rPr lang="pt-BR" sz="1400" dirty="0" smtClean="0"/>
              <a:t> a vascular </a:t>
            </a:r>
            <a:r>
              <a:rPr lang="pt-BR" sz="1400" dirty="0" err="1" smtClean="0"/>
              <a:t>disorder</a:t>
            </a:r>
            <a:r>
              <a:rPr lang="pt-BR" sz="1400" dirty="0" smtClean="0"/>
              <a:t>.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Headache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 2012 </a:t>
            </a:r>
            <a:r>
              <a:rPr lang="pt-BR" sz="1400" dirty="0" err="1" smtClean="0"/>
              <a:t>Cephalalgia</a:t>
            </a:r>
            <a:r>
              <a:rPr lang="pt-BR" sz="1400" dirty="0" smtClean="0"/>
              <a:t> 32(5) 431–432. [acesso em 22/02/2013]. Disponível em: http://cep.sagepub.com/content/32/5/431.full.pdf+html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 smtClean="0"/>
              <a:t>Zukerman</a:t>
            </a:r>
            <a:r>
              <a:rPr lang="pt-BR" sz="1400" dirty="0" smtClean="0"/>
              <a:t> E. Fisiopatologia da cefaleia crônica diária. Einstein, 2004. [acesso em 22/02/2013]. Disponível em: http://www.einstein.br/biblioteca/artigos/Suplemento/fisiopatologia%20da%20cefaleia%20cronica%20diaria.pdf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405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Migrânea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22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526</TotalTime>
  <Words>4661</Words>
  <Application>Microsoft Office PowerPoint</Application>
  <PresentationFormat>Apresentação na tela (4:3)</PresentationFormat>
  <Paragraphs>559</Paragraphs>
  <Slides>83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83</vt:i4>
      </vt:variant>
    </vt:vector>
  </HeadingPairs>
  <TitlesOfParts>
    <vt:vector size="86" baseType="lpstr">
      <vt:lpstr>BlackTie</vt:lpstr>
      <vt:lpstr>1_BlackTie</vt:lpstr>
      <vt:lpstr>2_BlackTie</vt:lpstr>
      <vt:lpstr>CEFALEIAS PRIMÁRIAS</vt:lpstr>
      <vt:lpstr>Cefaléias Primárias</vt:lpstr>
      <vt:lpstr>Epidemiologia</vt:lpstr>
      <vt:lpstr>Definições</vt:lpstr>
      <vt:lpstr>Principais cefaléias primárias</vt:lpstr>
      <vt:lpstr>Slide 6</vt:lpstr>
      <vt:lpstr>Critérios clínicos</vt:lpstr>
      <vt:lpstr>Critérios clínicos</vt:lpstr>
      <vt:lpstr>Migrânea</vt:lpstr>
      <vt:lpstr>Definição</vt:lpstr>
      <vt:lpstr>Fisiopatologia</vt:lpstr>
      <vt:lpstr>HISTÓRICO</vt:lpstr>
      <vt:lpstr>ATUALMENTE</vt:lpstr>
      <vt:lpstr>TEORIA MAIS ACEITA</vt:lpstr>
      <vt:lpstr>EPIDEMIOLOGIA</vt:lpstr>
      <vt:lpstr>Características </vt:lpstr>
      <vt:lpstr>PROGRESSÃO</vt:lpstr>
      <vt:lpstr>TRATAMENTO</vt:lpstr>
      <vt:lpstr>1. Analgésico comuns: Aspirina, dipirona e paracetamol </vt:lpstr>
      <vt:lpstr>2. Associação com cafeína (antagonista dos receptores A2) </vt:lpstr>
      <vt:lpstr>3. AINEs</vt:lpstr>
      <vt:lpstr>4. Combinação analgésico comuns + AINE</vt:lpstr>
      <vt:lpstr>5. Triptanos</vt:lpstr>
      <vt:lpstr>6. Quadro pródromo, aura e sintomas associados </vt:lpstr>
      <vt:lpstr>TRATAMENTO PROFILÁTICO </vt:lpstr>
      <vt:lpstr>Antagonistas do receptor beta-adrenérgico:  </vt:lpstr>
      <vt:lpstr>ANTIDEPRESSIVOS</vt:lpstr>
      <vt:lpstr>ANTIDEPRESSIVOS</vt:lpstr>
      <vt:lpstr>Bloqueadores dos canais de cálcio </vt:lpstr>
      <vt:lpstr>Antagonistas dos receptores serotoninérgicos </vt:lpstr>
      <vt:lpstr>Antiepiléticos </vt:lpstr>
      <vt:lpstr>Observação:</vt:lpstr>
      <vt:lpstr>TRATAMENTO NÃO MEDICAMENTOSO </vt:lpstr>
      <vt:lpstr>Cefaléia do tipo tensional</vt:lpstr>
      <vt:lpstr>Conceito</vt:lpstr>
      <vt:lpstr>Epidemiologia</vt:lpstr>
      <vt:lpstr>Diagnóstico e Quadro Clínico</vt:lpstr>
      <vt:lpstr>Anamnese</vt:lpstr>
      <vt:lpstr>Figura 1</vt:lpstr>
      <vt:lpstr>Critérios Diagnósticos da cefaléia do tipo tensional episódica frequente</vt:lpstr>
      <vt:lpstr>Critérios Diagnósticos da cefaléia do tipo tensional episódica infrequente</vt:lpstr>
      <vt:lpstr>Cefaléia do tipo tensional crônica</vt:lpstr>
      <vt:lpstr>Provável cefaléia do tipo tensional</vt:lpstr>
      <vt:lpstr>Provável cefaléia do tipo tensional episódica freqüente </vt:lpstr>
      <vt:lpstr>Diagnóstico Diferencial</vt:lpstr>
      <vt:lpstr>Figura 2</vt:lpstr>
      <vt:lpstr>Fisiopatologia</vt:lpstr>
      <vt:lpstr>Quadro clinico</vt:lpstr>
      <vt:lpstr>neurotransmissores</vt:lpstr>
      <vt:lpstr>Tratamento</vt:lpstr>
      <vt:lpstr>Cefalalgias autonÔmicas trigêmeMINas </vt:lpstr>
      <vt:lpstr>Cefaleia em salvas</vt:lpstr>
      <vt:lpstr>CEFALEIA EM SALVAS</vt:lpstr>
      <vt:lpstr>CEFALEIA EM SALVAS - SINTOMAS</vt:lpstr>
      <vt:lpstr>CEFALEIA EM SALVAS - SINTOMAS</vt:lpstr>
      <vt:lpstr>PATOGÊNESE</vt:lpstr>
      <vt:lpstr>DIAGNÓSTICO</vt:lpstr>
      <vt:lpstr>DIAGNÓSTICO DIFERENCIAL</vt:lpstr>
      <vt:lpstr>TRATAMENTO</vt:lpstr>
      <vt:lpstr>TRATAMENTO AGUDO </vt:lpstr>
      <vt:lpstr>TRATAMENTO – OUTRAS MEDIDAS</vt:lpstr>
      <vt:lpstr>HEMICRANIA PAROXÍSTICA</vt:lpstr>
      <vt:lpstr>HEMICRANIA PAROXÍSTICA</vt:lpstr>
      <vt:lpstr>HEMICRANIA PAROXÍSTICA Manifestações Clínicas</vt:lpstr>
      <vt:lpstr>HEMICRANIA PAROXÍSTICA CRITÉRIOS DIAGNÓSTICOS</vt:lpstr>
      <vt:lpstr>Síndrome HPC-tic</vt:lpstr>
      <vt:lpstr>Hemicrania paroxística episódica</vt:lpstr>
      <vt:lpstr>Hemicrania paroxística crônica (HPC)</vt:lpstr>
      <vt:lpstr>Hemicrania paroxística  Tratamento</vt:lpstr>
      <vt:lpstr>Quadro clÍnico</vt:lpstr>
      <vt:lpstr>Quadro clÍnico</vt:lpstr>
      <vt:lpstr>Quadro clÍnico</vt:lpstr>
      <vt:lpstr>Hemicrania contínua</vt:lpstr>
      <vt:lpstr>Hemicrania contínua Critérios Diagnósticos</vt:lpstr>
      <vt:lpstr>Hemicrania contínua Tratamento</vt:lpstr>
      <vt:lpstr>Cefaleia persistente e diária desde o início (CPDI)</vt:lpstr>
      <vt:lpstr>Criterios diagnÓsticos</vt:lpstr>
      <vt:lpstr>Cefaleia Crônica Diária</vt:lpstr>
      <vt:lpstr>Cefaleia Crônica Diária Manifestações clínicas</vt:lpstr>
      <vt:lpstr>Cefaleia Crônica Diária Fisiopatologia</vt:lpstr>
      <vt:lpstr>Cefaleia Crônica Diária Tratamento</vt:lpstr>
      <vt:lpstr>REFERÊNCIAS BIBLIOGRÁFICAS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Cliente</cp:lastModifiedBy>
  <cp:revision>36</cp:revision>
  <dcterms:created xsi:type="dcterms:W3CDTF">2014-04-03T01:33:40Z</dcterms:created>
  <dcterms:modified xsi:type="dcterms:W3CDTF">2014-05-15T22:04:40Z</dcterms:modified>
</cp:coreProperties>
</file>