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79" r:id="rId3"/>
    <p:sldId id="277" r:id="rId4"/>
    <p:sldId id="276" r:id="rId5"/>
    <p:sldId id="258" r:id="rId6"/>
    <p:sldId id="274" r:id="rId7"/>
    <p:sldId id="263" r:id="rId8"/>
    <p:sldId id="265" r:id="rId9"/>
    <p:sldId id="262" r:id="rId10"/>
    <p:sldId id="268" r:id="rId11"/>
    <p:sldId id="270" r:id="rId12"/>
    <p:sldId id="264" r:id="rId13"/>
    <p:sldId id="271" r:id="rId14"/>
    <p:sldId id="269" r:id="rId15"/>
    <p:sldId id="275" r:id="rId16"/>
    <p:sldId id="283" r:id="rId17"/>
    <p:sldId id="300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9" r:id="rId33"/>
    <p:sldId id="319" r:id="rId34"/>
    <p:sldId id="323" r:id="rId35"/>
    <p:sldId id="320" r:id="rId36"/>
    <p:sldId id="322" r:id="rId37"/>
    <p:sldId id="321" r:id="rId38"/>
    <p:sldId id="317" r:id="rId39"/>
    <p:sldId id="318" r:id="rId40"/>
    <p:sldId id="302" r:id="rId41"/>
    <p:sldId id="303" r:id="rId42"/>
    <p:sldId id="305" r:id="rId43"/>
    <p:sldId id="316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24" r:id="rId5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106" d="100"/>
          <a:sy n="106" d="100"/>
        </p:scale>
        <p:origin x="163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D76D9F-5280-456E-BA2F-848A1EAFD898}" type="datetimeFigureOut">
              <a:rPr lang="pt-BR"/>
              <a:pPr>
                <a:defRPr/>
              </a:pPr>
              <a:t>04/08/2014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E8BDF0-174E-4485-9FF4-7B64DA22FE5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6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Short-lasting Unilateral Neuralgiform headache attacks with Conjunctival injection and Tearing </a:t>
            </a:r>
          </a:p>
        </p:txBody>
      </p:sp>
    </p:spTree>
    <p:extLst>
      <p:ext uri="{BB962C8B-B14F-4D97-AF65-F5344CB8AC3E}">
        <p14:creationId xmlns:p14="http://schemas.microsoft.com/office/powerpoint/2010/main" val="1250686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4F7DD4-D83C-44ED-A535-07992DAEFB41}" type="slidenum">
              <a:rPr lang="pt-BR"/>
              <a:pPr eaLnBrk="1" hangingPunct="1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4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D38090-01C6-46EF-A178-F5B03934A4E6}" type="slidenum">
              <a:rPr lang="pt-BR"/>
              <a:pPr eaLnBrk="1" hangingPunct="1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085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5EB82A-6690-4744-BBEF-4C5CE54A32B7}" type="slidenum">
              <a:rPr lang="pt-BR"/>
              <a:pPr eaLnBrk="1" hangingPunct="1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21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1DA51-ECE0-45F9-9193-F81428DF3555}" type="datetimeFigureOut">
              <a:rPr lang="pt-BR"/>
              <a:pPr>
                <a:defRPr/>
              </a:pPr>
              <a:t>04/08/2014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5ED63-92F0-416E-9E25-C71CB9A58B7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191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3E70E-5AD0-4518-BA47-4F1F43D1AF63}" type="datetimeFigureOut">
              <a:rPr lang="pt-BR"/>
              <a:pPr>
                <a:defRPr/>
              </a:pPr>
              <a:t>04/08/2014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BE24B-9F3C-4A86-818F-6067855C734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87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3CA3E-7EE5-46F8-9025-630FD609D560}" type="datetimeFigureOut">
              <a:rPr lang="pt-BR"/>
              <a:pPr>
                <a:defRPr/>
              </a:pPr>
              <a:t>04/08/2014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F08A6-8D62-4EE9-8BEE-CB74E740C22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583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EE496-0371-4A09-82A8-94A21F737CA0}" type="datetimeFigureOut">
              <a:rPr lang="pt-BR"/>
              <a:pPr>
                <a:defRPr/>
              </a:pPr>
              <a:t>04/08/2014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8A627-E99A-4C5D-AB68-66925F56965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59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0F652-B875-4E9D-90F9-2E78D9C61E6F}" type="datetimeFigureOut">
              <a:rPr lang="pt-BR"/>
              <a:pPr>
                <a:defRPr/>
              </a:pPr>
              <a:t>04/08/2014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8392B-8B38-43EC-9DF7-DF955CF0DEB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66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76098-9A55-4F59-84E1-64390B1F86EE}" type="datetimeFigureOut">
              <a:rPr lang="pt-BR"/>
              <a:pPr>
                <a:defRPr/>
              </a:pPr>
              <a:t>04/08/2014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8255A-92B3-49D7-80F4-097AED04943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18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DBA25-4439-44C5-B257-99C5FC6EE4A8}" type="datetimeFigureOut">
              <a:rPr lang="pt-BR"/>
              <a:pPr>
                <a:defRPr/>
              </a:pPr>
              <a:t>04/08/2014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0A48E-7CDE-4117-807F-DAF352F7EED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73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993F6-31B6-4EF8-B64E-FC24AA48DAAC}" type="datetimeFigureOut">
              <a:rPr lang="pt-BR"/>
              <a:pPr>
                <a:defRPr/>
              </a:pPr>
              <a:t>04/08/2014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37691-9A56-441C-B627-7B62BCE4052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71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40435-93C5-439A-91FB-CDC1D245F1A5}" type="datetimeFigureOut">
              <a:rPr lang="pt-BR"/>
              <a:pPr>
                <a:defRPr/>
              </a:pPr>
              <a:t>04/08/2014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CF5C5-8170-4CF5-9013-F706C88370A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53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4F7A7-D450-4A62-976D-BA9A69FB8B1D}" type="datetimeFigureOut">
              <a:rPr lang="pt-BR"/>
              <a:pPr>
                <a:defRPr/>
              </a:pPr>
              <a:t>04/08/2014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20579-D53E-418C-8E8F-C0FA0EC7899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02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74297-6BA3-42DD-A906-08E68C87803D}" type="datetimeFigureOut">
              <a:rPr lang="pt-BR"/>
              <a:pPr>
                <a:defRPr/>
              </a:pPr>
              <a:t>04/08/2014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DA58C-0604-41B0-B917-3B485E7E328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73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BA2E36-56EE-4B63-A961-23FE0E9F7F2B}" type="datetimeFigureOut">
              <a:rPr lang="pt-BR"/>
              <a:pPr>
                <a:defRPr/>
              </a:pPr>
              <a:t>04/08/2014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F0509DF-6C57-4881-8855-0485353EC500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cefalei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Cefaléias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i="1" dirty="0" smtClean="0">
                <a:solidFill>
                  <a:schemeClr val="tx2"/>
                </a:solidFill>
              </a:rPr>
              <a:t>André Cardoso Campello, </a:t>
            </a:r>
            <a:r>
              <a:rPr lang="pt-BR" i="1" dirty="0" err="1" smtClean="0">
                <a:solidFill>
                  <a:schemeClr val="tx2"/>
                </a:solidFill>
              </a:rPr>
              <a:t>Cahinã</a:t>
            </a:r>
            <a:r>
              <a:rPr lang="pt-BR" i="1" dirty="0" smtClean="0">
                <a:solidFill>
                  <a:schemeClr val="tx2"/>
                </a:solidFill>
              </a:rPr>
              <a:t> Odilon </a:t>
            </a:r>
            <a:r>
              <a:rPr lang="pt-BR" i="1" dirty="0" err="1" smtClean="0">
                <a:solidFill>
                  <a:schemeClr val="tx2"/>
                </a:solidFill>
              </a:rPr>
              <a:t>Gobbo</a:t>
            </a:r>
            <a:r>
              <a:rPr lang="pt-BR" i="1" dirty="0" smtClean="0">
                <a:solidFill>
                  <a:schemeClr val="tx2"/>
                </a:solidFill>
              </a:rPr>
              <a:t> da Silva, Graziella </a:t>
            </a:r>
            <a:r>
              <a:rPr lang="pt-BR" i="1" dirty="0" err="1" smtClean="0">
                <a:solidFill>
                  <a:schemeClr val="tx2"/>
                </a:solidFill>
              </a:rPr>
              <a:t>Cassador</a:t>
            </a:r>
            <a:r>
              <a:rPr lang="pt-BR" i="1" dirty="0" smtClean="0">
                <a:solidFill>
                  <a:schemeClr val="tx2"/>
                </a:solidFill>
              </a:rPr>
              <a:t> </a:t>
            </a:r>
            <a:r>
              <a:rPr lang="pt-BR" i="1" dirty="0" err="1" smtClean="0">
                <a:solidFill>
                  <a:schemeClr val="tx2"/>
                </a:solidFill>
              </a:rPr>
              <a:t>Casteluci</a:t>
            </a:r>
            <a:r>
              <a:rPr lang="pt-BR" i="1" dirty="0" smtClean="0">
                <a:solidFill>
                  <a:schemeClr val="tx2"/>
                </a:solidFill>
              </a:rPr>
              <a:t> , </a:t>
            </a:r>
            <a:r>
              <a:rPr lang="pt-BR" i="1" dirty="0" err="1" smtClean="0">
                <a:solidFill>
                  <a:schemeClr val="tx2"/>
                </a:solidFill>
              </a:rPr>
              <a:t>Fernada</a:t>
            </a:r>
            <a:r>
              <a:rPr lang="pt-BR" i="1" dirty="0" smtClean="0">
                <a:solidFill>
                  <a:schemeClr val="tx2"/>
                </a:solidFill>
              </a:rPr>
              <a:t> </a:t>
            </a:r>
            <a:r>
              <a:rPr lang="pt-BR" i="1" dirty="0" err="1" smtClean="0">
                <a:solidFill>
                  <a:schemeClr val="tx2"/>
                </a:solidFill>
              </a:rPr>
              <a:t>Wentzcovitch</a:t>
            </a:r>
            <a:r>
              <a:rPr lang="pt-BR" i="1" dirty="0" smtClean="0">
                <a:solidFill>
                  <a:schemeClr val="tx2"/>
                </a:solidFill>
              </a:rPr>
              <a:t>, Davi William </a:t>
            </a:r>
            <a:r>
              <a:rPr lang="pt-BR" i="1" dirty="0" err="1" smtClean="0">
                <a:solidFill>
                  <a:schemeClr val="tx2"/>
                </a:solidFill>
              </a:rPr>
              <a:t>Spezzamiglio</a:t>
            </a:r>
            <a:endParaRPr lang="pt-BR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Investigação funcional por Neuroimagem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Fluxo</a:t>
            </a:r>
            <a:r>
              <a:rPr lang="en-US" dirty="0" smtClean="0"/>
              <a:t> </a:t>
            </a:r>
            <a:r>
              <a:rPr lang="en-US" dirty="0" err="1" smtClean="0"/>
              <a:t>sanguineo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Xe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17% a 35% de </a:t>
            </a:r>
            <a:r>
              <a:rPr lang="en-US" dirty="0" err="1" smtClean="0"/>
              <a:t>fluxo</a:t>
            </a:r>
            <a:r>
              <a:rPr lang="en-US" dirty="0" smtClean="0"/>
              <a:t> no lobo parietal </a:t>
            </a:r>
            <a:r>
              <a:rPr lang="en-US" dirty="0" err="1" smtClean="0"/>
              <a:t>ocipital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aura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Em</a:t>
            </a:r>
            <a:r>
              <a:rPr lang="en-US" dirty="0" smtClean="0"/>
              <a:t> 1h se </a:t>
            </a:r>
            <a:r>
              <a:rPr lang="en-US" dirty="0" err="1" smtClean="0"/>
              <a:t>normaliza</a:t>
            </a:r>
            <a:endParaRPr lang="pt-BR" dirty="0" smtClean="0"/>
          </a:p>
        </p:txBody>
      </p:sp>
      <p:pic>
        <p:nvPicPr>
          <p:cNvPr id="11269" name="Picture 2" descr="C:\Users\User\Desktop\Untitled-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063" y="-785813"/>
            <a:ext cx="7199313" cy="719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Investigação por BOLD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Alteração</a:t>
            </a:r>
            <a:r>
              <a:rPr lang="en-US" dirty="0" smtClean="0"/>
              <a:t> com a </a:t>
            </a:r>
            <a:r>
              <a:rPr lang="en-US" dirty="0" err="1" smtClean="0"/>
              <a:t>concentração</a:t>
            </a:r>
            <a:r>
              <a:rPr lang="en-US" dirty="0" smtClean="0"/>
              <a:t> de </a:t>
            </a:r>
            <a:r>
              <a:rPr lang="en-US" dirty="0" err="1" smtClean="0"/>
              <a:t>deoxyhemoglobina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RM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Diminuição</a:t>
            </a:r>
            <a:r>
              <a:rPr lang="en-US" dirty="0" smtClean="0"/>
              <a:t> de </a:t>
            </a:r>
            <a:r>
              <a:rPr lang="en-US" dirty="0" err="1" smtClean="0"/>
              <a:t>sinal</a:t>
            </a:r>
            <a:r>
              <a:rPr lang="en-US" dirty="0" smtClean="0"/>
              <a:t> no </a:t>
            </a:r>
            <a:r>
              <a:rPr lang="en-US" dirty="0" err="1" smtClean="0"/>
              <a:t>núcleo</a:t>
            </a:r>
            <a:r>
              <a:rPr lang="en-US" dirty="0" smtClean="0"/>
              <a:t> </a:t>
            </a:r>
            <a:r>
              <a:rPr lang="en-US" dirty="0" err="1" smtClean="0"/>
              <a:t>vermelho</a:t>
            </a:r>
            <a:r>
              <a:rPr lang="en-US" dirty="0" smtClean="0"/>
              <a:t> e </a:t>
            </a:r>
            <a:r>
              <a:rPr lang="en-US" dirty="0" err="1" smtClean="0"/>
              <a:t>substância</a:t>
            </a:r>
            <a:r>
              <a:rPr lang="en-US" dirty="0" smtClean="0"/>
              <a:t> </a:t>
            </a:r>
            <a:r>
              <a:rPr lang="en-US" dirty="0" err="1" smtClean="0"/>
              <a:t>nigra</a:t>
            </a:r>
            <a:r>
              <a:rPr lang="en-US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Possíveis</a:t>
            </a:r>
            <a:r>
              <a:rPr lang="en-US" dirty="0" smtClean="0"/>
              <a:t> </a:t>
            </a:r>
            <a:r>
              <a:rPr lang="en-US" dirty="0" err="1" smtClean="0"/>
              <a:t>locais</a:t>
            </a:r>
            <a:r>
              <a:rPr lang="en-US" dirty="0" smtClean="0"/>
              <a:t> de </a:t>
            </a:r>
            <a:r>
              <a:rPr lang="en-US" dirty="0" err="1" smtClean="0"/>
              <a:t>ativação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enxaqueca</a:t>
            </a:r>
            <a:r>
              <a:rPr lang="en-US" dirty="0" smtClean="0"/>
              <a:t> com e </a:t>
            </a:r>
            <a:r>
              <a:rPr lang="en-US" dirty="0" err="1" smtClean="0"/>
              <a:t>sem</a:t>
            </a:r>
            <a:r>
              <a:rPr lang="en-US" dirty="0" smtClean="0"/>
              <a:t> aura</a:t>
            </a:r>
            <a:endParaRPr lang="pt-BR" dirty="0" smtClean="0"/>
          </a:p>
        </p:txBody>
      </p:sp>
      <p:pic>
        <p:nvPicPr>
          <p:cNvPr id="12293" name="Picture 2" descr="C:\Users\User\Desktop\rednuclsubstnig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857250"/>
            <a:ext cx="33020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to 8"/>
          <p:cNvCxnSpPr/>
          <p:nvPr/>
        </p:nvCxnSpPr>
        <p:spPr>
          <a:xfrm rot="10800000">
            <a:off x="2000250" y="1571625"/>
            <a:ext cx="285750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5000625" y="2357438"/>
            <a:ext cx="19288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CaixaDeTexto 11"/>
          <p:cNvSpPr txBox="1">
            <a:spLocks noChangeArrowheads="1"/>
          </p:cNvSpPr>
          <p:nvPr/>
        </p:nvSpPr>
        <p:spPr bwMode="auto">
          <a:xfrm>
            <a:off x="1000125" y="1357313"/>
            <a:ext cx="1096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Núcleo </a:t>
            </a:r>
          </a:p>
          <a:p>
            <a:pPr eaLnBrk="1" hangingPunct="1"/>
            <a:r>
              <a:rPr lang="pt-BR">
                <a:latin typeface="Calibri" panose="020F0502020204030204" pitchFamily="34" charset="0"/>
              </a:rPr>
              <a:t>Vermelho</a:t>
            </a:r>
          </a:p>
        </p:txBody>
      </p:sp>
      <p:sp>
        <p:nvSpPr>
          <p:cNvPr id="12297" name="CaixaDeTexto 12"/>
          <p:cNvSpPr txBox="1">
            <a:spLocks noChangeArrowheads="1"/>
          </p:cNvSpPr>
          <p:nvPr/>
        </p:nvSpPr>
        <p:spPr bwMode="auto">
          <a:xfrm>
            <a:off x="6929438" y="2000250"/>
            <a:ext cx="1187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Substância</a:t>
            </a:r>
          </a:p>
          <a:p>
            <a:pPr eaLnBrk="1" hangingPunct="1"/>
            <a:r>
              <a:rPr lang="pt-BR">
                <a:latin typeface="Calibri" panose="020F0502020204030204" pitchFamily="34" charset="0"/>
              </a:rPr>
              <a:t>Nigra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Teoria Cortical Spreding Depression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33475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Leao</a:t>
            </a:r>
            <a:r>
              <a:rPr lang="en-US" dirty="0" smtClean="0"/>
              <a:t> </a:t>
            </a:r>
            <a:r>
              <a:rPr lang="en-US" dirty="0" err="1" smtClean="0"/>
              <a:t>anos</a:t>
            </a:r>
            <a:r>
              <a:rPr lang="en-US" dirty="0" smtClean="0"/>
              <a:t> 60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Cortical spreading depression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modelo</a:t>
            </a:r>
            <a:r>
              <a:rPr lang="en-US" dirty="0" smtClean="0"/>
              <a:t> animal, </a:t>
            </a:r>
            <a:r>
              <a:rPr lang="en-US" dirty="0" err="1" smtClean="0"/>
              <a:t>expansão</a:t>
            </a:r>
            <a:r>
              <a:rPr lang="en-US" dirty="0" smtClean="0"/>
              <a:t>  de 3 a 4mm/min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Fisiopatologia</a:t>
            </a:r>
            <a:r>
              <a:rPr lang="en-US" dirty="0" smtClean="0"/>
              <a:t> </a:t>
            </a:r>
            <a:r>
              <a:rPr lang="en-US" dirty="0" err="1" smtClean="0"/>
              <a:t>análoga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humanos</a:t>
            </a: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Liberação</a:t>
            </a:r>
            <a:r>
              <a:rPr lang="en-US" dirty="0" smtClean="0"/>
              <a:t> de NO, K, H, </a:t>
            </a:r>
            <a:r>
              <a:rPr lang="en-US" dirty="0" err="1" smtClean="0"/>
              <a:t>metabolitos</a:t>
            </a:r>
            <a:r>
              <a:rPr lang="en-US" dirty="0" smtClean="0"/>
              <a:t> do </a:t>
            </a:r>
            <a:r>
              <a:rPr lang="en-US" dirty="0" err="1" smtClean="0"/>
              <a:t>ácido</a:t>
            </a:r>
            <a:r>
              <a:rPr lang="en-US" dirty="0" smtClean="0"/>
              <a:t> </a:t>
            </a:r>
            <a:r>
              <a:rPr lang="en-US" dirty="0" err="1" smtClean="0"/>
              <a:t>aracdônico</a:t>
            </a:r>
            <a:r>
              <a:rPr lang="en-US" dirty="0" smtClean="0"/>
              <a:t> </a:t>
            </a:r>
            <a:r>
              <a:rPr lang="en-US" dirty="0" err="1" smtClean="0"/>
              <a:t>capaz</a:t>
            </a:r>
            <a:r>
              <a:rPr lang="en-US" dirty="0" smtClean="0"/>
              <a:t> de </a:t>
            </a:r>
            <a:r>
              <a:rPr lang="en-US" dirty="0" err="1" smtClean="0"/>
              <a:t>causar</a:t>
            </a:r>
            <a:r>
              <a:rPr lang="en-US" dirty="0" smtClean="0"/>
              <a:t> </a:t>
            </a:r>
            <a:r>
              <a:rPr lang="en-US" dirty="0" err="1" smtClean="0"/>
              <a:t>estímulo</a:t>
            </a:r>
            <a:r>
              <a:rPr lang="en-US" dirty="0" smtClean="0"/>
              <a:t> </a:t>
            </a:r>
            <a:r>
              <a:rPr lang="en-US" dirty="0" err="1" smtClean="0"/>
              <a:t>nociceptivo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invés</a:t>
            </a:r>
            <a:r>
              <a:rPr lang="en-US" dirty="0" smtClean="0"/>
              <a:t> de </a:t>
            </a:r>
            <a:r>
              <a:rPr lang="en-US" dirty="0" err="1" smtClean="0"/>
              <a:t>oligoemia</a:t>
            </a:r>
            <a:endParaRPr lang="pt-BR" dirty="0" smtClean="0"/>
          </a:p>
        </p:txBody>
      </p:sp>
      <p:pic>
        <p:nvPicPr>
          <p:cNvPr id="13317" name="Picture 2" descr="C:\Users\User\Desktop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-1357313"/>
            <a:ext cx="7199313" cy="719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Alteração Cortical</a:t>
            </a:r>
          </a:p>
        </p:txBody>
      </p:sp>
      <p:sp>
        <p:nvSpPr>
          <p:cNvPr id="14340" name="Espaço Reservado para Texto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mtClean="0"/>
              <a:t>Pacientes com enxaqueca possuem cortex sucetível a CSD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mtClean="0"/>
              <a:t>Espectometria por ressonância demonstrou diminuição na fosforilação sem alteração no PH (sem alteração isquêmica)</a:t>
            </a:r>
            <a:endParaRPr lang="pt-BR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1928813" y="2143125"/>
            <a:ext cx="2284412" cy="554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Fosfocreatina</a:t>
            </a:r>
            <a:endParaRPr lang="pt-BR" sz="30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643063" y="2928938"/>
            <a:ext cx="3052762" cy="554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Fosfato Inorgânico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1214438" y="2786063"/>
            <a:ext cx="3571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ta para a direita 11"/>
          <p:cNvSpPr/>
          <p:nvPr/>
        </p:nvSpPr>
        <p:spPr>
          <a:xfrm>
            <a:off x="5000625" y="2500313"/>
            <a:ext cx="785813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345" name="CaixaDeTexto 12"/>
          <p:cNvSpPr txBox="1">
            <a:spLocks noChangeArrowheads="1"/>
          </p:cNvSpPr>
          <p:nvPr/>
        </p:nvSpPr>
        <p:spPr bwMode="auto">
          <a:xfrm>
            <a:off x="6072188" y="2500313"/>
            <a:ext cx="1389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>
                <a:latin typeface="Calibri" panose="020F0502020204030204" pitchFamily="34" charset="0"/>
              </a:rPr>
              <a:t>Potencial de </a:t>
            </a:r>
          </a:p>
          <a:p>
            <a:pPr algn="ctr" eaLnBrk="1" hangingPunct="1"/>
            <a:r>
              <a:rPr lang="pt-BR">
                <a:latin typeface="Calibri" panose="020F0502020204030204" pitchFamily="34" charset="0"/>
              </a:rPr>
              <a:t>Fosforilação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Investigação por Difusion Weight Imaging (DWI)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Alteração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difusão</a:t>
            </a:r>
            <a:r>
              <a:rPr lang="en-US" dirty="0" smtClean="0"/>
              <a:t> de H20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alteração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bomba</a:t>
            </a:r>
            <a:r>
              <a:rPr lang="en-US" dirty="0" smtClean="0"/>
              <a:t> </a:t>
            </a:r>
            <a:r>
              <a:rPr lang="en-US" dirty="0" err="1" smtClean="0"/>
              <a:t>Na+K+Atpase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Verificado</a:t>
            </a:r>
            <a:r>
              <a:rPr lang="en-US" dirty="0" smtClean="0"/>
              <a:t> </a:t>
            </a:r>
            <a:r>
              <a:rPr lang="en-US" dirty="0" err="1" smtClean="0"/>
              <a:t>dimininuição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difusão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cortical </a:t>
            </a:r>
            <a:r>
              <a:rPr lang="en-US" dirty="0" err="1" smtClean="0"/>
              <a:t>spreeding</a:t>
            </a:r>
            <a:r>
              <a:rPr lang="en-US" dirty="0" smtClean="0"/>
              <a:t> depression com </a:t>
            </a:r>
            <a:r>
              <a:rPr lang="en-US" dirty="0" err="1" smtClean="0"/>
              <a:t>taxa</a:t>
            </a:r>
            <a:r>
              <a:rPr lang="en-US" dirty="0" smtClean="0"/>
              <a:t> de 3mm/min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Retorno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normal </a:t>
            </a:r>
            <a:r>
              <a:rPr lang="en-US" dirty="0" err="1" smtClean="0"/>
              <a:t>em</a:t>
            </a:r>
            <a:r>
              <a:rPr lang="en-US" dirty="0" smtClean="0"/>
              <a:t> 30s</a:t>
            </a:r>
            <a:endParaRPr lang="pt-BR" dirty="0" smtClean="0"/>
          </a:p>
        </p:txBody>
      </p:sp>
      <p:cxnSp>
        <p:nvCxnSpPr>
          <p:cNvPr id="9" name="Conector reto 8"/>
          <p:cNvCxnSpPr/>
          <p:nvPr/>
        </p:nvCxnSpPr>
        <p:spPr>
          <a:xfrm rot="5400000">
            <a:off x="2999582" y="2428081"/>
            <a:ext cx="3144838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ta para a direita 9"/>
          <p:cNvSpPr/>
          <p:nvPr/>
        </p:nvSpPr>
        <p:spPr>
          <a:xfrm>
            <a:off x="4000500" y="2071688"/>
            <a:ext cx="1298575" cy="64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367" name="CaixaDeTexto 10"/>
          <p:cNvSpPr txBox="1">
            <a:spLocks noChangeArrowheads="1"/>
          </p:cNvSpPr>
          <p:nvPr/>
        </p:nvSpPr>
        <p:spPr bwMode="auto">
          <a:xfrm>
            <a:off x="2714625" y="2000250"/>
            <a:ext cx="12858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5000">
                <a:latin typeface="Calibri" panose="020F0502020204030204" pitchFamily="34" charset="0"/>
              </a:rPr>
              <a:t>H</a:t>
            </a:r>
            <a:r>
              <a:rPr lang="pt-BR" sz="3200">
                <a:latin typeface="Calibri" panose="020F0502020204030204" pitchFamily="34" charset="0"/>
              </a:rPr>
              <a:t>2</a:t>
            </a:r>
            <a:r>
              <a:rPr lang="pt-BR" sz="50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5368" name="CaixaDeTexto 11"/>
          <p:cNvSpPr txBox="1">
            <a:spLocks noChangeArrowheads="1"/>
          </p:cNvSpPr>
          <p:nvPr/>
        </p:nvSpPr>
        <p:spPr bwMode="auto">
          <a:xfrm>
            <a:off x="3857625" y="1785938"/>
            <a:ext cx="1452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Na+K+ATPase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Sensibilização Periférica</a:t>
            </a:r>
          </a:p>
        </p:txBody>
      </p:sp>
      <p:sp>
        <p:nvSpPr>
          <p:cNvPr id="16388" name="Espaço Reservado para Texto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pt-BR" smtClean="0"/>
              <a:t>Alodinia ipsilateral e expansiva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smtClean="0"/>
              <a:t>Desensibilização do CNS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smtClean="0"/>
          </a:p>
        </p:txBody>
      </p:sp>
      <p:pic>
        <p:nvPicPr>
          <p:cNvPr id="16389" name="Picture 2" descr="C:\Users\User\Desktop\expansão alodin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785813"/>
            <a:ext cx="54102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Teoria Inflamação Neuronal Estéril</a:t>
            </a:r>
          </a:p>
        </p:txBody>
      </p:sp>
      <p:sp>
        <p:nvSpPr>
          <p:cNvPr id="17412" name="Espaço Reservado para Texto 6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3347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pt-BR" smtClean="0"/>
              <a:t>Liberação tregimal de fatores inflamatórios nas meninges</a:t>
            </a:r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pt-BR" smtClean="0"/>
              <a:t>Substância P, Peptiídeo relacionado a gene da Calcitonina e neutokinina A</a:t>
            </a:r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pt-BR" smtClean="0"/>
              <a:t>Mantém ciclo vicioso</a:t>
            </a:r>
          </a:p>
        </p:txBody>
      </p:sp>
      <p:pic>
        <p:nvPicPr>
          <p:cNvPr id="17413" name="Picture 2" descr="C:\Users\User\Desktop\asa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0"/>
            <a:ext cx="5851525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Critério Diagnóstico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b="1" smtClean="0">
                <a:solidFill>
                  <a:schemeClr val="tx2"/>
                </a:solidFill>
              </a:rPr>
              <a:t>Etiologia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95288" y="2133600"/>
            <a:ext cx="540067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pt-BR"/>
          </a:p>
          <a:p>
            <a:pPr eaLnBrk="1" hangingPunct="1">
              <a:buFontTx/>
              <a:buChar char="•"/>
            </a:pPr>
            <a:r>
              <a:rPr lang="pt-BR" sz="2000"/>
              <a:t>Cefaléias Primárias: Sem etiologia demonstrável por exame clínico ou laboratorial.</a:t>
            </a:r>
          </a:p>
          <a:p>
            <a:pPr eaLnBrk="1" hangingPunct="1"/>
            <a:endParaRPr lang="pt-BR" sz="2000"/>
          </a:p>
          <a:p>
            <a:pPr eaLnBrk="1" hangingPunct="1">
              <a:buFontTx/>
              <a:buChar char="•"/>
            </a:pPr>
            <a:r>
              <a:rPr lang="pt-BR" sz="2000"/>
              <a:t>Cefaléias Secundárias:  Provocadas por doenças demonstradas por exame clínico ou laboratorial.</a:t>
            </a:r>
          </a:p>
        </p:txBody>
      </p:sp>
      <p:pic>
        <p:nvPicPr>
          <p:cNvPr id="19462" name="Picture 8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989138"/>
            <a:ext cx="33718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t-BR" sz="3600" b="1" smtClean="0">
                <a:solidFill>
                  <a:schemeClr val="tx2"/>
                </a:solidFill>
              </a:rPr>
              <a:t>Cefaléias Primárias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68313" y="1916113"/>
            <a:ext cx="54006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2000">
                <a:latin typeface="Calibri" panose="020F0502020204030204" pitchFamily="34" charset="0"/>
              </a:rPr>
              <a:t>1-Migrânea (enxaqueca)</a:t>
            </a:r>
          </a:p>
          <a:p>
            <a:pPr eaLnBrk="1" hangingPunct="1"/>
            <a:endParaRPr lang="pt-BR" sz="2000">
              <a:latin typeface="Calibri" panose="020F0502020204030204" pitchFamily="34" charset="0"/>
            </a:endParaRPr>
          </a:p>
          <a:p>
            <a:pPr eaLnBrk="1" hangingPunct="1"/>
            <a:r>
              <a:rPr lang="pt-BR" sz="2000">
                <a:latin typeface="Calibri" panose="020F0502020204030204" pitchFamily="34" charset="0"/>
              </a:rPr>
              <a:t>2-Cefaléia do tipo tensional (CTT)</a:t>
            </a:r>
          </a:p>
          <a:p>
            <a:pPr eaLnBrk="1" hangingPunct="1"/>
            <a:endParaRPr lang="pt-BR" sz="2000">
              <a:latin typeface="Calibri" panose="020F0502020204030204" pitchFamily="34" charset="0"/>
            </a:endParaRPr>
          </a:p>
          <a:p>
            <a:pPr eaLnBrk="1" hangingPunct="1"/>
            <a:r>
              <a:rPr lang="pt-BR" sz="2000">
                <a:latin typeface="Calibri" panose="020F0502020204030204" pitchFamily="34" charset="0"/>
              </a:rPr>
              <a:t>3-Cefaléia em salva e outras cefaléias trigemino-autonômicas</a:t>
            </a:r>
          </a:p>
          <a:p>
            <a:pPr eaLnBrk="1" hangingPunct="1"/>
            <a:endParaRPr lang="pt-BR" sz="2000">
              <a:latin typeface="Calibri" panose="020F0502020204030204" pitchFamily="34" charset="0"/>
            </a:endParaRPr>
          </a:p>
          <a:p>
            <a:pPr eaLnBrk="1" hangingPunct="1"/>
            <a:endParaRPr lang="pt-BR" sz="2000"/>
          </a:p>
        </p:txBody>
      </p:sp>
      <p:pic>
        <p:nvPicPr>
          <p:cNvPr id="20486" name="Picture 8" descr="cefaleia-primaria-12-04-2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44675"/>
            <a:ext cx="271145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663575" y="4816475"/>
            <a:ext cx="761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i="1"/>
              <a:t>*Classificação de acordo com a Classificação Internacional das Cefaléias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Sumário da Apresentação</a:t>
            </a:r>
          </a:p>
        </p:txBody>
      </p:sp>
      <p:sp>
        <p:nvSpPr>
          <p:cNvPr id="307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Fisiopatologia</a:t>
            </a:r>
          </a:p>
          <a:p>
            <a:pPr algn="ctr" eaLnBrk="1" hangingPunct="1"/>
            <a:r>
              <a:rPr lang="pt-BR" smtClean="0"/>
              <a:t>Critério Diagnóstico</a:t>
            </a:r>
          </a:p>
          <a:p>
            <a:pPr algn="ctr" eaLnBrk="1" hangingPunct="1"/>
            <a:r>
              <a:rPr lang="pt-BR" smtClean="0"/>
              <a:t>Tratamento</a:t>
            </a:r>
          </a:p>
          <a:p>
            <a:pPr algn="ctr" eaLnBrk="1" hangingPunct="1"/>
            <a:r>
              <a:rPr lang="pt-BR" smtClean="0"/>
              <a:t>Farmacologia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b="1" smtClean="0">
                <a:solidFill>
                  <a:schemeClr val="tx2"/>
                </a:solidFill>
              </a:rPr>
              <a:t>3-Cefaléia em salva e outras cefaléias trigemino-autonômica</a:t>
            </a:r>
          </a:p>
        </p:txBody>
      </p:sp>
      <p:sp>
        <p:nvSpPr>
          <p:cNvPr id="21508" name="Espaço Reservado para Conteúdo 2"/>
          <p:cNvSpPr>
            <a:spLocks noGrp="1"/>
          </p:cNvSpPr>
          <p:nvPr>
            <p:ph idx="1"/>
          </p:nvPr>
        </p:nvSpPr>
        <p:spPr>
          <a:xfrm>
            <a:off x="539750" y="1844675"/>
            <a:ext cx="8229600" cy="4525963"/>
          </a:xfrm>
        </p:spPr>
        <p:txBody>
          <a:bodyPr/>
          <a:lstStyle/>
          <a:p>
            <a:r>
              <a:rPr lang="pt-BR" sz="1800" smtClean="0"/>
              <a:t>3.1 Cefaléia em salvas</a:t>
            </a:r>
          </a:p>
          <a:p>
            <a:r>
              <a:rPr lang="pt-BR" sz="1800" smtClean="0"/>
              <a:t>3.1.1 Cefaléia em salvas episódica</a:t>
            </a:r>
          </a:p>
          <a:p>
            <a:r>
              <a:rPr lang="pt-BR" sz="1800" smtClean="0"/>
              <a:t>3.1.2 Cefaléia em salvas crônica</a:t>
            </a:r>
          </a:p>
          <a:p>
            <a:r>
              <a:rPr lang="pt-BR" sz="1800" smtClean="0"/>
              <a:t>3.2 Hemicrania paroxística</a:t>
            </a:r>
          </a:p>
          <a:p>
            <a:r>
              <a:rPr lang="pt-BR" sz="1800" smtClean="0"/>
              <a:t>3.2.1 Hemicrania paroxística episódica</a:t>
            </a:r>
          </a:p>
          <a:p>
            <a:r>
              <a:rPr lang="pt-BR" sz="1800" smtClean="0"/>
              <a:t>3.2.2 Hemicrania paroxística crônica (HPC)</a:t>
            </a:r>
          </a:p>
          <a:p>
            <a:r>
              <a:rPr lang="pt-BR" sz="1800" smtClean="0"/>
              <a:t>3.3 Cefaléia breve, unilateral, neuralgiforme com hiperemia</a:t>
            </a:r>
          </a:p>
          <a:p>
            <a:r>
              <a:rPr lang="pt-BR" sz="1800" smtClean="0"/>
              <a:t>conjuntival e lacrimejamento (SUNCT)</a:t>
            </a:r>
          </a:p>
          <a:p>
            <a:r>
              <a:rPr lang="pt-BR" sz="1800" smtClean="0"/>
              <a:t>3.4 Provável cefaléia trigêmino-autonômica</a:t>
            </a:r>
          </a:p>
          <a:p>
            <a:r>
              <a:rPr lang="pt-BR" sz="1800" smtClean="0"/>
              <a:t>3.4.1 Provável cefaléia em salvas</a:t>
            </a:r>
          </a:p>
          <a:p>
            <a:r>
              <a:rPr lang="pt-BR" sz="1800" smtClean="0"/>
              <a:t>3.4.2 Provável hemicraniana paroxística</a:t>
            </a:r>
          </a:p>
          <a:p>
            <a:r>
              <a:rPr lang="pt-BR" sz="1800" smtClean="0"/>
              <a:t>3.4.3 Provável SUNCT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ítulo 4"/>
          <p:cNvSpPr>
            <a:spLocks noGrp="1"/>
          </p:cNvSpPr>
          <p:nvPr>
            <p:ph type="title"/>
          </p:nvPr>
        </p:nvSpPr>
        <p:spPr>
          <a:xfrm>
            <a:off x="0" y="1844675"/>
            <a:ext cx="5486400" cy="388937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pt-BR" smtClean="0"/>
              <a:t>Descrição:</a:t>
            </a:r>
            <a:br>
              <a:rPr lang="pt-BR" smtClean="0"/>
            </a:br>
            <a:r>
              <a:rPr lang="pt-BR" smtClean="0"/>
              <a:t/>
            </a:r>
            <a:br>
              <a:rPr lang="pt-BR" smtClean="0"/>
            </a:br>
            <a:r>
              <a:rPr lang="pt-BR" sz="1800" b="0" smtClean="0"/>
              <a:t>Crises de dor forte, estritamente unilateral, na região orbital,supra-orbital,temporal ou em qualquer combinação dessas áreas, durando de 15 a 180 minutos e ocorrendo desde uma vez a cada dois dias até oito vezes por dia.</a:t>
            </a:r>
            <a:br>
              <a:rPr lang="pt-BR" sz="1800" b="0" smtClean="0"/>
            </a:br>
            <a:r>
              <a:rPr lang="pt-BR" sz="1800" b="0" smtClean="0"/>
              <a:t>As crises associam-se a um ou mais dos seguintes aspectos,todos os quais ipsilaterais à dor: hiperemia conjuntival, lacrimejamento, congestão nasal,rinorréia, sudorese na fronte e na face, miose, ptose, edema palpebral.Durante as crises, a maioria dos pacientes fica inquieta ou agitada.</a:t>
            </a:r>
          </a:p>
        </p:txBody>
      </p:sp>
      <p:sp>
        <p:nvSpPr>
          <p:cNvPr id="22532" name="Espaço Reservado para Texto 6"/>
          <p:cNvSpPr>
            <a:spLocks noGrp="1"/>
          </p:cNvSpPr>
          <p:nvPr>
            <p:ph type="body" sz="half" idx="2"/>
          </p:nvPr>
        </p:nvSpPr>
        <p:spPr>
          <a:xfrm>
            <a:off x="1857375" y="785813"/>
            <a:ext cx="5486400" cy="804862"/>
          </a:xfrm>
        </p:spPr>
        <p:txBody>
          <a:bodyPr/>
          <a:lstStyle/>
          <a:p>
            <a:pPr eaLnBrk="1" hangingPunct="1"/>
            <a:r>
              <a:rPr lang="pt-BR" sz="2800" b="1" smtClean="0">
                <a:solidFill>
                  <a:schemeClr val="tx2"/>
                </a:solidFill>
              </a:rPr>
              <a:t>3.1 Cefaléia em salvas</a:t>
            </a:r>
          </a:p>
        </p:txBody>
      </p:sp>
      <p:pic>
        <p:nvPicPr>
          <p:cNvPr id="22533" name="Picture 7" descr="cefaleia_sal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84313"/>
            <a:ext cx="42116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>
              <a:buFontTx/>
              <a:buChar char="•"/>
            </a:pPr>
            <a:r>
              <a:rPr lang="pt-BR" sz="2400" b="1" smtClean="0"/>
              <a:t>Critérios diagnósticos:</a:t>
            </a:r>
            <a:br>
              <a:rPr lang="pt-BR" sz="2400" b="1" smtClean="0"/>
            </a:br>
            <a:r>
              <a:rPr lang="pt-BR" sz="2400" b="1" smtClean="0"/>
              <a:t/>
            </a:r>
            <a:br>
              <a:rPr lang="pt-BR" sz="2400" b="1" smtClean="0"/>
            </a:br>
            <a:r>
              <a:rPr lang="pt-BR" sz="1800" smtClean="0"/>
              <a:t>A. Pelo menos 5 crises preenchendo os critérios de B a D</a:t>
            </a:r>
            <a:br>
              <a:rPr lang="pt-BR" sz="1800" smtClean="0"/>
            </a:br>
            <a:r>
              <a:rPr lang="pt-BR" sz="1800" smtClean="0"/>
              <a:t>B. Dor forte e muito forte unilateral, orbitária, supra-orbitária e/ou temporal,</a:t>
            </a:r>
            <a:br>
              <a:rPr lang="pt-BR" sz="1800" smtClean="0"/>
            </a:br>
            <a:r>
              <a:rPr lang="pt-BR" sz="1800" smtClean="0"/>
              <a:t>durando de 15 a 180 minutos, se não tratada1</a:t>
            </a:r>
            <a:br>
              <a:rPr lang="pt-BR" sz="1800" smtClean="0"/>
            </a:br>
            <a:r>
              <a:rPr lang="pt-BR" sz="1800" smtClean="0"/>
              <a:t>C. A cefaléia acompanha-se de pelo menos um dos seguintes:</a:t>
            </a:r>
            <a:br>
              <a:rPr lang="pt-BR" sz="1800" smtClean="0"/>
            </a:br>
            <a:r>
              <a:rPr lang="pt-BR" sz="1800" smtClean="0"/>
              <a:t>1. hiperemia conjuntival e/ou lacrimejamento ipsilaterais</a:t>
            </a:r>
            <a:br>
              <a:rPr lang="pt-BR" sz="1800" smtClean="0"/>
            </a:br>
            <a:r>
              <a:rPr lang="pt-BR" sz="1800" smtClean="0"/>
              <a:t>2. congestão nasal e/ou rinorréia ipsilaterais</a:t>
            </a:r>
            <a:br>
              <a:rPr lang="pt-BR" sz="1800" smtClean="0"/>
            </a:br>
            <a:r>
              <a:rPr lang="pt-BR" sz="1800" smtClean="0"/>
              <a:t>3. edema palpebral ipsilateral</a:t>
            </a:r>
            <a:br>
              <a:rPr lang="pt-BR" sz="1800" smtClean="0"/>
            </a:br>
            <a:r>
              <a:rPr lang="pt-BR" sz="1800" smtClean="0"/>
              <a:t>4. sudorese frontal e facial ipsilateral</a:t>
            </a:r>
            <a:br>
              <a:rPr lang="pt-BR" sz="1800" smtClean="0"/>
            </a:br>
            <a:r>
              <a:rPr lang="pt-BR" sz="1800" smtClean="0"/>
              <a:t>5. miose e/ou ptose ipsilateral</a:t>
            </a:r>
            <a:br>
              <a:rPr lang="pt-BR" sz="1800" smtClean="0"/>
            </a:br>
            <a:r>
              <a:rPr lang="pt-BR" sz="1800" smtClean="0"/>
              <a:t>6. sensação de inquietude ou agitação</a:t>
            </a:r>
            <a:br>
              <a:rPr lang="pt-BR" sz="1800" smtClean="0"/>
            </a:br>
            <a:r>
              <a:rPr lang="pt-BR" sz="1800" smtClean="0"/>
              <a:t>D. As crises têm uma freqüência de uma a cada dois dias a oito por dia2</a:t>
            </a:r>
            <a:br>
              <a:rPr lang="pt-BR" sz="1800" smtClean="0"/>
            </a:br>
            <a:r>
              <a:rPr lang="pt-BR" sz="1800" smtClean="0"/>
              <a:t>E. Não atribuída a outro transtorno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ítulo 4"/>
          <p:cNvSpPr>
            <a:spLocks noGrp="1"/>
          </p:cNvSpPr>
          <p:nvPr>
            <p:ph type="title"/>
          </p:nvPr>
        </p:nvSpPr>
        <p:spPr>
          <a:xfrm>
            <a:off x="1042988" y="620713"/>
            <a:ext cx="5486400" cy="566737"/>
          </a:xfrm>
        </p:spPr>
        <p:txBody>
          <a:bodyPr/>
          <a:lstStyle/>
          <a:p>
            <a:pPr algn="ctr" eaLnBrk="1" hangingPunct="1"/>
            <a:r>
              <a:rPr lang="pt-BR" sz="2800" smtClean="0">
                <a:solidFill>
                  <a:schemeClr val="tx2"/>
                </a:solidFill>
              </a:rPr>
              <a:t>3.1.1 Cefaléia em salvas episódica</a:t>
            </a:r>
          </a:p>
        </p:txBody>
      </p:sp>
      <p:sp>
        <p:nvSpPr>
          <p:cNvPr id="24580" name="Espaço Reservado para Texto 6"/>
          <p:cNvSpPr>
            <a:spLocks noGrp="1"/>
          </p:cNvSpPr>
          <p:nvPr>
            <p:ph type="body" sz="half" idx="2"/>
          </p:nvPr>
        </p:nvSpPr>
        <p:spPr>
          <a:xfrm>
            <a:off x="971550" y="1916113"/>
            <a:ext cx="6408738" cy="804862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2800" b="1" smtClean="0"/>
              <a:t>Descrição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2800" smtClean="0"/>
              <a:t>Crises de cefaléia em salvas ocorrendo em períodos que duram de 7 dias a um ano, separadas por períodos assintomáticos que duram um mês ou mais.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pt-BR" sz="2800" b="1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2800" b="1" smtClean="0"/>
              <a:t>Critérios diagnósticos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2800" smtClean="0"/>
              <a:t>A. Crises preenchendo os critérios de A a E para 3.1 de Cefaléia em salvas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2800" smtClean="0"/>
              <a:t>B. Pelo menos dois períodos de salva durando de 7 a 365 dias e separados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2800" smtClean="0"/>
              <a:t>por períodos de remissão ≥ 1 mês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ítulo 4"/>
          <p:cNvSpPr>
            <a:spLocks noGrp="1"/>
          </p:cNvSpPr>
          <p:nvPr>
            <p:ph type="title"/>
          </p:nvPr>
        </p:nvSpPr>
        <p:spPr>
          <a:xfrm>
            <a:off x="971550" y="1268413"/>
            <a:ext cx="5486400" cy="566737"/>
          </a:xfrm>
        </p:spPr>
        <p:txBody>
          <a:bodyPr/>
          <a:lstStyle/>
          <a:p>
            <a:pPr algn="ctr" eaLnBrk="1" hangingPunct="1"/>
            <a:r>
              <a:rPr lang="pt-BR" sz="2800" b="0" smtClean="0"/>
              <a:t/>
            </a:r>
            <a:br>
              <a:rPr lang="pt-BR" sz="2800" b="0" smtClean="0"/>
            </a:br>
            <a:r>
              <a:rPr lang="pt-BR" sz="2800" smtClean="0">
                <a:solidFill>
                  <a:schemeClr val="tx2"/>
                </a:solidFill>
              </a:rPr>
              <a:t/>
            </a:r>
            <a:br>
              <a:rPr lang="pt-BR" sz="2800" smtClean="0">
                <a:solidFill>
                  <a:schemeClr val="tx2"/>
                </a:solidFill>
              </a:rPr>
            </a:br>
            <a:r>
              <a:rPr lang="pt-BR" sz="2800" smtClean="0">
                <a:solidFill>
                  <a:schemeClr val="tx2"/>
                </a:solidFill>
              </a:rPr>
              <a:t>3.1.2 Cefaléia em salvas crônica</a:t>
            </a:r>
            <a:r>
              <a:rPr lang="pt-BR" sz="2800" b="0" smtClean="0"/>
              <a:t/>
            </a:r>
            <a:br>
              <a:rPr lang="pt-BR" sz="2800" b="0" smtClean="0"/>
            </a:br>
            <a:endParaRPr lang="pt-BR" sz="2800" b="0" smtClean="0"/>
          </a:p>
        </p:txBody>
      </p:sp>
      <p:sp>
        <p:nvSpPr>
          <p:cNvPr id="25604" name="Espaço Reservado para Texto 6"/>
          <p:cNvSpPr>
            <a:spLocks noGrp="1"/>
          </p:cNvSpPr>
          <p:nvPr>
            <p:ph type="body" sz="half" idx="2"/>
          </p:nvPr>
        </p:nvSpPr>
        <p:spPr>
          <a:xfrm>
            <a:off x="1476375" y="1557338"/>
            <a:ext cx="5486400" cy="804862"/>
          </a:xfrm>
        </p:spPr>
        <p:txBody>
          <a:bodyPr/>
          <a:lstStyle/>
          <a:p>
            <a:endParaRPr lang="pt-BR" sz="1800" smtClean="0"/>
          </a:p>
          <a:p>
            <a:pPr>
              <a:buFont typeface="Arial" panose="020B0604020202020204" pitchFamily="34" charset="0"/>
              <a:buChar char="•"/>
            </a:pPr>
            <a:r>
              <a:rPr lang="pt-BR" sz="1800" b="1" smtClean="0"/>
              <a:t>Descrição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smtClean="0"/>
              <a:t>Crises de cefaléia em salvas ocorrendo por mais de um ano sem remissão 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smtClean="0"/>
              <a:t>com remissões durando menos de um mês.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b="1" smtClean="0"/>
              <a:t>Critérios diagnósticos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smtClean="0"/>
              <a:t>A. Crises preenchendo os critérios de A a E para 3.1 Cefaléia em salvas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smtClean="0"/>
              <a:t>B. As crises recorrem por mais de um ano sem períodos de remissão 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smtClean="0"/>
              <a:t>com períodos de remissão durando &lt; 1 mês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ítulo 4"/>
          <p:cNvSpPr>
            <a:spLocks noGrp="1"/>
          </p:cNvSpPr>
          <p:nvPr>
            <p:ph type="title"/>
          </p:nvPr>
        </p:nvSpPr>
        <p:spPr>
          <a:xfrm>
            <a:off x="250825" y="333375"/>
            <a:ext cx="5486400" cy="1081088"/>
          </a:xfrm>
        </p:spPr>
        <p:txBody>
          <a:bodyPr/>
          <a:lstStyle/>
          <a:p>
            <a:pPr algn="ctr" eaLnBrk="1" hangingPunct="1"/>
            <a:r>
              <a:rPr lang="pt-BR" sz="2800" smtClean="0">
                <a:solidFill>
                  <a:schemeClr val="tx2"/>
                </a:solidFill>
              </a:rPr>
              <a:t>3.2 Hemicrania paroxística</a:t>
            </a:r>
            <a:br>
              <a:rPr lang="pt-BR" sz="2800" smtClean="0">
                <a:solidFill>
                  <a:schemeClr val="tx2"/>
                </a:solidFill>
              </a:rPr>
            </a:br>
            <a:endParaRPr lang="pt-BR" sz="2800" smtClean="0">
              <a:solidFill>
                <a:schemeClr val="tx2"/>
              </a:solidFill>
            </a:endParaRPr>
          </a:p>
        </p:txBody>
      </p:sp>
      <p:sp>
        <p:nvSpPr>
          <p:cNvPr id="26628" name="Espaço Reservado para Texto 6"/>
          <p:cNvSpPr>
            <a:spLocks noGrp="1"/>
          </p:cNvSpPr>
          <p:nvPr>
            <p:ph type="body" sz="half" idx="2"/>
          </p:nvPr>
        </p:nvSpPr>
        <p:spPr>
          <a:xfrm>
            <a:off x="900113" y="1196975"/>
            <a:ext cx="7848600" cy="8048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pt-BR" sz="1800" b="1" smtClean="0"/>
              <a:t>Descrição</a:t>
            </a:r>
            <a:br>
              <a:rPr lang="pt-BR" sz="1800" b="1" smtClean="0"/>
            </a:br>
            <a:r>
              <a:rPr lang="pt-BR" sz="1800" smtClean="0"/>
              <a:t>Crises similares às da cefaléia em salvas quanto à dor e os sintomas e sinais associados, porém mais freqüentes e de duração mais curta, que ocorrem mais comumente em mulheres e respondem de maneira absoluta à indometacina.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1800" b="1" smtClean="0"/>
              <a:t>Critérios diagnósticos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1800" smtClean="0"/>
              <a:t>A. Pelo menos 20 crises preenchendo os critérios de B a D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1800" smtClean="0"/>
              <a:t>B. Crises de dor forte unilateral, orbitária, supra-orbitária e/ou temporal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1800" smtClean="0"/>
              <a:t>durando de dois a 30 minutos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1800" smtClean="0"/>
              <a:t>C. A cefaléia acompanha-se de pelo menos um dos seguintes: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1800" smtClean="0"/>
              <a:t>1. hiperemia conjuntival ipsilaterais e/ou lacrimejamento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1800" smtClean="0"/>
              <a:t>2. congestão nasal ipsilaterais e/ou rinorréia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1800" smtClean="0"/>
              <a:t>3. edema palpebral ipsilateral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1800" smtClean="0"/>
              <a:t>4. sudorese frontal e facial ipsilateral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1800" smtClean="0"/>
              <a:t>5. miose e/ou ptose ipsilateral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1800" smtClean="0"/>
              <a:t>D. As crises têm uma freqüência superior a 5 por dia em mais da metade do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1800" smtClean="0"/>
              <a:t>tempo, ainda que períodos de menor freqüência possam ocorrer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1800" smtClean="0"/>
              <a:t>E. As crises são completamente evitadas por doses terapêuticas de indometacina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1800" smtClean="0"/>
              <a:t>F. Não atribuída a outro transtorno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ítulo 4"/>
          <p:cNvSpPr>
            <a:spLocks noGrp="1"/>
          </p:cNvSpPr>
          <p:nvPr>
            <p:ph type="title"/>
          </p:nvPr>
        </p:nvSpPr>
        <p:spPr>
          <a:xfrm>
            <a:off x="539750" y="1412875"/>
            <a:ext cx="7632700" cy="566738"/>
          </a:xfrm>
        </p:spPr>
        <p:txBody>
          <a:bodyPr/>
          <a:lstStyle/>
          <a:p>
            <a:pPr algn="ctr" eaLnBrk="1" hangingPunct="1"/>
            <a:r>
              <a:rPr lang="pt-BR" sz="2800" smtClean="0">
                <a:solidFill>
                  <a:schemeClr val="tx2"/>
                </a:solidFill>
              </a:rPr>
              <a:t>3.2.1 Hemicrania  paroxística</a:t>
            </a:r>
            <a:r>
              <a:rPr lang="pt-BR" sz="7200" smtClean="0">
                <a:solidFill>
                  <a:schemeClr val="tx2"/>
                </a:solidFill>
              </a:rPr>
              <a:t> </a:t>
            </a:r>
            <a:r>
              <a:rPr lang="pt-BR" sz="2800" smtClean="0">
                <a:solidFill>
                  <a:schemeClr val="tx2"/>
                </a:solidFill>
              </a:rPr>
              <a:t>episódica</a:t>
            </a:r>
            <a:br>
              <a:rPr lang="pt-BR" sz="2800" smtClean="0">
                <a:solidFill>
                  <a:schemeClr val="tx2"/>
                </a:solidFill>
              </a:rPr>
            </a:br>
            <a:endParaRPr lang="pt-BR" sz="2800" smtClean="0">
              <a:solidFill>
                <a:schemeClr val="tx2"/>
              </a:solidFill>
            </a:endParaRPr>
          </a:p>
        </p:txBody>
      </p:sp>
      <p:sp>
        <p:nvSpPr>
          <p:cNvPr id="27652" name="Espaço Reservado para Texto 6"/>
          <p:cNvSpPr>
            <a:spLocks noGrp="1"/>
          </p:cNvSpPr>
          <p:nvPr>
            <p:ph type="body" sz="half" idx="2"/>
          </p:nvPr>
        </p:nvSpPr>
        <p:spPr>
          <a:xfrm>
            <a:off x="1187450" y="1844675"/>
            <a:ext cx="6408738" cy="1133475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1800" b="1" smtClean="0"/>
              <a:t>Descrição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1800" smtClean="0"/>
              <a:t>Crises de hemicrania paroxística ocorrendo em períodos que duram de 7 dias a um ano, separados por períodos sem dor que duram um mês ou mais.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1800" b="1" smtClean="0"/>
              <a:t>Critérios diagnósticos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1800" smtClean="0"/>
              <a:t>A. Crises preenchendo os critérios de A a F para 3.2 Hemicrania paroxística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1800" smtClean="0"/>
              <a:t>B. Pelo menos dois períodos de crises durando de 7 a 365 dias e separados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1800" smtClean="0"/>
              <a:t>por períodos de remissão sem dor ≥ 1 mês</a:t>
            </a:r>
          </a:p>
        </p:txBody>
      </p:sp>
      <p:pic>
        <p:nvPicPr>
          <p:cNvPr id="27653" name="Picture 8" descr="chronicMigra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581525"/>
            <a:ext cx="4897437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4"/>
          <p:cNvSpPr>
            <a:spLocks noGrp="1"/>
          </p:cNvSpPr>
          <p:nvPr>
            <p:ph type="title" idx="4294967295"/>
          </p:nvPr>
        </p:nvSpPr>
        <p:spPr>
          <a:xfrm>
            <a:off x="539750" y="1412875"/>
            <a:ext cx="7632700" cy="566738"/>
          </a:xfrm>
        </p:spPr>
        <p:txBody>
          <a:bodyPr anchor="b"/>
          <a:lstStyle/>
          <a:p>
            <a:pPr eaLnBrk="1" hangingPunct="1"/>
            <a:r>
              <a:rPr lang="pt-BR" sz="3200" smtClean="0"/>
              <a:t/>
            </a:r>
            <a:br>
              <a:rPr lang="pt-BR" sz="3200" smtClean="0"/>
            </a:br>
            <a:endParaRPr lang="pt-BR" sz="3200" smtClean="0"/>
          </a:p>
        </p:txBody>
      </p:sp>
      <p:sp>
        <p:nvSpPr>
          <p:cNvPr id="28675" name="Espaço Reservado para Texto 6"/>
          <p:cNvSpPr>
            <a:spLocks noGrp="1"/>
          </p:cNvSpPr>
          <p:nvPr>
            <p:ph type="body" sz="half" idx="4294967295"/>
          </p:nvPr>
        </p:nvSpPr>
        <p:spPr>
          <a:xfrm>
            <a:off x="1187450" y="333375"/>
            <a:ext cx="6913563" cy="11334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pt-BR" sz="1800" smtClean="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sz="2800" b="1" smtClean="0">
                <a:solidFill>
                  <a:schemeClr val="tx2"/>
                </a:solidFill>
              </a:rPr>
              <a:t>3.2.2 Hemicrania paroxística crônica (HPC)</a:t>
            </a:r>
          </a:p>
          <a:p>
            <a:pPr marL="0" indent="0">
              <a:lnSpc>
                <a:spcPct val="80000"/>
              </a:lnSpc>
            </a:pPr>
            <a:endParaRPr lang="pt-BR" sz="1800" smtClean="0"/>
          </a:p>
          <a:p>
            <a:pPr marL="0" indent="0">
              <a:lnSpc>
                <a:spcPct val="80000"/>
              </a:lnSpc>
            </a:pPr>
            <a:endParaRPr lang="pt-BR" sz="1800" smtClean="0"/>
          </a:p>
          <a:p>
            <a:pPr marL="0" indent="0">
              <a:lnSpc>
                <a:spcPct val="80000"/>
              </a:lnSpc>
            </a:pPr>
            <a:endParaRPr lang="pt-BR" sz="1800" smtClean="0"/>
          </a:p>
          <a:p>
            <a:pPr marL="0" indent="0">
              <a:lnSpc>
                <a:spcPct val="80000"/>
              </a:lnSpc>
            </a:pPr>
            <a:r>
              <a:rPr lang="pt-BR" sz="1800" b="1" smtClean="0"/>
              <a:t>Descrição</a:t>
            </a:r>
          </a:p>
          <a:p>
            <a:pPr marL="0" indent="0">
              <a:lnSpc>
                <a:spcPct val="80000"/>
              </a:lnSpc>
            </a:pPr>
            <a:r>
              <a:rPr lang="pt-BR" sz="1800" smtClean="0"/>
              <a:t>Crises de hemicrania paroxística ocorrendo por mais de um ano sem remissão</a:t>
            </a:r>
          </a:p>
          <a:p>
            <a:pPr marL="0" indent="0">
              <a:lnSpc>
                <a:spcPct val="80000"/>
              </a:lnSpc>
            </a:pPr>
            <a:r>
              <a:rPr lang="pt-BR" sz="1800" smtClean="0"/>
              <a:t>ou com remissões durando menos de um mês.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pt-BR" sz="1800" smtClean="0"/>
          </a:p>
          <a:p>
            <a:pPr marL="0" indent="0">
              <a:lnSpc>
                <a:spcPct val="80000"/>
              </a:lnSpc>
            </a:pPr>
            <a:r>
              <a:rPr lang="pt-BR" sz="1800" b="1" smtClean="0"/>
              <a:t>Critérios diagnósticos</a:t>
            </a:r>
          </a:p>
          <a:p>
            <a:pPr marL="0" indent="0">
              <a:lnSpc>
                <a:spcPct val="80000"/>
              </a:lnSpc>
            </a:pPr>
            <a:r>
              <a:rPr lang="pt-BR" sz="1800" smtClean="0"/>
              <a:t>A. Crises preenchendo os critérios de A a F para 3.2 de Hemicrania paroxística</a:t>
            </a:r>
          </a:p>
          <a:p>
            <a:pPr marL="0" indent="0">
              <a:lnSpc>
                <a:spcPct val="80000"/>
              </a:lnSpc>
            </a:pPr>
            <a:r>
              <a:rPr lang="pt-BR" sz="1800" smtClean="0"/>
              <a:t>B. As crises recorrem por &gt; 1 ano sem períodos de remissão ou com períodos</a:t>
            </a:r>
          </a:p>
          <a:p>
            <a:pPr marL="0" indent="0">
              <a:lnSpc>
                <a:spcPct val="80000"/>
              </a:lnSpc>
            </a:pPr>
            <a:r>
              <a:rPr lang="pt-BR" sz="1800" smtClean="0"/>
              <a:t>de remissão durando &lt; 1 mês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29700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ctr" eaLnBrk="1" hangingPunct="1"/>
            <a:endParaRPr lang="pt-BR" smtClean="0"/>
          </a:p>
        </p:txBody>
      </p:sp>
      <p:pic>
        <p:nvPicPr>
          <p:cNvPr id="29701" name="Picture 7" descr="slide_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49630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Untitled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ítulo 4"/>
          <p:cNvSpPr>
            <a:spLocks noGrp="1"/>
          </p:cNvSpPr>
          <p:nvPr>
            <p:ph type="title"/>
          </p:nvPr>
        </p:nvSpPr>
        <p:spPr>
          <a:xfrm>
            <a:off x="1042988" y="1125538"/>
            <a:ext cx="8101012" cy="935037"/>
          </a:xfrm>
        </p:spPr>
        <p:txBody>
          <a:bodyPr/>
          <a:lstStyle/>
          <a:p>
            <a:pPr eaLnBrk="1" hangingPunct="1"/>
            <a:r>
              <a:rPr lang="pt-BR" sz="2800" smtClean="0">
                <a:solidFill>
                  <a:schemeClr val="tx2"/>
                </a:solidFill>
              </a:rPr>
              <a:t>3.3 Cefaléia de curta duração, unilateral, neuralgiforme com hiperemia conjuntival e lacrimejamento (SUNCT)</a:t>
            </a:r>
          </a:p>
        </p:txBody>
      </p:sp>
      <p:sp>
        <p:nvSpPr>
          <p:cNvPr id="30724" name="Espaço Reservado para Texto 6"/>
          <p:cNvSpPr>
            <a:spLocks noGrp="1"/>
          </p:cNvSpPr>
          <p:nvPr>
            <p:ph type="body" sz="half" idx="2"/>
          </p:nvPr>
        </p:nvSpPr>
        <p:spPr>
          <a:xfrm>
            <a:off x="971550" y="2060575"/>
            <a:ext cx="7704138" cy="804863"/>
          </a:xfrm>
        </p:spPr>
        <p:txBody>
          <a:bodyPr/>
          <a:lstStyle/>
          <a:p>
            <a:pPr>
              <a:buFontTx/>
              <a:buChar char="•"/>
            </a:pPr>
            <a:r>
              <a:rPr lang="pt-BR" sz="1800" b="1" smtClean="0"/>
              <a:t>Descrição</a:t>
            </a:r>
          </a:p>
          <a:p>
            <a:r>
              <a:rPr lang="pt-BR" sz="1800" smtClean="0"/>
              <a:t>Esta síndrome se caracteriza por crises de dor unilateral de curta duração, muito mais breve do que aquelas vistas em qualquer outra cefaléia trigêmino-autonômica e freqüentemente acompanhada de lacrimejamento proeminente e vermelhidão no olho ipsilateral.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b="1" smtClean="0"/>
              <a:t>Critérios diagnósticos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smtClean="0"/>
              <a:t>A. Pelo menos 20 crises preenchendo os critérios de B a 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smtClean="0"/>
              <a:t>B. Crises de dor unilateral, orbitária, supra-orbitária ou temporal, em pontada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smtClean="0"/>
              <a:t>ou pulsátil durando de cinco a 240 segundos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smtClean="0"/>
              <a:t>C. A dor se acompanha de hiperemia conjuntival ipsilaterais e lacrimejamento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smtClean="0"/>
              <a:t>D. As crises ocorrem com freqüência de 3 a 200 por dia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smtClean="0"/>
              <a:t>E. Não atribuída outro transtorno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Fisiopatologia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ítulo 1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8229600" cy="1143000"/>
          </a:xfrm>
        </p:spPr>
        <p:txBody>
          <a:bodyPr/>
          <a:lstStyle/>
          <a:p>
            <a:pPr eaLnBrk="1" hangingPunct="1"/>
            <a:r>
              <a:rPr lang="pt-BR" sz="2800" b="1" smtClean="0">
                <a:solidFill>
                  <a:schemeClr val="tx2"/>
                </a:solidFill>
              </a:rPr>
              <a:t>3.4 Provável cefaléia trigêmino-autonômica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55017" y="1268760"/>
            <a:ext cx="744537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pt-BR" b="1" dirty="0">
                <a:latin typeface="Calibri" panose="020F0502020204030204" pitchFamily="34" charset="0"/>
              </a:rPr>
              <a:t>Definição</a:t>
            </a:r>
          </a:p>
          <a:p>
            <a:pPr eaLnBrk="1" hangingPunct="1"/>
            <a:r>
              <a:rPr lang="pt-BR" dirty="0">
                <a:latin typeface="Calibri" panose="020F0502020204030204" pitchFamily="34" charset="0"/>
              </a:rPr>
              <a:t>Crises de </a:t>
            </a:r>
            <a:r>
              <a:rPr lang="pt-BR" dirty="0" err="1">
                <a:latin typeface="Calibri" panose="020F0502020204030204" pitchFamily="34" charset="0"/>
              </a:rPr>
              <a:t>cefaléia</a:t>
            </a:r>
            <a:r>
              <a:rPr lang="pt-BR" dirty="0">
                <a:latin typeface="Calibri" panose="020F0502020204030204" pitchFamily="34" charset="0"/>
              </a:rPr>
              <a:t> que se crê serem um subtipo de uma </a:t>
            </a:r>
            <a:r>
              <a:rPr lang="pt-BR" dirty="0" err="1">
                <a:latin typeface="Calibri" panose="020F0502020204030204" pitchFamily="34" charset="0"/>
              </a:rPr>
              <a:t>cefaléia</a:t>
            </a:r>
            <a:r>
              <a:rPr lang="pt-BR" dirty="0">
                <a:latin typeface="Calibri" panose="020F0502020204030204" pitchFamily="34" charset="0"/>
              </a:rPr>
              <a:t> </a:t>
            </a:r>
            <a:r>
              <a:rPr lang="pt-BR" dirty="0" err="1">
                <a:latin typeface="Calibri" panose="020F0502020204030204" pitchFamily="34" charset="0"/>
              </a:rPr>
              <a:t>trigêmino</a:t>
            </a:r>
            <a:r>
              <a:rPr lang="pt-BR" dirty="0">
                <a:latin typeface="Calibri" panose="020F0502020204030204" pitchFamily="34" charset="0"/>
              </a:rPr>
              <a:t>-</a:t>
            </a:r>
          </a:p>
          <a:p>
            <a:pPr eaLnBrk="1" hangingPunct="1"/>
            <a:r>
              <a:rPr lang="pt-BR" dirty="0">
                <a:latin typeface="Calibri" panose="020F0502020204030204" pitchFamily="34" charset="0"/>
              </a:rPr>
              <a:t>autonômica, mas que não preenchem os critérios diagnósticos para quaisquer</a:t>
            </a:r>
          </a:p>
          <a:p>
            <a:pPr eaLnBrk="1" hangingPunct="1"/>
            <a:r>
              <a:rPr lang="pt-BR" dirty="0">
                <a:latin typeface="Calibri" panose="020F0502020204030204" pitchFamily="34" charset="0"/>
              </a:rPr>
              <a:t>dos subtipos descritos acima</a:t>
            </a:r>
          </a:p>
          <a:p>
            <a:pPr eaLnBrk="1" hangingPunct="1"/>
            <a:endParaRPr lang="pt-BR" dirty="0"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pt-BR" b="1" dirty="0">
                <a:latin typeface="Calibri" panose="020F0502020204030204" pitchFamily="34" charset="0"/>
              </a:rPr>
              <a:t>Critérios diagnósticos</a:t>
            </a:r>
          </a:p>
          <a:p>
            <a:pPr eaLnBrk="1" hangingPunct="1">
              <a:buFontTx/>
              <a:buChar char="•"/>
            </a:pPr>
            <a:r>
              <a:rPr lang="pt-BR" dirty="0">
                <a:latin typeface="Calibri" panose="020F0502020204030204" pitchFamily="34" charset="0"/>
              </a:rPr>
              <a:t>A. Crises preenchendo todos menos um dos critérios específicos para um</a:t>
            </a:r>
          </a:p>
          <a:p>
            <a:pPr eaLnBrk="1" hangingPunct="1"/>
            <a:r>
              <a:rPr lang="pt-BR" dirty="0">
                <a:latin typeface="Calibri" panose="020F0502020204030204" pitchFamily="34" charset="0"/>
              </a:rPr>
              <a:t>dos subtipos de </a:t>
            </a:r>
            <a:r>
              <a:rPr lang="pt-BR" dirty="0" err="1">
                <a:latin typeface="Calibri" panose="020F0502020204030204" pitchFamily="34" charset="0"/>
              </a:rPr>
              <a:t>cefaléia</a:t>
            </a:r>
            <a:r>
              <a:rPr lang="pt-BR" dirty="0">
                <a:latin typeface="Calibri" panose="020F0502020204030204" pitchFamily="34" charset="0"/>
              </a:rPr>
              <a:t> </a:t>
            </a:r>
            <a:r>
              <a:rPr lang="pt-BR" dirty="0" err="1">
                <a:latin typeface="Calibri" panose="020F0502020204030204" pitchFamily="34" charset="0"/>
              </a:rPr>
              <a:t>trigêmino</a:t>
            </a:r>
            <a:r>
              <a:rPr lang="pt-BR" dirty="0">
                <a:latin typeface="Calibri" panose="020F0502020204030204" pitchFamily="34" charset="0"/>
              </a:rPr>
              <a:t>-autonômica</a:t>
            </a:r>
          </a:p>
          <a:p>
            <a:pPr eaLnBrk="1" hangingPunct="1">
              <a:buFontTx/>
              <a:buChar char="•"/>
            </a:pPr>
            <a:r>
              <a:rPr lang="pt-BR" dirty="0">
                <a:latin typeface="Calibri" panose="020F0502020204030204" pitchFamily="34" charset="0"/>
              </a:rPr>
              <a:t>B. Não atribuída a outro transtorno</a:t>
            </a:r>
          </a:p>
        </p:txBody>
      </p:sp>
      <p:pic>
        <p:nvPicPr>
          <p:cNvPr id="31750" name="Picture 7" descr="192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73463"/>
            <a:ext cx="3455988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ítulo 4"/>
          <p:cNvSpPr>
            <a:spLocks noGrp="1"/>
          </p:cNvSpPr>
          <p:nvPr>
            <p:ph type="title" idx="4294967295"/>
          </p:nvPr>
        </p:nvSpPr>
        <p:spPr>
          <a:xfrm>
            <a:off x="539750" y="1412875"/>
            <a:ext cx="7632700" cy="566738"/>
          </a:xfrm>
        </p:spPr>
        <p:txBody>
          <a:bodyPr anchor="b"/>
          <a:lstStyle/>
          <a:p>
            <a:pPr eaLnBrk="1" hangingPunct="1"/>
            <a:r>
              <a:rPr lang="pt-BR" sz="3200" smtClean="0"/>
              <a:t/>
            </a:r>
            <a:br>
              <a:rPr lang="pt-BR" sz="3200" smtClean="0"/>
            </a:br>
            <a:endParaRPr lang="pt-BR" sz="3200" smtClean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half" idx="4294967295"/>
          </p:nvPr>
        </p:nvSpPr>
        <p:spPr>
          <a:xfrm>
            <a:off x="539750" y="2636838"/>
            <a:ext cx="4105275" cy="2160314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Arial" charset="0"/>
              <a:buChar char="•"/>
              <a:defRPr/>
            </a:pPr>
            <a:r>
              <a:rPr lang="pt-BR" sz="1800" b="1" dirty="0" smtClean="0"/>
              <a:t>Critérios diagnósticos</a:t>
            </a:r>
          </a:p>
          <a:p>
            <a:pPr marL="0" indent="0">
              <a:lnSpc>
                <a:spcPct val="80000"/>
              </a:lnSpc>
              <a:buFont typeface="Arial" charset="0"/>
              <a:buChar char="•"/>
              <a:defRPr/>
            </a:pPr>
            <a:r>
              <a:rPr lang="pt-BR" sz="1800" dirty="0" smtClean="0"/>
              <a:t>A. Crises preenchendo todos menos um dos critérios de A </a:t>
            </a:r>
            <a:r>
              <a:rPr lang="pt-BR" sz="1800" dirty="0" err="1" smtClean="0"/>
              <a:t>a</a:t>
            </a:r>
            <a:r>
              <a:rPr lang="pt-BR" sz="1800" dirty="0" smtClean="0"/>
              <a:t> D para </a:t>
            </a:r>
            <a:r>
              <a:rPr lang="pt-BR" sz="1800" dirty="0" smtClean="0"/>
              <a:t>3.1 </a:t>
            </a:r>
            <a:r>
              <a:rPr lang="pt-BR" sz="1800" dirty="0" err="1" smtClean="0"/>
              <a:t>Cefaléia</a:t>
            </a:r>
            <a:r>
              <a:rPr lang="pt-BR" sz="1800" dirty="0" smtClean="0"/>
              <a:t> </a:t>
            </a:r>
            <a:r>
              <a:rPr lang="pt-BR" sz="1800" dirty="0" smtClean="0"/>
              <a:t>em salvas</a:t>
            </a:r>
          </a:p>
          <a:p>
            <a:pPr marL="0" indent="0">
              <a:lnSpc>
                <a:spcPct val="80000"/>
              </a:lnSpc>
              <a:buFont typeface="Arial" charset="0"/>
              <a:buChar char="•"/>
              <a:defRPr/>
            </a:pPr>
            <a:r>
              <a:rPr lang="pt-BR" sz="1800" dirty="0" smtClean="0"/>
              <a:t>B. Não atribuída a outro transtorno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384300" y="1028700"/>
            <a:ext cx="5157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2800" b="1">
                <a:solidFill>
                  <a:schemeClr val="tx2"/>
                </a:solidFill>
                <a:latin typeface="Calibri" panose="020F0502020204030204" pitchFamily="34" charset="0"/>
              </a:rPr>
              <a:t>3.4.1 Provável cefaléia em salvas</a:t>
            </a:r>
          </a:p>
          <a:p>
            <a:pPr eaLnBrk="1" hangingPunct="1"/>
            <a:endParaRPr lang="pt-BR"/>
          </a:p>
        </p:txBody>
      </p:sp>
      <p:pic>
        <p:nvPicPr>
          <p:cNvPr id="32774" name="Picture 7" descr="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05038"/>
            <a:ext cx="3600450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ítulo 1"/>
          <p:cNvSpPr>
            <a:spLocks noGrp="1"/>
          </p:cNvSpPr>
          <p:nvPr>
            <p:ph type="title" idx="4294967295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pt-BR" sz="2800" b="1" smtClean="0">
                <a:solidFill>
                  <a:schemeClr val="tx2"/>
                </a:solidFill>
              </a:rPr>
              <a:t>3.4.3 Provável cefaléia de curta duração, unilateral, neuralgiforme com hipermia conjuntival e lacrimejamento (SUNCT)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11188" y="2349500"/>
            <a:ext cx="67167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pt-BR" b="1">
                <a:latin typeface="Calibri" panose="020F0502020204030204" pitchFamily="34" charset="0"/>
              </a:rPr>
              <a:t>Critérios diagnósticos</a:t>
            </a:r>
          </a:p>
          <a:p>
            <a:pPr eaLnBrk="1" hangingPunct="1"/>
            <a:r>
              <a:rPr lang="pt-BR">
                <a:latin typeface="Calibri" panose="020F0502020204030204" pitchFamily="34" charset="0"/>
              </a:rPr>
              <a:t>A. Crises preenchendo todos menos um dos critérios de A a D para 3.3</a:t>
            </a:r>
          </a:p>
          <a:p>
            <a:pPr eaLnBrk="1" hangingPunct="1"/>
            <a:r>
              <a:rPr lang="pt-BR">
                <a:latin typeface="Calibri" panose="020F0502020204030204" pitchFamily="34" charset="0"/>
              </a:rPr>
              <a:t>Cefaléia de curta duração, unilateral, neuralgiforme com hiperemia</a:t>
            </a:r>
          </a:p>
          <a:p>
            <a:pPr eaLnBrk="1" hangingPunct="1"/>
            <a:r>
              <a:rPr lang="pt-BR">
                <a:latin typeface="Calibri" panose="020F0502020204030204" pitchFamily="34" charset="0"/>
              </a:rPr>
              <a:t>conjuntival e lacrimejamento (SUNCT)</a:t>
            </a:r>
          </a:p>
          <a:p>
            <a:pPr eaLnBrk="1" hangingPunct="1"/>
            <a:r>
              <a:rPr lang="pt-BR">
                <a:latin typeface="Calibri" panose="020F0502020204030204" pitchFamily="34" charset="0"/>
              </a:rPr>
              <a:t>B. Não atribuída a outro transtorno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ítulo 1"/>
          <p:cNvSpPr>
            <a:spLocks noGrp="1"/>
          </p:cNvSpPr>
          <p:nvPr>
            <p:ph type="title" idx="4294967295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pt-BR" sz="2800" b="1" smtClean="0">
                <a:solidFill>
                  <a:schemeClr val="tx2"/>
                </a:solidFill>
              </a:rPr>
              <a:t>Cefaleia Tensional</a:t>
            </a:r>
          </a:p>
        </p:txBody>
      </p:sp>
      <p:sp>
        <p:nvSpPr>
          <p:cNvPr id="34820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just" eaLnBrk="1" hangingPunct="1"/>
            <a:r>
              <a:rPr lang="pt-BR" sz="2400" smtClean="0"/>
              <a:t>Causa mais comum de cefaleia primária( 40 – 70% da população, sendo mais comum em mulheres)</a:t>
            </a:r>
          </a:p>
          <a:p>
            <a:pPr algn="just" eaLnBrk="1" hangingPunct="1"/>
            <a:r>
              <a:rPr lang="pt-BR" sz="2400" smtClean="0"/>
              <a:t>Prevalência de 15% na população</a:t>
            </a:r>
          </a:p>
          <a:p>
            <a:pPr algn="just" eaLnBrk="1" hangingPunct="1"/>
            <a:r>
              <a:rPr lang="pt-BR" sz="2400" smtClean="0"/>
              <a:t>Caráter opressivo, frontoccipital ou temporocciptal bilateral não pulsátil</a:t>
            </a:r>
          </a:p>
          <a:p>
            <a:pPr algn="just" eaLnBrk="1" hangingPunct="1"/>
            <a:r>
              <a:rPr lang="pt-BR" sz="2400" smtClean="0"/>
              <a:t>Não associada a náuseas, vômitos, fotofobia e fonofobia</a:t>
            </a:r>
          </a:p>
          <a:p>
            <a:pPr algn="just" eaLnBrk="1" hangingPunct="1"/>
            <a:r>
              <a:rPr lang="pt-BR" sz="2400" smtClean="0"/>
              <a:t>Intensidade de leve a moderada</a:t>
            </a:r>
          </a:p>
          <a:p>
            <a:pPr algn="just" eaLnBrk="1" hangingPunct="1"/>
            <a:r>
              <a:rPr lang="pt-BR" sz="2400" smtClean="0"/>
              <a:t>Geralmente se inicia no período vespertino ou noturno, após algum estimulo estressante</a:t>
            </a:r>
          </a:p>
          <a:p>
            <a:pPr algn="just" eaLnBrk="1" hangingPunct="1"/>
            <a:r>
              <a:rPr lang="pt-BR" sz="2400" smtClean="0"/>
              <a:t>Duração variável de 30 min a 7 dias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ítulo 1"/>
          <p:cNvSpPr>
            <a:spLocks noGrp="1"/>
          </p:cNvSpPr>
          <p:nvPr>
            <p:ph type="title" idx="4294967295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pt-BR" sz="2800" b="1" smtClean="0">
                <a:solidFill>
                  <a:schemeClr val="tx2"/>
                </a:solidFill>
              </a:rPr>
              <a:t>Critérios Diagnósticos</a:t>
            </a:r>
          </a:p>
        </p:txBody>
      </p:sp>
      <p:sp>
        <p:nvSpPr>
          <p:cNvPr id="35844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457200" indent="-457200" algn="just" eaLnBrk="1" hangingPunct="1">
              <a:buFont typeface="Arial" panose="020B0604020202020204" pitchFamily="34" charset="0"/>
              <a:buNone/>
            </a:pPr>
            <a:r>
              <a:rPr lang="pt-BR" sz="1800" b="1" smtClean="0"/>
              <a:t>Cefaleia Tensional Episódica Frequente: 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lphaUcPeriod"/>
            </a:pPr>
            <a:r>
              <a:rPr lang="pt-BR" sz="1800" smtClean="0"/>
              <a:t>Pelo menos 10 crises atendendo aos critérios de B a D, com frequência menor que 15 crises/mês ou 180 crise/ano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lphaUcPeriod"/>
            </a:pPr>
            <a:r>
              <a:rPr lang="pt-BR" sz="1800" smtClean="0"/>
              <a:t>Cefaleia durando de 30 minutos a sete dias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lphaUcPeriod"/>
            </a:pPr>
            <a:r>
              <a:rPr lang="pt-BR" sz="1800" smtClean="0"/>
              <a:t>A cefaleia tem pelo menos duas das seguintes características: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rabicPeriod"/>
            </a:pPr>
            <a:r>
              <a:rPr lang="pt-BR" sz="1800" smtClean="0"/>
              <a:t>Localização bilateral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rabicPeriod"/>
            </a:pPr>
            <a:r>
              <a:rPr lang="pt-BR" sz="1800" smtClean="0"/>
              <a:t>Caráter em pressão/aperto( não pulsátil)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rabicPeriod"/>
            </a:pPr>
            <a:r>
              <a:rPr lang="pt-BR" sz="1800" smtClean="0"/>
              <a:t>Intensidade fraca ou moderada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rabicPeriod"/>
            </a:pPr>
            <a:r>
              <a:rPr lang="pt-BR" sz="1800" smtClean="0"/>
              <a:t>Não é agravada por atividade física rotineira</a:t>
            </a:r>
          </a:p>
          <a:p>
            <a:pPr marL="457200" indent="-457200" algn="just" eaLnBrk="1" hangingPunct="1">
              <a:buFont typeface="Arial" panose="020B0604020202020204" pitchFamily="34" charset="0"/>
              <a:buNone/>
            </a:pPr>
            <a:r>
              <a:rPr lang="pt-BR" sz="1800" smtClean="0"/>
              <a:t>D. Ambos os seguintes: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rabicPeriod"/>
            </a:pPr>
            <a:r>
              <a:rPr lang="pt-BR" sz="1800" smtClean="0"/>
              <a:t>Ausência de náusea ou vômito( anorexia pode ocorrer)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rabicPeriod"/>
            </a:pPr>
            <a:r>
              <a:rPr lang="pt-BR" sz="1800" smtClean="0"/>
              <a:t>Fotofobia ou fonofobia( apenas uma delas pode estar presente)</a:t>
            </a:r>
          </a:p>
          <a:p>
            <a:pPr marL="457200" indent="-457200" algn="just" eaLnBrk="1" hangingPunct="1">
              <a:buFont typeface="Arial" panose="020B0604020202020204" pitchFamily="34" charset="0"/>
              <a:buNone/>
            </a:pPr>
            <a:r>
              <a:rPr lang="pt-BR" sz="1800" smtClean="0"/>
              <a:t>E.  Não atribuída a outro transtorno</a:t>
            </a:r>
          </a:p>
          <a:p>
            <a:pPr marL="457200" indent="-457200" algn="just" eaLnBrk="1" hangingPunct="1">
              <a:buFont typeface="Arial" panose="020B0604020202020204" pitchFamily="34" charset="0"/>
              <a:buNone/>
            </a:pPr>
            <a:endParaRPr lang="pt-BR" sz="1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ítulo 1"/>
          <p:cNvSpPr>
            <a:spLocks noGrp="1"/>
          </p:cNvSpPr>
          <p:nvPr>
            <p:ph type="title" idx="4294967295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pt-BR" sz="2800" b="1" smtClean="0">
                <a:solidFill>
                  <a:schemeClr val="tx2"/>
                </a:solidFill>
              </a:rPr>
              <a:t>Critérios Diagnósticos</a:t>
            </a:r>
          </a:p>
        </p:txBody>
      </p:sp>
      <p:sp>
        <p:nvSpPr>
          <p:cNvPr id="36868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457200" indent="-457200" algn="just" eaLnBrk="1" hangingPunct="1">
              <a:buFont typeface="Arial" panose="020B0604020202020204" pitchFamily="34" charset="0"/>
              <a:buNone/>
            </a:pPr>
            <a:r>
              <a:rPr lang="pt-BR" sz="1800" b="1" smtClean="0"/>
              <a:t>Cefaleia Tensional Crônica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lphaUcPeriod"/>
            </a:pPr>
            <a:r>
              <a:rPr lang="pt-BR" sz="1800" smtClean="0"/>
              <a:t>Crises de cefaleia que ocorrem com frequencia de pelo menos 15 dias por mês, em média, por mais que 3 meses, e preenchendo os critérios de B a D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lphaUcPeriod"/>
            </a:pPr>
            <a:r>
              <a:rPr lang="pt-BR" sz="1800" smtClean="0"/>
              <a:t>A cefaleia dura horas ou pode ser contínua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lphaUcPeriod"/>
            </a:pPr>
            <a:r>
              <a:rPr lang="pt-BR" sz="1800" smtClean="0"/>
              <a:t>A cefaleia tem pelo menos duas das seguintes características: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rabicPeriod"/>
            </a:pPr>
            <a:r>
              <a:rPr lang="pt-BR" sz="1800" smtClean="0"/>
              <a:t>Localização bilateral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rabicPeriod"/>
            </a:pPr>
            <a:r>
              <a:rPr lang="pt-BR" sz="1800" smtClean="0"/>
              <a:t>Caráter em pressão/aperto(não pulsátil)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rabicPeriod"/>
            </a:pPr>
            <a:r>
              <a:rPr lang="pt-BR" sz="1800" smtClean="0"/>
              <a:t>Intensidade fraca ou moderada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rabicPeriod"/>
            </a:pPr>
            <a:r>
              <a:rPr lang="pt-BR" sz="1800" smtClean="0"/>
              <a:t>Não é agravada por atividade física rotineira como caminhar ou subir escadas</a:t>
            </a:r>
          </a:p>
          <a:p>
            <a:pPr marL="457200" indent="-457200" algn="just" eaLnBrk="1" hangingPunct="1">
              <a:buFont typeface="Arial" panose="020B0604020202020204" pitchFamily="34" charset="0"/>
              <a:buNone/>
            </a:pPr>
            <a:r>
              <a:rPr lang="pt-BR" sz="1800" smtClean="0"/>
              <a:t>D. Ambos os seguintes: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rabicPeriod"/>
            </a:pPr>
            <a:r>
              <a:rPr lang="pt-BR" sz="1800" smtClean="0"/>
              <a:t>Não mais do que um dos seguintes sintomas: fotofobia, fonofobia ou náusea leve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rabicPeriod"/>
            </a:pPr>
            <a:r>
              <a:rPr lang="pt-BR" sz="1800" smtClean="0"/>
              <a:t>Nem náusea moderada ou intensa, nem vômitos</a:t>
            </a:r>
          </a:p>
          <a:p>
            <a:pPr marL="457200" indent="-457200" algn="just" eaLnBrk="1" hangingPunct="1">
              <a:buFont typeface="Arial" panose="020B0604020202020204" pitchFamily="34" charset="0"/>
              <a:buNone/>
            </a:pPr>
            <a:r>
              <a:rPr lang="pt-BR" sz="1800" smtClean="0"/>
              <a:t>E. Não atribuída a outro transtorno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rabicPeriod"/>
            </a:pPr>
            <a:endParaRPr lang="pt-B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ítulo 1"/>
          <p:cNvSpPr>
            <a:spLocks noGrp="1"/>
          </p:cNvSpPr>
          <p:nvPr>
            <p:ph type="title" idx="4294967295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pt-BR" sz="2800" b="1" smtClean="0">
                <a:solidFill>
                  <a:schemeClr val="tx2"/>
                </a:solidFill>
              </a:rPr>
              <a:t>Critérios Diagnósticos</a:t>
            </a:r>
          </a:p>
        </p:txBody>
      </p:sp>
      <p:sp>
        <p:nvSpPr>
          <p:cNvPr id="37892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457200" indent="-457200" algn="just" eaLnBrk="1" hangingPunct="1">
              <a:buFont typeface="Arial" panose="020B0604020202020204" pitchFamily="34" charset="0"/>
              <a:buNone/>
            </a:pPr>
            <a:r>
              <a:rPr lang="pt-BR" sz="2000" b="1" smtClean="0"/>
              <a:t>Provável Cefaleia Tensional Infrequente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lphaUcPeriod"/>
            </a:pPr>
            <a:r>
              <a:rPr lang="pt-BR" sz="2000" smtClean="0"/>
              <a:t>Crises preenchendo todos os critérios, exceto um, de A a D, para cefaleia do tipo tensional episódica infrequente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lphaUcPeriod"/>
            </a:pPr>
            <a:r>
              <a:rPr lang="pt-BR" sz="2000" smtClean="0"/>
              <a:t>As crises não preenchem os critérios para migrânea sem aura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lphaUcPeriod"/>
            </a:pPr>
            <a:r>
              <a:rPr lang="pt-BR" sz="2000" smtClean="0"/>
              <a:t>Não atribuída a outro transtorno</a:t>
            </a:r>
          </a:p>
          <a:p>
            <a:pPr marL="457200" indent="-457200" algn="just" eaLnBrk="1" hangingPunct="1">
              <a:buFont typeface="Arial" panose="020B0604020202020204" pitchFamily="34" charset="0"/>
              <a:buNone/>
            </a:pPr>
            <a:endParaRPr lang="pt-BR" sz="2000" smtClean="0"/>
          </a:p>
          <a:p>
            <a:pPr marL="457200" indent="-457200" algn="just" eaLnBrk="1" hangingPunct="1">
              <a:buFont typeface="Arial" panose="020B0604020202020204" pitchFamily="34" charset="0"/>
              <a:buNone/>
            </a:pPr>
            <a:r>
              <a:rPr lang="pt-BR" sz="2000" b="1" smtClean="0"/>
              <a:t>Provável Cefaleia Tensional Frequente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lphaUcPeriod"/>
            </a:pPr>
            <a:r>
              <a:rPr lang="pt-BR" sz="2000" smtClean="0"/>
              <a:t>Crises preenchendo todos os critérios, exceto um, de A a D para cefaleia do tipo tensional episódica frequente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lphaUcPeriod"/>
            </a:pPr>
            <a:r>
              <a:rPr lang="pt-BR" sz="2000" smtClean="0"/>
              <a:t>As crises não preenchem os critérios para migrânea sem aura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lphaUcPeriod"/>
            </a:pPr>
            <a:r>
              <a:rPr lang="pt-BR" sz="2000" smtClean="0"/>
              <a:t>Não atribuída a outro transtorno</a:t>
            </a:r>
          </a:p>
          <a:p>
            <a:pPr marL="457200" indent="-457200" algn="just" eaLnBrk="1" hangingPunct="1">
              <a:buFont typeface="Arial" panose="020B0604020202020204" pitchFamily="34" charset="0"/>
              <a:buNone/>
            </a:pPr>
            <a:endParaRPr lang="pt-B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ítulo 1"/>
          <p:cNvSpPr>
            <a:spLocks noGrp="1"/>
          </p:cNvSpPr>
          <p:nvPr>
            <p:ph type="title" idx="4294967295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pt-BR" sz="2800" b="1" smtClean="0">
                <a:solidFill>
                  <a:schemeClr val="tx2"/>
                </a:solidFill>
              </a:rPr>
              <a:t>Critérios Diagnósticos</a:t>
            </a:r>
          </a:p>
        </p:txBody>
      </p:sp>
      <p:sp>
        <p:nvSpPr>
          <p:cNvPr id="38916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457200" indent="-457200" algn="just" eaLnBrk="1" hangingPunct="1">
              <a:buFont typeface="Arial" panose="020B0604020202020204" pitchFamily="34" charset="0"/>
              <a:buNone/>
            </a:pPr>
            <a:r>
              <a:rPr lang="pt-BR" sz="2000" b="1" smtClean="0"/>
              <a:t>Provável Cefaleia Tensional Cronica</a:t>
            </a:r>
          </a:p>
          <a:p>
            <a:pPr marL="457200" indent="-457200" algn="just" eaLnBrk="1" hangingPunct="1">
              <a:buFont typeface="Arial" panose="020B0604020202020204" pitchFamily="34" charset="0"/>
              <a:buNone/>
            </a:pPr>
            <a:r>
              <a:rPr lang="pt-BR" sz="2000" smtClean="0"/>
              <a:t>Todos os critérios de cefaleia tensional crônica, exceto: </a:t>
            </a:r>
          </a:p>
          <a:p>
            <a:pPr marL="457200" indent="-457200" algn="just" eaLnBrk="1" hangingPunct="1">
              <a:buFont typeface="Arial" panose="020B0604020202020204" pitchFamily="34" charset="0"/>
              <a:buNone/>
            </a:pPr>
            <a:r>
              <a:rPr lang="pt-BR" sz="2000" smtClean="0"/>
              <a:t>E. Não atribuída a outro transtorno, mas há ou houve nos últimos dois meses o uso excessivo de medicação prrenchedo o critério para qualquer das sub-formas de cefaléia por uso excessivo de medicação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ítulo 1"/>
          <p:cNvSpPr>
            <a:spLocks noGrp="1"/>
          </p:cNvSpPr>
          <p:nvPr>
            <p:ph type="title" idx="4294967295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pt-BR" sz="2800" b="1" smtClean="0">
                <a:solidFill>
                  <a:schemeClr val="tx2"/>
                </a:solidFill>
              </a:rPr>
              <a:t>Migrânea(Enxaqueca)</a:t>
            </a:r>
          </a:p>
        </p:txBody>
      </p:sp>
      <p:sp>
        <p:nvSpPr>
          <p:cNvPr id="39940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just" eaLnBrk="1" hangingPunct="1"/>
            <a:r>
              <a:rPr lang="pt-BR" sz="2400" smtClean="0"/>
              <a:t>Segunda causa de cefaléia primária</a:t>
            </a:r>
          </a:p>
          <a:p>
            <a:pPr algn="just" eaLnBrk="1" hangingPunct="1"/>
            <a:r>
              <a:rPr lang="pt-BR" sz="2400" smtClean="0"/>
              <a:t>Prevalência de 15% na população</a:t>
            </a:r>
          </a:p>
          <a:p>
            <a:pPr algn="just" eaLnBrk="1" hangingPunct="1"/>
            <a:r>
              <a:rPr lang="pt-BR" sz="2400" smtClean="0"/>
              <a:t>Caráter pulsátil, geralmente unilateral, intensidade moderada a severa</a:t>
            </a:r>
          </a:p>
          <a:p>
            <a:pPr algn="just" eaLnBrk="1" hangingPunct="1"/>
            <a:r>
              <a:rPr lang="pt-BR" sz="2400" smtClean="0"/>
              <a:t>Duração variável de 4 a 72 horas</a:t>
            </a:r>
          </a:p>
          <a:p>
            <a:pPr algn="just" eaLnBrk="1" hangingPunct="1"/>
            <a:r>
              <a:rPr lang="pt-BR" sz="2400" smtClean="0"/>
              <a:t>Pode ser associada a náuseas, vômitos, fotofobia e fonofobia</a:t>
            </a:r>
          </a:p>
          <a:p>
            <a:pPr algn="just" eaLnBrk="1" hangingPunct="1"/>
            <a:r>
              <a:rPr lang="pt-BR" sz="2400" smtClean="0"/>
              <a:t>Desencadeada pelo consumo de vinho, chocolate, alimentos gordurosos, período menstrual, estresse emocional, estímulos luminosos e problemas com sono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ítulo 1"/>
          <p:cNvSpPr>
            <a:spLocks noGrp="1"/>
          </p:cNvSpPr>
          <p:nvPr>
            <p:ph type="title" idx="4294967295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pt-BR" sz="2800" b="1" smtClean="0">
                <a:solidFill>
                  <a:schemeClr val="tx2"/>
                </a:solidFill>
              </a:rPr>
              <a:t>Tipos de Migrânea</a:t>
            </a:r>
          </a:p>
        </p:txBody>
      </p:sp>
      <p:sp>
        <p:nvSpPr>
          <p:cNvPr id="40964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just" eaLnBrk="1" hangingPunct="1"/>
            <a:r>
              <a:rPr lang="pt-BR" sz="2400" smtClean="0"/>
              <a:t>Enxaqueca sem aura – forma mais comum( 80% dos casos)</a:t>
            </a:r>
          </a:p>
          <a:p>
            <a:pPr algn="just" eaLnBrk="1" hangingPunct="1"/>
            <a:endParaRPr lang="pt-BR" sz="2400" smtClean="0"/>
          </a:p>
          <a:p>
            <a:pPr algn="just" eaLnBrk="1" hangingPunct="1"/>
            <a:r>
              <a:rPr lang="pt-BR" sz="2400" smtClean="0"/>
              <a:t>Enxqueca com aura – forma clássica( 20% dos casos)</a:t>
            </a:r>
          </a:p>
          <a:p>
            <a:pPr algn="just" eaLnBrk="1" hangingPunct="1"/>
            <a:endParaRPr lang="pt-BR" sz="2400" smtClean="0"/>
          </a:p>
          <a:p>
            <a:pPr algn="just" eaLnBrk="1" hangingPunct="1"/>
            <a:endParaRPr lang="pt-BR" sz="2400" smtClean="0"/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pt-BR" sz="2400" smtClean="0"/>
              <a:t>Aura: pode ser representada por escotomas sintilantes(fosfenas), parestesias, hipoestesias ou paresias, vertigem mais diplopia e hemiplegia.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O que é enxaqueca ?</a:t>
            </a:r>
          </a:p>
        </p:txBody>
      </p:sp>
      <p:sp>
        <p:nvSpPr>
          <p:cNvPr id="5124" name="Espaço Reservado para Texto 6"/>
          <p:cNvSpPr>
            <a:spLocks noGrp="1"/>
          </p:cNvSpPr>
          <p:nvPr>
            <p:ph type="body" sz="half" idx="2"/>
          </p:nvPr>
        </p:nvSpPr>
        <p:spPr>
          <a:xfrm>
            <a:off x="1857375" y="785813"/>
            <a:ext cx="5486400" cy="8048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pt-BR" sz="3000" smtClean="0"/>
              <a:t>Ativação de via trigeminovascular e cervicais superiores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sz="3000" smtClean="0"/>
              <a:t>Dor média ou intensa, bi ou unilateral, durando horas ou dias, acompanhada por náusea, foto e fonofobia com piora ao esforço.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sz="3000" smtClean="0"/>
              <a:t>25% apresenta aura: sintomas neurológicos focais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/>
              <a:t>Critérios Diagnósticos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pt-BR" b="1"/>
              <a:t>Migrânea sem aura</a:t>
            </a:r>
          </a:p>
          <a:p>
            <a:pPr marL="0" indent="0">
              <a:buFont typeface="Arial" charset="0"/>
              <a:buNone/>
              <a:defRPr/>
            </a:pPr>
            <a:r>
              <a:rPr lang="pt-BR"/>
              <a:t>A. Pelo menos 5 crises preenchendo os critérios B e D</a:t>
            </a:r>
            <a:br>
              <a:rPr lang="pt-BR"/>
            </a:br>
            <a:endParaRPr lang="pt-BR"/>
          </a:p>
          <a:p>
            <a:pPr marL="0" indent="0">
              <a:buFont typeface="Arial" charset="0"/>
              <a:buNone/>
              <a:defRPr/>
            </a:pPr>
            <a:r>
              <a:rPr lang="pt-BR">
                <a:solidFill>
                  <a:srgbClr val="000000"/>
                </a:solidFill>
              </a:rPr>
              <a:t>B. Cefaléia durando de 4 a 72 horas( sem tratamento ou com tratamento ineficaz)</a:t>
            </a:r>
          </a:p>
          <a:p>
            <a:pPr marL="0" indent="0">
              <a:buFont typeface="Arial" charset="0"/>
              <a:buNone/>
              <a:defRPr/>
            </a:pPr>
            <a:r>
              <a:rPr lang="pt-BR">
                <a:solidFill>
                  <a:srgbClr val="000000"/>
                </a:solidFill>
              </a:rPr>
              <a:t>C. A cefaléia preenche ao menos duas das seguintes características: </a:t>
            </a:r>
          </a:p>
          <a:p>
            <a:pPr marL="0" indent="0">
              <a:buFont typeface="Arial" charset="0"/>
              <a:buNone/>
              <a:defRPr/>
            </a:pPr>
            <a:r>
              <a:rPr lang="pt-BR">
                <a:solidFill>
                  <a:srgbClr val="000000"/>
                </a:solidFill>
              </a:rPr>
              <a:t>1. Localização unilateral </a:t>
            </a:r>
          </a:p>
          <a:p>
            <a:pPr marL="0" indent="0">
              <a:buFont typeface="Arial" charset="0"/>
              <a:buNone/>
              <a:defRPr/>
            </a:pPr>
            <a:r>
              <a:rPr lang="pt-BR">
                <a:solidFill>
                  <a:srgbClr val="000000"/>
                </a:solidFill>
              </a:rPr>
              <a:t>2. Caráter pulsátil</a:t>
            </a:r>
          </a:p>
          <a:p>
            <a:pPr marL="0" indent="0">
              <a:buFont typeface="Arial" charset="0"/>
              <a:buNone/>
              <a:defRPr/>
            </a:pPr>
            <a:r>
              <a:rPr lang="pt-BR">
                <a:solidFill>
                  <a:srgbClr val="000000"/>
                </a:solidFill>
              </a:rPr>
              <a:t>3. Intensidade moderada ou forte</a:t>
            </a:r>
            <a:br>
              <a:rPr lang="pt-BR">
                <a:solidFill>
                  <a:srgbClr val="000000"/>
                </a:solidFill>
              </a:rPr>
            </a:br>
            <a:endParaRPr lang="pt-BR">
              <a:solidFill>
                <a:srgbClr val="00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pt-BR">
                <a:solidFill>
                  <a:srgbClr val="000000"/>
                </a:solidFill>
              </a:rPr>
              <a:t>4. Exacerbada por ou levando o indivíduo a evitar atividades rotineiras</a:t>
            </a:r>
            <a:br>
              <a:rPr lang="pt-BR">
                <a:solidFill>
                  <a:srgbClr val="000000"/>
                </a:solidFill>
              </a:rPr>
            </a:br>
            <a:endParaRPr lang="pt-BR">
              <a:solidFill>
                <a:srgbClr val="00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pt-BR">
                <a:solidFill>
                  <a:srgbClr val="000000"/>
                </a:solidFill>
              </a:rPr>
              <a:t>D. Durante as cefaléias, pelo menos um dos seguintes: </a:t>
            </a:r>
            <a:br>
              <a:rPr lang="pt-BR">
                <a:solidFill>
                  <a:srgbClr val="000000"/>
                </a:solidFill>
              </a:rPr>
            </a:br>
            <a:r>
              <a:rPr lang="pt-BR">
                <a:solidFill>
                  <a:srgbClr val="000000"/>
                </a:solidFill>
              </a:rPr>
              <a:t>1. Náusea e/ou vômitos</a:t>
            </a:r>
          </a:p>
          <a:p>
            <a:pPr marL="0" indent="0">
              <a:buFont typeface="Arial" charset="0"/>
              <a:buNone/>
              <a:defRPr/>
            </a:pPr>
            <a:r>
              <a:rPr lang="pt-BR">
                <a:solidFill>
                  <a:srgbClr val="000000"/>
                </a:solidFill>
              </a:rPr>
              <a:t>2. Fotofobia e fonofobia.</a:t>
            </a:r>
            <a:br>
              <a:rPr lang="pt-BR">
                <a:solidFill>
                  <a:srgbClr val="000000"/>
                </a:solidFill>
              </a:rPr>
            </a:br>
            <a:endParaRPr lang="pt-BR">
              <a:solidFill>
                <a:srgbClr val="00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pt-BR">
                <a:solidFill>
                  <a:srgbClr val="000000"/>
                </a:solidFill>
              </a:rPr>
              <a:t>E. Não atribuída a outro transtorno.</a:t>
            </a:r>
          </a:p>
          <a:p>
            <a:pPr marL="0" indent="0">
              <a:buFont typeface="Arial" charset="0"/>
              <a:buNone/>
              <a:defRPr/>
            </a:pPr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/>
              <a:t>Critérios Diagnósticos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pt-BR" b="1"/>
              <a:t>Migrânea com aura</a:t>
            </a:r>
          </a:p>
          <a:p>
            <a:pPr marL="0" indent="0">
              <a:buFont typeface="Arial" charset="0"/>
              <a:buNone/>
              <a:defRPr/>
            </a:pPr>
            <a:r>
              <a:rPr lang="pt-BR"/>
              <a:t>A. Pelo menos 2 crises preenchendo os critérios B e C</a:t>
            </a:r>
          </a:p>
          <a:p>
            <a:pPr marL="0" indent="0">
              <a:buFont typeface="Arial" charset="0"/>
              <a:buNone/>
              <a:defRPr/>
            </a:pPr>
            <a:endParaRPr lang="pt-BR"/>
          </a:p>
          <a:p>
            <a:pPr marL="0" indent="0">
              <a:buFont typeface="Arial" charset="0"/>
              <a:buNone/>
              <a:defRPr/>
            </a:pPr>
            <a:r>
              <a:rPr lang="pt-BR"/>
              <a:t>B. Um ou mais dos seguintes sintomas totalmente reversíveis de aura:</a:t>
            </a:r>
            <a:br>
              <a:rPr lang="pt-BR"/>
            </a:br>
            <a:r>
              <a:rPr lang="pt-BR">
                <a:solidFill>
                  <a:srgbClr val="000000"/>
                </a:solidFill>
              </a:rPr>
              <a:t>1. Visual</a:t>
            </a:r>
            <a:r>
              <a:rPr lang="pt-BR"/>
              <a:t/>
            </a:r>
            <a:br>
              <a:rPr lang="pt-BR"/>
            </a:br>
            <a:r>
              <a:rPr lang="pt-BR">
                <a:solidFill>
                  <a:srgbClr val="000000"/>
                </a:solidFill>
              </a:rPr>
              <a:t>2. Sensorial</a:t>
            </a:r>
          </a:p>
          <a:p>
            <a:pPr marL="0" indent="0">
              <a:buFont typeface="Arial" charset="0"/>
              <a:buNone/>
              <a:defRPr/>
            </a:pPr>
            <a:r>
              <a:rPr lang="pt-BR">
                <a:solidFill>
                  <a:srgbClr val="000000"/>
                </a:solidFill>
              </a:rPr>
              <a:t>3. Fala e/ou linguagem</a:t>
            </a:r>
          </a:p>
          <a:p>
            <a:pPr marL="0" indent="0">
              <a:buFont typeface="Arial" charset="0"/>
              <a:buNone/>
              <a:defRPr/>
            </a:pPr>
            <a:r>
              <a:rPr lang="pt-BR">
                <a:solidFill>
                  <a:srgbClr val="000000"/>
                </a:solidFill>
              </a:rPr>
              <a:t>4. Motor</a:t>
            </a:r>
          </a:p>
          <a:p>
            <a:pPr marL="0" indent="0">
              <a:buFont typeface="Arial" charset="0"/>
              <a:buNone/>
              <a:defRPr/>
            </a:pPr>
            <a:r>
              <a:rPr lang="pt-BR">
                <a:solidFill>
                  <a:srgbClr val="000000"/>
                </a:solidFill>
              </a:rPr>
              <a:t>5. Tronco Cerebral</a:t>
            </a:r>
            <a:br>
              <a:rPr lang="pt-BR">
                <a:solidFill>
                  <a:srgbClr val="000000"/>
                </a:solidFill>
              </a:rPr>
            </a:br>
            <a:r>
              <a:rPr lang="pt-BR">
                <a:solidFill>
                  <a:srgbClr val="000000"/>
                </a:solidFill>
              </a:rPr>
              <a:t>6. Retina</a:t>
            </a:r>
          </a:p>
          <a:p>
            <a:pPr marL="0" indent="0">
              <a:buFont typeface="Arial" charset="0"/>
              <a:buNone/>
              <a:defRPr/>
            </a:pPr>
            <a:endParaRPr lang="pt-BR">
              <a:solidFill>
                <a:srgbClr val="00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pt-BR">
                <a:solidFill>
                  <a:srgbClr val="000000"/>
                </a:solidFill>
              </a:rPr>
              <a:t>C. Pelo menos duas das seguintes características:</a:t>
            </a:r>
          </a:p>
          <a:p>
            <a:pPr marL="0" indent="0">
              <a:buFont typeface="Arial" charset="0"/>
              <a:buNone/>
              <a:defRPr/>
            </a:pPr>
            <a:r>
              <a:rPr lang="pt-BR">
                <a:solidFill>
                  <a:srgbClr val="000000"/>
                </a:solidFill>
              </a:rPr>
              <a:t>1.Pelo menos um sintoma de aura se propagando gradualmente por 5 minutos ou mais, e/ou no mínimo  dois sintomas ocorrendo em sucessão</a:t>
            </a:r>
          </a:p>
          <a:p>
            <a:pPr marL="0" indent="0">
              <a:buFont typeface="Arial" charset="0"/>
              <a:buNone/>
              <a:defRPr/>
            </a:pPr>
            <a:r>
              <a:rPr lang="pt-BR">
                <a:solidFill>
                  <a:srgbClr val="000000"/>
                </a:solidFill>
              </a:rPr>
              <a:t>2.Cada sintoma de aura dura 5-60 minutos.</a:t>
            </a:r>
            <a:br>
              <a:rPr lang="pt-BR">
                <a:solidFill>
                  <a:srgbClr val="000000"/>
                </a:solidFill>
              </a:rPr>
            </a:br>
            <a:endParaRPr lang="pt-BR"/>
          </a:p>
          <a:p>
            <a:pPr marL="0" indent="0">
              <a:buFont typeface="Arial" charset="0"/>
              <a:buNone/>
              <a:defRPr/>
            </a:pPr>
            <a:endParaRPr lang="pt-BR"/>
          </a:p>
          <a:p>
            <a:pPr marL="0" indent="0">
              <a:buFont typeface="Arial" charset="0"/>
              <a:buNone/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/>
              <a:t>Critérios Diagnósticos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b="1"/>
              <a:t>Migrânea Crônica</a:t>
            </a:r>
            <a:br>
              <a:rPr lang="en-US" b="1"/>
            </a:br>
            <a:r>
              <a:rPr lang="en-US">
                <a:solidFill>
                  <a:srgbClr val="000000"/>
                </a:solidFill>
              </a:rPr>
              <a:t>A. Cefaleia(tipo tensional e/ou tipo migranosa) por </a:t>
            </a:r>
            <a:r>
              <a:rPr lang="pt-BR">
                <a:solidFill>
                  <a:srgbClr val="000000"/>
                </a:solidFill>
              </a:rPr>
              <a:t>pelo menos 15 dias no mês, por pelo menos 3 meses e </a:t>
            </a:r>
            <a:r>
              <a:rPr lang="en-US">
                <a:solidFill>
                  <a:srgbClr val="000000"/>
                </a:solidFill>
              </a:rPr>
              <a:t>preenchendo os </a:t>
            </a:r>
            <a:r>
              <a:rPr lang="pt-BR">
                <a:solidFill>
                  <a:srgbClr val="000000"/>
                </a:solidFill>
              </a:rPr>
              <a:t>critérios B e C</a:t>
            </a:r>
            <a:endParaRPr lang="en-US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>
              <a:solidFill>
                <a:srgbClr val="00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>
                <a:solidFill>
                  <a:srgbClr val="000000"/>
                </a:solidFill>
              </a:rPr>
              <a:t>B. Ocorrendo em um paciente </a:t>
            </a:r>
            <a:r>
              <a:rPr lang="pt-BR">
                <a:solidFill>
                  <a:srgbClr val="000000"/>
                </a:solidFill>
              </a:rPr>
              <a:t>que teve pelo menos cinco crises preenchendo </a:t>
            </a:r>
            <a:r>
              <a:rPr lang="en-US">
                <a:solidFill>
                  <a:srgbClr val="000000"/>
                </a:solidFill>
              </a:rPr>
              <a:t>os </a:t>
            </a:r>
            <a:r>
              <a:rPr lang="pt-BR">
                <a:solidFill>
                  <a:srgbClr val="000000"/>
                </a:solidFill>
              </a:rPr>
              <a:t>critérios </a:t>
            </a:r>
            <a:r>
              <a:rPr lang="en-US">
                <a:solidFill>
                  <a:srgbClr val="000000"/>
                </a:solidFill>
              </a:rPr>
              <a:t>B a D </a:t>
            </a:r>
            <a:r>
              <a:rPr lang="pt-BR">
                <a:solidFill>
                  <a:srgbClr val="000000"/>
                </a:solidFill>
              </a:rPr>
              <a:t>para </a:t>
            </a:r>
            <a:r>
              <a:rPr lang="en-US">
                <a:solidFill>
                  <a:srgbClr val="000000"/>
                </a:solidFill>
              </a:rPr>
              <a:t>Migrânea sem Aura e/ou critérios </a:t>
            </a:r>
            <a:r>
              <a:rPr lang="pt-BR">
                <a:solidFill>
                  <a:srgbClr val="000000"/>
                </a:solidFill>
              </a:rPr>
              <a:t>B e C para Migrânea com aura.</a:t>
            </a: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pt-BR">
                <a:solidFill>
                  <a:srgbClr val="000000"/>
                </a:solidFill>
              </a:rPr>
              <a:t>C. Em pelo menos 8 dias no </a:t>
            </a:r>
            <a:r>
              <a:rPr lang="en-US">
                <a:solidFill>
                  <a:srgbClr val="000000"/>
                </a:solidFill>
              </a:rPr>
              <a:t>mês por mais de 3 meses, preenchendo qualquer um </a:t>
            </a:r>
            <a:r>
              <a:rPr lang="pt-BR">
                <a:solidFill>
                  <a:srgbClr val="000000"/>
                </a:solidFill>
              </a:rPr>
              <a:t>dos seguintes critérios:</a:t>
            </a:r>
            <a:endParaRPr lang="en-US">
              <a:solidFill>
                <a:srgbClr val="00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pt-BR">
                <a:solidFill>
                  <a:srgbClr val="000000"/>
                </a:solidFill>
              </a:rPr>
              <a:t>1. Critérios C e D para Migrânea sem aura</a:t>
            </a:r>
          </a:p>
          <a:p>
            <a:pPr marL="0" indent="0">
              <a:buFont typeface="Arial" charset="0"/>
              <a:buNone/>
              <a:defRPr/>
            </a:pPr>
            <a:r>
              <a:rPr lang="pt-BR">
                <a:solidFill>
                  <a:srgbClr val="000000"/>
                </a:solidFill>
              </a:rPr>
              <a:t>2.Critérios B e C para </a:t>
            </a:r>
            <a:r>
              <a:rPr lang="en-US">
                <a:solidFill>
                  <a:srgbClr val="000000"/>
                </a:solidFill>
              </a:rPr>
              <a:t>Migrânea com aura</a:t>
            </a:r>
            <a:br>
              <a:rPr lang="en-US">
                <a:solidFill>
                  <a:srgbClr val="000000"/>
                </a:solidFill>
              </a:rPr>
            </a:br>
            <a:r>
              <a:rPr lang="pt-BR">
                <a:solidFill>
                  <a:srgbClr val="000000"/>
                </a:solidFill>
              </a:rPr>
              <a:t>3. Acreditado pelo paciente ser </a:t>
            </a:r>
            <a:r>
              <a:rPr lang="en-US">
                <a:solidFill>
                  <a:srgbClr val="000000"/>
                </a:solidFill>
              </a:rPr>
              <a:t>uma </a:t>
            </a:r>
            <a:r>
              <a:rPr lang="pt-BR">
                <a:solidFill>
                  <a:srgbClr val="000000"/>
                </a:solidFill>
              </a:rPr>
              <a:t>enxaqueca de início e </a:t>
            </a:r>
            <a:r>
              <a:rPr lang="en-US">
                <a:solidFill>
                  <a:srgbClr val="000000"/>
                </a:solidFill>
              </a:rPr>
              <a:t>aliviada por um triptano ou derivado da ergot.</a:t>
            </a:r>
          </a:p>
          <a:p>
            <a:pPr>
              <a:buFont typeface="Arial" charset="0"/>
              <a:buChar char="•"/>
              <a:defRPr/>
            </a:pPr>
            <a:endParaRPr lang="en-US">
              <a:solidFill>
                <a:srgbClr val="00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>
                <a:solidFill>
                  <a:srgbClr val="000000"/>
                </a:solidFill>
              </a:rPr>
              <a:t>D. </a:t>
            </a:r>
            <a:r>
              <a:rPr lang="pt-BR">
                <a:solidFill>
                  <a:srgbClr val="000000"/>
                </a:solidFill>
              </a:rPr>
              <a:t>Não atribuída a outro transtorno.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mtClean="0"/>
              <a:t>Tratamento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pt-BR"/>
          </a:p>
        </p:txBody>
      </p:sp>
      <p:pic>
        <p:nvPicPr>
          <p:cNvPr id="46084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CaixaDeTexto 4"/>
          <p:cNvSpPr txBox="1">
            <a:spLocks noChangeArrowheads="1"/>
          </p:cNvSpPr>
          <p:nvPr/>
        </p:nvSpPr>
        <p:spPr bwMode="auto">
          <a:xfrm>
            <a:off x="971550" y="404813"/>
            <a:ext cx="6769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4800" dirty="0">
                <a:latin typeface="Tahoma" panose="020B0604030504040204" pitchFamily="34" charset="0"/>
                <a:cs typeface="Tahoma" panose="020B0604030504040204" pitchFamily="34" charset="0"/>
              </a:rPr>
              <a:t>Tratamento - </a:t>
            </a:r>
            <a:r>
              <a:rPr lang="pt-BR" sz="4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Migrânea</a:t>
            </a:r>
            <a:endParaRPr lang="pt-BR" sz="4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1550" y="1557338"/>
            <a:ext cx="7488238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latin typeface="Arial" charset="0"/>
                <a:cs typeface="Arial" charset="0"/>
              </a:rPr>
              <a:t>Considerações Gerais:</a:t>
            </a:r>
          </a:p>
          <a:p>
            <a:pPr>
              <a:defRPr/>
            </a:pPr>
            <a:r>
              <a:rPr lang="pt-BR" sz="2800" dirty="0">
                <a:latin typeface="Arial" charset="0"/>
                <a:cs typeface="Arial" charset="0"/>
              </a:rPr>
              <a:t>- Tratamento não-farmacológico – </a:t>
            </a:r>
            <a:r>
              <a:rPr lang="pt-BR" sz="2800" dirty="0" smtClean="0">
                <a:latin typeface="Arial" charset="0"/>
                <a:cs typeface="Arial" charset="0"/>
              </a:rPr>
              <a:t>                    Estudos </a:t>
            </a:r>
            <a:r>
              <a:rPr lang="pt-BR" sz="2800" dirty="0">
                <a:latin typeface="Arial" charset="0"/>
                <a:cs typeface="Arial" charset="0"/>
              </a:rPr>
              <a:t>bem definidos apontam que não há benefícios  sem tratamento farmacológico.</a:t>
            </a:r>
          </a:p>
          <a:p>
            <a:pPr marL="285750" indent="-285750">
              <a:buFontTx/>
              <a:buChar char="-"/>
              <a:defRPr/>
            </a:pPr>
            <a:r>
              <a:rPr lang="pt-BR" sz="2800" dirty="0">
                <a:latin typeface="Arial" charset="0"/>
                <a:cs typeface="Arial" charset="0"/>
              </a:rPr>
              <a:t>Deflagradores claros dos ataques devem ser definidos: estresse, alimentos diversos, refeições perdidas, excesso e abstinência de cafeína, dormir em excesso ou de maneira deficiente, obesidade.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4710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47108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CaixaDeTexto 5"/>
          <p:cNvSpPr txBox="1">
            <a:spLocks noChangeArrowheads="1"/>
          </p:cNvSpPr>
          <p:nvPr/>
        </p:nvSpPr>
        <p:spPr bwMode="auto">
          <a:xfrm>
            <a:off x="827088" y="733425"/>
            <a:ext cx="6913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3600" dirty="0">
                <a:latin typeface="Tahoma" panose="020B0604030504040204" pitchFamily="34" charset="0"/>
                <a:cs typeface="Tahoma" panose="020B0604030504040204" pitchFamily="34" charset="0"/>
              </a:rPr>
              <a:t>Tratamento Agudo – </a:t>
            </a:r>
            <a:r>
              <a:rPr lang="pt-BR" sz="36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Migrânea</a:t>
            </a:r>
            <a:endParaRPr lang="pt-BR" sz="3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pt-BR" sz="3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110" name="CaixaDeTexto 6"/>
          <p:cNvSpPr txBox="1">
            <a:spLocks noChangeArrowheads="1"/>
          </p:cNvSpPr>
          <p:nvPr/>
        </p:nvSpPr>
        <p:spPr bwMode="auto">
          <a:xfrm>
            <a:off x="684213" y="1563688"/>
            <a:ext cx="7848600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2800" dirty="0">
                <a:latin typeface="Tahoma" panose="020B0604030504040204" pitchFamily="34" charset="0"/>
                <a:cs typeface="Tahoma" panose="020B0604030504040204" pitchFamily="34" charset="0"/>
              </a:rPr>
              <a:t>Usar a droga para fazer cessar o ataque ANTES que haja sensibilização central e a ativação do tronco central se mantenha. Portanto, quanto mais cedo a droga for dada, melhor é o prognóstico.</a:t>
            </a:r>
          </a:p>
          <a:p>
            <a:pPr eaLnBrk="1" hangingPunct="1"/>
            <a:r>
              <a:rPr lang="pt-BR" sz="2800" dirty="0">
                <a:latin typeface="Tahoma" panose="020B0604030504040204" pitchFamily="34" charset="0"/>
                <a:cs typeface="Tahoma" panose="020B0604030504040204" pitchFamily="34" charset="0"/>
              </a:rPr>
              <a:t>Nas crises há diminuição da motilidade gastrointestinal – </a:t>
            </a:r>
            <a:r>
              <a:rPr lang="pt-BR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EV</a:t>
            </a:r>
            <a:r>
              <a:rPr lang="pt-BR" sz="2800" dirty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pt-BR" sz="2800" dirty="0"/>
          </a:p>
          <a:p>
            <a:pPr eaLnBrk="1" hangingPunct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4813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48132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22225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11188" y="260350"/>
            <a:ext cx="7416800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Retomando fisiopatologia:</a:t>
            </a:r>
          </a:p>
          <a:p>
            <a:pPr>
              <a:defRPr/>
            </a:pPr>
            <a:endParaRPr lang="pt-BR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3 Teorias:</a:t>
            </a:r>
          </a:p>
          <a:p>
            <a:pPr>
              <a:defRPr/>
            </a:pP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-Teoria Vascular – Wolff</a:t>
            </a:r>
          </a:p>
          <a:p>
            <a:pPr marL="285750" indent="-285750">
              <a:buFontTx/>
              <a:buChar char="-"/>
              <a:defRPr/>
            </a:pP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Hipótese Cerebral – </a:t>
            </a:r>
            <a:r>
              <a:rPr lang="pt-B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Lauritzen</a:t>
            </a: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285750" indent="-285750">
              <a:buFontTx/>
              <a:buChar char="-"/>
              <a:defRPr/>
            </a:pP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Hipótese Inflamatória – </a:t>
            </a:r>
            <a:r>
              <a:rPr lang="pt-B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Waeber</a:t>
            </a: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 e </a:t>
            </a:r>
            <a:r>
              <a:rPr lang="pt-B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Moskowitz</a:t>
            </a: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defRPr/>
            </a:pPr>
            <a:endParaRPr lang="pt-BR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A 5 </a:t>
            </a:r>
            <a:r>
              <a:rPr lang="pt-B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hidroxitriptamina</a:t>
            </a: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 ( 5-HT) ou serotonina é um importante NT presente em grandes quantidades do mesencéfalo, importante na </a:t>
            </a:r>
            <a:r>
              <a:rPr lang="pt-B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fisiopatogenia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da </a:t>
            </a: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enxaqueca pois</a:t>
            </a:r>
          </a:p>
          <a:p>
            <a:pPr>
              <a:defRPr/>
            </a:pPr>
            <a:endParaRPr lang="pt-BR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1 – Durante uma crise ocorre um nítido aumento da eliminação urinária do principal metabólito da 5 HT, o 5-HIAA. A concentração sanguínea de 5-HT diminui, provavelmente devido à depleção de 5-HT </a:t>
            </a:r>
            <a:r>
              <a:rPr lang="pt-BR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plaquetária</a:t>
            </a: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defRPr/>
            </a:pP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2- Muitos fármacos eficazes para o tratamento da enxaqueca são agonistas ou antagonistas de receptores de 5-HT.</a:t>
            </a:r>
          </a:p>
          <a:p>
            <a:pPr>
              <a:defRPr/>
            </a:pPr>
            <a:endParaRPr lang="pt-BR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4915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49156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CaixaDeTexto 4"/>
          <p:cNvSpPr txBox="1">
            <a:spLocks noChangeArrowheads="1"/>
          </p:cNvSpPr>
          <p:nvPr/>
        </p:nvSpPr>
        <p:spPr bwMode="auto">
          <a:xfrm>
            <a:off x="684213" y="476250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49158" name="CaixaDeTexto 5"/>
          <p:cNvSpPr txBox="1">
            <a:spLocks noChangeArrowheads="1"/>
          </p:cNvSpPr>
          <p:nvPr/>
        </p:nvSpPr>
        <p:spPr bwMode="auto">
          <a:xfrm>
            <a:off x="395288" y="260350"/>
            <a:ext cx="820896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3200" dirty="0">
                <a:latin typeface="Tahoma" panose="020B0604030504040204" pitchFamily="34" charset="0"/>
                <a:cs typeface="Tahoma" panose="020B0604030504040204" pitchFamily="34" charset="0"/>
              </a:rPr>
              <a:t>Ataque moderado a grave – </a:t>
            </a:r>
            <a:r>
              <a:rPr lang="pt-BR" sz="32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Triptano</a:t>
            </a:r>
            <a:endParaRPr lang="pt-BR" sz="32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pt-BR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pt-BR" sz="32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pt-BR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pt-BR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Triptanos</a:t>
            </a:r>
            <a:r>
              <a:rPr lang="pt-BR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dirty="0"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eaLnBrk="1" hangingPunct="1"/>
            <a:r>
              <a:rPr lang="pt-BR" dirty="0">
                <a:latin typeface="Tahoma" panose="020B0604030504040204" pitchFamily="34" charset="0"/>
                <a:cs typeface="Tahoma" panose="020B0604030504040204" pitchFamily="34" charset="0"/>
              </a:rPr>
              <a:t>Agonistas do receptor 5HT (1b1d1f).</a:t>
            </a:r>
          </a:p>
          <a:p>
            <a:pPr eaLnBrk="1" hangingPunct="1"/>
            <a:r>
              <a:rPr lang="pt-BR" dirty="0">
                <a:latin typeface="Tahoma" panose="020B0604030504040204" pitchFamily="34" charset="0"/>
                <a:cs typeface="Tahoma" panose="020B0604030504040204" pitchFamily="34" charset="0"/>
              </a:rPr>
              <a:t>Vasoconstritor de grandes artérias, inibe a transmissão nervosa </a:t>
            </a:r>
            <a:r>
              <a:rPr lang="pt-BR" dirty="0" err="1">
                <a:latin typeface="Tahoma" panose="020B0604030504040204" pitchFamily="34" charset="0"/>
                <a:cs typeface="Tahoma" panose="020B0604030504040204" pitchFamily="34" charset="0"/>
              </a:rPr>
              <a:t>trigeminal</a:t>
            </a:r>
            <a:endParaRPr lang="pt-B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5017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50180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CaixaDeTexto 5"/>
          <p:cNvSpPr txBox="1">
            <a:spLocks noChangeArrowheads="1"/>
          </p:cNvSpPr>
          <p:nvPr/>
        </p:nvSpPr>
        <p:spPr bwMode="auto">
          <a:xfrm>
            <a:off x="539750" y="1709738"/>
            <a:ext cx="82089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dirty="0" smtClean="0">
                <a:latin typeface="Tahoma" panose="020B0604030504040204" pitchFamily="34" charset="0"/>
                <a:cs typeface="Tahoma" panose="020B0604030504040204" pitchFamily="34" charset="0"/>
              </a:rPr>
              <a:t>Betabloqueadores</a:t>
            </a:r>
            <a:r>
              <a:rPr lang="pt-BR" dirty="0">
                <a:latin typeface="Tahoma" panose="020B0604030504040204" pitchFamily="34" charset="0"/>
                <a:cs typeface="Tahoma" panose="020B0604030504040204" pitchFamily="34" charset="0"/>
              </a:rPr>
              <a:t>: propranolol (40-120 mg/dia), </a:t>
            </a:r>
            <a:r>
              <a:rPr lang="pt-BR" dirty="0" err="1">
                <a:latin typeface="Tahoma" panose="020B0604030504040204" pitchFamily="34" charset="0"/>
                <a:cs typeface="Tahoma" panose="020B0604030504040204" pitchFamily="34" charset="0"/>
              </a:rPr>
              <a:t>metoprolol</a:t>
            </a:r>
            <a:r>
              <a:rPr lang="pt-BR" dirty="0">
                <a:latin typeface="Tahoma" panose="020B0604030504040204" pitchFamily="34" charset="0"/>
                <a:cs typeface="Tahoma" panose="020B0604030504040204" pitchFamily="34" charset="0"/>
              </a:rPr>
              <a:t> (50-200 mg/dia), </a:t>
            </a:r>
            <a:r>
              <a:rPr lang="pt-BR" dirty="0" err="1">
                <a:latin typeface="Tahoma" panose="020B0604030504040204" pitchFamily="34" charset="0"/>
                <a:cs typeface="Tahoma" panose="020B0604030504040204" pitchFamily="34" charset="0"/>
              </a:rPr>
              <a:t>atenolol</a:t>
            </a:r>
            <a:r>
              <a:rPr lang="pt-BR" dirty="0">
                <a:latin typeface="Tahoma" panose="020B0604030504040204" pitchFamily="34" charset="0"/>
                <a:cs typeface="Tahoma" panose="020B0604030504040204" pitchFamily="34" charset="0"/>
              </a:rPr>
              <a:t> (50-100 mg/dia);</a:t>
            </a:r>
          </a:p>
          <a:p>
            <a:pPr eaLnBrk="1" hangingPunct="1"/>
            <a:r>
              <a:rPr lang="pt-BR" dirty="0">
                <a:latin typeface="Tahoma" panose="020B0604030504040204" pitchFamily="34" charset="0"/>
                <a:cs typeface="Tahoma" panose="020B0604030504040204" pitchFamily="34" charset="0"/>
              </a:rPr>
              <a:t>   - Antidepressivos Tricíclicos: </a:t>
            </a:r>
            <a:r>
              <a:rPr lang="pt-BR" dirty="0" err="1">
                <a:latin typeface="Tahoma" panose="020B0604030504040204" pitchFamily="34" charset="0"/>
                <a:cs typeface="Tahoma" panose="020B0604030504040204" pitchFamily="34" charset="0"/>
              </a:rPr>
              <a:t>amitriptilina</a:t>
            </a:r>
            <a:r>
              <a:rPr lang="pt-BR" dirty="0">
                <a:latin typeface="Tahoma" panose="020B0604030504040204" pitchFamily="34" charset="0"/>
                <a:cs typeface="Tahoma" panose="020B0604030504040204" pitchFamily="34" charset="0"/>
              </a:rPr>
              <a:t> (12,5 a 100 mg/dia), </a:t>
            </a:r>
            <a:r>
              <a:rPr lang="pt-BR" dirty="0" err="1">
                <a:latin typeface="Tahoma" panose="020B0604030504040204" pitchFamily="34" charset="0"/>
                <a:cs typeface="Tahoma" panose="020B0604030504040204" pitchFamily="34" charset="0"/>
              </a:rPr>
              <a:t>nortriptilina</a:t>
            </a:r>
            <a:r>
              <a:rPr lang="pt-BR" dirty="0">
                <a:latin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eaLnBrk="1" hangingPunct="1"/>
            <a:r>
              <a:rPr lang="pt-BR" dirty="0">
                <a:latin typeface="Tahoma" panose="020B0604030504040204" pitchFamily="34" charset="0"/>
                <a:cs typeface="Tahoma" panose="020B0604030504040204" pitchFamily="34" charset="0"/>
              </a:rPr>
              <a:t>   - Bloqueadores de canais de cálcio: </a:t>
            </a:r>
            <a:r>
              <a:rPr lang="pt-BR" dirty="0" err="1">
                <a:latin typeface="Tahoma" panose="020B0604030504040204" pitchFamily="34" charset="0"/>
                <a:cs typeface="Tahoma" panose="020B0604030504040204" pitchFamily="34" charset="0"/>
              </a:rPr>
              <a:t>flunarizina</a:t>
            </a:r>
            <a:r>
              <a:rPr lang="pt-BR" dirty="0">
                <a:latin typeface="Tahoma" panose="020B0604030504040204" pitchFamily="34" charset="0"/>
                <a:cs typeface="Tahoma" panose="020B0604030504040204" pitchFamily="34" charset="0"/>
              </a:rPr>
              <a:t> (5-10 mg/dia), </a:t>
            </a:r>
            <a:r>
              <a:rPr lang="pt-BR" dirty="0" err="1">
                <a:latin typeface="Tahoma" panose="020B0604030504040204" pitchFamily="34" charset="0"/>
                <a:cs typeface="Tahoma" panose="020B0604030504040204" pitchFamily="34" charset="0"/>
              </a:rPr>
              <a:t>verapamil</a:t>
            </a:r>
            <a:r>
              <a:rPr lang="pt-BR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dirty="0" smtClean="0">
                <a:latin typeface="Tahoma" panose="020B0604030504040204" pitchFamily="34" charset="0"/>
                <a:cs typeface="Tahoma" panose="020B0604030504040204" pitchFamily="34" charset="0"/>
              </a:rPr>
              <a:t>    (</a:t>
            </a:r>
            <a:r>
              <a:rPr lang="pt-BR" dirty="0">
                <a:latin typeface="Tahoma" panose="020B0604030504040204" pitchFamily="34" charset="0"/>
                <a:cs typeface="Tahoma" panose="020B0604030504040204" pitchFamily="34" charset="0"/>
              </a:rPr>
              <a:t>80-480 mg/dia);</a:t>
            </a:r>
          </a:p>
          <a:p>
            <a:pPr eaLnBrk="1" hangingPunct="1"/>
            <a:endParaRPr lang="pt-B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pt-BR" dirty="0">
                <a:latin typeface="Tahoma" panose="020B0604030504040204" pitchFamily="34" charset="0"/>
                <a:cs typeface="Tahoma" panose="020B0604030504040204" pitchFamily="34" charset="0"/>
              </a:rPr>
              <a:t>Alternativas:</a:t>
            </a:r>
          </a:p>
          <a:p>
            <a:pPr eaLnBrk="1" hangingPunct="1"/>
            <a:r>
              <a:rPr lang="pt-BR" dirty="0">
                <a:latin typeface="Tahoma" panose="020B0604030504040204" pitchFamily="34" charset="0"/>
                <a:cs typeface="Tahoma" panose="020B0604030504040204" pitchFamily="34" charset="0"/>
              </a:rPr>
              <a:t>Antiepilépticos (ex.: Ácido </a:t>
            </a:r>
            <a:r>
              <a:rPr lang="pt-BR" dirty="0" err="1">
                <a:latin typeface="Tahoma" panose="020B0604030504040204" pitchFamily="34" charset="0"/>
                <a:cs typeface="Tahoma" panose="020B0604030504040204" pitchFamily="34" charset="0"/>
              </a:rPr>
              <a:t>Valpróico</a:t>
            </a:r>
            <a:r>
              <a:rPr lang="pt-BR" dirty="0"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pt-BR" dirty="0" smtClean="0">
                <a:latin typeface="Tahoma" panose="020B0604030504040204" pitchFamily="34" charset="0"/>
                <a:cs typeface="Tahoma" panose="020B0604030504040204" pitchFamily="34" charset="0"/>
              </a:rPr>
              <a:t>glutamato</a:t>
            </a:r>
            <a:r>
              <a:rPr lang="pt-BR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t-BR" dirty="0" smtClean="0">
                <a:latin typeface="Tahoma" panose="020B0604030504040204" pitchFamily="34" charset="0"/>
                <a:cs typeface="Tahoma" panose="020B0604030504040204" pitchFamily="34" charset="0"/>
              </a:rPr>
              <a:t>GABA</a:t>
            </a:r>
            <a:r>
              <a:rPr lang="pt-BR" dirty="0">
                <a:latin typeface="Tahoma" panose="020B0604030504040204" pitchFamily="34" charset="0"/>
                <a:cs typeface="Tahoma" panose="020B0604030504040204" pitchFamily="34" charset="0"/>
              </a:rPr>
              <a:t>, bloqueia canais de Na+ e Ca++): </a:t>
            </a:r>
            <a:r>
              <a:rPr lang="pt-BR" dirty="0" err="1">
                <a:latin typeface="Tahoma" panose="020B0604030504040204" pitchFamily="34" charset="0"/>
                <a:cs typeface="Tahoma" panose="020B0604030504040204" pitchFamily="34" charset="0"/>
              </a:rPr>
              <a:t>topiramato</a:t>
            </a:r>
            <a:r>
              <a:rPr lang="pt-BR" dirty="0">
                <a:latin typeface="Tahoma" panose="020B0604030504040204" pitchFamily="34" charset="0"/>
                <a:cs typeface="Tahoma" panose="020B0604030504040204" pitchFamily="34" charset="0"/>
              </a:rPr>
              <a:t> (25-200 mg/dia), </a:t>
            </a:r>
            <a:r>
              <a:rPr lang="pt-BR" dirty="0" err="1">
                <a:latin typeface="Tahoma" panose="020B0604030504040204" pitchFamily="34" charset="0"/>
                <a:cs typeface="Tahoma" panose="020B0604030504040204" pitchFamily="34" charset="0"/>
              </a:rPr>
              <a:t>valproato</a:t>
            </a:r>
            <a:r>
              <a:rPr lang="pt-BR" dirty="0">
                <a:latin typeface="Tahoma" panose="020B0604030504040204" pitchFamily="34" charset="0"/>
                <a:cs typeface="Tahoma" panose="020B0604030504040204" pitchFamily="34" charset="0"/>
              </a:rPr>
              <a:t> de sódio (500-1.500 mg/dia);</a:t>
            </a:r>
          </a:p>
          <a:p>
            <a:pPr eaLnBrk="1" hangingPunct="1">
              <a:buFontTx/>
              <a:buChar char="-"/>
            </a:pPr>
            <a:r>
              <a:rPr lang="pt-BR" dirty="0" err="1">
                <a:latin typeface="Tahoma" panose="020B0604030504040204" pitchFamily="34" charset="0"/>
                <a:cs typeface="Tahoma" panose="020B0604030504040204" pitchFamily="34" charset="0"/>
              </a:rPr>
              <a:t>Inibores</a:t>
            </a:r>
            <a:r>
              <a:rPr lang="pt-BR" dirty="0">
                <a:latin typeface="Tahoma" panose="020B0604030504040204" pitchFamily="34" charset="0"/>
                <a:cs typeface="Tahoma" panose="020B0604030504040204" pitchFamily="34" charset="0"/>
              </a:rPr>
              <a:t> seletivos de serotonina (Ex.: </a:t>
            </a:r>
            <a:r>
              <a:rPr lang="pt-BR" dirty="0" err="1">
                <a:latin typeface="Tahoma" panose="020B0604030504040204" pitchFamily="34" charset="0"/>
                <a:cs typeface="Tahoma" panose="020B0604030504040204" pitchFamily="34" charset="0"/>
              </a:rPr>
              <a:t>Sertralina</a:t>
            </a:r>
            <a:r>
              <a:rPr lang="pt-BR" dirty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eaLnBrk="1" hangingPunct="1"/>
            <a:endParaRPr lang="pt-BR" dirty="0"/>
          </a:p>
        </p:txBody>
      </p:sp>
      <p:sp>
        <p:nvSpPr>
          <p:cNvPr id="50182" name="CaixaDeTexto 6"/>
          <p:cNvSpPr txBox="1">
            <a:spLocks noChangeArrowheads="1"/>
          </p:cNvSpPr>
          <p:nvPr/>
        </p:nvSpPr>
        <p:spPr bwMode="auto">
          <a:xfrm>
            <a:off x="666750" y="188913"/>
            <a:ext cx="7273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4800">
                <a:latin typeface="Tahoma" panose="020B0604030504040204" pitchFamily="34" charset="0"/>
                <a:cs typeface="Tahoma" panose="020B0604030504040204" pitchFamily="34" charset="0"/>
              </a:rPr>
              <a:t>Tratamento profilático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5120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51204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CaixaDeTexto 6"/>
          <p:cNvSpPr txBox="1">
            <a:spLocks noChangeArrowheads="1"/>
          </p:cNvSpPr>
          <p:nvPr/>
        </p:nvSpPr>
        <p:spPr bwMode="auto">
          <a:xfrm>
            <a:off x="535403" y="390525"/>
            <a:ext cx="8285069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4000" dirty="0">
                <a:latin typeface="Tahoma" panose="020B0604030504040204" pitchFamily="34" charset="0"/>
                <a:cs typeface="Tahoma" panose="020B0604030504040204" pitchFamily="34" charset="0"/>
              </a:rPr>
              <a:t>Tratamento Cefaleia Tensional</a:t>
            </a:r>
          </a:p>
        </p:txBody>
      </p:sp>
      <p:sp>
        <p:nvSpPr>
          <p:cNvPr id="51206" name="CaixaDeTexto 7"/>
          <p:cNvSpPr txBox="1">
            <a:spLocks noChangeArrowheads="1"/>
          </p:cNvSpPr>
          <p:nvPr/>
        </p:nvSpPr>
        <p:spPr bwMode="auto">
          <a:xfrm>
            <a:off x="323850" y="1196975"/>
            <a:ext cx="79200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b="1">
                <a:latin typeface="Tahoma" panose="020B0604030504040204" pitchFamily="34" charset="0"/>
                <a:cs typeface="Tahoma" panose="020B0604030504040204" pitchFamily="34" charset="0"/>
              </a:rPr>
              <a:t>CRISE AGUDA:</a:t>
            </a:r>
          </a:p>
          <a:p>
            <a:pPr eaLnBrk="1" hangingPunct="1"/>
            <a:r>
              <a:rPr lang="pt-BR">
                <a:latin typeface="Tahoma" panose="020B0604030504040204" pitchFamily="34" charset="0"/>
                <a:cs typeface="Tahoma" panose="020B0604030504040204" pitchFamily="34" charset="0"/>
              </a:rPr>
              <a:t>Analgésicos + AINE (Dipirona + Nimesulida/Ibuprofeno/Cetoprofeno)</a:t>
            </a:r>
          </a:p>
          <a:p>
            <a:pPr eaLnBrk="1" hangingPunct="1"/>
            <a:r>
              <a:rPr lang="pt-BR" b="1">
                <a:latin typeface="Tahoma" panose="020B0604030504040204" pitchFamily="34" charset="0"/>
                <a:cs typeface="Tahoma" panose="020B0604030504040204" pitchFamily="34" charset="0"/>
              </a:rPr>
              <a:t>Mecanismo de ação AINE: </a:t>
            </a:r>
            <a:r>
              <a:rPr lang="pt-BR">
                <a:latin typeface="Tahoma" panose="020B0604030504040204" pitchFamily="34" charset="0"/>
                <a:cs typeface="Tahoma" panose="020B0604030504040204" pitchFamily="34" charset="0"/>
              </a:rPr>
              <a:t>Inibição da produção de prostaglandinas vasodilatadoras (PGE2), pela inibição das enzimas COX-1 e COX-2.</a:t>
            </a:r>
          </a:p>
          <a:p>
            <a:pPr eaLnBrk="1" hangingPunct="1"/>
            <a:r>
              <a:rPr lang="pt-BR" b="1">
                <a:latin typeface="Tahoma" panose="020B0604030504040204" pitchFamily="34" charset="0"/>
                <a:cs typeface="Tahoma" panose="020B0604030504040204" pitchFamily="34" charset="0"/>
              </a:rPr>
              <a:t>Efeitos adversos:</a:t>
            </a:r>
            <a:r>
              <a:rPr lang="pt-BR">
                <a:latin typeface="Tahoma" panose="020B0604030504040204" pitchFamily="34" charset="0"/>
                <a:cs typeface="Tahoma" panose="020B0604030504040204" pitchFamily="34" charset="0"/>
              </a:rPr>
              <a:t> dispepsia, náuseas e vômitos, lesão gástrica com risco de hemorragia devido à anulação do efeito protetor da prostaglandina sobre a mucosa gástrica.</a:t>
            </a:r>
            <a:endParaRPr lang="pt-BR" b="1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pt-BR" b="1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pt-BR" b="1">
                <a:latin typeface="Tahoma" panose="020B0604030504040204" pitchFamily="34" charset="0"/>
                <a:cs typeface="Tahoma" panose="020B0604030504040204" pitchFamily="34" charset="0"/>
              </a:rPr>
              <a:t>PROFILÁTICO:</a:t>
            </a:r>
          </a:p>
          <a:p>
            <a:pPr algn="just" eaLnBrk="1" hangingPunct="1"/>
            <a:r>
              <a:rPr lang="pt-BR" altLang="pt-BR">
                <a:latin typeface="Tahoma" panose="020B0604030504040204" pitchFamily="34" charset="0"/>
                <a:cs typeface="Tahoma" panose="020B0604030504040204" pitchFamily="34" charset="0"/>
              </a:rPr>
              <a:t>Antidepressivos tricíclios: </a:t>
            </a:r>
          </a:p>
          <a:p>
            <a:pPr algn="just" eaLnBrk="1" hangingPunct="1"/>
            <a:r>
              <a:rPr lang="pt-BR" altLang="pt-BR">
                <a:latin typeface="Tahoma" panose="020B0604030504040204" pitchFamily="34" charset="0"/>
                <a:cs typeface="Tahoma" panose="020B0604030504040204" pitchFamily="34" charset="0"/>
              </a:rPr>
              <a:t>Amitriptilina 12,5-75mg (1 a 3 vezes ao dia)</a:t>
            </a:r>
          </a:p>
          <a:p>
            <a:pPr algn="just" eaLnBrk="1" hangingPunct="1"/>
            <a:r>
              <a:rPr lang="pt-BR" altLang="pt-BR">
                <a:latin typeface="Tahoma" panose="020B0604030504040204" pitchFamily="34" charset="0"/>
                <a:cs typeface="Tahoma" panose="020B0604030504040204" pitchFamily="34" charset="0"/>
              </a:rPr>
              <a:t>Nortriptilina 10-75mg (1 a 3 vezes ao dia)</a:t>
            </a:r>
          </a:p>
          <a:p>
            <a:pPr algn="just" eaLnBrk="1" hangingPunct="1"/>
            <a:r>
              <a:rPr lang="pt-BR" altLang="pt-BR" b="1">
                <a:latin typeface="Tahoma" panose="020B0604030504040204" pitchFamily="34" charset="0"/>
                <a:cs typeface="Tahoma" panose="020B0604030504040204" pitchFamily="34" charset="0"/>
              </a:rPr>
              <a:t>Mecanismo de ação:</a:t>
            </a:r>
            <a:r>
              <a:rPr lang="pt-BR" altLang="pt-BR">
                <a:latin typeface="Tahoma" panose="020B0604030504040204" pitchFamily="34" charset="0"/>
                <a:cs typeface="Tahoma" panose="020B0604030504040204" pitchFamily="34" charset="0"/>
              </a:rPr>
              <a:t> inibidores seletivos da recaptação de serotonina, noradrenalina e em menor quantidade a dopamina.</a:t>
            </a:r>
          </a:p>
          <a:p>
            <a:pPr algn="just" eaLnBrk="1" hangingPunct="1"/>
            <a:r>
              <a:rPr lang="pt-BR" altLang="pt-BR" b="1">
                <a:latin typeface="Tahoma" panose="020B0604030504040204" pitchFamily="34" charset="0"/>
                <a:cs typeface="Tahoma" panose="020B0604030504040204" pitchFamily="34" charset="0"/>
              </a:rPr>
              <a:t>Efeitos colaterais: </a:t>
            </a:r>
            <a:r>
              <a:rPr lang="pt-BR">
                <a:latin typeface="Tahoma" panose="020B0604030504040204" pitchFamily="34" charset="0"/>
                <a:cs typeface="Tahoma" panose="020B0604030504040204" pitchFamily="34" charset="0"/>
              </a:rPr>
              <a:t>sonolência, efeitos anticolinérgicos (boca seca, constipação), aumento de peso.</a:t>
            </a:r>
            <a:endParaRPr lang="pt-BR" altLang="pt-BR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Estruturas Sensíveis a dor</a:t>
            </a:r>
          </a:p>
        </p:txBody>
      </p:sp>
      <p:sp>
        <p:nvSpPr>
          <p:cNvPr id="6148" name="Espaço Reservado para Texto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mtClean="0"/>
              <a:t>Dura mater, Segmento intracanial do trigêmio, o vago, glossofaríngeo,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mtClean="0"/>
              <a:t>Vasos de grande calibre proximais (basilar, vertebral, and carotid)</a:t>
            </a:r>
          </a:p>
        </p:txBody>
      </p:sp>
      <p:pic>
        <p:nvPicPr>
          <p:cNvPr id="6149" name="Picture 5" descr="C:\Users\User\Desktop\d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-571500"/>
            <a:ext cx="6373813" cy="63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5214938" y="3357563"/>
            <a:ext cx="1428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5500688" y="2143125"/>
            <a:ext cx="1500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5643563" y="1143000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10800000">
            <a:off x="2286000" y="4143375"/>
            <a:ext cx="2428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rot="10800000">
            <a:off x="2214563" y="3214688"/>
            <a:ext cx="2714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10800000">
            <a:off x="2000250" y="2143125"/>
            <a:ext cx="2357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6" name="CaixaDeTexto 17"/>
          <p:cNvSpPr txBox="1">
            <a:spLocks noChangeArrowheads="1"/>
          </p:cNvSpPr>
          <p:nvPr/>
        </p:nvSpPr>
        <p:spPr bwMode="auto">
          <a:xfrm>
            <a:off x="603250" y="1928813"/>
            <a:ext cx="1325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/>
              <a:t>n. Trigêmio</a:t>
            </a:r>
          </a:p>
        </p:txBody>
      </p:sp>
      <p:sp>
        <p:nvSpPr>
          <p:cNvPr id="6157" name="CaixaDeTexto 18"/>
          <p:cNvSpPr txBox="1">
            <a:spLocks noChangeArrowheads="1"/>
          </p:cNvSpPr>
          <p:nvPr/>
        </p:nvSpPr>
        <p:spPr bwMode="auto">
          <a:xfrm>
            <a:off x="209550" y="3000375"/>
            <a:ext cx="2005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/>
              <a:t>n. Glossofaríngeo</a:t>
            </a:r>
          </a:p>
        </p:txBody>
      </p:sp>
      <p:sp>
        <p:nvSpPr>
          <p:cNvPr id="6158" name="CaixaDeTexto 19"/>
          <p:cNvSpPr txBox="1">
            <a:spLocks noChangeArrowheads="1"/>
          </p:cNvSpPr>
          <p:nvPr/>
        </p:nvSpPr>
        <p:spPr bwMode="auto">
          <a:xfrm>
            <a:off x="1357313" y="3929063"/>
            <a:ext cx="96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/>
              <a:t>n. Vago</a:t>
            </a:r>
          </a:p>
        </p:txBody>
      </p:sp>
      <p:sp>
        <p:nvSpPr>
          <p:cNvPr id="6159" name="CaixaDeTexto 21"/>
          <p:cNvSpPr txBox="1">
            <a:spLocks noChangeArrowheads="1"/>
          </p:cNvSpPr>
          <p:nvPr/>
        </p:nvSpPr>
        <p:spPr bwMode="auto">
          <a:xfrm>
            <a:off x="6786563" y="3214688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/>
              <a:t>a. Vertebral</a:t>
            </a:r>
          </a:p>
        </p:txBody>
      </p:sp>
      <p:sp>
        <p:nvSpPr>
          <p:cNvPr id="6160" name="CaixaDeTexto 22"/>
          <p:cNvSpPr txBox="1">
            <a:spLocks noChangeArrowheads="1"/>
          </p:cNvSpPr>
          <p:nvPr/>
        </p:nvSpPr>
        <p:spPr bwMode="auto">
          <a:xfrm>
            <a:off x="7072313" y="1928813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/>
              <a:t>a. Basilar</a:t>
            </a:r>
          </a:p>
        </p:txBody>
      </p:sp>
      <p:sp>
        <p:nvSpPr>
          <p:cNvPr id="6161" name="CaixaDeTexto 23"/>
          <p:cNvSpPr txBox="1">
            <a:spLocks noChangeArrowheads="1"/>
          </p:cNvSpPr>
          <p:nvPr/>
        </p:nvSpPr>
        <p:spPr bwMode="auto">
          <a:xfrm>
            <a:off x="6858000" y="928688"/>
            <a:ext cx="1595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/>
              <a:t>n. Dura Mater</a:t>
            </a:r>
          </a:p>
        </p:txBody>
      </p:sp>
      <p:cxnSp>
        <p:nvCxnSpPr>
          <p:cNvPr id="18" name="Conector reto 17"/>
          <p:cNvCxnSpPr/>
          <p:nvPr/>
        </p:nvCxnSpPr>
        <p:spPr>
          <a:xfrm rot="10800000">
            <a:off x="2000250" y="3571875"/>
            <a:ext cx="2428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3" name="CaixaDeTexto 18"/>
          <p:cNvSpPr txBox="1">
            <a:spLocks noChangeArrowheads="1"/>
          </p:cNvSpPr>
          <p:nvPr/>
        </p:nvSpPr>
        <p:spPr bwMode="auto">
          <a:xfrm>
            <a:off x="714375" y="3357563"/>
            <a:ext cx="1312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/>
              <a:t>a. Carótida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5222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52228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22225"/>
            <a:ext cx="9144001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CaixaDeTexto 4"/>
          <p:cNvSpPr txBox="1">
            <a:spLocks noChangeArrowheads="1"/>
          </p:cNvSpPr>
          <p:nvPr/>
        </p:nvSpPr>
        <p:spPr bwMode="auto">
          <a:xfrm>
            <a:off x="395288" y="620713"/>
            <a:ext cx="8353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4800">
                <a:latin typeface="Tahoma" panose="020B0604030504040204" pitchFamily="34" charset="0"/>
                <a:cs typeface="Tahoma" panose="020B0604030504040204" pitchFamily="34" charset="0"/>
              </a:rPr>
              <a:t>Cefaleia em Salvas</a:t>
            </a:r>
          </a:p>
        </p:txBody>
      </p:sp>
      <p:sp>
        <p:nvSpPr>
          <p:cNvPr id="52230" name="CaixaDeTexto 5"/>
          <p:cNvSpPr txBox="1">
            <a:spLocks noChangeArrowheads="1"/>
          </p:cNvSpPr>
          <p:nvPr/>
        </p:nvSpPr>
        <p:spPr bwMode="auto">
          <a:xfrm>
            <a:off x="395288" y="1844675"/>
            <a:ext cx="7705725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2000" b="1">
                <a:latin typeface="Tahoma" panose="020B0604030504040204" pitchFamily="34" charset="0"/>
                <a:cs typeface="Tahoma" panose="020B0604030504040204" pitchFamily="34" charset="0"/>
              </a:rPr>
              <a:t>CRISE AGUDA:</a:t>
            </a:r>
          </a:p>
          <a:p>
            <a:pPr eaLnBrk="1" hangingPunct="1"/>
            <a:r>
              <a:rPr lang="pt-BR" sz="2000">
                <a:latin typeface="Tahoma" panose="020B0604030504040204" pitchFamily="34" charset="0"/>
                <a:cs typeface="Tahoma" panose="020B0604030504040204" pitchFamily="34" charset="0"/>
              </a:rPr>
              <a:t>Oxigenoterapia: máscara fascial com 10-12L/min O2 por 15-20 min ou;</a:t>
            </a:r>
          </a:p>
          <a:p>
            <a:pPr eaLnBrk="1" hangingPunct="1"/>
            <a:r>
              <a:rPr lang="pt-BR" sz="2000">
                <a:latin typeface="Tahoma" panose="020B0604030504040204" pitchFamily="34" charset="0"/>
                <a:cs typeface="Tahoma" panose="020B0604030504040204" pitchFamily="34" charset="0"/>
              </a:rPr>
              <a:t>Sumatriptano 6mg subcutâneo.</a:t>
            </a:r>
          </a:p>
          <a:p>
            <a:pPr eaLnBrk="1" hangingPunct="1"/>
            <a:r>
              <a:rPr lang="pt-BR" sz="2000">
                <a:latin typeface="Tahoma" panose="020B0604030504040204" pitchFamily="34" charset="0"/>
                <a:cs typeface="Tahoma" panose="020B0604030504040204" pitchFamily="34" charset="0"/>
              </a:rPr>
              <a:t>Zolmitriptano: 5mg nasal - menores efeitos adversos, maior capacidade de atravessar a barreira hematoencefálica.</a:t>
            </a:r>
          </a:p>
          <a:p>
            <a:pPr eaLnBrk="1" hangingPunct="1"/>
            <a:r>
              <a:rPr lang="pt-BR" sz="2000" b="1">
                <a:latin typeface="Tahoma" panose="020B0604030504040204" pitchFamily="34" charset="0"/>
                <a:cs typeface="Tahoma" panose="020B0604030504040204" pitchFamily="34" charset="0"/>
              </a:rPr>
              <a:t>Mecanismo de ação dos triptanos: </a:t>
            </a:r>
            <a:r>
              <a:rPr lang="pt-BR" sz="2000">
                <a:latin typeface="Tahoma" panose="020B0604030504040204" pitchFamily="34" charset="0"/>
                <a:cs typeface="Tahoma" panose="020B0604030504040204" pitchFamily="34" charset="0"/>
              </a:rPr>
              <a:t>Agonista dos  receptores 5-HT1D. Causa constrição das artérias de grande calibre, inibindo a transmissão do trigêmeo. É eficiente em 70% das migrâneas, mas tem curta duração.</a:t>
            </a:r>
          </a:p>
          <a:p>
            <a:pPr eaLnBrk="1" hangingPunct="1"/>
            <a:r>
              <a:rPr lang="pt-BR" sz="2000" b="1">
                <a:latin typeface="Tahoma" panose="020B0604030504040204" pitchFamily="34" charset="0"/>
                <a:cs typeface="Tahoma" panose="020B0604030504040204" pitchFamily="34" charset="0"/>
              </a:rPr>
              <a:t>Efeitos adversos: </a:t>
            </a:r>
            <a:r>
              <a:rPr lang="pt-BR" sz="2000">
                <a:latin typeface="Tahoma" panose="020B0604030504040204" pitchFamily="34" charset="0"/>
                <a:cs typeface="Tahoma" panose="020B0604030504040204" pitchFamily="34" charset="0"/>
              </a:rPr>
              <a:t>vasoconstrição coronariana e arritmias. </a:t>
            </a:r>
            <a:endParaRPr lang="pt-BR" sz="2000" b="1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5325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53252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CaixaDeTexto 4"/>
          <p:cNvSpPr txBox="1">
            <a:spLocks noChangeArrowheads="1"/>
          </p:cNvSpPr>
          <p:nvPr/>
        </p:nvSpPr>
        <p:spPr bwMode="auto">
          <a:xfrm>
            <a:off x="323850" y="260350"/>
            <a:ext cx="73437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4800">
                <a:latin typeface="Tahoma" panose="020B0604030504040204" pitchFamily="34" charset="0"/>
                <a:cs typeface="Tahoma" panose="020B0604030504040204" pitchFamily="34" charset="0"/>
              </a:rPr>
              <a:t>SUNCT</a:t>
            </a:r>
          </a:p>
        </p:txBody>
      </p:sp>
      <p:sp>
        <p:nvSpPr>
          <p:cNvPr id="53254" name="CaixaDeTexto 5"/>
          <p:cNvSpPr txBox="1">
            <a:spLocks noChangeArrowheads="1"/>
          </p:cNvSpPr>
          <p:nvPr/>
        </p:nvSpPr>
        <p:spPr bwMode="auto">
          <a:xfrm>
            <a:off x="539750" y="1412875"/>
            <a:ext cx="691197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ahoma" panose="020B0604030504040204" pitchFamily="34" charset="0"/>
                <a:cs typeface="Tahoma" panose="020B0604030504040204" pitchFamily="34" charset="0"/>
              </a:rPr>
              <a:t>Difícil tratamento, sem cura;</a:t>
            </a:r>
          </a:p>
          <a:p>
            <a:pPr eaLnBrk="1" hangingPunct="1"/>
            <a:endParaRPr lang="en-US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>
                <a:latin typeface="Tahoma" panose="020B0604030504040204" pitchFamily="34" charset="0"/>
                <a:cs typeface="Tahoma" panose="020B0604030504040204" pitchFamily="34" charset="0"/>
              </a:rPr>
              <a:t>Podem ser efetivos:</a:t>
            </a:r>
          </a:p>
          <a:p>
            <a:pPr lvl="1" eaLnBrk="1" hangingPunct="1"/>
            <a:r>
              <a:rPr lang="en-US">
                <a:latin typeface="Tahoma" panose="020B0604030504040204" pitchFamily="34" charset="0"/>
                <a:cs typeface="Tahoma" panose="020B0604030504040204" pitchFamily="34" charset="0"/>
              </a:rPr>
              <a:t>Lamotrigina (100-200 mg) – Antiepilético, age nos canais de Na sensíveis à diferença de potencial, estabilizando as membranas neuronais e inibindo a liberação de neurotransmissores, como o glutamato.</a:t>
            </a:r>
          </a:p>
          <a:p>
            <a:pPr lvl="1" eaLnBrk="1" hangingPunct="1"/>
            <a:endParaRPr lang="en-US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/>
            <a:r>
              <a:rPr lang="en-US">
                <a:latin typeface="Tahoma" panose="020B0604030504040204" pitchFamily="34" charset="0"/>
                <a:cs typeface="Tahoma" panose="020B0604030504040204" pitchFamily="34" charset="0"/>
              </a:rPr>
              <a:t>Gabapentina (600 mg) - Atua na modulação do Sistema nervosa com lesão ou disfunção, reduzindo a atividade nervosa responsável pela manutenção da dor neuropática.</a:t>
            </a:r>
          </a:p>
          <a:p>
            <a:pPr lvl="1" eaLnBrk="1" hangingPunct="1"/>
            <a:endParaRPr lang="en-US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/>
            <a:r>
              <a:rPr lang="en-US">
                <a:latin typeface="Tahoma" panose="020B0604030504040204" pitchFamily="34" charset="0"/>
                <a:cs typeface="Tahoma" panose="020B0604030504040204" pitchFamily="34" charset="0"/>
              </a:rPr>
              <a:t>Topiramato (25-200 mg/dia) – Antoconvulsivante, modula os canais de Na (bloqueio da despolarização),  atividade GABA.</a:t>
            </a:r>
          </a:p>
          <a:p>
            <a:pPr eaLnBrk="1" hangingPunct="1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Referências</a:t>
            </a:r>
          </a:p>
        </p:txBody>
      </p:sp>
      <p:sp>
        <p:nvSpPr>
          <p:cNvPr id="5427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pt-BR" sz="2500" smtClean="0"/>
              <a:t>CUTRER, F. M. </a:t>
            </a:r>
            <a:r>
              <a:rPr lang="pt-BR" sz="2500" b="1" smtClean="0"/>
              <a:t>Pathophisiology of Migraine</a:t>
            </a:r>
            <a:r>
              <a:rPr lang="pt-BR" sz="2500" smtClean="0"/>
              <a:t>. Semin Neurol, n.30, v.2, p.120-30, Alemanha, 2010</a:t>
            </a:r>
          </a:p>
          <a:p>
            <a:pPr algn="ctr" eaLnBrk="1" hangingPunct="1"/>
            <a:r>
              <a:rPr lang="pt-BR" sz="2500" smtClean="0"/>
              <a:t>SALOMONE, S.; CARACI, F.; CAPASSO, A. </a:t>
            </a:r>
            <a:r>
              <a:rPr lang="pt-BR" sz="2500" b="1" smtClean="0"/>
              <a:t>Migraine: An Overview</a:t>
            </a:r>
            <a:r>
              <a:rPr lang="pt-BR" sz="2500" smtClean="0"/>
              <a:t>. The Open Neurology Journal, n.3, p.64-71. 2009</a:t>
            </a:r>
          </a:p>
          <a:p>
            <a:pPr algn="ctr" eaLnBrk="1" hangingPunct="1"/>
            <a:r>
              <a:rPr lang="pt-BR" sz="2500" smtClean="0"/>
              <a:t>PIETROBON, D.; STRIESSNIG, J. </a:t>
            </a:r>
            <a:r>
              <a:rPr lang="pt-BR" sz="2500" b="1" smtClean="0"/>
              <a:t>Neurobiology of Migraine</a:t>
            </a:r>
            <a:r>
              <a:rPr lang="pt-BR" sz="2500" smtClean="0"/>
              <a:t>. Nature Reviews, v.4, 2003</a:t>
            </a:r>
          </a:p>
          <a:p>
            <a:pPr algn="ctr" eaLnBrk="1" hangingPunct="1"/>
            <a:r>
              <a:rPr lang="pt-BR" sz="2500" smtClean="0"/>
              <a:t>INTERNATIONAL HEADACHE SOCIETY</a:t>
            </a:r>
            <a:r>
              <a:rPr lang="pt-BR" sz="2500" b="1" smtClean="0"/>
              <a:t>. The International Classification of Headache Disorders</a:t>
            </a:r>
            <a:r>
              <a:rPr lang="pt-BR" sz="2500" smtClean="0"/>
              <a:t>. Rev Cephalgia, n.33, v.9, p.629-808.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Caminho da Cefaléia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Cefaléia ocorre por ativação do sistema </a:t>
            </a:r>
            <a:r>
              <a:rPr lang="pt-BR" dirty="0" err="1" smtClean="0"/>
              <a:t>nociceptivo</a:t>
            </a:r>
            <a:r>
              <a:rPr lang="pt-BR" dirty="0" smtClean="0"/>
              <a:t> </a:t>
            </a:r>
            <a:r>
              <a:rPr lang="pt-BR" dirty="0" err="1" smtClean="0"/>
              <a:t>trigeminocervical</a:t>
            </a: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Talvez seja capaz de causar </a:t>
            </a:r>
            <a:r>
              <a:rPr lang="pt-BR" dirty="0" err="1" smtClean="0"/>
              <a:t>vasodilatação</a:t>
            </a:r>
            <a:r>
              <a:rPr lang="pt-BR" dirty="0" smtClean="0"/>
              <a:t> e CSD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Ou caminho inverso (</a:t>
            </a:r>
            <a:r>
              <a:rPr lang="pt-BR" dirty="0" err="1" smtClean="0"/>
              <a:t>Trigêmio</a:t>
            </a:r>
            <a:r>
              <a:rPr lang="pt-BR" dirty="0" smtClean="0"/>
              <a:t>&gt;SNC </a:t>
            </a:r>
            <a:r>
              <a:rPr lang="pt-BR" dirty="0" smtClean="0"/>
              <a:t>ou </a:t>
            </a:r>
            <a:r>
              <a:rPr lang="pt-BR" dirty="0" smtClean="0"/>
              <a:t>SNC&gt;</a:t>
            </a:r>
            <a:r>
              <a:rPr lang="pt-BR" dirty="0" err="1" smtClean="0"/>
              <a:t>Trigêmio</a:t>
            </a:r>
            <a:r>
              <a:rPr lang="pt-BR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 smtClean="0"/>
          </a:p>
        </p:txBody>
      </p:sp>
      <p:pic>
        <p:nvPicPr>
          <p:cNvPr id="7173" name="Picture 6" descr="C:\Users\User\Desktop\via d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-214313"/>
            <a:ext cx="5175250" cy="517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Fatores Genéticos</a:t>
            </a:r>
          </a:p>
        </p:txBody>
      </p:sp>
      <p:sp>
        <p:nvSpPr>
          <p:cNvPr id="8196" name="Espaço Reservado para Texto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en-US" smtClean="0"/>
              <a:t>Poucas cefaléias relacionadas a mutação única de genes</a:t>
            </a:r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en-US" smtClean="0"/>
              <a:t>A maioria relacionada a herança heterogênea e complexa</a:t>
            </a:r>
            <a:endParaRPr lang="pt-BR" smtClean="0"/>
          </a:p>
        </p:txBody>
      </p:sp>
      <p:pic>
        <p:nvPicPr>
          <p:cNvPr id="8197" name="Picture 2" descr="C:\Users\User\Desktop\tabe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8625"/>
            <a:ext cx="7013575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1º Hipótese : Lashey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Lashey</a:t>
            </a:r>
            <a:r>
              <a:rPr lang="en-US" dirty="0" smtClean="0"/>
              <a:t> </a:t>
            </a:r>
            <a:r>
              <a:rPr lang="en-US" dirty="0" err="1" smtClean="0"/>
              <a:t>anos</a:t>
            </a:r>
            <a:r>
              <a:rPr lang="en-US" dirty="0" smtClean="0"/>
              <a:t> 40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Expansão</a:t>
            </a:r>
            <a:r>
              <a:rPr lang="en-US" dirty="0" smtClean="0"/>
              <a:t> cortical de 3 a 4 </a:t>
            </a:r>
            <a:r>
              <a:rPr lang="en-US" dirty="0" err="1" smtClean="0"/>
              <a:t>mmm</a:t>
            </a:r>
            <a:r>
              <a:rPr lang="en-US" dirty="0" smtClean="0"/>
              <a:t> </a:t>
            </a:r>
            <a:r>
              <a:rPr lang="en-US" dirty="0" err="1" smtClean="0"/>
              <a:t>através</a:t>
            </a:r>
            <a:r>
              <a:rPr lang="en-US" dirty="0" smtClean="0"/>
              <a:t> de </a:t>
            </a:r>
            <a:r>
              <a:rPr lang="en-US" dirty="0" err="1" smtClean="0"/>
              <a:t>mensuração</a:t>
            </a:r>
            <a:r>
              <a:rPr lang="en-US" dirty="0" smtClean="0"/>
              <a:t> dos </a:t>
            </a:r>
            <a:r>
              <a:rPr lang="en-US" dirty="0" err="1" smtClean="0"/>
              <a:t>próprios</a:t>
            </a:r>
            <a:r>
              <a:rPr lang="en-US" dirty="0" smtClean="0"/>
              <a:t> </a:t>
            </a:r>
            <a:r>
              <a:rPr lang="en-US" dirty="0" err="1" smtClean="0"/>
              <a:t>escotomas</a:t>
            </a: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Atípico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isquemia</a:t>
            </a:r>
            <a:endParaRPr lang="pt-BR" dirty="0" smtClean="0"/>
          </a:p>
        </p:txBody>
      </p:sp>
      <p:pic>
        <p:nvPicPr>
          <p:cNvPr id="9221" name="Picture 2" descr="C:\Users\User\Desktop\Untitled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-214313"/>
            <a:ext cx="3841750" cy="38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ta para a direita 9"/>
          <p:cNvSpPr/>
          <p:nvPr/>
        </p:nvSpPr>
        <p:spPr>
          <a:xfrm>
            <a:off x="2786063" y="3786188"/>
            <a:ext cx="3357562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223" name="CaixaDeTexto 10"/>
          <p:cNvSpPr txBox="1">
            <a:spLocks noChangeArrowheads="1"/>
          </p:cNvSpPr>
          <p:nvPr/>
        </p:nvSpPr>
        <p:spPr bwMode="auto">
          <a:xfrm>
            <a:off x="3143250" y="4143375"/>
            <a:ext cx="2559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Progressão da enxaqueca</a:t>
            </a:r>
          </a:p>
        </p:txBody>
      </p:sp>
      <p:cxnSp>
        <p:nvCxnSpPr>
          <p:cNvPr id="13" name="Conector reto 12"/>
          <p:cNvCxnSpPr/>
          <p:nvPr/>
        </p:nvCxnSpPr>
        <p:spPr>
          <a:xfrm rot="10800000">
            <a:off x="2000250" y="1428750"/>
            <a:ext cx="1285875" cy="357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5" name="CaixaDeTexto 13"/>
          <p:cNvSpPr txBox="1">
            <a:spLocks noChangeArrowheads="1"/>
          </p:cNvSpPr>
          <p:nvPr/>
        </p:nvSpPr>
        <p:spPr bwMode="auto">
          <a:xfrm>
            <a:off x="928688" y="1143000"/>
            <a:ext cx="109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Escotoma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Teoria Vasogênica</a:t>
            </a:r>
          </a:p>
        </p:txBody>
      </p:sp>
      <p:sp>
        <p:nvSpPr>
          <p:cNvPr id="10244" name="Espaço Reservado para Texto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en-US" smtClean="0"/>
              <a:t>Cefaléia causada por vasodilatação rebote após evento vasoconstritor</a:t>
            </a:r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en-US" smtClean="0"/>
              <a:t>Resultado de evento neural</a:t>
            </a:r>
            <a:endParaRPr lang="pt-BR" smtClean="0"/>
          </a:p>
        </p:txBody>
      </p:sp>
      <p:sp>
        <p:nvSpPr>
          <p:cNvPr id="10245" name="CaixaDeTexto 7"/>
          <p:cNvSpPr txBox="1">
            <a:spLocks noChangeArrowheads="1"/>
          </p:cNvSpPr>
          <p:nvPr/>
        </p:nvSpPr>
        <p:spPr bwMode="auto">
          <a:xfrm>
            <a:off x="1428750" y="2786063"/>
            <a:ext cx="1503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Evento Neural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3071813" y="2786063"/>
            <a:ext cx="714375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247" name="CaixaDeTexto 9"/>
          <p:cNvSpPr txBox="1">
            <a:spLocks noChangeArrowheads="1"/>
          </p:cNvSpPr>
          <p:nvPr/>
        </p:nvSpPr>
        <p:spPr bwMode="auto">
          <a:xfrm>
            <a:off x="3929063" y="2786063"/>
            <a:ext cx="1501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Vasocontrição</a:t>
            </a:r>
          </a:p>
        </p:txBody>
      </p:sp>
      <p:sp>
        <p:nvSpPr>
          <p:cNvPr id="11" name="Seta para a direita 10"/>
          <p:cNvSpPr/>
          <p:nvPr/>
        </p:nvSpPr>
        <p:spPr>
          <a:xfrm>
            <a:off x="5500688" y="2786063"/>
            <a:ext cx="714375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249" name="CaixaDeTexto 11"/>
          <p:cNvSpPr txBox="1">
            <a:spLocks noChangeArrowheads="1"/>
          </p:cNvSpPr>
          <p:nvPr/>
        </p:nvSpPr>
        <p:spPr bwMode="auto">
          <a:xfrm>
            <a:off x="6286500" y="2643188"/>
            <a:ext cx="1527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>
                <a:latin typeface="Calibri" panose="020F0502020204030204" pitchFamily="34" charset="0"/>
              </a:rPr>
              <a:t>Vasodilatação </a:t>
            </a:r>
          </a:p>
          <a:p>
            <a:pPr algn="ctr" eaLnBrk="1" hangingPunct="1"/>
            <a:r>
              <a:rPr lang="pt-BR">
                <a:latin typeface="Calibri" panose="020F0502020204030204" pitchFamily="34" charset="0"/>
              </a:rPr>
              <a:t>Rebote</a:t>
            </a:r>
          </a:p>
        </p:txBody>
      </p:sp>
      <p:cxnSp>
        <p:nvCxnSpPr>
          <p:cNvPr id="14" name="Conector de seta reta 13"/>
          <p:cNvCxnSpPr/>
          <p:nvPr/>
        </p:nvCxnSpPr>
        <p:spPr>
          <a:xfrm rot="16200000" flipH="1">
            <a:off x="1071563" y="2357438"/>
            <a:ext cx="357187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1" name="CaixaDeTexto 14"/>
          <p:cNvSpPr txBox="1">
            <a:spLocks noChangeArrowheads="1"/>
          </p:cNvSpPr>
          <p:nvPr/>
        </p:nvSpPr>
        <p:spPr bwMode="auto">
          <a:xfrm>
            <a:off x="500063" y="1357313"/>
            <a:ext cx="1393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>
                <a:latin typeface="Calibri" panose="020F0502020204030204" pitchFamily="34" charset="0"/>
              </a:rPr>
              <a:t>Spreading</a:t>
            </a:r>
          </a:p>
          <a:p>
            <a:pPr algn="ctr" eaLnBrk="1" hangingPunct="1"/>
            <a:r>
              <a:rPr lang="pt-BR">
                <a:latin typeface="Calibri" panose="020F0502020204030204" pitchFamily="34" charset="0"/>
              </a:rPr>
              <a:t>Cortical </a:t>
            </a:r>
          </a:p>
          <a:p>
            <a:pPr algn="ctr" eaLnBrk="1" hangingPunct="1"/>
            <a:r>
              <a:rPr lang="pt-BR">
                <a:latin typeface="Calibri" panose="020F0502020204030204" pitchFamily="34" charset="0"/>
              </a:rPr>
              <a:t>Depression ?</a:t>
            </a:r>
          </a:p>
        </p:txBody>
      </p:sp>
      <p:cxnSp>
        <p:nvCxnSpPr>
          <p:cNvPr id="18" name="Conector de seta reta 17"/>
          <p:cNvCxnSpPr/>
          <p:nvPr/>
        </p:nvCxnSpPr>
        <p:spPr>
          <a:xfrm rot="5400000" flipH="1" flipV="1">
            <a:off x="1143000" y="3286125"/>
            <a:ext cx="28575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3" name="CaixaDeTexto 18"/>
          <p:cNvSpPr txBox="1">
            <a:spLocks noChangeArrowheads="1"/>
          </p:cNvSpPr>
          <p:nvPr/>
        </p:nvSpPr>
        <p:spPr bwMode="auto">
          <a:xfrm>
            <a:off x="500063" y="3786188"/>
            <a:ext cx="1077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>
                <a:latin typeface="Calibri" panose="020F0502020204030204" pitchFamily="34" charset="0"/>
              </a:rPr>
              <a:t>Estímulo </a:t>
            </a:r>
          </a:p>
          <a:p>
            <a:pPr algn="ctr" eaLnBrk="1" hangingPunct="1"/>
            <a:r>
              <a:rPr lang="pt-BR">
                <a:latin typeface="Calibri" panose="020F0502020204030204" pitchFamily="34" charset="0"/>
              </a:rPr>
              <a:t>Periférico</a:t>
            </a:r>
          </a:p>
        </p:txBody>
      </p:sp>
      <p:cxnSp>
        <p:nvCxnSpPr>
          <p:cNvPr id="21" name="Conector de seta reta 20"/>
          <p:cNvCxnSpPr/>
          <p:nvPr/>
        </p:nvCxnSpPr>
        <p:spPr>
          <a:xfrm rot="5400000" flipH="1" flipV="1">
            <a:off x="7358062" y="2286001"/>
            <a:ext cx="428625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rot="16200000" flipH="1">
            <a:off x="7358062" y="3357563"/>
            <a:ext cx="428625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6" name="CaixaDeTexto 23"/>
          <p:cNvSpPr txBox="1">
            <a:spLocks noChangeArrowheads="1"/>
          </p:cNvSpPr>
          <p:nvPr/>
        </p:nvSpPr>
        <p:spPr bwMode="auto">
          <a:xfrm>
            <a:off x="7143750" y="1714500"/>
            <a:ext cx="1220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Inflamação</a:t>
            </a:r>
          </a:p>
        </p:txBody>
      </p:sp>
      <p:sp>
        <p:nvSpPr>
          <p:cNvPr id="10257" name="CaixaDeTexto 24"/>
          <p:cNvSpPr txBox="1">
            <a:spLocks noChangeArrowheads="1"/>
          </p:cNvSpPr>
          <p:nvPr/>
        </p:nvSpPr>
        <p:spPr bwMode="auto">
          <a:xfrm>
            <a:off x="7143750" y="3857625"/>
            <a:ext cx="1509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Hiperestimulo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2438</Words>
  <Application>Microsoft Office PowerPoint</Application>
  <PresentationFormat>Apresentação na tela (4:3)</PresentationFormat>
  <Paragraphs>365</Paragraphs>
  <Slides>52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6" baseType="lpstr">
      <vt:lpstr>Arial</vt:lpstr>
      <vt:lpstr>Calibri</vt:lpstr>
      <vt:lpstr>Tahoma</vt:lpstr>
      <vt:lpstr>Tema do Office</vt:lpstr>
      <vt:lpstr>Cefaléias</vt:lpstr>
      <vt:lpstr>Sumário da Apresentação</vt:lpstr>
      <vt:lpstr>Fisiopatologia</vt:lpstr>
      <vt:lpstr>O que é enxaqueca ?</vt:lpstr>
      <vt:lpstr>Estruturas Sensíveis a dor</vt:lpstr>
      <vt:lpstr>Caminho da Cefaléia</vt:lpstr>
      <vt:lpstr>Fatores Genéticos</vt:lpstr>
      <vt:lpstr>1º Hipótese : Lashey</vt:lpstr>
      <vt:lpstr>Teoria Vasogênica</vt:lpstr>
      <vt:lpstr>Investigação funcional por Neuroimagem</vt:lpstr>
      <vt:lpstr>Investigação por BOLD</vt:lpstr>
      <vt:lpstr>Teoria Cortical Spreding Depression</vt:lpstr>
      <vt:lpstr>Alteração Cortical</vt:lpstr>
      <vt:lpstr>Investigação por Difusion Weight Imaging (DWI)</vt:lpstr>
      <vt:lpstr>Sensibilização Periférica</vt:lpstr>
      <vt:lpstr>Teoria Inflamação Neuronal Estéril</vt:lpstr>
      <vt:lpstr>Critério Diagnóstico</vt:lpstr>
      <vt:lpstr>Etiologia</vt:lpstr>
      <vt:lpstr>Cefaléias Primárias</vt:lpstr>
      <vt:lpstr>3-Cefaléia em salva e outras cefaléias trigemino-autonômica</vt:lpstr>
      <vt:lpstr>Descrição:  Crises de dor forte, estritamente unilateral, na região orbital,supra-orbital,temporal ou em qualquer combinação dessas áreas, durando de 15 a 180 minutos e ocorrendo desde uma vez a cada dois dias até oito vezes por dia. As crises associam-se a um ou mais dos seguintes aspectos,todos os quais ipsilaterais à dor: hiperemia conjuntival, lacrimejamento, congestão nasal,rinorréia, sudorese na fronte e na face, miose, ptose, edema palpebral.Durante as crises, a maioria dos pacientes fica inquieta ou agitada.</vt:lpstr>
      <vt:lpstr>Critérios diagnósticos:  A. Pelo menos 5 crises preenchendo os critérios de B a D B. Dor forte e muito forte unilateral, orbitária, supra-orbitária e/ou temporal, durando de 15 a 180 minutos, se não tratada1 C. A cefaléia acompanha-se de pelo menos um dos seguintes: 1. hiperemia conjuntival e/ou lacrimejamento ipsilaterais 2. congestão nasal e/ou rinorréia ipsilaterais 3. edema palpebral ipsilateral 4. sudorese frontal e facial ipsilateral 5. miose e/ou ptose ipsilateral 6. sensação de inquietude ou agitação D. As crises têm uma freqüência de uma a cada dois dias a oito por dia2 E. Não atribuída a outro transtorno</vt:lpstr>
      <vt:lpstr>3.1.1 Cefaléia em salvas episódica</vt:lpstr>
      <vt:lpstr>  3.1.2 Cefaléia em salvas crônica </vt:lpstr>
      <vt:lpstr>3.2 Hemicrania paroxística </vt:lpstr>
      <vt:lpstr>3.2.1 Hemicrania  paroxística episódica </vt:lpstr>
      <vt:lpstr> </vt:lpstr>
      <vt:lpstr>Apresentação do PowerPoint</vt:lpstr>
      <vt:lpstr>3.3 Cefaléia de curta duração, unilateral, neuralgiforme com hiperemia conjuntival e lacrimejamento (SUNCT)</vt:lpstr>
      <vt:lpstr>3.4 Provável cefaléia trigêmino-autonômica</vt:lpstr>
      <vt:lpstr> </vt:lpstr>
      <vt:lpstr>3.4.3 Provável cefaléia de curta duração, unilateral, neuralgiforme com hipermia conjuntival e lacrimejamento (SUNCT)</vt:lpstr>
      <vt:lpstr>Cefaleia Tensional</vt:lpstr>
      <vt:lpstr>Critérios Diagnósticos</vt:lpstr>
      <vt:lpstr>Critérios Diagnósticos</vt:lpstr>
      <vt:lpstr>Critérios Diagnósticos</vt:lpstr>
      <vt:lpstr>Critérios Diagnósticos</vt:lpstr>
      <vt:lpstr>Migrânea(Enxaqueca)</vt:lpstr>
      <vt:lpstr>Tipos de Migrânea</vt:lpstr>
      <vt:lpstr>Critérios Diagnósticos</vt:lpstr>
      <vt:lpstr>Critérios Diagnósticos</vt:lpstr>
      <vt:lpstr>Critérios Diagnósticos</vt:lpstr>
      <vt:lpstr>Tratamento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Cliente</cp:lastModifiedBy>
  <cp:revision>39</cp:revision>
  <dcterms:created xsi:type="dcterms:W3CDTF">2014-06-29T12:42:03Z</dcterms:created>
  <dcterms:modified xsi:type="dcterms:W3CDTF">2014-08-04T21:18:57Z</dcterms:modified>
</cp:coreProperties>
</file>