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99" r:id="rId2"/>
    <p:sldId id="595" r:id="rId3"/>
    <p:sldId id="304" r:id="rId4"/>
    <p:sldId id="539" r:id="rId5"/>
    <p:sldId id="510" r:id="rId6"/>
    <p:sldId id="538" r:id="rId7"/>
    <p:sldId id="577" r:id="rId8"/>
    <p:sldId id="447" r:id="rId9"/>
    <p:sldId id="581" r:id="rId10"/>
    <p:sldId id="520" r:id="rId11"/>
    <p:sldId id="453" r:id="rId12"/>
    <p:sldId id="582" r:id="rId13"/>
    <p:sldId id="583" r:id="rId14"/>
    <p:sldId id="597" r:id="rId15"/>
    <p:sldId id="543" r:id="rId16"/>
    <p:sldId id="570" r:id="rId17"/>
    <p:sldId id="571" r:id="rId18"/>
    <p:sldId id="553" r:id="rId19"/>
    <p:sldId id="554" r:id="rId20"/>
    <p:sldId id="566" r:id="rId21"/>
    <p:sldId id="556" r:id="rId22"/>
    <p:sldId id="557" r:id="rId23"/>
    <p:sldId id="559" r:id="rId24"/>
    <p:sldId id="587" r:id="rId25"/>
    <p:sldId id="588" r:id="rId26"/>
    <p:sldId id="589" r:id="rId27"/>
    <p:sldId id="565" r:id="rId28"/>
    <p:sldId id="547" r:id="rId29"/>
    <p:sldId id="590" r:id="rId30"/>
    <p:sldId id="593" r:id="rId31"/>
    <p:sldId id="591" r:id="rId32"/>
    <p:sldId id="592" r:id="rId33"/>
    <p:sldId id="548" r:id="rId34"/>
    <p:sldId id="560" r:id="rId35"/>
    <p:sldId id="561" r:id="rId36"/>
    <p:sldId id="563" r:id="rId37"/>
    <p:sldId id="564" r:id="rId38"/>
    <p:sldId id="594" r:id="rId3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99"/>
    <a:srgbClr val="00FF99"/>
    <a:srgbClr val="FFFFC1"/>
    <a:srgbClr val="FFFF99"/>
    <a:srgbClr val="FFCCFF"/>
    <a:srgbClr val="FFFF66"/>
    <a:srgbClr val="FF0066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98" autoAdjust="0"/>
    <p:restoredTop sz="89606" autoAdjust="0"/>
  </p:normalViewPr>
  <p:slideViewPr>
    <p:cSldViewPr>
      <p:cViewPr varScale="1">
        <p:scale>
          <a:sx n="102" d="100"/>
          <a:sy n="102" d="100"/>
        </p:scale>
        <p:origin x="-1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9A35F5-11D9-4FB4-96BE-38ECFE7B20D0}" type="datetimeFigureOut">
              <a:rPr lang="pt-BR"/>
              <a:pPr>
                <a:defRPr/>
              </a:pPr>
              <a:t>8/6/2014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A2783C-B5DA-4F4A-902A-30E7BBB5F0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18568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</p:txBody>
      </p:sp>
      <p:sp>
        <p:nvSpPr>
          <p:cNvPr id="768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B70084-4B22-41D8-A45B-0EB35CAA8E4D}" type="slidenum">
              <a:rPr lang="pt-BR" smtClean="0"/>
              <a:pPr/>
              <a:t>4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6FC61-4359-4C1F-A86B-26430E4BB326}" type="slidenum">
              <a:rPr lang="pt-BR"/>
              <a:pPr/>
              <a:t>14</a:t>
            </a:fld>
            <a:endParaRPr lang="pt-B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E52BAA-0C22-4A3E-A860-8D0A70ED56F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AE0A3-715D-4D37-9D82-13B0C82CD66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8E0E2A-BDED-40EC-A0B1-37247A590EF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778563-5D21-4399-9386-F119C2274EC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A49118-2E99-4C88-8063-858B1857D0F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3460CB-8ED4-4FAE-AD9F-7C92D9231F3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7CABF4-1615-4497-93B0-95CDAD7A3BE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9A2B53-AE06-4FC7-A160-89E5DBDF97E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A808B-442C-4407-9420-61E1AABD831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DBD74-1536-4753-B8B4-D24D85CE7EA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48B3B8-64D0-4F65-A98F-E0D66774EC7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539162-A704-41C7-BCDE-2171268D024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0" y="5586882"/>
            <a:ext cx="7572396" cy="11997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Arthur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Dias, Bruna Silva, Eduardo Hiroshi, Fernanda Yamamoto e Guilherme </a:t>
            </a:r>
            <a:r>
              <a:rPr lang="pt-BR" dirty="0" err="1" smtClean="0">
                <a:solidFill>
                  <a:schemeClr val="bg1">
                    <a:lumMod val="85000"/>
                  </a:schemeClr>
                </a:solidFill>
              </a:rPr>
              <a:t>Kamano</a:t>
            </a:r>
            <a:endParaRPr lang="pt-BR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Ambulatório </a:t>
            </a:r>
            <a:r>
              <a:rPr lang="pt-BR" dirty="0" err="1" smtClean="0">
                <a:solidFill>
                  <a:schemeClr val="bg1">
                    <a:lumMod val="85000"/>
                  </a:schemeClr>
                </a:solidFill>
              </a:rPr>
              <a:t>Cefaleias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 – Prof. Dr. Milton </a:t>
            </a:r>
            <a:r>
              <a:rPr lang="pt-BR" dirty="0" err="1" smtClean="0">
                <a:solidFill>
                  <a:schemeClr val="bg1">
                    <a:lumMod val="85000"/>
                  </a:schemeClr>
                </a:solidFill>
              </a:rPr>
              <a:t>Marchioli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7772400" cy="1829761"/>
          </a:xfrm>
        </p:spPr>
        <p:txBody>
          <a:bodyPr>
            <a:normAutofit/>
          </a:bodyPr>
          <a:lstStyle/>
          <a:p>
            <a:r>
              <a:rPr lang="pt-BR" sz="6600" dirty="0" smtClean="0"/>
              <a:t>Cefaléias</a:t>
            </a:r>
            <a:endParaRPr lang="pt-BR" sz="6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429520" y="6406480"/>
            <a:ext cx="163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pt-BR" altLang="ja-JP" dirty="0" err="1" smtClean="0">
                <a:latin typeface="Lucida Sans" pitchFamily="34" charset="0"/>
              </a:rPr>
              <a:t>Jun</a:t>
            </a:r>
            <a:r>
              <a:rPr kumimoji="1" lang="pt-BR" altLang="ja-JP" dirty="0" smtClean="0">
                <a:latin typeface="Lucida Sans" pitchFamily="34" charset="0"/>
              </a:rPr>
              <a:t>/2014</a:t>
            </a:r>
            <a:endParaRPr kumimoji="1" lang="ja-JP" altLang="en-US" dirty="0"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15940"/>
            <a:ext cx="8286808" cy="457203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SzPct val="100000"/>
              <a:buFont typeface="Wingdings" pitchFamily="2" charset="2"/>
              <a:buChar char="Ø"/>
              <a:defRPr/>
            </a:pPr>
            <a:r>
              <a:rPr lang="pt-BR" sz="2000" b="1" dirty="0" smtClean="0">
                <a:latin typeface="Trebuchet MS" pitchFamily="34" charset="0"/>
              </a:rPr>
              <a:t>Característica da dor:</a:t>
            </a:r>
            <a:r>
              <a:rPr lang="pt-BR" sz="2000" dirty="0" smtClean="0">
                <a:latin typeface="Trebuchet MS" pitchFamily="34" charset="0"/>
              </a:rPr>
              <a:t> pulsátil (enxaqueca), pressão, peso (CTT), lancinante (cefaléia em salvas), pontadas (cefaléia idiopática em facadas), choques, queimação (neuralgias)</a:t>
            </a:r>
          </a:p>
          <a:p>
            <a:pPr algn="just">
              <a:lnSpc>
                <a:spcPct val="80000"/>
              </a:lnSpc>
              <a:buSzPct val="100000"/>
              <a:buFont typeface="Wingdings" pitchFamily="2" charset="2"/>
              <a:buChar char="Ø"/>
              <a:defRPr/>
            </a:pPr>
            <a:r>
              <a:rPr lang="pt-BR" sz="2000" b="1" dirty="0" smtClean="0">
                <a:latin typeface="Trebuchet MS" pitchFamily="34" charset="0"/>
              </a:rPr>
              <a:t>Duração:</a:t>
            </a:r>
            <a:r>
              <a:rPr lang="pt-BR" sz="2000" dirty="0" smtClean="0">
                <a:latin typeface="Trebuchet MS" pitchFamily="34" charset="0"/>
              </a:rPr>
              <a:t> muito curta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neuralgias e cefaléia idiopática em pontadas; curta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cefaléia da tosse, SUNCT, hemicrania paroxística; 30 minutos a 3 horas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cefaléia em salvas, cefaléia hípnica; mais de 4 horas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CTT, enxaqueca, hemicrania contínua, CCD, cefaléia cervicogênica </a:t>
            </a:r>
          </a:p>
          <a:p>
            <a:pPr algn="just">
              <a:lnSpc>
                <a:spcPct val="80000"/>
              </a:lnSpc>
              <a:buSzPct val="100000"/>
              <a:buFont typeface="Wingdings" pitchFamily="2" charset="2"/>
              <a:buChar char="Ø"/>
              <a:defRPr/>
            </a:pPr>
            <a:r>
              <a:rPr lang="pt-BR" sz="2000" b="1" dirty="0" smtClean="0">
                <a:latin typeface="Trebuchet MS" pitchFamily="34" charset="0"/>
              </a:rPr>
              <a:t>Horário de aparecimento:</a:t>
            </a:r>
            <a:r>
              <a:rPr lang="pt-BR" sz="2000" dirty="0" smtClean="0">
                <a:latin typeface="Trebuchet MS" pitchFamily="34" charset="0"/>
              </a:rPr>
              <a:t> durante a noite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crise noturna de cefaléia em salvas; à noite ou ao despertar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cefaléia hípnica; matutina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HIC, feocromocitoma, HA; fim da tarde</a:t>
            </a:r>
            <a:r>
              <a:rPr lang="pt-BR" sz="2000" dirty="0" smtClean="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pt-BR" sz="2000" dirty="0" smtClean="0">
                <a:latin typeface="Trebuchet MS" pitchFamily="34" charset="0"/>
              </a:rPr>
              <a:t> CTT</a:t>
            </a:r>
          </a:p>
          <a:p>
            <a:pPr algn="just">
              <a:lnSpc>
                <a:spcPct val="80000"/>
              </a:lnSpc>
              <a:buSzPct val="100000"/>
              <a:buFont typeface="Wingdings" pitchFamily="2" charset="2"/>
              <a:buChar char="Ø"/>
              <a:defRPr/>
            </a:pPr>
            <a:r>
              <a:rPr lang="pt-BR" sz="2000" b="1" dirty="0" smtClean="0">
                <a:latin typeface="Trebuchet MS" pitchFamily="34" charset="0"/>
              </a:rPr>
              <a:t>Unilaterais sem mudança de lado:</a:t>
            </a:r>
            <a:r>
              <a:rPr lang="pt-BR" sz="2000" dirty="0" smtClean="0">
                <a:latin typeface="Trebuchet MS" pitchFamily="34" charset="0"/>
              </a:rPr>
              <a:t> cefalalgias trigêmino-autonômicas,neuralgias, cefaléia cervicogênica, hemicrania contínua.</a:t>
            </a:r>
          </a:p>
          <a:p>
            <a:pPr algn="just">
              <a:lnSpc>
                <a:spcPct val="80000"/>
              </a:lnSpc>
              <a:buSzPct val="100000"/>
              <a:buFont typeface="Wingdings" pitchFamily="2" charset="2"/>
              <a:buChar char="Ø"/>
              <a:defRPr/>
            </a:pPr>
            <a:r>
              <a:rPr lang="pt-BR" sz="2000" b="1" dirty="0" smtClean="0">
                <a:latin typeface="Trebuchet MS" pitchFamily="34" charset="0"/>
              </a:rPr>
              <a:t>Fatores desencadeadores específicos:</a:t>
            </a:r>
            <a:r>
              <a:rPr lang="pt-BR" sz="2000" dirty="0" smtClean="0">
                <a:latin typeface="Trebuchet MS" pitchFamily="34" charset="0"/>
              </a:rPr>
              <a:t> cefaléia da tosse, cefaléia do esforço físico, cefaléia associada à atividade sexual, cefaléia por compressão externa, enxaqueca menstrual, cefaléia </a:t>
            </a:r>
            <a:r>
              <a:rPr lang="pt-BR" sz="1800" dirty="0" smtClean="0">
                <a:latin typeface="Trebuchet MS" pitchFamily="34" charset="0"/>
              </a:rPr>
              <a:t>hípnica.  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Dados da História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81000" y="1760538"/>
            <a:ext cx="7500990" cy="378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Cefaléia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Aguda </a:t>
            </a: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Emergente:</a:t>
            </a:r>
            <a:endParaRPr lang="pt-BR" sz="2400" dirty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Primeira crise de enxaqueca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Hemorragia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Subaracnoide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Meningite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Sinusite </a:t>
            </a: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e Celulite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Glaucoma agudo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Arterite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Dissecção arterial aguda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Crise hipertensiva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AVC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Evolução Temporal da 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6240" y="1719252"/>
            <a:ext cx="52149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Cefaléia Aguda Recorrente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Cefaléias Primárias (sobretudo enxaqueca)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Cefaléia por retirada de substância (ressaca)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Cefaléia por hipotensão intracraniana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Cefaléia por drogas (nifedipina, nitratos, etc)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Neuralgias, HIC intermitente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Evolução Temporal</a:t>
            </a:r>
            <a:r>
              <a:rPr lang="pt-BR" baseline="0" dirty="0" smtClean="0"/>
              <a:t> da 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500174"/>
            <a:ext cx="42148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>
                <a:srgbClr val="FF9933"/>
              </a:buClr>
              <a:buSzPct val="150000"/>
              <a:buFont typeface="Wingdings" pitchFamily="2" charset="2"/>
              <a:buNone/>
            </a:pPr>
            <a:r>
              <a:rPr lang="pt-BR" u="sng" dirty="0" smtClean="0">
                <a:solidFill>
                  <a:schemeClr val="tx1"/>
                </a:solidFill>
                <a:latin typeface="Trebuchet MS" pitchFamily="34" charset="0"/>
              </a:rPr>
              <a:t>Cefaléia crônica não progressiva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Tumor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Patologia oftalmológica?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Patologia cervical?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Pseudotumor cerebral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Estados psiquiátricos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Cefaléia tipo tensão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Enxaqueca transformada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Uso abusivo de analgésicos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Cefaléia crônica diária de novo início</a:t>
            </a:r>
            <a:endParaRPr lang="pt-BR" b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9190" y="1500174"/>
            <a:ext cx="38576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>
                <a:srgbClr val="FF9933"/>
              </a:buClr>
              <a:buSzPct val="150000"/>
              <a:buFont typeface="Wingdings" pitchFamily="2" charset="2"/>
              <a:buNone/>
            </a:pPr>
            <a:r>
              <a:rPr lang="pt-BR" u="sng" dirty="0" smtClean="0">
                <a:solidFill>
                  <a:schemeClr val="tx1"/>
                </a:solidFill>
                <a:latin typeface="Trebuchet MS" pitchFamily="34" charset="0"/>
              </a:rPr>
              <a:t>Cefaléia crônica progressiva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Hipotensão liquórica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Cefaléia associada a drogas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Infecções do sistema</a:t>
            </a:r>
          </a:p>
          <a:p>
            <a:pPr lvl="1" eaLnBrk="0" hangingPunct="0"/>
            <a:r>
              <a:rPr lang="pt-BR" b="0" dirty="0" smtClean="0">
                <a:solidFill>
                  <a:schemeClr val="tx1"/>
                </a:solidFill>
                <a:latin typeface="Trebuchet MS" pitchFamily="34" charset="0"/>
              </a:rPr>
              <a:t> nervoso central</a:t>
            </a:r>
          </a:p>
          <a:p>
            <a:pPr lvl="1" eaLnBrk="0" hangingPunct="0">
              <a:buSzPct val="100000"/>
              <a:buFont typeface="Arial" pitchFamily="34" charset="0"/>
              <a:buChar char="•"/>
            </a:pPr>
            <a:endParaRPr lang="pt-BR" sz="2400" b="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Evolução Temporal da 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1141413" y="1616075"/>
            <a:ext cx="0" cy="422751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2" name="Freeform 4"/>
          <p:cNvSpPr>
            <a:spLocks/>
          </p:cNvSpPr>
          <p:nvPr/>
        </p:nvSpPr>
        <p:spPr bwMode="auto">
          <a:xfrm>
            <a:off x="1168400" y="2927350"/>
            <a:ext cx="1281113" cy="469900"/>
          </a:xfrm>
          <a:custGeom>
            <a:avLst/>
            <a:gdLst/>
            <a:ahLst/>
            <a:cxnLst>
              <a:cxn ang="0">
                <a:pos x="0" y="191"/>
              </a:cxn>
              <a:cxn ang="0">
                <a:pos x="2" y="170"/>
              </a:cxn>
              <a:cxn ang="0">
                <a:pos x="8" y="150"/>
              </a:cxn>
              <a:cxn ang="0">
                <a:pos x="25" y="113"/>
              </a:cxn>
              <a:cxn ang="0">
                <a:pos x="37" y="91"/>
              </a:cxn>
              <a:cxn ang="0">
                <a:pos x="54" y="72"/>
              </a:cxn>
              <a:cxn ang="0">
                <a:pos x="84" y="45"/>
              </a:cxn>
              <a:cxn ang="0">
                <a:pos x="103" y="30"/>
              </a:cxn>
              <a:cxn ang="0">
                <a:pos x="126" y="21"/>
              </a:cxn>
              <a:cxn ang="0">
                <a:pos x="151" y="13"/>
              </a:cxn>
              <a:cxn ang="0">
                <a:pos x="201" y="5"/>
              </a:cxn>
              <a:cxn ang="0">
                <a:pos x="252" y="5"/>
              </a:cxn>
              <a:cxn ang="0">
                <a:pos x="279" y="0"/>
              </a:cxn>
              <a:cxn ang="0">
                <a:pos x="302" y="5"/>
              </a:cxn>
              <a:cxn ang="0">
                <a:pos x="318" y="18"/>
              </a:cxn>
              <a:cxn ang="0">
                <a:pos x="324" y="32"/>
              </a:cxn>
              <a:cxn ang="0">
                <a:pos x="329" y="49"/>
              </a:cxn>
              <a:cxn ang="0">
                <a:pos x="344" y="69"/>
              </a:cxn>
              <a:cxn ang="0">
                <a:pos x="357" y="77"/>
              </a:cxn>
              <a:cxn ang="0">
                <a:pos x="369" y="86"/>
              </a:cxn>
              <a:cxn ang="0">
                <a:pos x="374" y="97"/>
              </a:cxn>
              <a:cxn ang="0">
                <a:pos x="378" y="110"/>
              </a:cxn>
              <a:cxn ang="0">
                <a:pos x="398" y="146"/>
              </a:cxn>
              <a:cxn ang="0">
                <a:pos x="414" y="166"/>
              </a:cxn>
              <a:cxn ang="0">
                <a:pos x="431" y="187"/>
              </a:cxn>
              <a:cxn ang="0">
                <a:pos x="453" y="223"/>
              </a:cxn>
              <a:cxn ang="0">
                <a:pos x="460" y="244"/>
              </a:cxn>
              <a:cxn ang="0">
                <a:pos x="470" y="263"/>
              </a:cxn>
              <a:cxn ang="0">
                <a:pos x="499" y="289"/>
              </a:cxn>
              <a:cxn ang="0">
                <a:pos x="537" y="295"/>
              </a:cxn>
              <a:cxn ang="0">
                <a:pos x="558" y="295"/>
              </a:cxn>
              <a:cxn ang="0">
                <a:pos x="570" y="290"/>
              </a:cxn>
              <a:cxn ang="0">
                <a:pos x="583" y="282"/>
              </a:cxn>
              <a:cxn ang="0">
                <a:pos x="604" y="271"/>
              </a:cxn>
              <a:cxn ang="0">
                <a:pos x="632" y="259"/>
              </a:cxn>
              <a:cxn ang="0">
                <a:pos x="650" y="252"/>
              </a:cxn>
              <a:cxn ang="0">
                <a:pos x="688" y="223"/>
              </a:cxn>
              <a:cxn ang="0">
                <a:pos x="707" y="201"/>
              </a:cxn>
              <a:cxn ang="0">
                <a:pos x="715" y="184"/>
              </a:cxn>
              <a:cxn ang="0">
                <a:pos x="722" y="167"/>
              </a:cxn>
              <a:cxn ang="0">
                <a:pos x="738" y="142"/>
              </a:cxn>
              <a:cxn ang="0">
                <a:pos x="751" y="124"/>
              </a:cxn>
              <a:cxn ang="0">
                <a:pos x="760" y="111"/>
              </a:cxn>
              <a:cxn ang="0">
                <a:pos x="789" y="94"/>
              </a:cxn>
              <a:cxn ang="0">
                <a:pos x="798" y="92"/>
              </a:cxn>
              <a:cxn ang="0">
                <a:pos x="806" y="94"/>
              </a:cxn>
            </a:cxnLst>
            <a:rect l="0" t="0" r="r" b="b"/>
            <a:pathLst>
              <a:path w="807" h="296">
                <a:moveTo>
                  <a:pt x="0" y="191"/>
                </a:moveTo>
                <a:lnTo>
                  <a:pt x="2" y="170"/>
                </a:lnTo>
                <a:lnTo>
                  <a:pt x="8" y="150"/>
                </a:lnTo>
                <a:lnTo>
                  <a:pt x="25" y="113"/>
                </a:lnTo>
                <a:lnTo>
                  <a:pt x="37" y="91"/>
                </a:lnTo>
                <a:lnTo>
                  <a:pt x="54" y="72"/>
                </a:lnTo>
                <a:lnTo>
                  <a:pt x="84" y="45"/>
                </a:lnTo>
                <a:lnTo>
                  <a:pt x="103" y="30"/>
                </a:lnTo>
                <a:lnTo>
                  <a:pt x="126" y="21"/>
                </a:lnTo>
                <a:lnTo>
                  <a:pt x="151" y="13"/>
                </a:lnTo>
                <a:lnTo>
                  <a:pt x="201" y="5"/>
                </a:lnTo>
                <a:lnTo>
                  <a:pt x="252" y="5"/>
                </a:lnTo>
                <a:lnTo>
                  <a:pt x="279" y="0"/>
                </a:lnTo>
                <a:lnTo>
                  <a:pt x="302" y="5"/>
                </a:lnTo>
                <a:lnTo>
                  <a:pt x="318" y="18"/>
                </a:lnTo>
                <a:lnTo>
                  <a:pt x="324" y="32"/>
                </a:lnTo>
                <a:lnTo>
                  <a:pt x="329" y="49"/>
                </a:lnTo>
                <a:lnTo>
                  <a:pt x="344" y="69"/>
                </a:lnTo>
                <a:lnTo>
                  <a:pt x="357" y="77"/>
                </a:lnTo>
                <a:lnTo>
                  <a:pt x="369" y="86"/>
                </a:lnTo>
                <a:lnTo>
                  <a:pt x="374" y="97"/>
                </a:lnTo>
                <a:lnTo>
                  <a:pt x="378" y="110"/>
                </a:lnTo>
                <a:lnTo>
                  <a:pt x="398" y="146"/>
                </a:lnTo>
                <a:lnTo>
                  <a:pt x="414" y="166"/>
                </a:lnTo>
                <a:lnTo>
                  <a:pt x="431" y="187"/>
                </a:lnTo>
                <a:lnTo>
                  <a:pt x="453" y="223"/>
                </a:lnTo>
                <a:lnTo>
                  <a:pt x="460" y="244"/>
                </a:lnTo>
                <a:lnTo>
                  <a:pt x="470" y="263"/>
                </a:lnTo>
                <a:lnTo>
                  <a:pt x="499" y="289"/>
                </a:lnTo>
                <a:lnTo>
                  <a:pt x="537" y="295"/>
                </a:lnTo>
                <a:lnTo>
                  <a:pt x="558" y="295"/>
                </a:lnTo>
                <a:lnTo>
                  <a:pt x="570" y="290"/>
                </a:lnTo>
                <a:lnTo>
                  <a:pt x="583" y="282"/>
                </a:lnTo>
                <a:lnTo>
                  <a:pt x="604" y="271"/>
                </a:lnTo>
                <a:lnTo>
                  <a:pt x="632" y="259"/>
                </a:lnTo>
                <a:lnTo>
                  <a:pt x="650" y="252"/>
                </a:lnTo>
                <a:lnTo>
                  <a:pt x="688" y="223"/>
                </a:lnTo>
                <a:lnTo>
                  <a:pt x="707" y="201"/>
                </a:lnTo>
                <a:lnTo>
                  <a:pt x="715" y="184"/>
                </a:lnTo>
                <a:lnTo>
                  <a:pt x="722" y="167"/>
                </a:lnTo>
                <a:lnTo>
                  <a:pt x="738" y="142"/>
                </a:lnTo>
                <a:lnTo>
                  <a:pt x="751" y="124"/>
                </a:lnTo>
                <a:lnTo>
                  <a:pt x="760" y="111"/>
                </a:lnTo>
                <a:lnTo>
                  <a:pt x="789" y="94"/>
                </a:lnTo>
                <a:lnTo>
                  <a:pt x="798" y="92"/>
                </a:lnTo>
                <a:lnTo>
                  <a:pt x="806" y="94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3" name="Freeform 5"/>
          <p:cNvSpPr>
            <a:spLocks/>
          </p:cNvSpPr>
          <p:nvPr/>
        </p:nvSpPr>
        <p:spPr bwMode="auto">
          <a:xfrm>
            <a:off x="2646363" y="2820988"/>
            <a:ext cx="3732212" cy="893762"/>
          </a:xfrm>
          <a:custGeom>
            <a:avLst/>
            <a:gdLst/>
            <a:ahLst/>
            <a:cxnLst>
              <a:cxn ang="0">
                <a:pos x="59" y="169"/>
              </a:cxn>
              <a:cxn ang="0">
                <a:pos x="126" y="249"/>
              </a:cxn>
              <a:cxn ang="0">
                <a:pos x="160" y="298"/>
              </a:cxn>
              <a:cxn ang="0">
                <a:pos x="159" y="330"/>
              </a:cxn>
              <a:cxn ang="0">
                <a:pos x="160" y="362"/>
              </a:cxn>
              <a:cxn ang="0">
                <a:pos x="185" y="395"/>
              </a:cxn>
              <a:cxn ang="0">
                <a:pos x="227" y="402"/>
              </a:cxn>
              <a:cxn ang="0">
                <a:pos x="277" y="395"/>
              </a:cxn>
              <a:cxn ang="0">
                <a:pos x="312" y="399"/>
              </a:cxn>
              <a:cxn ang="0">
                <a:pos x="345" y="395"/>
              </a:cxn>
              <a:cxn ang="0">
                <a:pos x="391" y="371"/>
              </a:cxn>
              <a:cxn ang="0">
                <a:pos x="428" y="330"/>
              </a:cxn>
              <a:cxn ang="0">
                <a:pos x="462" y="282"/>
              </a:cxn>
              <a:cxn ang="0">
                <a:pos x="503" y="176"/>
              </a:cxn>
              <a:cxn ang="0">
                <a:pos x="525" y="109"/>
              </a:cxn>
              <a:cxn ang="0">
                <a:pos x="546" y="67"/>
              </a:cxn>
              <a:cxn ang="0">
                <a:pos x="613" y="15"/>
              </a:cxn>
              <a:cxn ang="0">
                <a:pos x="674" y="0"/>
              </a:cxn>
              <a:cxn ang="0">
                <a:pos x="730" y="15"/>
              </a:cxn>
              <a:cxn ang="0">
                <a:pos x="771" y="45"/>
              </a:cxn>
              <a:cxn ang="0">
                <a:pos x="798" y="96"/>
              </a:cxn>
              <a:cxn ang="0">
                <a:pos x="840" y="190"/>
              </a:cxn>
              <a:cxn ang="0">
                <a:pos x="873" y="290"/>
              </a:cxn>
              <a:cxn ang="0">
                <a:pos x="903" y="380"/>
              </a:cxn>
              <a:cxn ang="0">
                <a:pos x="916" y="443"/>
              </a:cxn>
              <a:cxn ang="0">
                <a:pos x="939" y="494"/>
              </a:cxn>
              <a:cxn ang="0">
                <a:pos x="999" y="548"/>
              </a:cxn>
              <a:cxn ang="0">
                <a:pos x="1074" y="556"/>
              </a:cxn>
              <a:cxn ang="0">
                <a:pos x="1138" y="540"/>
              </a:cxn>
              <a:cxn ang="0">
                <a:pos x="1183" y="499"/>
              </a:cxn>
              <a:cxn ang="0">
                <a:pos x="1225" y="444"/>
              </a:cxn>
              <a:cxn ang="0">
                <a:pos x="1241" y="403"/>
              </a:cxn>
              <a:cxn ang="0">
                <a:pos x="1251" y="322"/>
              </a:cxn>
              <a:cxn ang="0">
                <a:pos x="1264" y="247"/>
              </a:cxn>
              <a:cxn ang="0">
                <a:pos x="1262" y="203"/>
              </a:cxn>
              <a:cxn ang="0">
                <a:pos x="1276" y="145"/>
              </a:cxn>
              <a:cxn ang="0">
                <a:pos x="1329" y="134"/>
              </a:cxn>
              <a:cxn ang="0">
                <a:pos x="1393" y="145"/>
              </a:cxn>
              <a:cxn ang="0">
                <a:pos x="1407" y="165"/>
              </a:cxn>
              <a:cxn ang="0">
                <a:pos x="1419" y="193"/>
              </a:cxn>
              <a:cxn ang="0">
                <a:pos x="1452" y="217"/>
              </a:cxn>
              <a:cxn ang="0">
                <a:pos x="1544" y="217"/>
              </a:cxn>
              <a:cxn ang="0">
                <a:pos x="1595" y="193"/>
              </a:cxn>
              <a:cxn ang="0">
                <a:pos x="1631" y="156"/>
              </a:cxn>
              <a:cxn ang="0">
                <a:pos x="1670" y="128"/>
              </a:cxn>
              <a:cxn ang="0">
                <a:pos x="1712" y="117"/>
              </a:cxn>
              <a:cxn ang="0">
                <a:pos x="1754" y="128"/>
              </a:cxn>
              <a:cxn ang="0">
                <a:pos x="1783" y="155"/>
              </a:cxn>
              <a:cxn ang="0">
                <a:pos x="1814" y="184"/>
              </a:cxn>
              <a:cxn ang="0">
                <a:pos x="1835" y="214"/>
              </a:cxn>
              <a:cxn ang="0">
                <a:pos x="1838" y="233"/>
              </a:cxn>
              <a:cxn ang="0">
                <a:pos x="1869" y="250"/>
              </a:cxn>
              <a:cxn ang="0">
                <a:pos x="1911" y="244"/>
              </a:cxn>
              <a:cxn ang="0">
                <a:pos x="1931" y="227"/>
              </a:cxn>
              <a:cxn ang="0">
                <a:pos x="1972" y="185"/>
              </a:cxn>
              <a:cxn ang="0">
                <a:pos x="2023" y="185"/>
              </a:cxn>
              <a:cxn ang="0">
                <a:pos x="2106" y="217"/>
              </a:cxn>
              <a:cxn ang="0">
                <a:pos x="2161" y="253"/>
              </a:cxn>
              <a:cxn ang="0">
                <a:pos x="2219" y="310"/>
              </a:cxn>
              <a:cxn ang="0">
                <a:pos x="2274" y="346"/>
              </a:cxn>
              <a:cxn ang="0">
                <a:pos x="2316" y="362"/>
              </a:cxn>
              <a:cxn ang="0">
                <a:pos x="2350" y="379"/>
              </a:cxn>
            </a:cxnLst>
            <a:rect l="0" t="0" r="r" b="b"/>
            <a:pathLst>
              <a:path w="2351" h="563">
                <a:moveTo>
                  <a:pt x="0" y="161"/>
                </a:moveTo>
                <a:lnTo>
                  <a:pt x="59" y="169"/>
                </a:lnTo>
                <a:lnTo>
                  <a:pt x="93" y="209"/>
                </a:lnTo>
                <a:lnTo>
                  <a:pt x="126" y="249"/>
                </a:lnTo>
                <a:lnTo>
                  <a:pt x="147" y="272"/>
                </a:lnTo>
                <a:lnTo>
                  <a:pt x="160" y="298"/>
                </a:lnTo>
                <a:lnTo>
                  <a:pt x="162" y="317"/>
                </a:lnTo>
                <a:lnTo>
                  <a:pt x="159" y="330"/>
                </a:lnTo>
                <a:lnTo>
                  <a:pt x="156" y="343"/>
                </a:lnTo>
                <a:lnTo>
                  <a:pt x="160" y="362"/>
                </a:lnTo>
                <a:lnTo>
                  <a:pt x="168" y="382"/>
                </a:lnTo>
                <a:lnTo>
                  <a:pt x="185" y="395"/>
                </a:lnTo>
                <a:lnTo>
                  <a:pt x="209" y="403"/>
                </a:lnTo>
                <a:lnTo>
                  <a:pt x="227" y="402"/>
                </a:lnTo>
                <a:lnTo>
                  <a:pt x="247" y="397"/>
                </a:lnTo>
                <a:lnTo>
                  <a:pt x="277" y="395"/>
                </a:lnTo>
                <a:lnTo>
                  <a:pt x="299" y="396"/>
                </a:lnTo>
                <a:lnTo>
                  <a:pt x="312" y="399"/>
                </a:lnTo>
                <a:lnTo>
                  <a:pt x="325" y="399"/>
                </a:lnTo>
                <a:lnTo>
                  <a:pt x="345" y="395"/>
                </a:lnTo>
                <a:lnTo>
                  <a:pt x="374" y="382"/>
                </a:lnTo>
                <a:lnTo>
                  <a:pt x="391" y="371"/>
                </a:lnTo>
                <a:lnTo>
                  <a:pt x="406" y="355"/>
                </a:lnTo>
                <a:lnTo>
                  <a:pt x="428" y="330"/>
                </a:lnTo>
                <a:lnTo>
                  <a:pt x="447" y="307"/>
                </a:lnTo>
                <a:lnTo>
                  <a:pt x="462" y="282"/>
                </a:lnTo>
                <a:lnTo>
                  <a:pt x="496" y="209"/>
                </a:lnTo>
                <a:lnTo>
                  <a:pt x="503" y="176"/>
                </a:lnTo>
                <a:lnTo>
                  <a:pt x="512" y="145"/>
                </a:lnTo>
                <a:lnTo>
                  <a:pt x="525" y="109"/>
                </a:lnTo>
                <a:lnTo>
                  <a:pt x="533" y="86"/>
                </a:lnTo>
                <a:lnTo>
                  <a:pt x="546" y="67"/>
                </a:lnTo>
                <a:lnTo>
                  <a:pt x="571" y="40"/>
                </a:lnTo>
                <a:lnTo>
                  <a:pt x="613" y="15"/>
                </a:lnTo>
                <a:lnTo>
                  <a:pt x="649" y="5"/>
                </a:lnTo>
                <a:lnTo>
                  <a:pt x="674" y="0"/>
                </a:lnTo>
                <a:lnTo>
                  <a:pt x="698" y="3"/>
                </a:lnTo>
                <a:lnTo>
                  <a:pt x="730" y="15"/>
                </a:lnTo>
                <a:lnTo>
                  <a:pt x="757" y="30"/>
                </a:lnTo>
                <a:lnTo>
                  <a:pt x="771" y="45"/>
                </a:lnTo>
                <a:lnTo>
                  <a:pt x="781" y="65"/>
                </a:lnTo>
                <a:lnTo>
                  <a:pt x="798" y="96"/>
                </a:lnTo>
                <a:lnTo>
                  <a:pt x="827" y="153"/>
                </a:lnTo>
                <a:lnTo>
                  <a:pt x="840" y="190"/>
                </a:lnTo>
                <a:lnTo>
                  <a:pt x="850" y="229"/>
                </a:lnTo>
                <a:lnTo>
                  <a:pt x="873" y="290"/>
                </a:lnTo>
                <a:lnTo>
                  <a:pt x="892" y="339"/>
                </a:lnTo>
                <a:lnTo>
                  <a:pt x="903" y="380"/>
                </a:lnTo>
                <a:lnTo>
                  <a:pt x="910" y="414"/>
                </a:lnTo>
                <a:lnTo>
                  <a:pt x="916" y="443"/>
                </a:lnTo>
                <a:lnTo>
                  <a:pt x="925" y="469"/>
                </a:lnTo>
                <a:lnTo>
                  <a:pt x="939" y="494"/>
                </a:lnTo>
                <a:lnTo>
                  <a:pt x="963" y="520"/>
                </a:lnTo>
                <a:lnTo>
                  <a:pt x="999" y="548"/>
                </a:lnTo>
                <a:lnTo>
                  <a:pt x="1033" y="562"/>
                </a:lnTo>
                <a:lnTo>
                  <a:pt x="1074" y="556"/>
                </a:lnTo>
                <a:lnTo>
                  <a:pt x="1113" y="549"/>
                </a:lnTo>
                <a:lnTo>
                  <a:pt x="1138" y="540"/>
                </a:lnTo>
                <a:lnTo>
                  <a:pt x="1158" y="526"/>
                </a:lnTo>
                <a:lnTo>
                  <a:pt x="1183" y="499"/>
                </a:lnTo>
                <a:lnTo>
                  <a:pt x="1208" y="469"/>
                </a:lnTo>
                <a:lnTo>
                  <a:pt x="1225" y="444"/>
                </a:lnTo>
                <a:lnTo>
                  <a:pt x="1235" y="423"/>
                </a:lnTo>
                <a:lnTo>
                  <a:pt x="1241" y="403"/>
                </a:lnTo>
                <a:lnTo>
                  <a:pt x="1247" y="355"/>
                </a:lnTo>
                <a:lnTo>
                  <a:pt x="1251" y="322"/>
                </a:lnTo>
                <a:lnTo>
                  <a:pt x="1259" y="282"/>
                </a:lnTo>
                <a:lnTo>
                  <a:pt x="1264" y="247"/>
                </a:lnTo>
                <a:lnTo>
                  <a:pt x="1263" y="225"/>
                </a:lnTo>
                <a:lnTo>
                  <a:pt x="1262" y="203"/>
                </a:lnTo>
                <a:lnTo>
                  <a:pt x="1268" y="169"/>
                </a:lnTo>
                <a:lnTo>
                  <a:pt x="1276" y="145"/>
                </a:lnTo>
                <a:lnTo>
                  <a:pt x="1301" y="141"/>
                </a:lnTo>
                <a:lnTo>
                  <a:pt x="1329" y="134"/>
                </a:lnTo>
                <a:lnTo>
                  <a:pt x="1359" y="133"/>
                </a:lnTo>
                <a:lnTo>
                  <a:pt x="1393" y="145"/>
                </a:lnTo>
                <a:lnTo>
                  <a:pt x="1404" y="154"/>
                </a:lnTo>
                <a:lnTo>
                  <a:pt x="1407" y="165"/>
                </a:lnTo>
                <a:lnTo>
                  <a:pt x="1410" y="178"/>
                </a:lnTo>
                <a:lnTo>
                  <a:pt x="1419" y="193"/>
                </a:lnTo>
                <a:lnTo>
                  <a:pt x="1433" y="208"/>
                </a:lnTo>
                <a:lnTo>
                  <a:pt x="1452" y="217"/>
                </a:lnTo>
                <a:lnTo>
                  <a:pt x="1497" y="226"/>
                </a:lnTo>
                <a:lnTo>
                  <a:pt x="1544" y="217"/>
                </a:lnTo>
                <a:lnTo>
                  <a:pt x="1571" y="208"/>
                </a:lnTo>
                <a:lnTo>
                  <a:pt x="1595" y="193"/>
                </a:lnTo>
                <a:lnTo>
                  <a:pt x="1619" y="173"/>
                </a:lnTo>
                <a:lnTo>
                  <a:pt x="1631" y="156"/>
                </a:lnTo>
                <a:lnTo>
                  <a:pt x="1644" y="141"/>
                </a:lnTo>
                <a:lnTo>
                  <a:pt x="1670" y="128"/>
                </a:lnTo>
                <a:lnTo>
                  <a:pt x="1695" y="120"/>
                </a:lnTo>
                <a:lnTo>
                  <a:pt x="1712" y="117"/>
                </a:lnTo>
                <a:lnTo>
                  <a:pt x="1730" y="119"/>
                </a:lnTo>
                <a:lnTo>
                  <a:pt x="1754" y="128"/>
                </a:lnTo>
                <a:lnTo>
                  <a:pt x="1777" y="144"/>
                </a:lnTo>
                <a:lnTo>
                  <a:pt x="1783" y="155"/>
                </a:lnTo>
                <a:lnTo>
                  <a:pt x="1796" y="169"/>
                </a:lnTo>
                <a:lnTo>
                  <a:pt x="1814" y="184"/>
                </a:lnTo>
                <a:lnTo>
                  <a:pt x="1830" y="201"/>
                </a:lnTo>
                <a:lnTo>
                  <a:pt x="1835" y="214"/>
                </a:lnTo>
                <a:lnTo>
                  <a:pt x="1836" y="224"/>
                </a:lnTo>
                <a:lnTo>
                  <a:pt x="1838" y="233"/>
                </a:lnTo>
                <a:lnTo>
                  <a:pt x="1846" y="241"/>
                </a:lnTo>
                <a:lnTo>
                  <a:pt x="1869" y="250"/>
                </a:lnTo>
                <a:lnTo>
                  <a:pt x="1891" y="249"/>
                </a:lnTo>
                <a:lnTo>
                  <a:pt x="1911" y="244"/>
                </a:lnTo>
                <a:lnTo>
                  <a:pt x="1930" y="241"/>
                </a:lnTo>
                <a:lnTo>
                  <a:pt x="1931" y="227"/>
                </a:lnTo>
                <a:lnTo>
                  <a:pt x="1939" y="209"/>
                </a:lnTo>
                <a:lnTo>
                  <a:pt x="1972" y="185"/>
                </a:lnTo>
                <a:lnTo>
                  <a:pt x="1997" y="179"/>
                </a:lnTo>
                <a:lnTo>
                  <a:pt x="2023" y="185"/>
                </a:lnTo>
                <a:lnTo>
                  <a:pt x="2066" y="195"/>
                </a:lnTo>
                <a:lnTo>
                  <a:pt x="2106" y="217"/>
                </a:lnTo>
                <a:lnTo>
                  <a:pt x="2138" y="236"/>
                </a:lnTo>
                <a:lnTo>
                  <a:pt x="2161" y="253"/>
                </a:lnTo>
                <a:lnTo>
                  <a:pt x="2190" y="282"/>
                </a:lnTo>
                <a:lnTo>
                  <a:pt x="2219" y="310"/>
                </a:lnTo>
                <a:lnTo>
                  <a:pt x="2242" y="327"/>
                </a:lnTo>
                <a:lnTo>
                  <a:pt x="2274" y="346"/>
                </a:lnTo>
                <a:lnTo>
                  <a:pt x="2295" y="355"/>
                </a:lnTo>
                <a:lnTo>
                  <a:pt x="2316" y="362"/>
                </a:lnTo>
                <a:lnTo>
                  <a:pt x="2334" y="371"/>
                </a:lnTo>
                <a:lnTo>
                  <a:pt x="2350" y="379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4" name="Freeform 6"/>
          <p:cNvSpPr>
            <a:spLocks/>
          </p:cNvSpPr>
          <p:nvPr/>
        </p:nvSpPr>
        <p:spPr bwMode="auto">
          <a:xfrm>
            <a:off x="6683375" y="3243263"/>
            <a:ext cx="307975" cy="449262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23" y="277"/>
              </a:cxn>
              <a:cxn ang="0">
                <a:pos x="42" y="266"/>
              </a:cxn>
              <a:cxn ang="0">
                <a:pos x="56" y="246"/>
              </a:cxn>
              <a:cxn ang="0">
                <a:pos x="59" y="230"/>
              </a:cxn>
              <a:cxn ang="0">
                <a:pos x="60" y="212"/>
              </a:cxn>
              <a:cxn ang="0">
                <a:pos x="67" y="185"/>
              </a:cxn>
              <a:cxn ang="0">
                <a:pos x="79" y="145"/>
              </a:cxn>
              <a:cxn ang="0">
                <a:pos x="85" y="120"/>
              </a:cxn>
              <a:cxn ang="0">
                <a:pos x="95" y="97"/>
              </a:cxn>
              <a:cxn ang="0">
                <a:pos x="117" y="64"/>
              </a:cxn>
              <a:cxn ang="0">
                <a:pos x="137" y="40"/>
              </a:cxn>
              <a:cxn ang="0">
                <a:pos x="152" y="28"/>
              </a:cxn>
              <a:cxn ang="0">
                <a:pos x="169" y="17"/>
              </a:cxn>
              <a:cxn ang="0">
                <a:pos x="193" y="0"/>
              </a:cxn>
            </a:cxnLst>
            <a:rect l="0" t="0" r="r" b="b"/>
            <a:pathLst>
              <a:path w="194" h="283">
                <a:moveTo>
                  <a:pt x="0" y="282"/>
                </a:moveTo>
                <a:lnTo>
                  <a:pt x="23" y="277"/>
                </a:lnTo>
                <a:lnTo>
                  <a:pt x="42" y="266"/>
                </a:lnTo>
                <a:lnTo>
                  <a:pt x="56" y="246"/>
                </a:lnTo>
                <a:lnTo>
                  <a:pt x="59" y="230"/>
                </a:lnTo>
                <a:lnTo>
                  <a:pt x="60" y="212"/>
                </a:lnTo>
                <a:lnTo>
                  <a:pt x="67" y="185"/>
                </a:lnTo>
                <a:lnTo>
                  <a:pt x="79" y="145"/>
                </a:lnTo>
                <a:lnTo>
                  <a:pt x="85" y="120"/>
                </a:lnTo>
                <a:lnTo>
                  <a:pt x="95" y="97"/>
                </a:lnTo>
                <a:lnTo>
                  <a:pt x="117" y="64"/>
                </a:lnTo>
                <a:lnTo>
                  <a:pt x="137" y="40"/>
                </a:lnTo>
                <a:lnTo>
                  <a:pt x="152" y="28"/>
                </a:lnTo>
                <a:lnTo>
                  <a:pt x="169" y="17"/>
                </a:lnTo>
                <a:lnTo>
                  <a:pt x="193" y="0"/>
                </a:lnTo>
              </a:path>
            </a:pathLst>
          </a:custGeom>
          <a:noFill/>
          <a:ln w="508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5" name="Freeform 7"/>
          <p:cNvSpPr>
            <a:spLocks/>
          </p:cNvSpPr>
          <p:nvPr/>
        </p:nvSpPr>
        <p:spPr bwMode="auto">
          <a:xfrm>
            <a:off x="7016750" y="2881313"/>
            <a:ext cx="1208088" cy="1006475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11" y="213"/>
              </a:cxn>
              <a:cxn ang="0">
                <a:pos x="25" y="203"/>
              </a:cxn>
              <a:cxn ang="0">
                <a:pos x="54" y="192"/>
              </a:cxn>
              <a:cxn ang="0">
                <a:pos x="75" y="189"/>
              </a:cxn>
              <a:cxn ang="0">
                <a:pos x="96" y="192"/>
              </a:cxn>
              <a:cxn ang="0">
                <a:pos x="125" y="203"/>
              </a:cxn>
              <a:cxn ang="0">
                <a:pos x="161" y="223"/>
              </a:cxn>
              <a:cxn ang="0">
                <a:pos x="184" y="260"/>
              </a:cxn>
              <a:cxn ang="0">
                <a:pos x="211" y="307"/>
              </a:cxn>
              <a:cxn ang="0">
                <a:pos x="222" y="339"/>
              </a:cxn>
              <a:cxn ang="0">
                <a:pos x="229" y="374"/>
              </a:cxn>
              <a:cxn ang="0">
                <a:pos x="243" y="429"/>
              </a:cxn>
              <a:cxn ang="0">
                <a:pos x="251" y="465"/>
              </a:cxn>
              <a:cxn ang="0">
                <a:pos x="254" y="495"/>
              </a:cxn>
              <a:cxn ang="0">
                <a:pos x="254" y="541"/>
              </a:cxn>
              <a:cxn ang="0">
                <a:pos x="255" y="561"/>
              </a:cxn>
              <a:cxn ang="0">
                <a:pos x="260" y="580"/>
              </a:cxn>
              <a:cxn ang="0">
                <a:pos x="272" y="600"/>
              </a:cxn>
              <a:cxn ang="0">
                <a:pos x="293" y="623"/>
              </a:cxn>
              <a:cxn ang="0">
                <a:pos x="311" y="633"/>
              </a:cxn>
              <a:cxn ang="0">
                <a:pos x="335" y="631"/>
              </a:cxn>
              <a:cxn ang="0">
                <a:pos x="361" y="615"/>
              </a:cxn>
              <a:cxn ang="0">
                <a:pos x="374" y="594"/>
              </a:cxn>
              <a:cxn ang="0">
                <a:pos x="380" y="578"/>
              </a:cxn>
              <a:cxn ang="0">
                <a:pos x="382" y="561"/>
              </a:cxn>
              <a:cxn ang="0">
                <a:pos x="385" y="534"/>
              </a:cxn>
              <a:cxn ang="0">
                <a:pos x="390" y="499"/>
              </a:cxn>
              <a:cxn ang="0">
                <a:pos x="391" y="478"/>
              </a:cxn>
              <a:cxn ang="0">
                <a:pos x="390" y="456"/>
              </a:cxn>
              <a:cxn ang="0">
                <a:pos x="394" y="421"/>
              </a:cxn>
              <a:cxn ang="0">
                <a:pos x="397" y="382"/>
              </a:cxn>
              <a:cxn ang="0">
                <a:pos x="398" y="357"/>
              </a:cxn>
              <a:cxn ang="0">
                <a:pos x="403" y="333"/>
              </a:cxn>
              <a:cxn ang="0">
                <a:pos x="419" y="300"/>
              </a:cxn>
              <a:cxn ang="0">
                <a:pos x="429" y="285"/>
              </a:cxn>
              <a:cxn ang="0">
                <a:pos x="444" y="276"/>
              </a:cxn>
              <a:cxn ang="0">
                <a:pos x="472" y="264"/>
              </a:cxn>
              <a:cxn ang="0">
                <a:pos x="503" y="260"/>
              </a:cxn>
              <a:cxn ang="0">
                <a:pos x="529" y="257"/>
              </a:cxn>
              <a:cxn ang="0">
                <a:pos x="553" y="252"/>
              </a:cxn>
              <a:cxn ang="0">
                <a:pos x="587" y="233"/>
              </a:cxn>
              <a:cxn ang="0">
                <a:pos x="612" y="203"/>
              </a:cxn>
              <a:cxn ang="0">
                <a:pos x="632" y="172"/>
              </a:cxn>
              <a:cxn ang="0">
                <a:pos x="643" y="145"/>
              </a:cxn>
              <a:cxn ang="0">
                <a:pos x="647" y="121"/>
              </a:cxn>
              <a:cxn ang="0">
                <a:pos x="650" y="99"/>
              </a:cxn>
              <a:cxn ang="0">
                <a:pos x="652" y="78"/>
              </a:cxn>
              <a:cxn ang="0">
                <a:pos x="658" y="57"/>
              </a:cxn>
              <a:cxn ang="0">
                <a:pos x="672" y="35"/>
              </a:cxn>
              <a:cxn ang="0">
                <a:pos x="696" y="10"/>
              </a:cxn>
              <a:cxn ang="0">
                <a:pos x="707" y="3"/>
              </a:cxn>
              <a:cxn ang="0">
                <a:pos x="721" y="2"/>
              </a:cxn>
              <a:cxn ang="0">
                <a:pos x="741" y="0"/>
              </a:cxn>
              <a:cxn ang="0">
                <a:pos x="760" y="2"/>
              </a:cxn>
            </a:cxnLst>
            <a:rect l="0" t="0" r="r" b="b"/>
            <a:pathLst>
              <a:path w="761" h="634">
                <a:moveTo>
                  <a:pt x="0" y="228"/>
                </a:moveTo>
                <a:lnTo>
                  <a:pt x="11" y="213"/>
                </a:lnTo>
                <a:lnTo>
                  <a:pt x="25" y="203"/>
                </a:lnTo>
                <a:lnTo>
                  <a:pt x="54" y="192"/>
                </a:lnTo>
                <a:lnTo>
                  <a:pt x="75" y="189"/>
                </a:lnTo>
                <a:lnTo>
                  <a:pt x="96" y="192"/>
                </a:lnTo>
                <a:lnTo>
                  <a:pt x="125" y="203"/>
                </a:lnTo>
                <a:lnTo>
                  <a:pt x="161" y="223"/>
                </a:lnTo>
                <a:lnTo>
                  <a:pt x="184" y="260"/>
                </a:lnTo>
                <a:lnTo>
                  <a:pt x="211" y="307"/>
                </a:lnTo>
                <a:lnTo>
                  <a:pt x="222" y="339"/>
                </a:lnTo>
                <a:lnTo>
                  <a:pt x="229" y="374"/>
                </a:lnTo>
                <a:lnTo>
                  <a:pt x="243" y="429"/>
                </a:lnTo>
                <a:lnTo>
                  <a:pt x="251" y="465"/>
                </a:lnTo>
                <a:lnTo>
                  <a:pt x="254" y="495"/>
                </a:lnTo>
                <a:lnTo>
                  <a:pt x="254" y="541"/>
                </a:lnTo>
                <a:lnTo>
                  <a:pt x="255" y="561"/>
                </a:lnTo>
                <a:lnTo>
                  <a:pt x="260" y="580"/>
                </a:lnTo>
                <a:lnTo>
                  <a:pt x="272" y="600"/>
                </a:lnTo>
                <a:lnTo>
                  <a:pt x="293" y="623"/>
                </a:lnTo>
                <a:lnTo>
                  <a:pt x="311" y="633"/>
                </a:lnTo>
                <a:lnTo>
                  <a:pt x="335" y="631"/>
                </a:lnTo>
                <a:lnTo>
                  <a:pt x="361" y="615"/>
                </a:lnTo>
                <a:lnTo>
                  <a:pt x="374" y="594"/>
                </a:lnTo>
                <a:lnTo>
                  <a:pt x="380" y="578"/>
                </a:lnTo>
                <a:lnTo>
                  <a:pt x="382" y="561"/>
                </a:lnTo>
                <a:lnTo>
                  <a:pt x="385" y="534"/>
                </a:lnTo>
                <a:lnTo>
                  <a:pt x="390" y="499"/>
                </a:lnTo>
                <a:lnTo>
                  <a:pt x="391" y="478"/>
                </a:lnTo>
                <a:lnTo>
                  <a:pt x="390" y="456"/>
                </a:lnTo>
                <a:lnTo>
                  <a:pt x="394" y="421"/>
                </a:lnTo>
                <a:lnTo>
                  <a:pt x="397" y="382"/>
                </a:lnTo>
                <a:lnTo>
                  <a:pt x="398" y="357"/>
                </a:lnTo>
                <a:lnTo>
                  <a:pt x="403" y="333"/>
                </a:lnTo>
                <a:lnTo>
                  <a:pt x="419" y="300"/>
                </a:lnTo>
                <a:lnTo>
                  <a:pt x="429" y="285"/>
                </a:lnTo>
                <a:lnTo>
                  <a:pt x="444" y="276"/>
                </a:lnTo>
                <a:lnTo>
                  <a:pt x="472" y="264"/>
                </a:lnTo>
                <a:lnTo>
                  <a:pt x="503" y="260"/>
                </a:lnTo>
                <a:lnTo>
                  <a:pt x="529" y="257"/>
                </a:lnTo>
                <a:lnTo>
                  <a:pt x="553" y="252"/>
                </a:lnTo>
                <a:lnTo>
                  <a:pt x="587" y="233"/>
                </a:lnTo>
                <a:lnTo>
                  <a:pt x="612" y="203"/>
                </a:lnTo>
                <a:lnTo>
                  <a:pt x="632" y="172"/>
                </a:lnTo>
                <a:lnTo>
                  <a:pt x="643" y="145"/>
                </a:lnTo>
                <a:lnTo>
                  <a:pt x="647" y="121"/>
                </a:lnTo>
                <a:lnTo>
                  <a:pt x="650" y="99"/>
                </a:lnTo>
                <a:lnTo>
                  <a:pt x="652" y="78"/>
                </a:lnTo>
                <a:lnTo>
                  <a:pt x="658" y="57"/>
                </a:lnTo>
                <a:lnTo>
                  <a:pt x="672" y="35"/>
                </a:lnTo>
                <a:lnTo>
                  <a:pt x="696" y="10"/>
                </a:lnTo>
                <a:lnTo>
                  <a:pt x="707" y="3"/>
                </a:lnTo>
                <a:lnTo>
                  <a:pt x="721" y="2"/>
                </a:lnTo>
                <a:lnTo>
                  <a:pt x="741" y="0"/>
                </a:lnTo>
                <a:lnTo>
                  <a:pt x="760" y="2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6" name="Freeform 8"/>
          <p:cNvSpPr>
            <a:spLocks/>
          </p:cNvSpPr>
          <p:nvPr/>
        </p:nvSpPr>
        <p:spPr bwMode="auto">
          <a:xfrm>
            <a:off x="6510338" y="3678238"/>
            <a:ext cx="187325" cy="460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7" y="16"/>
              </a:cxn>
              <a:cxn ang="0">
                <a:pos x="47" y="24"/>
              </a:cxn>
              <a:cxn ang="0">
                <a:pos x="66" y="28"/>
              </a:cxn>
              <a:cxn ang="0">
                <a:pos x="92" y="24"/>
              </a:cxn>
              <a:cxn ang="0">
                <a:pos x="106" y="15"/>
              </a:cxn>
              <a:cxn ang="0">
                <a:pos x="117" y="0"/>
              </a:cxn>
            </a:cxnLst>
            <a:rect l="0" t="0" r="r" b="b"/>
            <a:pathLst>
              <a:path w="118" h="29">
                <a:moveTo>
                  <a:pt x="0" y="8"/>
                </a:moveTo>
                <a:lnTo>
                  <a:pt x="27" y="16"/>
                </a:lnTo>
                <a:lnTo>
                  <a:pt x="47" y="24"/>
                </a:lnTo>
                <a:lnTo>
                  <a:pt x="66" y="28"/>
                </a:lnTo>
                <a:lnTo>
                  <a:pt x="92" y="24"/>
                </a:lnTo>
                <a:lnTo>
                  <a:pt x="106" y="15"/>
                </a:lnTo>
                <a:lnTo>
                  <a:pt x="117" y="0"/>
                </a:lnTo>
              </a:path>
            </a:pathLst>
          </a:custGeom>
          <a:noFill/>
          <a:ln w="508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742950" y="5307013"/>
            <a:ext cx="74803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4165600" y="5319713"/>
            <a:ext cx="0" cy="3587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>
            <a:off x="7496175" y="5294313"/>
            <a:ext cx="0" cy="3841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1528763" y="1447800"/>
            <a:ext cx="225425" cy="3779838"/>
          </a:xfrm>
          <a:prstGeom prst="line">
            <a:avLst/>
          </a:prstGeom>
          <a:noFill/>
          <a:ln w="50800">
            <a:solidFill>
              <a:srgbClr val="00BB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5" name="Freeform 17"/>
          <p:cNvSpPr>
            <a:spLocks/>
          </p:cNvSpPr>
          <p:nvPr/>
        </p:nvSpPr>
        <p:spPr bwMode="auto">
          <a:xfrm>
            <a:off x="1368425" y="5024438"/>
            <a:ext cx="176213" cy="271462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29" y="158"/>
              </a:cxn>
              <a:cxn ang="0">
                <a:pos x="52" y="151"/>
              </a:cxn>
              <a:cxn ang="0">
                <a:pos x="71" y="142"/>
              </a:cxn>
              <a:cxn ang="0">
                <a:pos x="92" y="121"/>
              </a:cxn>
              <a:cxn ang="0">
                <a:pos x="107" y="95"/>
              </a:cxn>
              <a:cxn ang="0">
                <a:pos x="110" y="74"/>
              </a:cxn>
              <a:cxn ang="0">
                <a:pos x="109" y="51"/>
              </a:cxn>
              <a:cxn ang="0">
                <a:pos x="109" y="16"/>
              </a:cxn>
              <a:cxn ang="0">
                <a:pos x="109" y="8"/>
              </a:cxn>
              <a:cxn ang="0">
                <a:pos x="109" y="0"/>
              </a:cxn>
            </a:cxnLst>
            <a:rect l="0" t="0" r="r" b="b"/>
            <a:pathLst>
              <a:path w="111" h="171">
                <a:moveTo>
                  <a:pt x="0" y="170"/>
                </a:moveTo>
                <a:lnTo>
                  <a:pt x="29" y="158"/>
                </a:lnTo>
                <a:lnTo>
                  <a:pt x="52" y="151"/>
                </a:lnTo>
                <a:lnTo>
                  <a:pt x="71" y="142"/>
                </a:lnTo>
                <a:lnTo>
                  <a:pt x="92" y="121"/>
                </a:lnTo>
                <a:lnTo>
                  <a:pt x="107" y="95"/>
                </a:lnTo>
                <a:lnTo>
                  <a:pt x="110" y="74"/>
                </a:lnTo>
                <a:lnTo>
                  <a:pt x="109" y="51"/>
                </a:lnTo>
                <a:lnTo>
                  <a:pt x="109" y="16"/>
                </a:lnTo>
                <a:lnTo>
                  <a:pt x="109" y="8"/>
                </a:lnTo>
                <a:lnTo>
                  <a:pt x="109" y="0"/>
                </a:lnTo>
              </a:path>
            </a:pathLst>
          </a:custGeom>
          <a:noFill/>
          <a:ln w="50800" cap="rnd" cmpd="sng">
            <a:solidFill>
              <a:srgbClr val="00BB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>
            <a:off x="1778000" y="1425575"/>
            <a:ext cx="79375" cy="269875"/>
          </a:xfrm>
          <a:prstGeom prst="line">
            <a:avLst/>
          </a:prstGeom>
          <a:noFill/>
          <a:ln w="50800">
            <a:solidFill>
              <a:srgbClr val="00BB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 flipV="1">
            <a:off x="2035175" y="4511675"/>
            <a:ext cx="1836738" cy="782638"/>
          </a:xfrm>
          <a:prstGeom prst="line">
            <a:avLst/>
          </a:prstGeom>
          <a:noFill/>
          <a:ln w="50800">
            <a:solidFill>
              <a:srgbClr val="FF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 flipH="1">
            <a:off x="3846513" y="4511675"/>
            <a:ext cx="12700" cy="257175"/>
          </a:xfrm>
          <a:prstGeom prst="line">
            <a:avLst/>
          </a:prstGeom>
          <a:noFill/>
          <a:ln w="50800">
            <a:solidFill>
              <a:srgbClr val="FF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3819525" y="4768850"/>
            <a:ext cx="373063" cy="0"/>
          </a:xfrm>
          <a:prstGeom prst="line">
            <a:avLst/>
          </a:prstGeom>
          <a:noFill/>
          <a:ln w="50800">
            <a:solidFill>
              <a:srgbClr val="FF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 flipV="1">
            <a:off x="4178300" y="2654300"/>
            <a:ext cx="2185988" cy="2101850"/>
          </a:xfrm>
          <a:prstGeom prst="line">
            <a:avLst/>
          </a:prstGeom>
          <a:noFill/>
          <a:ln w="50800">
            <a:solidFill>
              <a:srgbClr val="FF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192" name="Rectangle 24"/>
          <p:cNvSpPr>
            <a:spLocks noChangeArrowheads="1"/>
          </p:cNvSpPr>
          <p:nvPr/>
        </p:nvSpPr>
        <p:spPr bwMode="auto">
          <a:xfrm>
            <a:off x="758825" y="1687513"/>
            <a:ext cx="284163" cy="37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Trebuchet MS" pitchFamily="34" charset="0"/>
              </a:rPr>
              <a:t>INTENSIDADE </a:t>
            </a:r>
          </a:p>
        </p:txBody>
      </p:sp>
      <p:sp>
        <p:nvSpPr>
          <p:cNvPr id="135203" name="Rectangle 35"/>
          <p:cNvSpPr>
            <a:spLocks noChangeArrowheads="1"/>
          </p:cNvSpPr>
          <p:nvPr/>
        </p:nvSpPr>
        <p:spPr bwMode="auto">
          <a:xfrm>
            <a:off x="3660775" y="5667375"/>
            <a:ext cx="109485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Trebuchet MS" pitchFamily="34" charset="0"/>
              </a:rPr>
              <a:t>30 DIAS</a:t>
            </a:r>
          </a:p>
        </p:txBody>
      </p:sp>
      <p:sp>
        <p:nvSpPr>
          <p:cNvPr id="135204" name="Rectangle 36"/>
          <p:cNvSpPr>
            <a:spLocks noChangeArrowheads="1"/>
          </p:cNvSpPr>
          <p:nvPr/>
        </p:nvSpPr>
        <p:spPr bwMode="auto">
          <a:xfrm>
            <a:off x="6921500" y="5692775"/>
            <a:ext cx="109485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Trebuchet MS" pitchFamily="34" charset="0"/>
              </a:rPr>
              <a:t>60 DIAS</a:t>
            </a:r>
          </a:p>
        </p:txBody>
      </p:sp>
      <p:sp>
        <p:nvSpPr>
          <p:cNvPr id="135205" name="Rectangle 37"/>
          <p:cNvSpPr>
            <a:spLocks noChangeArrowheads="1"/>
          </p:cNvSpPr>
          <p:nvPr/>
        </p:nvSpPr>
        <p:spPr bwMode="auto">
          <a:xfrm>
            <a:off x="1066800" y="2084388"/>
            <a:ext cx="181915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400" b="1" dirty="0">
                <a:solidFill>
                  <a:srgbClr val="92D050"/>
                </a:solidFill>
                <a:latin typeface="Trebuchet MS" pitchFamily="34" charset="0"/>
              </a:rPr>
              <a:t>AGUDA EMERGENTE</a:t>
            </a:r>
          </a:p>
        </p:txBody>
      </p:sp>
      <p:sp>
        <p:nvSpPr>
          <p:cNvPr id="135206" name="Rectangle 38"/>
          <p:cNvSpPr>
            <a:spLocks noChangeArrowheads="1"/>
          </p:cNvSpPr>
          <p:nvPr/>
        </p:nvSpPr>
        <p:spPr bwMode="auto">
          <a:xfrm>
            <a:off x="7180263" y="1820863"/>
            <a:ext cx="128881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400" b="1">
                <a:solidFill>
                  <a:schemeClr val="tx1"/>
                </a:solidFill>
                <a:latin typeface="Trebuchet MS" pitchFamily="34" charset="0"/>
              </a:rPr>
              <a:t>     AGUDA </a:t>
            </a:r>
          </a:p>
          <a:p>
            <a:r>
              <a:rPr lang="pt-BR" sz="1400" b="1">
                <a:solidFill>
                  <a:schemeClr val="tx1"/>
                </a:solidFill>
                <a:latin typeface="Trebuchet MS" pitchFamily="34" charset="0"/>
              </a:rPr>
              <a:t>RECORRENTE</a:t>
            </a:r>
          </a:p>
        </p:txBody>
      </p:sp>
      <p:sp>
        <p:nvSpPr>
          <p:cNvPr id="135207" name="Rectangle 39"/>
          <p:cNvSpPr>
            <a:spLocks noChangeArrowheads="1"/>
          </p:cNvSpPr>
          <p:nvPr/>
        </p:nvSpPr>
        <p:spPr bwMode="auto">
          <a:xfrm>
            <a:off x="3548063" y="4087813"/>
            <a:ext cx="2530116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 sz="1400" b="1" dirty="0">
                <a:solidFill>
                  <a:srgbClr val="FFC000"/>
                </a:solidFill>
                <a:latin typeface="Trebuchet MS" pitchFamily="34" charset="0"/>
              </a:rPr>
              <a:t>CRONICA PROGRESSIVA (HIC</a:t>
            </a:r>
            <a:r>
              <a:rPr lang="pt-BR" sz="1000" b="1" dirty="0">
                <a:solidFill>
                  <a:srgbClr val="FFC000"/>
                </a:solidFill>
                <a:latin typeface="Trebuchet MS" pitchFamily="34" charset="0"/>
              </a:rPr>
              <a:t>)</a:t>
            </a:r>
          </a:p>
        </p:txBody>
      </p:sp>
      <p:sp>
        <p:nvSpPr>
          <p:cNvPr id="135208" name="Line 40"/>
          <p:cNvSpPr>
            <a:spLocks noChangeShapeType="1"/>
          </p:cNvSpPr>
          <p:nvPr/>
        </p:nvSpPr>
        <p:spPr bwMode="auto">
          <a:xfrm>
            <a:off x="2438400" y="3048000"/>
            <a:ext cx="228600" cy="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5209" name="Rectangle 41"/>
          <p:cNvSpPr>
            <a:spLocks noChangeArrowheads="1"/>
          </p:cNvSpPr>
          <p:nvPr/>
        </p:nvSpPr>
        <p:spPr bwMode="auto">
          <a:xfrm>
            <a:off x="7604125" y="3603625"/>
            <a:ext cx="1304331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pt-BR" sz="1400" b="1" dirty="0">
                <a:solidFill>
                  <a:schemeClr val="accent2"/>
                </a:solidFill>
                <a:latin typeface="Trebuchet MS" pitchFamily="34" charset="0"/>
              </a:rPr>
              <a:t>CRÔNICA</a:t>
            </a:r>
          </a:p>
          <a:p>
            <a:pPr algn="ctr"/>
            <a:r>
              <a:rPr lang="pt-BR" sz="1400" b="1" dirty="0">
                <a:solidFill>
                  <a:schemeClr val="accent2"/>
                </a:solidFill>
                <a:latin typeface="Trebuchet MS" pitchFamily="34" charset="0"/>
              </a:rPr>
              <a:t>NÃO</a:t>
            </a:r>
          </a:p>
          <a:p>
            <a:pPr algn="ctr"/>
            <a:r>
              <a:rPr lang="pt-BR" sz="1400" b="1" dirty="0">
                <a:solidFill>
                  <a:schemeClr val="accent2"/>
                </a:solidFill>
                <a:latin typeface="Trebuchet MS" pitchFamily="34" charset="0"/>
              </a:rPr>
              <a:t>PROGRESSIVA</a:t>
            </a:r>
          </a:p>
        </p:txBody>
      </p:sp>
      <p:sp>
        <p:nvSpPr>
          <p:cNvPr id="135210" name="Line 42"/>
          <p:cNvSpPr>
            <a:spLocks noChangeShapeType="1"/>
          </p:cNvSpPr>
          <p:nvPr/>
        </p:nvSpPr>
        <p:spPr bwMode="auto">
          <a:xfrm>
            <a:off x="6324600" y="3429000"/>
            <a:ext cx="228600" cy="228600"/>
          </a:xfrm>
          <a:prstGeom prst="line">
            <a:avLst/>
          </a:prstGeom>
          <a:noFill/>
          <a:ln w="57150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5" name="Título 3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Temporal</a:t>
            </a:r>
            <a:r>
              <a:rPr lang="pt-BR" baseline="0" dirty="0" smtClean="0"/>
              <a:t> das Cefaléias</a:t>
            </a:r>
            <a:endParaRPr lang="pt-BR" dirty="0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2928926" y="1411288"/>
            <a:ext cx="249249" cy="39465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H="1" flipV="1">
            <a:off x="3179762" y="1490662"/>
            <a:ext cx="392105" cy="3867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H="1">
            <a:off x="3998913" y="4664075"/>
            <a:ext cx="12700" cy="257175"/>
          </a:xfrm>
          <a:prstGeom prst="line">
            <a:avLst/>
          </a:prstGeom>
          <a:noFill/>
          <a:ln w="50800">
            <a:solidFill>
              <a:srgbClr val="FF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 flipV="1">
            <a:off x="6429388" y="1412874"/>
            <a:ext cx="347650" cy="3873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 flipH="1" flipV="1">
            <a:off x="6767512" y="1435100"/>
            <a:ext cx="304817" cy="3851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7"/>
          <p:cNvSpPr txBox="1">
            <a:spLocks noChangeArrowheads="1"/>
          </p:cNvSpPr>
          <p:nvPr/>
        </p:nvSpPr>
        <p:spPr bwMode="auto">
          <a:xfrm>
            <a:off x="585766" y="1500178"/>
            <a:ext cx="7662910" cy="4339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Pelo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menos 5 crises;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Duração de 4 - 72 horas;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Dor tem pelo menos duas características: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Dor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unilateral;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Pulsátil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Moderada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ou intensa;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Dor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aumenta com atividade física rotineira.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Dor associada a: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Náusea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e/ou vômito;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Clr>
                <a:schemeClr val="accent1"/>
              </a:buClr>
              <a:buSzPct val="50000"/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Fotofobia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e fonofobia.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Não atribuída a outro transtorno.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1. Enxaqueca (</a:t>
            </a:r>
            <a:r>
              <a:rPr lang="pt-BR" dirty="0" err="1" smtClean="0"/>
              <a:t>Migranea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5760" y="1714488"/>
            <a:ext cx="6986636" cy="36004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Excesso ou falta de sono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Estresse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Jejum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Ingestão de certos alimentos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Álcool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Privação de cafeína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Medicamentos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Variações de níveis de hormônio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Outros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Ø"/>
            </a:pPr>
            <a:endParaRPr lang="pt-BR" sz="2800" dirty="0">
              <a:latin typeface="Trebuchet MS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Fatores Desencadeadores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1538" y="1437110"/>
            <a:ext cx="3857652" cy="212365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0500" indent="-190500" algn="ctr" eaLnBrk="0" hangingPunct="0"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F</a:t>
            </a:r>
            <a:r>
              <a:rPr lang="en-GB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ase </a:t>
            </a:r>
            <a:r>
              <a:rPr lang="en-GB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prodrômica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Ocorre em 60% das crises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Alterações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 humor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 alerta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 apetite</a:t>
            </a:r>
          </a:p>
          <a:p>
            <a:pPr marL="190500" indent="-190500" eaLnBrk="0" hangingPunct="0">
              <a:spcAft>
                <a:spcPct val="50000"/>
              </a:spcAft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Origem no hipotálamo e lobos frontais</a:t>
            </a:r>
            <a:endParaRPr lang="en-GB" sz="1600" u="sng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26756" y="1928802"/>
            <a:ext cx="3887788" cy="307776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0500" indent="-190500" algn="ctr" eaLnBrk="0" hangingPunct="0">
              <a:buClr>
                <a:schemeClr val="bg1"/>
              </a:buClr>
              <a:buSzPct val="80000"/>
              <a:defRPr/>
            </a:pPr>
            <a:r>
              <a:rPr lang="en-GB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Após a cefaléia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Ocorre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em  90% dos pacientes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Sintomas podem persistir por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muitos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dias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:</a:t>
            </a:r>
            <a:endParaRPr lang="en-GB" sz="1600" dirty="0">
              <a:solidFill>
                <a:schemeClr val="tx1"/>
              </a:solidFill>
              <a:latin typeface="Trebuchet MS" pitchFamily="34" charset="0"/>
            </a:endParaRP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endParaRPr lang="en-GB" sz="1600" u="sng" dirty="0">
              <a:solidFill>
                <a:schemeClr val="tx1"/>
              </a:solidFill>
              <a:latin typeface="Trebuchet MS" pitchFamily="34" charset="0"/>
            </a:endParaRP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letargia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exaustão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concentração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prejudicada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irritabilidade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lentidão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apetite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diminuído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euforia</a:t>
            </a:r>
            <a:endParaRPr lang="pt-BR" sz="1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71538" y="3635922"/>
            <a:ext cx="3873501" cy="258532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90500" indent="-190500" eaLnBrk="0" hangingPunct="0">
              <a:buClr>
                <a:schemeClr val="bg2"/>
              </a:buClr>
              <a:buSzPct val="80000"/>
              <a:buFont typeface="Monotype Sorts" pitchFamily="2" charset="2"/>
              <a:buNone/>
              <a:defRPr/>
            </a:pPr>
            <a:r>
              <a:rPr lang="en-GB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                   Aura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Ocorre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na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EA (20% dos pacientes)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Sintomas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visuais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visão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borrada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ou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com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ondulações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manchas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ou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flashes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espectro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de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fortificação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escotomas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Sintomas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sensitivos</a:t>
            </a:r>
          </a:p>
          <a:p>
            <a:pPr marL="571500" lvl="1" indent="-1143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dormências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Trebuchet MS" pitchFamily="34" charset="0"/>
              </a:rPr>
              <a:t>/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formigamentos</a:t>
            </a:r>
          </a:p>
          <a:p>
            <a:pPr marL="190500" indent="-190500" eaLnBrk="0" hangingPunct="0">
              <a:buClr>
                <a:schemeClr val="bg1"/>
              </a:buClr>
              <a:buSzPct val="8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Sintomas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motores</a:t>
            </a:r>
            <a:r>
              <a:rPr lang="en-GB" sz="1600" dirty="0" smtClean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pt-BR" sz="1600" dirty="0" smtClean="0">
                <a:solidFill>
                  <a:schemeClr val="tx1"/>
                </a:solidFill>
                <a:latin typeface="Trebuchet MS" pitchFamily="34" charset="0"/>
              </a:rPr>
              <a:t>hemiparesia</a:t>
            </a:r>
            <a:endParaRPr lang="pt-BR" sz="1600" u="sng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Sintomas Premonitórios, Aura e Sintomas</a:t>
            </a:r>
            <a:r>
              <a:rPr lang="pt-BR" baseline="0" dirty="0" smtClean="0"/>
              <a:t> após a cefaléia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072066" y="6596390"/>
            <a:ext cx="407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err="1" smtClean="0">
                <a:solidFill>
                  <a:schemeClr val="tx1"/>
                </a:solidFill>
                <a:latin typeface="Trebuchet MS" pitchFamily="34" charset="0"/>
              </a:rPr>
              <a:t>Silberstein</a:t>
            </a:r>
            <a:r>
              <a:rPr lang="pt-BR" sz="11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100" dirty="0" err="1" smtClean="0">
                <a:solidFill>
                  <a:schemeClr val="tx1"/>
                </a:solidFill>
                <a:latin typeface="Trebuchet MS" pitchFamily="34" charset="0"/>
              </a:rPr>
              <a:t>and</a:t>
            </a:r>
            <a:r>
              <a:rPr lang="pt-BR" sz="1100" dirty="0" smtClean="0">
                <a:solidFill>
                  <a:schemeClr val="tx1"/>
                </a:solidFill>
                <a:latin typeface="Trebuchet MS" pitchFamily="34" charset="0"/>
              </a:rPr>
              <a:t> Lipton (1994); Lance (1993); Blau (1992)</a:t>
            </a:r>
            <a:endParaRPr lang="pt-BR" sz="110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70490" y="1152340"/>
            <a:ext cx="8002038" cy="4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800" dirty="0" smtClean="0">
                <a:latin typeface="Trebuchet MS" pitchFamily="34" charset="0"/>
              </a:rPr>
              <a:t>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Pode ser dividida em três fases:</a:t>
            </a: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Ocorre ativação de neurônio de primeira ordem (trigêmino-vascular) DA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 sinapse com núcleo caudal do trigêmeo e inerva artérias meníngeas e meninges  existe uma resposta inflamatória local  liberação de mediadores inflamatórios  vasodilatação local  primeira crise de dor  distribuída pela primeira parte do nervo trigêmeo  dor de qualidade pulsátil</a:t>
            </a: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endParaRPr lang="pt-BR" sz="1800" dirty="0" smtClean="0">
              <a:solidFill>
                <a:schemeClr val="tx1"/>
              </a:solidFill>
              <a:latin typeface="Trebuchet MS" pitchFamily="34" charset="0"/>
              <a:sym typeface="Wingdings" pitchFamily="2" charset="2"/>
            </a:endParaRP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Caso o estímulo não for controlado  ativação do neurônio de segunda ordem (localizado entre o núcleo caudal do trigêmeo e o tálamo)  obs.: terminações nervosas parassimpáticas fazem sinapse com o núcleo caudal do trigêmeo, as quais podem ser a explicação para o lacrimejamento e rinorreia</a:t>
            </a: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endParaRPr lang="pt-BR" sz="1800" dirty="0" smtClean="0">
              <a:solidFill>
                <a:schemeClr val="tx1"/>
              </a:solidFill>
              <a:latin typeface="Trebuchet MS" pitchFamily="34" charset="0"/>
              <a:sym typeface="Wingdings" pitchFamily="2" charset="2"/>
            </a:endParaRP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Caso o estímulo ainda não seja cessado  ativação e sensibilização do centro do tronco encefálico  </a:t>
            </a:r>
            <a:endParaRPr lang="pt-BR" sz="1800" dirty="0" smtClean="0"/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Patogênese da Crise de Enxaqueca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142984"/>
            <a:ext cx="6786610" cy="500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692525" y="6580187"/>
            <a:ext cx="5451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tx1"/>
                </a:solidFill>
                <a:latin typeface="Trebuchet MS" pitchFamily="34" charset="0"/>
              </a:rPr>
              <a:t>Goadsby PJ, Lipton RB, Ferrari MD – N Engl J Med, 2002; 346 (4):257-270</a:t>
            </a:r>
            <a:endParaRPr lang="pt-PT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Fisiopatologia da Enxaqueca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 Epidemiológicos</a:t>
            </a:r>
          </a:p>
          <a:p>
            <a:r>
              <a:rPr lang="pt-BR" dirty="0" smtClean="0"/>
              <a:t>Cefaléias: Aspectos Gerais</a:t>
            </a:r>
          </a:p>
          <a:p>
            <a:r>
              <a:rPr lang="pt-BR" dirty="0" smtClean="0"/>
              <a:t>Cefaléias: Mecanismos de Produção</a:t>
            </a:r>
          </a:p>
          <a:p>
            <a:r>
              <a:rPr lang="pt-BR" dirty="0" smtClean="0"/>
              <a:t>Evolução Temporal da Dor</a:t>
            </a:r>
          </a:p>
          <a:p>
            <a:r>
              <a:rPr lang="pt-BR" dirty="0" smtClean="0"/>
              <a:t>1 – Enxaqueca (</a:t>
            </a:r>
            <a:r>
              <a:rPr lang="pt-BR" dirty="0" err="1" smtClean="0"/>
              <a:t>Migranea</a:t>
            </a:r>
            <a:r>
              <a:rPr lang="pt-BR" dirty="0" smtClean="0"/>
              <a:t>)</a:t>
            </a:r>
          </a:p>
          <a:p>
            <a:r>
              <a:rPr lang="pt-BR" dirty="0" smtClean="0"/>
              <a:t>2 – Cefalalgias Autonômicas do Trigêmeo</a:t>
            </a:r>
          </a:p>
          <a:p>
            <a:r>
              <a:rPr lang="pt-BR" dirty="0" smtClean="0"/>
              <a:t>2.1 – Cefaléias em Salvas</a:t>
            </a:r>
          </a:p>
          <a:p>
            <a:r>
              <a:rPr lang="pt-BR" dirty="0" smtClean="0"/>
              <a:t>2.2 – Hemicrania</a:t>
            </a:r>
          </a:p>
          <a:p>
            <a:r>
              <a:rPr lang="pt-BR" dirty="0" smtClean="0"/>
              <a:t>2.3 – SUNCT</a:t>
            </a:r>
          </a:p>
          <a:p>
            <a:r>
              <a:rPr lang="pt-BR" dirty="0" smtClean="0"/>
              <a:t>3 – Cefaléia Tensional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Sumario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596" y="1000108"/>
            <a:ext cx="3749671" cy="4216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8900" indent="-8890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ENXAQUECA ou MIGRÂNEA</a:t>
            </a:r>
          </a:p>
          <a:p>
            <a:pPr marL="88900" indent="-8890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100" dirty="0">
                <a:solidFill>
                  <a:schemeClr val="tx1"/>
                </a:solidFill>
                <a:latin typeface="Trebuchet MS" pitchFamily="34" charset="0"/>
              </a:rPr>
              <a:t>• </a:t>
            </a: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Pelo menos 5 crises;</a:t>
            </a:r>
          </a:p>
          <a:p>
            <a:pPr marL="88900" indent="-8890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Duração de 4 - 72 horas;</a:t>
            </a:r>
          </a:p>
          <a:p>
            <a:pPr marL="88900" indent="-8890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Dor tem pelo menos duas características: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Dor unilateral;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Pulsátil;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Moderada ou intensa;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Dor aumenta com atividade física rotineira.</a:t>
            </a:r>
          </a:p>
          <a:p>
            <a:pPr marL="88900" indent="-8890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Dor associada a: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Náusea e/ou vômito;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Fotofobia e fonofobia;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Não atribuída a outro transtorno.</a:t>
            </a:r>
          </a:p>
        </p:txBody>
      </p:sp>
      <p:sp>
        <p:nvSpPr>
          <p:cNvPr id="54281" name="Text Box 25"/>
          <p:cNvSpPr txBox="1">
            <a:spLocks noChangeArrowheads="1"/>
          </p:cNvSpPr>
          <p:nvPr/>
        </p:nvSpPr>
        <p:spPr bwMode="auto">
          <a:xfrm>
            <a:off x="10182225" y="585470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dirty="0">
              <a:latin typeface="Trebuchet MS" pitchFamily="34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4000496" y="6304002"/>
            <a:ext cx="51435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schemeClr val="tx1"/>
                </a:solidFill>
                <a:latin typeface="Trebuchet MS" pitchFamily="34" charset="0"/>
              </a:rPr>
              <a:t>CONDUTAS PRÁTICAS EM CEFALEIAS E DORES CRANIOFACIAIS. ABOUCH VALENTY KRYMCHANTOWSKI E CARLA DA CUNHA JEVOUX. CAPÍTULO 10: DIAGNÓSTICO E MANEJO PRÁTICO DAS CEFALEIAS NA UNIDADE DE URGÊNCIA - MARCELO BIGAL 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700584" y="993986"/>
            <a:ext cx="4214810" cy="379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ENXAQUECA ou MIGRÂNEA com AURA</a:t>
            </a:r>
            <a:endParaRPr lang="pt-BR" sz="1600" dirty="0">
              <a:solidFill>
                <a:schemeClr val="tx1"/>
              </a:solidFill>
              <a:latin typeface="Trebuchet MS" pitchFamily="34" charset="0"/>
            </a:endParaRPr>
          </a:p>
          <a:p>
            <a:pPr marL="88900" indent="-8890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1100" dirty="0">
                <a:solidFill>
                  <a:schemeClr val="tx1"/>
                </a:solidFill>
                <a:latin typeface="Trebuchet MS" pitchFamily="34" charset="0"/>
              </a:rPr>
              <a:t>• </a:t>
            </a: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Pelo menos 2 crises;• Aura consiste em ao menos um dos itens (sem paresia):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Sintomas visuais reversíveis;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Sintomas sensitivos reversíveis;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Disfasia reversível.</a:t>
            </a:r>
          </a:p>
          <a:p>
            <a:pPr marL="88900" indent="-8890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Pelo menos um dos itens: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Sintomas visuais homônimos e/ou sensitivos unilaterais;</a:t>
            </a:r>
            <a:br>
              <a:rPr lang="pt-BR" sz="16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  Aura dura de 5 a 60 minutos.</a:t>
            </a:r>
          </a:p>
          <a:p>
            <a:pPr marL="88900" indent="-8890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Cefaleia preenche critérios para enxaqueca sem aura;</a:t>
            </a:r>
          </a:p>
          <a:p>
            <a:pPr marL="88900" indent="-8890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1600" dirty="0">
                <a:solidFill>
                  <a:schemeClr val="tx1"/>
                </a:solidFill>
                <a:latin typeface="Trebuchet MS" pitchFamily="34" charset="0"/>
              </a:rPr>
              <a:t>• Não atribuído a outro transtorno.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94630" y="1529742"/>
            <a:ext cx="8015288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Analgésicos: aspirina, dipirona ou paracetamol. 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pt-PT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Drogas </a:t>
            </a: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anti-inflamatórias </a:t>
            </a: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não esteróides: naproxeno, ibuprofeno, cetoprofeno, diclofenaco. 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pt-PT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Vasocontritores: </a:t>
            </a: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  <a:sym typeface="Wingdings" pitchFamily="2" charset="2"/>
              </a:rPr>
              <a:t>em </a:t>
            </a: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  <a:sym typeface="Wingdings" pitchFamily="2" charset="2"/>
              </a:rPr>
              <a:t>pacientes com crises intensas e </a:t>
            </a:r>
            <a:r>
              <a:rPr lang="pt-PT" dirty="0" smtClean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  <a:sym typeface="Wingdings" pitchFamily="2" charset="2"/>
              </a:rPr>
              <a:t>prolongadas: triptanos.</a:t>
            </a:r>
            <a:endParaRPr lang="pt-PT" dirty="0" smtClean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pt-PT" dirty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Tratamento de ataque ou abortivo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86256" y="1517904"/>
            <a:ext cx="7986272" cy="34785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just">
              <a:buSzPct val="75000"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Beta bloqueadores: propranolol, nadolol, atenolol e pindolol</a:t>
            </a:r>
          </a:p>
          <a:p>
            <a:pPr algn="just">
              <a:buSzPct val="75000"/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just">
              <a:buSzPct val="75000"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Bloqueadores de canal de cálcio: verapamil, flunarizina.</a:t>
            </a:r>
          </a:p>
          <a:p>
            <a:pPr algn="just">
              <a:buSzPct val="75000"/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just">
              <a:buSzPct val="75000"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Tricíclicos: amitriptilina, nortriptilina, imipramina, clomipramina</a:t>
            </a:r>
          </a:p>
          <a:p>
            <a:pPr algn="just">
              <a:buSzPct val="75000"/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just">
              <a:buSzPct val="75000"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Inibidores específicos da recaptação de 5HT: fluoxetina, </a:t>
            </a:r>
            <a:r>
              <a:rPr lang="pt-BR" dirty="0" err="1" smtClean="0">
                <a:solidFill>
                  <a:schemeClr val="tx1"/>
                </a:solidFill>
                <a:latin typeface="Trebuchet MS" pitchFamily="34" charset="0"/>
              </a:rPr>
              <a:t>paroxetina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pt-BR" dirty="0" err="1" smtClean="0">
                <a:solidFill>
                  <a:schemeClr val="tx1"/>
                </a:solidFill>
                <a:latin typeface="Trebuchet MS" pitchFamily="34" charset="0"/>
              </a:rPr>
              <a:t>sertralina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e </a:t>
            </a:r>
            <a:r>
              <a:rPr lang="pt-BR" dirty="0" err="1" smtClean="0">
                <a:solidFill>
                  <a:schemeClr val="tx1"/>
                </a:solidFill>
                <a:latin typeface="Trebuchet MS" pitchFamily="34" charset="0"/>
              </a:rPr>
              <a:t>citalopram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just">
              <a:buSzPct val="75000"/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just">
              <a:buSzPct val="75000"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Anticonvulsivantes: ácido </a:t>
            </a:r>
            <a:r>
              <a:rPr lang="pt-BR" dirty="0" err="1" smtClean="0">
                <a:solidFill>
                  <a:schemeClr val="tx1"/>
                </a:solidFill>
                <a:latin typeface="Trebuchet MS" pitchFamily="34" charset="0"/>
              </a:rPr>
              <a:t>valpróico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e </a:t>
            </a:r>
            <a:r>
              <a:rPr lang="pt-BR" dirty="0" err="1" smtClean="0">
                <a:solidFill>
                  <a:schemeClr val="tx1"/>
                </a:solidFill>
                <a:latin typeface="Trebuchet MS" pitchFamily="34" charset="0"/>
              </a:rPr>
              <a:t>topiramato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Tratamento Profilático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/>
          </p:cNvGraphicFramePr>
          <p:nvPr/>
        </p:nvGraphicFramePr>
        <p:xfrm>
          <a:off x="0" y="1428736"/>
          <a:ext cx="8983641" cy="4857784"/>
        </p:xfrm>
        <a:graphic>
          <a:graphicData uri="http://schemas.openxmlformats.org/presentationml/2006/ole">
            <p:oleObj spid="_x0000_s4109" name="Document" r:id="rId3" imgW="8773193" imgH="5196309" progId="Word.Document.8">
              <p:embed/>
            </p:oleObj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Perfil dos Medicamentos Usados para Profilaxia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8510" y="1164532"/>
            <a:ext cx="8229600" cy="550072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 smtClean="0">
                <a:latin typeface="Trebuchet MS" pitchFamily="34" charset="0"/>
              </a:rPr>
              <a:t>Reflexo autonômico trigeminal</a:t>
            </a:r>
            <a:r>
              <a:rPr lang="pt-BR" sz="2200" dirty="0" smtClean="0">
                <a:latin typeface="Trebuchet MS" pitchFamily="34" charset="0"/>
              </a:rPr>
              <a:t>: o reflexo autonômico trigeminal envolve a noção que a estimulação do trigêmeo aferente pode resultar em ativação autonômica: </a:t>
            </a:r>
            <a:br>
              <a:rPr lang="pt-BR" sz="2200" dirty="0" smtClean="0">
                <a:latin typeface="Trebuchet MS" pitchFamily="34" charset="0"/>
              </a:rPr>
            </a:br>
            <a:endParaRPr lang="pt-BR" sz="2200" dirty="0" smtClean="0">
              <a:latin typeface="Trebuchet MS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pt-BR" sz="2200" dirty="0" smtClean="0">
                <a:latin typeface="Trebuchet MS" pitchFamily="34" charset="0"/>
              </a:rPr>
              <a:t>A inervação produtora de cefaléia se projeta através de ramos do trigêmeo e nervos cervicais superiores para o  complexo trigeminocervical na porção caudal do tronco cerebral e para medula espinal cervical superior. A partir dessas, as vias nociceptivas se projetam para os centros superiores.</a:t>
            </a:r>
          </a:p>
          <a:p>
            <a:pPr lvl="0" algn="just">
              <a:buFont typeface="Wingdings" pitchFamily="2" charset="2"/>
              <a:buChar char="Ø"/>
            </a:pPr>
            <a:r>
              <a:rPr lang="pt-BR" sz="2200" dirty="0" smtClean="0">
                <a:latin typeface="Trebuchet MS" pitchFamily="34" charset="0"/>
              </a:rPr>
              <a:t>  As características autonômicas ipsilaterais das CATs sugerem ativação parassimpática cranial (lacrimejamento, rinorréia, congestão nasal, edema palpebral) e </a:t>
            </a:r>
            <a:r>
              <a:rPr lang="pt-BR" sz="2200" dirty="0" err="1" smtClean="0">
                <a:latin typeface="Trebuchet MS" pitchFamily="34" charset="0"/>
              </a:rPr>
              <a:t>hipofunção</a:t>
            </a:r>
            <a:r>
              <a:rPr lang="pt-BR" sz="2200" dirty="0" smtClean="0">
                <a:latin typeface="Trebuchet MS" pitchFamily="34" charset="0"/>
              </a:rPr>
              <a:t> simpática com manifestações como: ptose e </a:t>
            </a:r>
            <a:r>
              <a:rPr lang="pt-BR" sz="2200" dirty="0" err="1" smtClean="0">
                <a:latin typeface="Trebuchet MS" pitchFamily="34" charset="0"/>
              </a:rPr>
              <a:t>miose</a:t>
            </a:r>
            <a:r>
              <a:rPr lang="pt-BR" sz="2200" dirty="0" smtClean="0">
                <a:latin typeface="Trebuchet MS" pitchFamily="34" charset="0"/>
              </a:rPr>
              <a:t>. </a:t>
            </a:r>
            <a:r>
              <a:rPr lang="pt-BR" sz="2200" dirty="0" smtClean="0">
                <a:latin typeface="Trebuchet MS" pitchFamily="34" charset="0"/>
              </a:rPr>
              <a:t/>
            </a:r>
            <a:br>
              <a:rPr lang="pt-BR" sz="2200" dirty="0" smtClean="0">
                <a:latin typeface="Trebuchet MS" pitchFamily="34" charset="0"/>
              </a:rPr>
            </a:br>
            <a:endParaRPr lang="pt-BR" sz="2200" dirty="0" smtClean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87" y="0"/>
            <a:ext cx="84566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880" y="983844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latin typeface="Trebuchet MS" pitchFamily="34" charset="0"/>
              </a:rPr>
              <a:t>Ativação hipotalâmica: </a:t>
            </a:r>
            <a:r>
              <a:rPr lang="pt-BR" sz="2400" dirty="0" smtClean="0">
                <a:latin typeface="Trebuchet MS" pitchFamily="34" charset="0"/>
              </a:rPr>
              <a:t>a região hipotalâmica posterior tem um importante papel na fisiopatologia das CATs. Várias características das cefaléias em salvas, incluindo curso em surto-remissão, variação sazonal e regularidade horária dos surtos, implicam o envolvimento de um relógio biológico, ou seja, o hipotálamo, na origem da a doença.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latin typeface="Trebuchet MS" pitchFamily="34" charset="0"/>
              </a:rPr>
              <a:t>Padrões de ativação:</a:t>
            </a:r>
            <a:r>
              <a:rPr lang="pt-BR" sz="2400" dirty="0" smtClean="0">
                <a:latin typeface="Trebuchet MS" pitchFamily="34" charset="0"/>
              </a:rPr>
              <a:t> evidência proveniente de estudos de imagem demonstrou que as CATs compartilham a ativação da área cinzenta hipotalâmica posterior. O envolvimento hipotalâmico na dor parece ocorrer de um modo permissivo ou disparador ao invés de simplesmente ser uma resposta mediada por vias nociceptivas trigeminais.  </a:t>
            </a:r>
          </a:p>
          <a:p>
            <a:pPr>
              <a:buFont typeface="Wingdings" pitchFamily="2" charset="2"/>
              <a:buChar char="Ø"/>
            </a:pPr>
            <a:endParaRPr lang="pt-BR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880" y="15716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A. Pelo menos 5 crises preenchendo os critérios de B a D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B. Dor forte e muito forte unilateral, orbitária, supra-orbitária e/ou temporal</a:t>
            </a:r>
            <a:r>
              <a:rPr lang="pt-BR" dirty="0" smtClean="0">
                <a:latin typeface="Trebuchet MS" pitchFamily="34" charset="0"/>
              </a:rPr>
              <a:t>, durando </a:t>
            </a:r>
            <a:r>
              <a:rPr lang="pt-BR" dirty="0" smtClean="0">
                <a:latin typeface="Trebuchet MS" pitchFamily="34" charset="0"/>
              </a:rPr>
              <a:t>de 15 a 180 minutos, se não </a:t>
            </a:r>
            <a:r>
              <a:rPr lang="pt-BR" dirty="0" smtClean="0">
                <a:latin typeface="Trebuchet MS" pitchFamily="34" charset="0"/>
              </a:rPr>
              <a:t>tratada</a:t>
            </a:r>
            <a:endParaRPr lang="pt-BR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C. A cefaléia acompanha-se de pelo menos um dos seguintes: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1. hiperemia conjuntival e/ou lacrimejamento ipsilaterais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2. congestão nasal e/ou rinorréia ipsilaterais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3. edema palpebral ipsilateral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4. sudorese frontal e facial ipsilateral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5. miose e/ou ptose ipsilateral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6. sensação de inquietude ou agitação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D. As crises têm uma freqüência de uma a cada dois dias a oito por dia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E. Não atribuída a outro transtorno</a:t>
            </a:r>
          </a:p>
          <a:p>
            <a:pPr>
              <a:buFont typeface="Wingdings" pitchFamily="2" charset="2"/>
              <a:buChar char="Ø"/>
            </a:pPr>
            <a:endParaRPr lang="pt-BR" dirty="0"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2.1 – Cefaléias em Salvas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4424" y="1375208"/>
            <a:ext cx="7549476" cy="471490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Prevalência de 0,1 a 0,4%.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Predomínio no sexo masculino.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Início geralmente na 3a década.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Uma das piores dores do ser humano (cruciante).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Em 60% a dor máxima é ao redor do olho.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Em 18% a dor atinge territórios extra-trigeminais.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Em 12% a dor muda de lado em outra salva.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Em 6% pode ocorrer dor bilateral em ataques isolados.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São comuns ataques noturnos (mais de 50%).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Precipita-se por  ingestão de álcool e substâncias vasodilatadoras.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Comum associação:  úlcera péptica, doença coronariana, tabagismo e abuso de álcool.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4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Alterações em diversos ritmos hormonais.</a:t>
            </a:r>
            <a:endParaRPr lang="pt-BR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Outras Características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600706" y="1358396"/>
            <a:ext cx="7686070" cy="20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1"/>
                </a:solidFill>
                <a:latin typeface="Trebuchet MS" pitchFamily="34" charset="0"/>
              </a:rPr>
              <a:t>Tratamento do Ataque</a:t>
            </a:r>
            <a:endParaRPr lang="pt-BR" dirty="0">
              <a:latin typeface="Trebuchet MS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Inalação com O</a:t>
            </a:r>
            <a:r>
              <a:rPr lang="pt-BR" sz="1800" baseline="-25000" dirty="0">
                <a:solidFill>
                  <a:schemeClr val="tx1"/>
                </a:solidFill>
                <a:latin typeface="Trebuchet MS" pitchFamily="34" charset="0"/>
              </a:rPr>
              <a:t>2 </a:t>
            </a: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a 100%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(cerca de10 litros/min </a:t>
            </a: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por 10 a 15 minutos, com máscara de O2  com o paciente sentado e com a via aérea retificada)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 err="1">
                <a:solidFill>
                  <a:schemeClr val="tx1"/>
                </a:solidFill>
                <a:latin typeface="Trebuchet MS" pitchFamily="34" charset="0"/>
              </a:rPr>
              <a:t>Agonistas</a:t>
            </a: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5HT1</a:t>
            </a:r>
            <a:r>
              <a:rPr lang="pt-BR" sz="1800" baseline="-25000" dirty="0" smtClean="0">
                <a:solidFill>
                  <a:schemeClr val="tx1"/>
                </a:solidFill>
                <a:latin typeface="Trebuchet MS" pitchFamily="34" charset="0"/>
              </a:rPr>
              <a:t>B/D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800" baseline="-25000" dirty="0" smtClean="0">
                <a:solidFill>
                  <a:schemeClr val="tx1"/>
                </a:solidFill>
                <a:latin typeface="Trebuchet MS" pitchFamily="34" charset="0"/>
              </a:rPr>
              <a:t>Ergotamina sublingual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800" baseline="-25000" dirty="0" smtClean="0">
                <a:solidFill>
                  <a:schemeClr val="tx1"/>
                </a:solidFill>
                <a:latin typeface="Trebuchet MS" pitchFamily="34" charset="0"/>
              </a:rPr>
              <a:t>Corticóide</a:t>
            </a:r>
            <a:endParaRPr lang="pt-BR" sz="2800" baseline="-25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604000" y="3786190"/>
            <a:ext cx="76327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defRPr/>
            </a:pPr>
            <a:r>
              <a:rPr lang="pt-BR" dirty="0">
                <a:solidFill>
                  <a:schemeClr val="accent1"/>
                </a:solidFill>
                <a:latin typeface="Trebuchet MS" pitchFamily="34" charset="0"/>
              </a:rPr>
              <a:t>Tratamento </a:t>
            </a:r>
            <a:r>
              <a:rPr lang="pt-BR" dirty="0" smtClean="0">
                <a:solidFill>
                  <a:schemeClr val="accent1"/>
                </a:solidFill>
                <a:latin typeface="Trebuchet MS" pitchFamily="34" charset="0"/>
              </a:rPr>
              <a:t>Profilático</a:t>
            </a:r>
            <a:endParaRPr lang="pt-BR" dirty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Bloqueadores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de canal de cálcio: verapamil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Anticonvulsivantes: valproato de sódio e topiramato 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Vaso constritores: derivados de ergot e triptanos</a:t>
            </a:r>
            <a:endParaRPr lang="pt-BR" sz="1800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Carbonato de Lítio </a:t>
            </a: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nas formas crônicas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dirty="0">
                <a:solidFill>
                  <a:schemeClr val="tx1"/>
                </a:solidFill>
                <a:latin typeface="Trebuchet MS" pitchFamily="34" charset="0"/>
              </a:rPr>
              <a:t>Associar corticóide no início do </a:t>
            </a:r>
            <a:r>
              <a:rPr lang="pt-BR" sz="1800" dirty="0" smtClean="0">
                <a:solidFill>
                  <a:schemeClr val="tx1"/>
                </a:solidFill>
                <a:latin typeface="Trebuchet MS" pitchFamily="34" charset="0"/>
              </a:rPr>
              <a:t>tratamento: prednisona</a:t>
            </a:r>
            <a:endParaRPr lang="pt-BR" sz="1600" baseline="-25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Tratamento da Cefaléia em Salvas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923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A. Pelo menos 20 crises preenchendo os critérios de B a D</a:t>
            </a:r>
          </a:p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B. Crises de dor forte unilateral, orbitária, supra-orbitária e/ou </a:t>
            </a:r>
            <a:r>
              <a:rPr lang="pt-BR" dirty="0" smtClean="0">
                <a:latin typeface="Trebuchet MS" pitchFamily="34" charset="0"/>
              </a:rPr>
              <a:t>temporal durando </a:t>
            </a:r>
            <a:r>
              <a:rPr lang="pt-BR" dirty="0" smtClean="0">
                <a:latin typeface="Trebuchet MS" pitchFamily="34" charset="0"/>
              </a:rPr>
              <a:t>de dois a 30 minutos</a:t>
            </a:r>
          </a:p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C. A cefaléia acompanha-se de pelo menos um dos seguintes: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1. hiperemia conjuntival ipsilaterais e/ou lacrimejamento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2. congestão nasal ipsilaterais e/ou rinorréia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3. edema palpebral ipsilateral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4. sudorese frontal e facial ipsilateral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5. miose e/ou ptose ipsilateral</a:t>
            </a:r>
          </a:p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D. As crises têm uma freqüência superior a 5 por dia em mais da metade </a:t>
            </a:r>
            <a:r>
              <a:rPr lang="pt-BR" dirty="0" smtClean="0">
                <a:latin typeface="Trebuchet MS" pitchFamily="34" charset="0"/>
              </a:rPr>
              <a:t>do tempo</a:t>
            </a:r>
            <a:r>
              <a:rPr lang="pt-BR" dirty="0" smtClean="0">
                <a:latin typeface="Trebuchet MS" pitchFamily="34" charset="0"/>
              </a:rPr>
              <a:t>, ainda que períodos de menor freqüência possam ocorrer</a:t>
            </a:r>
          </a:p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E. As crises são completamente evitadas por doses terapêuticas de </a:t>
            </a:r>
            <a:r>
              <a:rPr lang="pt-BR" dirty="0" smtClean="0">
                <a:latin typeface="Trebuchet MS" pitchFamily="34" charset="0"/>
              </a:rPr>
              <a:t>indometacina</a:t>
            </a:r>
            <a:endParaRPr lang="pt-BR" dirty="0" smtClean="0">
              <a:latin typeface="Trebuchet MS" pitchFamily="34" charset="0"/>
            </a:endParaRPr>
          </a:p>
          <a:p>
            <a:pPr algn="just"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F. Não atribuída a outro transtorno</a:t>
            </a:r>
            <a:endParaRPr lang="pt-BR" dirty="0">
              <a:latin typeface="Trebuchet MS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2.2. Hemicrania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913803" y="3221403"/>
            <a:ext cx="3176588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Mulheres </a:t>
            </a:r>
            <a:r>
              <a:rPr lang="pt-BR" sz="2800" dirty="0" smtClean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 - </a:t>
            </a:r>
            <a:r>
              <a:rPr lang="pt-BR" sz="2800" dirty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99% </a:t>
            </a: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Homens </a:t>
            </a:r>
            <a:r>
              <a:rPr lang="pt-BR" sz="2800" dirty="0" smtClean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   - </a:t>
            </a:r>
            <a:r>
              <a:rPr lang="pt-BR" sz="2800" dirty="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93%</a:t>
            </a:r>
            <a:r>
              <a:rPr lang="pt-BR" sz="2800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35305" y="4739251"/>
            <a:ext cx="85010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pt-BR" sz="2400" u="sng" baseline="30000" dirty="0">
                <a:solidFill>
                  <a:schemeClr val="tx1"/>
                </a:solidFill>
                <a:latin typeface="Trebuchet MS" pitchFamily="34" charset="0"/>
              </a:rPr>
              <a:t>a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causa de procura em ambulatório de Neurologia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3</a:t>
            </a:r>
            <a:r>
              <a:rPr lang="pt-BR" sz="2400" u="sng" baseline="30000" dirty="0">
                <a:solidFill>
                  <a:schemeClr val="tx1"/>
                </a:solidFill>
                <a:latin typeface="Trebuchet MS" pitchFamily="34" charset="0"/>
              </a:rPr>
              <a:t>a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 causa de procura em ambulatório de Clínica Médica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Entre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as 5 maiores causas de procura de Pronto-Socorro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473140" y="1746423"/>
            <a:ext cx="664373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Prevalência de </a:t>
            </a: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cefaléia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ao longo da vida</a:t>
            </a:r>
          </a:p>
        </p:txBody>
      </p:sp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Dados Epidemiológicos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4911" y="3364279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1"/>
                </a:solidFill>
                <a:latin typeface="Trebuchet MS" pitchFamily="34" charset="0"/>
              </a:rPr>
              <a:t>Cefaléias</a:t>
            </a:r>
            <a:endParaRPr lang="pt-BR" sz="3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2413737" y="3221403"/>
            <a:ext cx="642942" cy="928694"/>
          </a:xfrm>
          <a:prstGeom prst="leftBrace">
            <a:avLst>
              <a:gd name="adj1" fmla="val 833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97880" y="892848"/>
            <a:ext cx="8229600" cy="5578687"/>
          </a:xfrm>
        </p:spPr>
        <p:txBody>
          <a:bodyPr>
            <a:normAutofit/>
          </a:bodyPr>
          <a:lstStyle/>
          <a:p>
            <a:pPr>
              <a:buClrTx/>
              <a:buSzPct val="150000"/>
              <a:buFont typeface="Arial" pitchFamily="34" charset="0"/>
              <a:buChar char="•"/>
            </a:pPr>
            <a:r>
              <a:rPr lang="pt-BR" sz="2400" b="1" dirty="0" smtClean="0">
                <a:latin typeface="Trebuchet MS" pitchFamily="34" charset="0"/>
              </a:rPr>
              <a:t>Hemicrania Paroxística Crônica:</a:t>
            </a: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A. Crises preenchendo os critérios de A a F</a:t>
            </a:r>
            <a:endParaRPr lang="pt-BR" sz="2400" i="1" dirty="0" smtClean="0">
              <a:latin typeface="Trebuchet MS" pitchFamily="34" charset="0"/>
            </a:endParaRP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B. As crises recorrem por &gt; 1 ano sem períodos de remissão ou com períodos de remissão durando &lt; 1 mês</a:t>
            </a: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TRATAMENTO: indometacina </a:t>
            </a:r>
          </a:p>
          <a:p>
            <a:pPr lvl="1">
              <a:buClrTx/>
              <a:buFont typeface="Arial" pitchFamily="34" charset="0"/>
              <a:buChar char="•"/>
            </a:pPr>
            <a:endParaRPr lang="pt-BR" sz="2400" dirty="0" smtClean="0">
              <a:latin typeface="Trebuchet MS" pitchFamily="34" charset="0"/>
            </a:endParaRPr>
          </a:p>
          <a:p>
            <a:pPr>
              <a:buClrTx/>
              <a:buSzPct val="150000"/>
              <a:buFont typeface="Arial" pitchFamily="34" charset="0"/>
              <a:buChar char="•"/>
            </a:pPr>
            <a:r>
              <a:rPr lang="pt-BR" sz="2400" dirty="0" smtClean="0">
                <a:latin typeface="Trebuchet MS" pitchFamily="34" charset="0"/>
              </a:rPr>
              <a:t> </a:t>
            </a:r>
            <a:r>
              <a:rPr lang="pt-BR" sz="2400" b="1" dirty="0" smtClean="0">
                <a:latin typeface="Trebuchet MS" pitchFamily="34" charset="0"/>
              </a:rPr>
              <a:t>Hemicrania Episódica:</a:t>
            </a: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A. Crises preenchendo os critérios de A a F</a:t>
            </a:r>
            <a:endParaRPr lang="pt-BR" sz="2400" i="1" dirty="0" smtClean="0">
              <a:latin typeface="Trebuchet MS" pitchFamily="34" charset="0"/>
            </a:endParaRP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B. Pelo menos dois períodos de crises durando de 7 a 365 dias e separados por períodos de remissão sem dor ≥ 1 mês</a:t>
            </a:r>
          </a:p>
          <a:p>
            <a:pPr lvl="1">
              <a:buSzPct val="70000"/>
              <a:buFont typeface="Wingdings" pitchFamily="2" charset="2"/>
              <a:buChar char="Ø"/>
            </a:pPr>
            <a:r>
              <a:rPr lang="pt-BR" sz="2400" dirty="0" smtClean="0">
                <a:latin typeface="Trebuchet MS" pitchFamily="34" charset="0"/>
              </a:rPr>
              <a:t>TRATAMENTO: </a:t>
            </a:r>
            <a:r>
              <a:rPr lang="pt-BR" sz="2400" dirty="0" smtClean="0">
                <a:latin typeface="Trebuchet MS" pitchFamily="34" charset="0"/>
              </a:rPr>
              <a:t>indometacina </a:t>
            </a:r>
            <a:endParaRPr lang="pt-BR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A. Pelo menos 20 crises preenchendo os critérios de B a D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B. Crises de dor unilateral, orbitária, supra-orbitária ou temporal, em pontada ou pulsátil durando de cinco a 240 segundos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C. A dor se acompanha de hiperemia conjuntival ipsilaterais e lacrimejamento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D. As crises ocorrem com freqüência de 3 a 200 por dia</a:t>
            </a:r>
          </a:p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E. Não atribuída outro transtorno</a:t>
            </a:r>
            <a:endParaRPr lang="pt-BR" dirty="0"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2.3. SUNCT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838650"/>
            <a:ext cx="7972452" cy="947540"/>
          </a:xfrm>
        </p:spPr>
        <p:txBody>
          <a:bodyPr/>
          <a:lstStyle/>
          <a:p>
            <a:pPr>
              <a:buSzPct val="70000"/>
              <a:buFont typeface="Wingdings" pitchFamily="2" charset="2"/>
              <a:buChar char="Ø"/>
            </a:pPr>
            <a:r>
              <a:rPr lang="pt-BR" dirty="0" smtClean="0">
                <a:latin typeface="Trebuchet MS" pitchFamily="34" charset="0"/>
              </a:rPr>
              <a:t>Anticonvulsivante: lamotrigina, gabapentina, topiramato</a:t>
            </a:r>
          </a:p>
          <a:p>
            <a:pPr>
              <a:buSzPct val="70000"/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2"/>
          <p:cNvSpPr>
            <a:spLocks noChangeArrowheads="1"/>
          </p:cNvSpPr>
          <p:nvPr/>
        </p:nvSpPr>
        <p:spPr bwMode="auto">
          <a:xfrm>
            <a:off x="601804" y="1456872"/>
            <a:ext cx="804216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Pelo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menos 10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crises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Aft>
                <a:spcPct val="30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 Duração de 30 minutos a 7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dias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Aft>
                <a:spcPct val="15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 Dor tem pelo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menos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duas das seguintes características:</a:t>
            </a:r>
          </a:p>
          <a:p>
            <a:pPr lvl="1">
              <a:spcAft>
                <a:spcPct val="15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Localização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bilateral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spcAft>
                <a:spcPct val="15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Caráter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em pressão/aperto (não pulsátil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)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spcAft>
                <a:spcPct val="15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Não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é agravada por atividade física rotineira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como caminhar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ou subir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degraus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Aft>
                <a:spcPct val="10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 Ambos os seguintes:</a:t>
            </a:r>
          </a:p>
          <a:p>
            <a:pPr lvl="1">
              <a:spcAft>
                <a:spcPct val="10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Ausência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de náusea ou vômito (anorexia pode ocorrer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)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spcAft>
                <a:spcPct val="30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 Fotofobia </a:t>
            </a: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ou fonofobia (apenas uma delas está presente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)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spcAft>
                <a:spcPct val="3000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 Não atribuída a outro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transtorno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Cefaléia Tensional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84196" y="1495646"/>
            <a:ext cx="7702580" cy="4719436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Episódica: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freqüência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menor que 15 dias / mês ou </a:t>
            </a: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menor que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180 dias / ano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geralmente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aparece em situações de “stress” </a:t>
            </a: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      </a:t>
            </a:r>
            <a:endParaRPr lang="pt-BR" sz="24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Crônica: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freqüência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maior ou igual a 15 dias / mês </a:t>
            </a: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ou 180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dias / ano por mais de 6 meses 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já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acorda com dor ou inicia logo após despertar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perda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da relação com os fatores emocionais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10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% dos pacientes não são deprimidos                                    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2400" u="sng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Classificação: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2143116"/>
            <a:ext cx="8305800" cy="3071834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Redução do limiar doloroso nos músculos pericranianos</a:t>
            </a:r>
            <a:endParaRPr lang="pt-BR" sz="24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24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Diminuição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dos reflexos inibitórios mandibulares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24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Falência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dos mecanismos centrais supressores </a:t>
            </a:r>
            <a:r>
              <a:rPr lang="pt-BR" sz="2400" kern="0" dirty="0" smtClean="0">
                <a:solidFill>
                  <a:schemeClr val="tx1"/>
                </a:solidFill>
                <a:latin typeface="Trebuchet MS" pitchFamily="34" charset="0"/>
              </a:rPr>
              <a:t>de </a:t>
            </a:r>
            <a:r>
              <a:rPr lang="pt-BR" sz="2400" kern="0" dirty="0">
                <a:solidFill>
                  <a:schemeClr val="tx1"/>
                </a:solidFill>
                <a:latin typeface="Trebuchet MS" pitchFamily="34" charset="0"/>
              </a:rPr>
              <a:t>dor </a:t>
            </a:r>
            <a:endParaRPr lang="pt-BR" sz="2400" u="sng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785926"/>
            <a:ext cx="8345522" cy="4786346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Na maioria dos casos é manuseada pelos pacientes sem auxílio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do médico 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com medicamentos vendidos sem prescrição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.</a:t>
            </a:r>
            <a:endParaRPr lang="pt-BR" sz="18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Analgésicos comuns e AINHs são eficientes mas o uso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freqüente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deve 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ser desestimulado pelo risco de desenvolvimento de </a:t>
            </a:r>
            <a:r>
              <a:rPr lang="pt-BR" sz="1800" kern="0" dirty="0" err="1" smtClean="0">
                <a:solidFill>
                  <a:schemeClr val="tx1"/>
                </a:solidFill>
                <a:latin typeface="Trebuchet MS" pitchFamily="34" charset="0"/>
              </a:rPr>
              <a:t>Cefaleia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Crônica Diária, 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particularmente 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nos pacientes com CTTC. Há estudos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mostrando que 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seu efeito não é dramaticamente superior ao placebo.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Associação de cafeína ao analgésico tem efeitos benéficos.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Associação de drogas miorrelaxantes não tem efeito comprovado.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Evitar combinações anti-enxaqueca que contenham ergotamínicos.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Evitar quaisquer opiáceos,barbitúricos e diazepínicos.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Estimular uso de métodos não farmacológicos: massagens,calor                  </a:t>
            </a:r>
            <a:r>
              <a:rPr lang="pt-BR" sz="1800" kern="0" dirty="0" smtClean="0">
                <a:solidFill>
                  <a:schemeClr val="tx1"/>
                </a:solidFill>
                <a:latin typeface="Trebuchet MS" pitchFamily="34" charset="0"/>
              </a:rPr>
              <a:t>local,exercícios </a:t>
            </a: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de relaxamento,repouso e acupuntura.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18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18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1800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1800" kern="0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sz="2800" kern="0" dirty="0">
                <a:solidFill>
                  <a:schemeClr val="tx1"/>
                </a:solidFill>
                <a:latin typeface="Trebuchet MS" pitchFamily="34" charset="0"/>
              </a:rPr>
              <a:t>  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Recomendações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para</a:t>
            </a:r>
            <a:r>
              <a:rPr lang="pt-BR" baseline="0" dirty="0" smtClean="0"/>
              <a:t> </a:t>
            </a:r>
            <a:r>
              <a:rPr lang="pt-BR" baseline="0" dirty="0" smtClean="0"/>
              <a:t>o tratamento da 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9608" y="1657118"/>
            <a:ext cx="7972920" cy="411480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Farmacológico: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ADTs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: Amitriptilina,Nortriptilina,Imipramina.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ISRSs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: Fluoxetina,Paroxetina,Fluvoxamina,Sertralina.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Em 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casos rebeldes associar neurolépticos (Clorpromazina).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Não farmacológico: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Terapias </a:t>
            </a: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comportamentais </a:t>
            </a:r>
            <a:endParaRPr lang="pt-BR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Fisioterapia 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e exercícios de relaxamento.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Psicoterapia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: apenas se doença psiquiátrica concomitante.</a:t>
            </a: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Acupuntura</a:t>
            </a:r>
            <a:endParaRPr lang="pt-BR" kern="0" dirty="0">
              <a:solidFill>
                <a:schemeClr val="tx1"/>
              </a:solidFill>
              <a:latin typeface="Trebuchet MS" pitchFamily="34" charset="0"/>
            </a:endParaRPr>
          </a:p>
          <a:p>
            <a:pPr marL="800100" lvl="1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 smtClean="0">
                <a:solidFill>
                  <a:schemeClr val="tx1"/>
                </a:solidFill>
                <a:latin typeface="Trebuchet MS" pitchFamily="34" charset="0"/>
              </a:rPr>
              <a:t>Tratamento </a:t>
            </a: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de disfunções oro-mandibulares.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pt-BR" kern="0" dirty="0">
                <a:solidFill>
                  <a:schemeClr val="tx1"/>
                </a:solidFill>
                <a:latin typeface="Trebuchet MS" pitchFamily="34" charset="0"/>
              </a:rPr>
              <a:t>    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pt-BR" sz="2400" kern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Tratamento Profilático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Referencias </a:t>
            </a:r>
            <a:r>
              <a:rPr lang="pt-BR" dirty="0" err="1" smtClean="0"/>
              <a:t>Bibliograficas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800" dirty="0" smtClean="0">
                <a:latin typeface="Trebuchet MS" pitchFamily="34" charset="0"/>
              </a:rPr>
              <a:t>Martins, </a:t>
            </a:r>
            <a:r>
              <a:rPr lang="pt-BR" sz="1800" dirty="0" err="1" smtClean="0">
                <a:latin typeface="Trebuchet MS" pitchFamily="34" charset="0"/>
              </a:rPr>
              <a:t>M.A.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err="1" smtClean="0">
                <a:latin typeface="Trebuchet MS" pitchFamily="34" charset="0"/>
              </a:rPr>
              <a:t>et.</a:t>
            </a:r>
            <a:r>
              <a:rPr lang="pt-BR" sz="1800" dirty="0" smtClean="0">
                <a:latin typeface="Trebuchet MS" pitchFamily="34" charset="0"/>
              </a:rPr>
              <a:t>al (</a:t>
            </a:r>
            <a:r>
              <a:rPr lang="pt-BR" sz="1800" dirty="0" err="1" smtClean="0">
                <a:latin typeface="Trebuchet MS" pitchFamily="34" charset="0"/>
              </a:rPr>
              <a:t>Org</a:t>
            </a:r>
            <a:r>
              <a:rPr lang="pt-BR" sz="1800" dirty="0" smtClean="0">
                <a:latin typeface="Trebuchet MS" pitchFamily="34" charset="0"/>
              </a:rPr>
              <a:t>); Clínica médica: doenças dos olhos, doenças dos ouvidos, nariz e garganta, neurologia, transtornos mentais. – Barueri, SP: </a:t>
            </a:r>
            <a:r>
              <a:rPr lang="pt-BR" sz="1800" dirty="0" err="1" smtClean="0">
                <a:latin typeface="Trebuchet MS" pitchFamily="34" charset="0"/>
              </a:rPr>
              <a:t>Manole</a:t>
            </a:r>
            <a:r>
              <a:rPr lang="pt-BR" sz="1800" dirty="0" smtClean="0">
                <a:latin typeface="Trebuchet MS" pitchFamily="34" charset="0"/>
              </a:rPr>
              <a:t>, 2009. – (Clínica médica)</a:t>
            </a:r>
          </a:p>
          <a:p>
            <a:r>
              <a:rPr lang="pt-BR" sz="1800" dirty="0" err="1" smtClean="0">
                <a:latin typeface="Trebuchet MS" pitchFamily="34" charset="0"/>
              </a:rPr>
              <a:t>Rowland</a:t>
            </a:r>
            <a:r>
              <a:rPr lang="pt-BR" sz="1800" dirty="0" smtClean="0">
                <a:latin typeface="Trebuchet MS" pitchFamily="34" charset="0"/>
              </a:rPr>
              <a:t>, </a:t>
            </a:r>
            <a:r>
              <a:rPr lang="pt-BR" sz="1800" dirty="0" err="1" smtClean="0">
                <a:latin typeface="Trebuchet MS" pitchFamily="34" charset="0"/>
              </a:rPr>
              <a:t>L.P.</a:t>
            </a:r>
            <a:r>
              <a:rPr lang="pt-BR" sz="1800" dirty="0" smtClean="0">
                <a:latin typeface="Trebuchet MS" pitchFamily="34" charset="0"/>
              </a:rPr>
              <a:t>; </a:t>
            </a:r>
            <a:r>
              <a:rPr lang="pt-BR" sz="1800" dirty="0" err="1" smtClean="0">
                <a:latin typeface="Trebuchet MS" pitchFamily="34" charset="0"/>
              </a:rPr>
              <a:t>Pedley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err="1" smtClean="0">
                <a:latin typeface="Trebuchet MS" pitchFamily="34" charset="0"/>
              </a:rPr>
              <a:t>T.A.</a:t>
            </a:r>
            <a:r>
              <a:rPr lang="pt-BR" sz="1800" dirty="0" smtClean="0">
                <a:latin typeface="Trebuchet MS" pitchFamily="34" charset="0"/>
              </a:rPr>
              <a:t>; </a:t>
            </a:r>
            <a:r>
              <a:rPr lang="pt-BR" sz="1800" dirty="0" err="1" smtClean="0">
                <a:latin typeface="Trebuchet MS" pitchFamily="34" charset="0"/>
              </a:rPr>
              <a:t>Merrit</a:t>
            </a:r>
            <a:r>
              <a:rPr lang="pt-BR" sz="1800" dirty="0" smtClean="0">
                <a:latin typeface="Trebuchet MS" pitchFamily="34" charset="0"/>
              </a:rPr>
              <a:t>, tratado de neurologia – 12. ed. – Rio de Janeiro: Guanabara </a:t>
            </a:r>
            <a:r>
              <a:rPr lang="pt-BR" sz="1800" dirty="0" err="1" smtClean="0">
                <a:latin typeface="Trebuchet MS" pitchFamily="34" charset="0"/>
              </a:rPr>
              <a:t>Koogan</a:t>
            </a:r>
            <a:r>
              <a:rPr lang="pt-BR" sz="1800" dirty="0" smtClean="0">
                <a:latin typeface="Trebuchet MS" pitchFamily="34" charset="0"/>
              </a:rPr>
              <a:t>, 2011</a:t>
            </a:r>
          </a:p>
          <a:p>
            <a:r>
              <a:rPr lang="en-US" sz="1800" dirty="0" smtClean="0">
                <a:latin typeface="Trebuchet MS" pitchFamily="34" charset="0"/>
              </a:rPr>
              <a:t>Headache classification committee of the international headache society (IHS/ICHD III beta). The International Classification of Headache Disorders, 3a ed. </a:t>
            </a:r>
            <a:r>
              <a:rPr lang="en-US" sz="1800" dirty="0" err="1" smtClean="0">
                <a:latin typeface="Trebuchet MS" pitchFamily="34" charset="0"/>
              </a:rPr>
              <a:t>Localizado</a:t>
            </a:r>
            <a:r>
              <a:rPr lang="en-US" sz="1800" dirty="0" smtClean="0">
                <a:latin typeface="Trebuchet MS" pitchFamily="34" charset="0"/>
              </a:rPr>
              <a:t> em: http://www.ihs-classification.org/_downloads/mixed/International-Headache-Classification-III-ICHD-III-2013-Beta.pdf</a:t>
            </a:r>
          </a:p>
          <a:p>
            <a:r>
              <a:rPr lang="pt-BR" sz="1800" dirty="0" err="1" smtClean="0">
                <a:latin typeface="Trebuchet MS" pitchFamily="34" charset="0"/>
              </a:rPr>
              <a:t>Nitrini</a:t>
            </a:r>
            <a:r>
              <a:rPr lang="pt-BR" sz="1800" dirty="0" smtClean="0">
                <a:latin typeface="Trebuchet MS" pitchFamily="34" charset="0"/>
              </a:rPr>
              <a:t>, R.; </a:t>
            </a:r>
            <a:r>
              <a:rPr lang="pt-BR" sz="1800" dirty="0" err="1" smtClean="0">
                <a:latin typeface="Trebuchet MS" pitchFamily="34" charset="0"/>
              </a:rPr>
              <a:t>Bacheschi</a:t>
            </a:r>
            <a:r>
              <a:rPr lang="pt-BR" sz="1800" dirty="0" smtClean="0">
                <a:latin typeface="Trebuchet MS" pitchFamily="34" charset="0"/>
              </a:rPr>
              <a:t>, </a:t>
            </a:r>
            <a:r>
              <a:rPr lang="pt-BR" sz="1800" dirty="0" err="1" smtClean="0">
                <a:latin typeface="Trebuchet MS" pitchFamily="34" charset="0"/>
              </a:rPr>
              <a:t>L.A.</a:t>
            </a:r>
            <a:r>
              <a:rPr lang="pt-BR" sz="1800" dirty="0" smtClean="0">
                <a:latin typeface="Trebuchet MS" pitchFamily="34" charset="0"/>
              </a:rPr>
              <a:t> A neurologia que todo médico deve saber. 2ª ed., São Paulo: </a:t>
            </a:r>
            <a:r>
              <a:rPr lang="pt-BR" sz="1800" dirty="0" err="1" smtClean="0">
                <a:latin typeface="Trebuchet MS" pitchFamily="34" charset="0"/>
              </a:rPr>
              <a:t>Atheneu</a:t>
            </a:r>
            <a:r>
              <a:rPr lang="pt-BR" sz="1800" dirty="0" smtClean="0">
                <a:latin typeface="Trebuchet MS" pitchFamily="34" charset="0"/>
              </a:rPr>
              <a:t>, 2003.</a:t>
            </a:r>
          </a:p>
          <a:p>
            <a:r>
              <a:rPr lang="pt-BR" sz="1800" dirty="0" smtClean="0">
                <a:latin typeface="Trebuchet MS" pitchFamily="34" charset="0"/>
              </a:rPr>
              <a:t>Jensen, R.; </a:t>
            </a:r>
            <a:r>
              <a:rPr lang="pt-BR" sz="1800" dirty="0" err="1" smtClean="0">
                <a:latin typeface="Trebuchet MS" pitchFamily="34" charset="0"/>
              </a:rPr>
              <a:t>Stovner</a:t>
            </a:r>
            <a:r>
              <a:rPr lang="pt-BR" sz="1800" dirty="0" smtClean="0">
                <a:latin typeface="Trebuchet MS" pitchFamily="34" charset="0"/>
              </a:rPr>
              <a:t>, </a:t>
            </a:r>
            <a:r>
              <a:rPr lang="pt-BR" sz="1800" dirty="0" err="1" smtClean="0">
                <a:latin typeface="Trebuchet MS" pitchFamily="34" charset="0"/>
              </a:rPr>
              <a:t>L.J.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err="1" smtClean="0">
                <a:latin typeface="Trebuchet MS" pitchFamily="34" charset="0"/>
              </a:rPr>
              <a:t>Epidemiology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err="1" smtClean="0">
                <a:latin typeface="Trebuchet MS" pitchFamily="34" charset="0"/>
              </a:rPr>
              <a:t>and</a:t>
            </a:r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dirty="0" err="1" smtClean="0">
                <a:latin typeface="Trebuchet MS" pitchFamily="34" charset="0"/>
              </a:rPr>
              <a:t>comorbidity</a:t>
            </a:r>
            <a:r>
              <a:rPr lang="pt-BR" sz="1800" dirty="0" smtClean="0">
                <a:latin typeface="Trebuchet MS" pitchFamily="34" charset="0"/>
              </a:rPr>
              <a:t> of </a:t>
            </a:r>
            <a:r>
              <a:rPr lang="pt-BR" sz="1800" dirty="0" err="1" smtClean="0">
                <a:latin typeface="Trebuchet MS" pitchFamily="34" charset="0"/>
              </a:rPr>
              <a:t>headache</a:t>
            </a:r>
            <a:r>
              <a:rPr lang="pt-BR" sz="1800" dirty="0" smtClean="0">
                <a:latin typeface="Trebuchet MS" pitchFamily="34" charset="0"/>
              </a:rPr>
              <a:t>; Lancet </a:t>
            </a:r>
            <a:r>
              <a:rPr lang="pt-BR" sz="1800" dirty="0" err="1" smtClean="0">
                <a:latin typeface="Trebuchet MS" pitchFamily="34" charset="0"/>
              </a:rPr>
              <a:t>neurology</a:t>
            </a:r>
            <a:r>
              <a:rPr lang="pt-BR" sz="1800" dirty="0" smtClean="0">
                <a:latin typeface="Trebuchet MS" pitchFamily="34" charset="0"/>
              </a:rPr>
              <a:t> 2008;7:354-61</a:t>
            </a:r>
          </a:p>
          <a:p>
            <a:r>
              <a:rPr lang="pt-BR" sz="1800" dirty="0" smtClean="0">
                <a:latin typeface="Trebuchet MS" pitchFamily="34" charset="0"/>
              </a:rPr>
              <a:t>Queiroz, </a:t>
            </a:r>
            <a:r>
              <a:rPr lang="pt-BR" sz="1800" dirty="0" err="1" smtClean="0">
                <a:latin typeface="Trebuchet MS" pitchFamily="34" charset="0"/>
              </a:rPr>
              <a:t>P.L.</a:t>
            </a:r>
            <a:r>
              <a:rPr lang="pt-BR" sz="1800" dirty="0" smtClean="0">
                <a:latin typeface="Trebuchet MS" pitchFamily="34" charset="0"/>
              </a:rPr>
              <a:t>; et. al.; Um estudo epidemiológico nacional da cefaléia no Brasil, 2008; 11(3):190-196 </a:t>
            </a:r>
          </a:p>
          <a:p>
            <a:endParaRPr lang="pt-BR" sz="1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434" y="1357298"/>
            <a:ext cx="8436094" cy="5143500"/>
          </a:xfrm>
          <a:noFill/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endParaRPr lang="pt-BR" sz="2400" dirty="0" smtClean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Trebuchet MS" pitchFamily="34" charset="0"/>
              </a:rPr>
              <a:t>3848 entrevistas em 27 estados do Brasil (18-79 anos de idade)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Trebuchet MS" pitchFamily="34" charset="0"/>
              </a:rPr>
              <a:t>Enxaqueca: 15.2% (sexo feminino; nos indivíduos com mais  de 15 anos de estudo; nos que ganham menos de 5 salários mínimos; nos que não praticam exercícios regularmente)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Trebuchet MS" pitchFamily="34" charset="0"/>
              </a:rPr>
              <a:t>Prevalência de enxaqueca em mulheres: 20%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400" dirty="0" smtClean="0">
                <a:latin typeface="Trebuchet MS" pitchFamily="34" charset="0"/>
              </a:rPr>
              <a:t>Prevalência de CTT: 13% (&gt; sexo masculino e nos  indivíduos com mais de 11 anos de estudo)</a:t>
            </a:r>
          </a:p>
        </p:txBody>
      </p:sp>
      <p:sp>
        <p:nvSpPr>
          <p:cNvPr id="10244" name="CaixaDeTexto 3"/>
          <p:cNvSpPr txBox="1">
            <a:spLocks noChangeArrowheads="1"/>
          </p:cNvSpPr>
          <p:nvPr/>
        </p:nvSpPr>
        <p:spPr bwMode="auto">
          <a:xfrm>
            <a:off x="6000750" y="6215082"/>
            <a:ext cx="3143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tx1"/>
                </a:solidFill>
                <a:latin typeface="Trebuchet MS" pitchFamily="34" charset="0"/>
              </a:rPr>
              <a:t> LP  Queiroz et al, 2009</a:t>
            </a:r>
            <a:r>
              <a:rPr lang="pt-BR" dirty="0">
                <a:latin typeface="Trebuchet MS" pitchFamily="34" charset="0"/>
              </a:rPr>
              <a:t>.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Prevalência de cefaléia no Brasil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3" name="Group 45"/>
          <p:cNvGraphicFramePr>
            <a:graphicFrameLocks noGrp="1"/>
          </p:cNvGraphicFramePr>
          <p:nvPr>
            <p:ph idx="1"/>
          </p:nvPr>
        </p:nvGraphicFramePr>
        <p:xfrm>
          <a:off x="642910" y="1428736"/>
          <a:ext cx="8229600" cy="4451985"/>
        </p:xfrm>
        <a:graphic>
          <a:graphicData uri="http://schemas.openxmlformats.org/drawingml/2006/table">
            <a:tbl>
              <a:tblPr/>
              <a:tblGrid>
                <a:gridCol w="4492999"/>
                <a:gridCol w="3736601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Tipo de cefaléia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</a:rPr>
                        <a:t>Prevalência (%)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Enxaqueca sem aura 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9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Enxaqueca com aura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6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tipo-tensão episódica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66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tipo-tensão crônica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3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em salvas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0.1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idiopática em facadas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2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por compressão externa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4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por estímulo frio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15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benigna da tosse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1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benigna do esforço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1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Cefaléia associada a atividade sexual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</a:rPr>
                        <a:t>   1</a:t>
                      </a:r>
                    </a:p>
                  </a:txBody>
                  <a:tcPr marL="96818" marR="968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10715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0" lang="pt-BR" sz="3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Rasmussen (1995): prevalência ao longo da vida dos vários subtipos de cefaléias primárias</a:t>
            </a:r>
            <a:endParaRPr lang="pt-BR" sz="3200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579846" y="1583450"/>
            <a:ext cx="763111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Wingdings" pitchFamily="2" charset="2"/>
              <a:buChar char="Ø"/>
              <a:defRPr/>
            </a:pPr>
            <a:r>
              <a:rPr lang="pt-BR" sz="2800" b="0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Estruturas cranianas sensíveis à dor: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Couro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cabeludo e aponeurose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Periósteo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Dura máter na base do crânio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Vasos da base do crânio e artérias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extra cerebrais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Seios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venosos da dura-máter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Nervos cranianos: V, VII, IX e X e nervos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cervicais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Anexos da face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Cefaléia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ChangeArrowheads="1"/>
          </p:cNvSpPr>
          <p:nvPr/>
        </p:nvSpPr>
        <p:spPr bwMode="auto">
          <a:xfrm>
            <a:off x="579328" y="1567684"/>
            <a:ext cx="6189666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50000"/>
              <a:buFont typeface="Wingdings" pitchFamily="2" charset="2"/>
              <a:buChar char="Ø"/>
              <a:defRPr/>
            </a:pPr>
            <a:r>
              <a:rPr lang="pt-BR" sz="2800" b="0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Estruturas cranianas insensíveis </a:t>
            </a:r>
            <a:r>
              <a:rPr lang="pt-BR" sz="2400" dirty="0" smtClean="0">
                <a:solidFill>
                  <a:schemeClr val="tx1"/>
                </a:solidFill>
                <a:latin typeface="Trebuchet MS" pitchFamily="34" charset="0"/>
              </a:rPr>
              <a:t>à dor</a:t>
            </a:r>
            <a:r>
              <a:rPr lang="pt-BR" sz="2400" dirty="0">
                <a:solidFill>
                  <a:schemeClr val="tx1"/>
                </a:solidFill>
                <a:latin typeface="Trebuchet MS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Ossos da calota craniana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Maior parte da </a:t>
            </a: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dura-máter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Veias piais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Artérias intracerebrais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Leptomeninges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Parênquima </a:t>
            </a: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cerebral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>
                <a:solidFill>
                  <a:schemeClr val="tx1"/>
                </a:solidFill>
                <a:latin typeface="Trebuchet MS" pitchFamily="34" charset="0"/>
              </a:rPr>
              <a:t>Plexos coróides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2400" b="0" dirty="0" smtClean="0">
                <a:solidFill>
                  <a:schemeClr val="tx1"/>
                </a:solidFill>
                <a:latin typeface="Trebuchet MS" pitchFamily="34" charset="0"/>
              </a:rPr>
              <a:t>Epêndima ventricular</a:t>
            </a:r>
            <a:endParaRPr lang="pt-BR" sz="24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Cefaléia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80828" y="1848966"/>
            <a:ext cx="7529513" cy="392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Distensão, tração ou dilatação de artérias intracranianas ou extra cranianas;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Tração ou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distensão de </a:t>
            </a: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grandes veias intracranianas ou seu envoltório dural;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Compressão, tração ou inflamação de nervos cranianos ou espinhais;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Espasmo, inflamação e trauma de músculos cranianos e cervicais;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Irritação meníngea e elevação da PIC;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  <a:latin typeface="Trebuchet MS" pitchFamily="34" charset="0"/>
              </a:rPr>
              <a:t>Perturbação das projeções serotoninérgicas intracerebrais</a:t>
            </a:r>
            <a:endParaRPr lang="pt-BR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Mecanismos de Produção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928794" y="642918"/>
          <a:ext cx="6453190" cy="534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595"/>
                <a:gridCol w="3226595"/>
              </a:tblGrid>
              <a:tr h="5622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rebuchet MS" pitchFamily="34" charset="0"/>
                        </a:rPr>
                        <a:t>Cefaléias Primárias</a:t>
                      </a:r>
                      <a:endParaRPr lang="pt-BR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rebuchet MS" pitchFamily="34" charset="0"/>
                        </a:rPr>
                        <a:t>Cefaléias Secundárias</a:t>
                      </a:r>
                      <a:endParaRPr lang="pt-BR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4780342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latin typeface="Trebuchet MS" pitchFamily="34" charset="0"/>
                        </a:rPr>
                        <a:t>Enxaqueca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dirty="0" smtClean="0">
                        <a:latin typeface="Trebuchet MS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latin typeface="Trebuchet MS" pitchFamily="34" charset="0"/>
                        </a:rPr>
                        <a:t>Cefaléia</a:t>
                      </a:r>
                      <a:r>
                        <a:rPr lang="pt-BR" baseline="0" dirty="0" smtClean="0">
                          <a:latin typeface="Trebuchet MS" pitchFamily="34" charset="0"/>
                        </a:rPr>
                        <a:t> Tensional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Cefalalgias autonômicas trigêmeas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Cefaléia em Salvas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Hemicrania Paroxística Crônica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SUNCT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Hemicrania Contínua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Cefaléia crônica diária</a:t>
                      </a:r>
                    </a:p>
                    <a:p>
                      <a:pPr marL="342900" indent="-342900" algn="just">
                        <a:buFont typeface="+mj-lt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Alívio dos sintomas e orientação</a:t>
                      </a:r>
                      <a:endParaRPr lang="pt-BR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dirty="0" smtClean="0">
                          <a:latin typeface="Trebuchet MS" pitchFamily="34" charset="0"/>
                        </a:rPr>
                        <a:t>Cefaléia</a:t>
                      </a:r>
                      <a:r>
                        <a:rPr lang="pt-BR" baseline="0" dirty="0" smtClean="0">
                          <a:latin typeface="Trebuchet MS" pitchFamily="34" charset="0"/>
                        </a:rPr>
                        <a:t> de tumor cerebral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HIC idiopática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Ao uso de medicamentos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Cefaléia do coito e outras cefaléias do exercício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Cefaléias noturnas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t-BR" baseline="0" dirty="0" smtClean="0">
                        <a:latin typeface="Trebuchet MS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baseline="0" dirty="0" smtClean="0">
                          <a:latin typeface="Trebuchet MS" pitchFamily="34" charset="0"/>
                        </a:rPr>
                        <a:t> Alívio dos sintomas e investigação</a:t>
                      </a:r>
                      <a:endParaRPr lang="pt-BR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3111</TotalTime>
  <Words>2543</Words>
  <Application>Microsoft Office PowerPoint</Application>
  <PresentationFormat>Apresentação na tela (4:3)</PresentationFormat>
  <Paragraphs>378</Paragraphs>
  <Slides>38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Concurso</vt:lpstr>
      <vt:lpstr>Document</vt:lpstr>
      <vt:lpstr>Cefaléias</vt:lpstr>
      <vt:lpstr>Sumario</vt:lpstr>
      <vt:lpstr>Dados Epidemiológicos</vt:lpstr>
      <vt:lpstr>Prevalência de cefaléia no Brasil</vt:lpstr>
      <vt:lpstr>Rasmussen (1995): prevalência ao longo da vida dos vários subtipos de cefaléias primárias</vt:lpstr>
      <vt:lpstr>Cefaléia</vt:lpstr>
      <vt:lpstr>Cefaléia</vt:lpstr>
      <vt:lpstr>Mecanismos de Produção</vt:lpstr>
      <vt:lpstr>Slide 9</vt:lpstr>
      <vt:lpstr>Dados da História </vt:lpstr>
      <vt:lpstr>Evolução Temporal da Dor</vt:lpstr>
      <vt:lpstr>Evolução Temporal da Dor</vt:lpstr>
      <vt:lpstr>Evolução Temporal da Dor</vt:lpstr>
      <vt:lpstr>Classificação Temporal das Cefaléias</vt:lpstr>
      <vt:lpstr>1. Enxaqueca (Migranea)</vt:lpstr>
      <vt:lpstr>Fatores Desencadeadores</vt:lpstr>
      <vt:lpstr>Sintomas Premonitórios, Aura e Sintomas após a cefaléia</vt:lpstr>
      <vt:lpstr>Patogênese da Crise de Enxaqueca</vt:lpstr>
      <vt:lpstr>Fisiopatologia da Enxaqueca</vt:lpstr>
      <vt:lpstr>Slide 20</vt:lpstr>
      <vt:lpstr>Tratamento de ataque ou abortivo</vt:lpstr>
      <vt:lpstr>Tratamento Profilático</vt:lpstr>
      <vt:lpstr>Perfil dos Medicamentos Usados para Profilaxia</vt:lpstr>
      <vt:lpstr>Slide 24</vt:lpstr>
      <vt:lpstr>Slide 25</vt:lpstr>
      <vt:lpstr>2.1 – Cefaléias em Salvas</vt:lpstr>
      <vt:lpstr>Outras Características</vt:lpstr>
      <vt:lpstr>Tratamento da Cefaléia em Salvas</vt:lpstr>
      <vt:lpstr>2.2. Hemicrania</vt:lpstr>
      <vt:lpstr>Slide 30</vt:lpstr>
      <vt:lpstr>2.3. SUNCT</vt:lpstr>
      <vt:lpstr>Tratamento:</vt:lpstr>
      <vt:lpstr>3. Cefaléia Tensional</vt:lpstr>
      <vt:lpstr>Classificação:</vt:lpstr>
      <vt:lpstr>Fisiopatologia</vt:lpstr>
      <vt:lpstr>Recomendações  para o tratamento da Dor</vt:lpstr>
      <vt:lpstr>Tratamento Profilático</vt:lpstr>
      <vt:lpstr>Referencias Bibliograficas</vt:lpstr>
    </vt:vector>
  </TitlesOfParts>
  <Company>Hospital das Clinicas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Cefaléias e Gravidez</dc:title>
  <dc:creator>Conforto Médico</dc:creator>
  <cp:lastModifiedBy>Cliente</cp:lastModifiedBy>
  <cp:revision>245</cp:revision>
  <dcterms:created xsi:type="dcterms:W3CDTF">2002-11-02T18:28:13Z</dcterms:created>
  <dcterms:modified xsi:type="dcterms:W3CDTF">2014-06-09T00:36:05Z</dcterms:modified>
</cp:coreProperties>
</file>