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256" r:id="rId2"/>
    <p:sldId id="257" r:id="rId3"/>
    <p:sldId id="262" r:id="rId4"/>
    <p:sldId id="264" r:id="rId5"/>
    <p:sldId id="263" r:id="rId6"/>
    <p:sldId id="258" r:id="rId7"/>
    <p:sldId id="259" r:id="rId8"/>
    <p:sldId id="261" r:id="rId9"/>
    <p:sldId id="260" r:id="rId10"/>
    <p:sldId id="265" r:id="rId11"/>
    <p:sldId id="266" r:id="rId12"/>
    <p:sldId id="267" r:id="rId13"/>
    <p:sldId id="294" r:id="rId14"/>
    <p:sldId id="269" r:id="rId15"/>
    <p:sldId id="273" r:id="rId16"/>
    <p:sldId id="270" r:id="rId17"/>
    <p:sldId id="271" r:id="rId18"/>
    <p:sldId id="272" r:id="rId19"/>
    <p:sldId id="274" r:id="rId20"/>
    <p:sldId id="296" r:id="rId21"/>
    <p:sldId id="275" r:id="rId22"/>
    <p:sldId id="285" r:id="rId23"/>
    <p:sldId id="299" r:id="rId24"/>
    <p:sldId id="277" r:id="rId25"/>
    <p:sldId id="278" r:id="rId26"/>
    <p:sldId id="276" r:id="rId27"/>
    <p:sldId id="280" r:id="rId28"/>
    <p:sldId id="282" r:id="rId29"/>
    <p:sldId id="284" r:id="rId30"/>
    <p:sldId id="283" r:id="rId31"/>
    <p:sldId id="298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301DC-2777-4283-9DC9-8B1C2E89ADDD}" type="doc">
      <dgm:prSet loTypeId="urn:microsoft.com/office/officeart/2005/8/layout/h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2E8EC9A-4037-43FF-BC53-85A7878890AD}">
      <dgm:prSet phldrT="[Texto]" custT="1"/>
      <dgm:spPr/>
      <dgm:t>
        <a:bodyPr/>
        <a:lstStyle/>
        <a:p>
          <a:r>
            <a:rPr lang="pt-BR" sz="2000" dirty="0" smtClean="0"/>
            <a:t>Ativam</a:t>
          </a:r>
          <a:endParaRPr lang="pt-BR" sz="2000" dirty="0"/>
        </a:p>
      </dgm:t>
    </dgm:pt>
    <dgm:pt modelId="{9D866345-83B1-4E9E-82C1-E05494C5D71D}" type="parTrans" cxnId="{AF56B9C9-58C1-4B01-B28F-A4FDE5DBA76C}">
      <dgm:prSet/>
      <dgm:spPr/>
      <dgm:t>
        <a:bodyPr/>
        <a:lstStyle/>
        <a:p>
          <a:endParaRPr lang="pt-BR"/>
        </a:p>
      </dgm:t>
    </dgm:pt>
    <dgm:pt modelId="{61F11E97-2C30-41B4-85A4-EFA22AAD646A}" type="sibTrans" cxnId="{AF56B9C9-58C1-4B01-B28F-A4FDE5DBA76C}">
      <dgm:prSet/>
      <dgm:spPr/>
      <dgm:t>
        <a:bodyPr/>
        <a:lstStyle/>
        <a:p>
          <a:endParaRPr lang="pt-BR"/>
        </a:p>
      </dgm:t>
    </dgm:pt>
    <dgm:pt modelId="{3FAC59CA-E60C-4E0C-8C65-7B612D2D242B}">
      <dgm:prSet phldrT="[Texto]" custT="1"/>
      <dgm:spPr/>
      <dgm:t>
        <a:bodyPr/>
        <a:lstStyle/>
        <a:p>
          <a:pPr algn="just"/>
          <a:r>
            <a:rPr lang="pt-BR" sz="1600" dirty="0" smtClean="0"/>
            <a:t>Estímulos no núcleo do trigêmeo</a:t>
          </a:r>
          <a:endParaRPr lang="pt-BR" sz="1600" dirty="0"/>
        </a:p>
      </dgm:t>
    </dgm:pt>
    <dgm:pt modelId="{F8B5F75A-1AA9-4700-96F8-FCE5CD0CA349}" type="parTrans" cxnId="{07D8C265-88AD-4A86-98B4-C5FFF013B856}">
      <dgm:prSet/>
      <dgm:spPr/>
      <dgm:t>
        <a:bodyPr/>
        <a:lstStyle/>
        <a:p>
          <a:endParaRPr lang="pt-BR"/>
        </a:p>
      </dgm:t>
    </dgm:pt>
    <dgm:pt modelId="{CCDB00A1-F4A5-4A3C-B7F3-1176FFA0AAAF}" type="sibTrans" cxnId="{07D8C265-88AD-4A86-98B4-C5FFF013B856}">
      <dgm:prSet/>
      <dgm:spPr/>
      <dgm:t>
        <a:bodyPr/>
        <a:lstStyle/>
        <a:p>
          <a:endParaRPr lang="pt-BR"/>
        </a:p>
      </dgm:t>
    </dgm:pt>
    <dgm:pt modelId="{DEF6D245-6664-4B40-99EC-6A7030C97DA0}">
      <dgm:prSet phldrT="[Texto]" custT="1"/>
      <dgm:spPr/>
      <dgm:t>
        <a:bodyPr/>
        <a:lstStyle/>
        <a:p>
          <a:r>
            <a:rPr lang="pt-BR" sz="2000" dirty="0" smtClean="0"/>
            <a:t>Gerando</a:t>
          </a:r>
          <a:endParaRPr lang="pt-BR" sz="2000" dirty="0"/>
        </a:p>
      </dgm:t>
    </dgm:pt>
    <dgm:pt modelId="{F64FA411-34CE-4C31-BE5F-254C71CE6705}" type="parTrans" cxnId="{A4CFAEA6-E633-427F-B9DB-78E1837A5085}">
      <dgm:prSet/>
      <dgm:spPr/>
      <dgm:t>
        <a:bodyPr/>
        <a:lstStyle/>
        <a:p>
          <a:endParaRPr lang="pt-BR"/>
        </a:p>
      </dgm:t>
    </dgm:pt>
    <dgm:pt modelId="{2FF83247-B447-4FCD-9E13-83711BA2B24A}" type="sibTrans" cxnId="{A4CFAEA6-E633-427F-B9DB-78E1837A5085}">
      <dgm:prSet/>
      <dgm:spPr/>
      <dgm:t>
        <a:bodyPr/>
        <a:lstStyle/>
        <a:p>
          <a:endParaRPr lang="pt-BR"/>
        </a:p>
      </dgm:t>
    </dgm:pt>
    <dgm:pt modelId="{D692160B-71A3-4057-B141-D4B9BD5BEDAC}">
      <dgm:prSet phldrT="[Texto]"/>
      <dgm:spPr/>
      <dgm:t>
        <a:bodyPr/>
        <a:lstStyle/>
        <a:p>
          <a:pPr algn="just"/>
          <a:r>
            <a:rPr lang="pt-BR" dirty="0" smtClean="0"/>
            <a:t>Núcleo salivar superior do nervo facial (ativação parassimpática)</a:t>
          </a:r>
          <a:endParaRPr lang="pt-BR" dirty="0"/>
        </a:p>
      </dgm:t>
    </dgm:pt>
    <dgm:pt modelId="{2F8033F7-5993-4467-A683-CB9DE823293C}" type="parTrans" cxnId="{F032C8EC-7DF7-4D9F-BB5A-51C621E96A6B}">
      <dgm:prSet/>
      <dgm:spPr/>
      <dgm:t>
        <a:bodyPr/>
        <a:lstStyle/>
        <a:p>
          <a:endParaRPr lang="pt-BR"/>
        </a:p>
      </dgm:t>
    </dgm:pt>
    <dgm:pt modelId="{AE7D4DD1-622F-432F-86BB-38C941D24A4A}" type="sibTrans" cxnId="{F032C8EC-7DF7-4D9F-BB5A-51C621E96A6B}">
      <dgm:prSet/>
      <dgm:spPr/>
      <dgm:t>
        <a:bodyPr/>
        <a:lstStyle/>
        <a:p>
          <a:endParaRPr lang="pt-BR"/>
        </a:p>
      </dgm:t>
    </dgm:pt>
    <dgm:pt modelId="{E79F6119-1465-4791-B1FF-977CA94E8BD5}">
      <dgm:prSet phldrT="[Texto]" custT="1"/>
      <dgm:spPr/>
      <dgm:t>
        <a:bodyPr/>
        <a:lstStyle/>
        <a:p>
          <a:pPr algn="just"/>
          <a:r>
            <a:rPr lang="pt-BR" sz="1800" dirty="0" err="1" smtClean="0"/>
            <a:t>Lacrimejamento</a:t>
          </a:r>
          <a:r>
            <a:rPr lang="pt-BR" sz="1800" dirty="0" smtClean="0"/>
            <a:t>;</a:t>
          </a:r>
          <a:endParaRPr lang="pt-BR" sz="1800" dirty="0"/>
        </a:p>
      </dgm:t>
    </dgm:pt>
    <dgm:pt modelId="{AE0194E5-1EF5-4AB5-943F-30089C5B0AF3}" type="parTrans" cxnId="{348052C4-C909-4026-A85F-E30DC79D5976}">
      <dgm:prSet/>
      <dgm:spPr/>
      <dgm:t>
        <a:bodyPr/>
        <a:lstStyle/>
        <a:p>
          <a:endParaRPr lang="pt-BR"/>
        </a:p>
      </dgm:t>
    </dgm:pt>
    <dgm:pt modelId="{ED75AA1B-E896-477F-8A5D-CFD7CD111292}" type="sibTrans" cxnId="{348052C4-C909-4026-A85F-E30DC79D5976}">
      <dgm:prSet/>
      <dgm:spPr/>
      <dgm:t>
        <a:bodyPr/>
        <a:lstStyle/>
        <a:p>
          <a:endParaRPr lang="pt-BR"/>
        </a:p>
      </dgm:t>
    </dgm:pt>
    <dgm:pt modelId="{D0AC5DB0-6870-482E-9BD6-B30175428958}">
      <dgm:prSet phldrT="[Texto]" custT="1"/>
      <dgm:spPr/>
      <dgm:t>
        <a:bodyPr/>
        <a:lstStyle/>
        <a:p>
          <a:pPr algn="just"/>
          <a:r>
            <a:rPr lang="pt-BR" sz="1800" dirty="0" err="1" smtClean="0"/>
            <a:t>Rinorreia</a:t>
          </a:r>
          <a:r>
            <a:rPr lang="pt-BR" sz="1800" dirty="0" smtClean="0"/>
            <a:t>;</a:t>
          </a:r>
          <a:endParaRPr lang="pt-BR" sz="1800" dirty="0"/>
        </a:p>
      </dgm:t>
    </dgm:pt>
    <dgm:pt modelId="{C141F37F-EBD1-45DA-91A9-A3EC40C961D2}" type="parTrans" cxnId="{0907B2E8-D10E-475E-9698-63472001787D}">
      <dgm:prSet/>
      <dgm:spPr/>
      <dgm:t>
        <a:bodyPr/>
        <a:lstStyle/>
        <a:p>
          <a:endParaRPr lang="pt-BR"/>
        </a:p>
      </dgm:t>
    </dgm:pt>
    <dgm:pt modelId="{1BB25050-CCA1-49C3-8442-8E49CCEEB09C}" type="sibTrans" cxnId="{0907B2E8-D10E-475E-9698-63472001787D}">
      <dgm:prSet/>
      <dgm:spPr/>
      <dgm:t>
        <a:bodyPr/>
        <a:lstStyle/>
        <a:p>
          <a:endParaRPr lang="pt-BR"/>
        </a:p>
      </dgm:t>
    </dgm:pt>
    <dgm:pt modelId="{D0A8491A-20A4-4F1D-8854-70D71CA2FA82}">
      <dgm:prSet phldrT="[Texto]" custT="1"/>
      <dgm:spPr/>
      <dgm:t>
        <a:bodyPr/>
        <a:lstStyle/>
        <a:p>
          <a:pPr algn="just"/>
          <a:r>
            <a:rPr lang="pt-BR" sz="1800" dirty="0" smtClean="0"/>
            <a:t>Congestão nasal;</a:t>
          </a:r>
          <a:endParaRPr lang="pt-BR" sz="1800" dirty="0"/>
        </a:p>
      </dgm:t>
    </dgm:pt>
    <dgm:pt modelId="{CA202842-4AF4-4B1D-BA9F-CCC8831763A4}" type="parTrans" cxnId="{6EBF6FDD-D84C-41F5-B272-43C4BBE6B64E}">
      <dgm:prSet/>
      <dgm:spPr/>
      <dgm:t>
        <a:bodyPr/>
        <a:lstStyle/>
        <a:p>
          <a:endParaRPr lang="pt-BR"/>
        </a:p>
      </dgm:t>
    </dgm:pt>
    <dgm:pt modelId="{73316846-A320-4A14-8295-BF78DE94D8C7}" type="sibTrans" cxnId="{6EBF6FDD-D84C-41F5-B272-43C4BBE6B64E}">
      <dgm:prSet/>
      <dgm:spPr/>
      <dgm:t>
        <a:bodyPr/>
        <a:lstStyle/>
        <a:p>
          <a:endParaRPr lang="pt-BR"/>
        </a:p>
      </dgm:t>
    </dgm:pt>
    <dgm:pt modelId="{094DCEA8-AC05-4B87-8535-A3396D95571D}">
      <dgm:prSet phldrT="[Texto]" custT="1"/>
      <dgm:spPr/>
      <dgm:t>
        <a:bodyPr/>
        <a:lstStyle/>
        <a:p>
          <a:pPr algn="just"/>
          <a:r>
            <a:rPr lang="pt-BR" sz="1800" dirty="0" smtClean="0"/>
            <a:t>Liberação peptídeo intestinal vasoativo e NO -&gt; Vasodilatação e edema parede da carótida -&gt; disfunção do plexo carotídeo -&gt; ptose e </a:t>
          </a:r>
          <a:r>
            <a:rPr lang="pt-BR" sz="1800" dirty="0" err="1" smtClean="0"/>
            <a:t>miose</a:t>
          </a:r>
          <a:r>
            <a:rPr lang="pt-BR" sz="1800" dirty="0" smtClean="0"/>
            <a:t>.</a:t>
          </a:r>
          <a:endParaRPr lang="pt-BR" sz="1800" dirty="0"/>
        </a:p>
      </dgm:t>
    </dgm:pt>
    <dgm:pt modelId="{33409DB7-F01C-4A99-984D-96D326048C7B}" type="parTrans" cxnId="{DFAB9FDC-0C44-44E7-8564-7E4CA3FB1414}">
      <dgm:prSet/>
      <dgm:spPr/>
      <dgm:t>
        <a:bodyPr/>
        <a:lstStyle/>
        <a:p>
          <a:endParaRPr lang="pt-BR"/>
        </a:p>
      </dgm:t>
    </dgm:pt>
    <dgm:pt modelId="{EC772FA0-E9A8-4F95-B47F-9CDC39AF5B80}" type="sibTrans" cxnId="{DFAB9FDC-0C44-44E7-8564-7E4CA3FB1414}">
      <dgm:prSet/>
      <dgm:spPr/>
      <dgm:t>
        <a:bodyPr/>
        <a:lstStyle/>
        <a:p>
          <a:endParaRPr lang="pt-BR"/>
        </a:p>
      </dgm:t>
    </dgm:pt>
    <dgm:pt modelId="{A587BCBC-BE08-4F43-8228-A052E81336FE}">
      <dgm:prSet phldrT="[Texto]" custT="1"/>
      <dgm:spPr/>
      <dgm:t>
        <a:bodyPr/>
        <a:lstStyle/>
        <a:p>
          <a:pPr algn="l"/>
          <a:endParaRPr lang="pt-BR" sz="1800" dirty="0"/>
        </a:p>
      </dgm:t>
    </dgm:pt>
    <dgm:pt modelId="{FC5392DA-E57C-4A65-97BF-F818AEEB7F00}" type="parTrans" cxnId="{5AAE6419-BB2A-44B4-A7F4-04533EB98F50}">
      <dgm:prSet/>
      <dgm:spPr/>
      <dgm:t>
        <a:bodyPr/>
        <a:lstStyle/>
        <a:p>
          <a:endParaRPr lang="pt-BR"/>
        </a:p>
      </dgm:t>
    </dgm:pt>
    <dgm:pt modelId="{E29741A5-1A4A-4DC5-86CD-A14E4AEB5AA9}" type="sibTrans" cxnId="{5AAE6419-BB2A-44B4-A7F4-04533EB98F50}">
      <dgm:prSet/>
      <dgm:spPr/>
      <dgm:t>
        <a:bodyPr/>
        <a:lstStyle/>
        <a:p>
          <a:endParaRPr lang="pt-BR"/>
        </a:p>
      </dgm:t>
    </dgm:pt>
    <dgm:pt modelId="{11EDD032-3920-4B8F-BD59-85EE5E8D4A7A}">
      <dgm:prSet phldrT="[Texto]"/>
      <dgm:spPr/>
      <dgm:t>
        <a:bodyPr/>
        <a:lstStyle/>
        <a:p>
          <a:pPr algn="ctr"/>
          <a:r>
            <a:rPr lang="pt-BR" dirty="0" smtClean="0"/>
            <a:t>O mecanismo exato ainda não é totalmente compreendido, mas relaciona-se com o </a:t>
          </a:r>
          <a:r>
            <a:rPr lang="pt-BR" dirty="0" err="1" smtClean="0"/>
            <a:t>fotoperíodo</a:t>
          </a:r>
          <a:r>
            <a:rPr lang="pt-BR" dirty="0" smtClean="0"/>
            <a:t> e ao relógio biológico (DISFUNÇÃO/ATIVAÇÃO substância cinzenta hipotalâmica)</a:t>
          </a:r>
          <a:endParaRPr lang="pt-BR" dirty="0"/>
        </a:p>
      </dgm:t>
    </dgm:pt>
    <dgm:pt modelId="{9DEFF6C4-E704-42F8-B7B5-1CC25D511D7B}" type="sibTrans" cxnId="{637478B0-A77C-49FE-B290-166C21C6912D}">
      <dgm:prSet/>
      <dgm:spPr/>
      <dgm:t>
        <a:bodyPr/>
        <a:lstStyle/>
        <a:p>
          <a:endParaRPr lang="pt-BR"/>
        </a:p>
      </dgm:t>
    </dgm:pt>
    <dgm:pt modelId="{D4CA33B1-0D51-470D-A621-1E4A051D4055}" type="parTrans" cxnId="{637478B0-A77C-49FE-B290-166C21C6912D}">
      <dgm:prSet/>
      <dgm:spPr/>
      <dgm:t>
        <a:bodyPr/>
        <a:lstStyle/>
        <a:p>
          <a:endParaRPr lang="pt-BR"/>
        </a:p>
      </dgm:t>
    </dgm:pt>
    <dgm:pt modelId="{4E31225E-5190-43E8-9D0D-22584FFBF1FF}" type="pres">
      <dgm:prSet presAssocID="{D9A301DC-2777-4283-9DC9-8B1C2E89AD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F9F3BB-9DCD-4AEF-A4FE-9A99AFC2C1B4}" type="pres">
      <dgm:prSet presAssocID="{D9A301DC-2777-4283-9DC9-8B1C2E89ADDD}" presName="tSp" presStyleCnt="0"/>
      <dgm:spPr/>
    </dgm:pt>
    <dgm:pt modelId="{C142F03F-50B0-4EFA-948C-2F1F5570C2CA}" type="pres">
      <dgm:prSet presAssocID="{D9A301DC-2777-4283-9DC9-8B1C2E89ADDD}" presName="bSp" presStyleCnt="0"/>
      <dgm:spPr/>
    </dgm:pt>
    <dgm:pt modelId="{EC722B2C-5F7F-44DE-93B2-9C5EAE4973FF}" type="pres">
      <dgm:prSet presAssocID="{D9A301DC-2777-4283-9DC9-8B1C2E89ADDD}" presName="process" presStyleCnt="0"/>
      <dgm:spPr/>
    </dgm:pt>
    <dgm:pt modelId="{0214DAFA-2A64-434B-9A4B-96DEDC5D9AA8}" type="pres">
      <dgm:prSet presAssocID="{32E8EC9A-4037-43FF-BC53-85A7878890AD}" presName="composite1" presStyleCnt="0"/>
      <dgm:spPr/>
    </dgm:pt>
    <dgm:pt modelId="{4DD6E4F4-7A22-404B-A0C2-16AEB4FFDEA1}" type="pres">
      <dgm:prSet presAssocID="{32E8EC9A-4037-43FF-BC53-85A7878890AD}" presName="dummyNode1" presStyleLbl="node1" presStyleIdx="0" presStyleCnt="3"/>
      <dgm:spPr/>
    </dgm:pt>
    <dgm:pt modelId="{8AA2E6EF-89F7-4B9D-B2DF-A810F59B2BF7}" type="pres">
      <dgm:prSet presAssocID="{32E8EC9A-4037-43FF-BC53-85A7878890AD}" presName="childNode1" presStyleLbl="bgAcc1" presStyleIdx="0" presStyleCnt="3" custScaleX="138682" custScaleY="1528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B2D176-1BDC-4834-B256-D73E18E3F93C}" type="pres">
      <dgm:prSet presAssocID="{32E8EC9A-4037-43FF-BC53-85A7878890A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93773B-5C4D-4E74-B9E1-DE0BD03CC5F3}" type="pres">
      <dgm:prSet presAssocID="{32E8EC9A-4037-43FF-BC53-85A7878890AD}" presName="parentNode1" presStyleLbl="node1" presStyleIdx="0" presStyleCnt="3" custScaleX="139240" custScaleY="133857" custLinFactNeighborX="5302" custLinFactNeighborY="4230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53A7F-3638-4911-AF53-7F6EE206F1AA}" type="pres">
      <dgm:prSet presAssocID="{32E8EC9A-4037-43FF-BC53-85A7878890AD}" presName="connSite1" presStyleCnt="0"/>
      <dgm:spPr/>
    </dgm:pt>
    <dgm:pt modelId="{52199DB3-FDB7-4B6C-BA2F-51159F7D7BEB}" type="pres">
      <dgm:prSet presAssocID="{61F11E97-2C30-41B4-85A4-EFA22AAD646A}" presName="Name9" presStyleLbl="sibTrans2D1" presStyleIdx="0" presStyleCnt="2" custAng="791483" custLinFactNeighborX="2292" custLinFactNeighborY="6751"/>
      <dgm:spPr/>
      <dgm:t>
        <a:bodyPr/>
        <a:lstStyle/>
        <a:p>
          <a:endParaRPr lang="pt-BR"/>
        </a:p>
      </dgm:t>
    </dgm:pt>
    <dgm:pt modelId="{4C53F630-97C1-438E-986E-A20BD8DBA1AC}" type="pres">
      <dgm:prSet presAssocID="{DEF6D245-6664-4B40-99EC-6A7030C97DA0}" presName="composite2" presStyleCnt="0"/>
      <dgm:spPr/>
    </dgm:pt>
    <dgm:pt modelId="{23F0AC0B-BC07-4ED8-BC23-8637B078C851}" type="pres">
      <dgm:prSet presAssocID="{DEF6D245-6664-4B40-99EC-6A7030C97DA0}" presName="dummyNode2" presStyleLbl="node1" presStyleIdx="0" presStyleCnt="3"/>
      <dgm:spPr/>
    </dgm:pt>
    <dgm:pt modelId="{7019601C-2A5B-40B9-B271-309BE6A29481}" type="pres">
      <dgm:prSet presAssocID="{DEF6D245-6664-4B40-99EC-6A7030C97DA0}" presName="childNode2" presStyleLbl="bgAcc1" presStyleIdx="1" presStyleCnt="3" custScaleX="156127" custScaleY="1808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E08F38-9A86-44AB-A068-8E3688470CB5}" type="pres">
      <dgm:prSet presAssocID="{DEF6D245-6664-4B40-99EC-6A7030C97DA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E350D7-C98A-40F2-8C7A-53E1DA30BA44}" type="pres">
      <dgm:prSet presAssocID="{DEF6D245-6664-4B40-99EC-6A7030C97DA0}" presName="parentNode2" presStyleLbl="node1" presStyleIdx="1" presStyleCnt="3" custScaleX="143401" custScaleY="129505" custLinFactNeighborX="-29005" custLinFactNeighborY="-873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01ADE-5BC6-497E-9B90-9D03E158043E}" type="pres">
      <dgm:prSet presAssocID="{DEF6D245-6664-4B40-99EC-6A7030C97DA0}" presName="connSite2" presStyleCnt="0"/>
      <dgm:spPr/>
    </dgm:pt>
    <dgm:pt modelId="{91CF3542-7EBA-4CEE-A120-E1FD80322895}" type="pres">
      <dgm:prSet presAssocID="{2FF83247-B447-4FCD-9E13-83711BA2B24A}" presName="Name18" presStyleLbl="sibTrans2D1" presStyleIdx="1" presStyleCnt="2" custAng="19251784" custScaleX="87831" custScaleY="83349" custLinFactNeighborX="-4117" custLinFactNeighborY="-21346"/>
      <dgm:spPr/>
      <dgm:t>
        <a:bodyPr/>
        <a:lstStyle/>
        <a:p>
          <a:endParaRPr lang="pt-BR"/>
        </a:p>
      </dgm:t>
    </dgm:pt>
    <dgm:pt modelId="{D3697A08-B9E0-4D4B-A848-E525D6FF6BCB}" type="pres">
      <dgm:prSet presAssocID="{11EDD032-3920-4B8F-BD59-85EE5E8D4A7A}" presName="composite1" presStyleCnt="0"/>
      <dgm:spPr/>
    </dgm:pt>
    <dgm:pt modelId="{C7A75071-0BAB-44FA-BBE0-8229B83BFCA0}" type="pres">
      <dgm:prSet presAssocID="{11EDD032-3920-4B8F-BD59-85EE5E8D4A7A}" presName="dummyNode1" presStyleLbl="node1" presStyleIdx="1" presStyleCnt="3"/>
      <dgm:spPr/>
    </dgm:pt>
    <dgm:pt modelId="{2414F9E0-A849-4A08-9F97-0C560CB7833B}" type="pres">
      <dgm:prSet presAssocID="{11EDD032-3920-4B8F-BD59-85EE5E8D4A7A}" presName="childNode1" presStyleLbl="bgAcc1" presStyleIdx="2" presStyleCnt="3" custScaleX="366115" custScaleY="447404" custLinFactNeighborX="-1211" custLinFactNeighborY="261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FD31C1-C326-445F-BE24-95BB095C4F9C}" type="pres">
      <dgm:prSet presAssocID="{11EDD032-3920-4B8F-BD59-85EE5E8D4A7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9E0D37-8BB4-47F2-96F0-453A55CB3554}" type="pres">
      <dgm:prSet presAssocID="{11EDD032-3920-4B8F-BD59-85EE5E8D4A7A}" presName="parentNode1" presStyleLbl="node1" presStyleIdx="2" presStyleCnt="3" custAng="10800000" custFlipVert="1" custFlipHor="1" custScaleX="404105" custScaleY="321746" custLinFactY="100000" custLinFactNeighborX="-18875" custLinFactNeighborY="16939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59978E-47AC-47DF-B5DB-8AC5EA66312F}" type="pres">
      <dgm:prSet presAssocID="{11EDD032-3920-4B8F-BD59-85EE5E8D4A7A}" presName="connSite1" presStyleCnt="0"/>
      <dgm:spPr/>
    </dgm:pt>
  </dgm:ptLst>
  <dgm:cxnLst>
    <dgm:cxn modelId="{3B91891F-127D-471F-AA1B-08F42D50CF58}" type="presOf" srcId="{E79F6119-1465-4791-B1FF-977CA94E8BD5}" destId="{2414F9E0-A849-4A08-9F97-0C560CB7833B}" srcOrd="0" destOrd="0" presId="urn:microsoft.com/office/officeart/2005/8/layout/hProcess4"/>
    <dgm:cxn modelId="{07D8C265-88AD-4A86-98B4-C5FFF013B856}" srcId="{32E8EC9A-4037-43FF-BC53-85A7878890AD}" destId="{3FAC59CA-E60C-4E0C-8C65-7B612D2D242B}" srcOrd="0" destOrd="0" parTransId="{F8B5F75A-1AA9-4700-96F8-FCE5CD0CA349}" sibTransId="{CCDB00A1-F4A5-4A3C-B7F3-1176FFA0AAAF}"/>
    <dgm:cxn modelId="{0907B2E8-D10E-475E-9698-63472001787D}" srcId="{11EDD032-3920-4B8F-BD59-85EE5E8D4A7A}" destId="{D0AC5DB0-6870-482E-9BD6-B30175428958}" srcOrd="1" destOrd="0" parTransId="{C141F37F-EBD1-45DA-91A9-A3EC40C961D2}" sibTransId="{1BB25050-CCA1-49C3-8442-8E49CCEEB09C}"/>
    <dgm:cxn modelId="{A3CA1919-30AD-49D6-9947-2F4E9771A03F}" type="presOf" srcId="{3FAC59CA-E60C-4E0C-8C65-7B612D2D242B}" destId="{27B2D176-1BDC-4834-B256-D73E18E3F93C}" srcOrd="1" destOrd="0" presId="urn:microsoft.com/office/officeart/2005/8/layout/hProcess4"/>
    <dgm:cxn modelId="{61137456-6387-4B02-B108-B836F3DABFDB}" type="presOf" srcId="{32E8EC9A-4037-43FF-BC53-85A7878890AD}" destId="{3893773B-5C4D-4E74-B9E1-DE0BD03CC5F3}" srcOrd="0" destOrd="0" presId="urn:microsoft.com/office/officeart/2005/8/layout/hProcess4"/>
    <dgm:cxn modelId="{F032C8EC-7DF7-4D9F-BB5A-51C621E96A6B}" srcId="{DEF6D245-6664-4B40-99EC-6A7030C97DA0}" destId="{D692160B-71A3-4057-B141-D4B9BD5BEDAC}" srcOrd="0" destOrd="0" parTransId="{2F8033F7-5993-4467-A683-CB9DE823293C}" sibTransId="{AE7D4DD1-622F-432F-86BB-38C941D24A4A}"/>
    <dgm:cxn modelId="{62D5C2BD-BD0E-4DB0-987A-84D64A2CB5BC}" type="presOf" srcId="{094DCEA8-AC05-4B87-8535-A3396D95571D}" destId="{68FD31C1-C326-445F-BE24-95BB095C4F9C}" srcOrd="1" destOrd="3" presId="urn:microsoft.com/office/officeart/2005/8/layout/hProcess4"/>
    <dgm:cxn modelId="{DFAB9FDC-0C44-44E7-8564-7E4CA3FB1414}" srcId="{11EDD032-3920-4B8F-BD59-85EE5E8D4A7A}" destId="{094DCEA8-AC05-4B87-8535-A3396D95571D}" srcOrd="3" destOrd="0" parTransId="{33409DB7-F01C-4A99-984D-96D326048C7B}" sibTransId="{EC772FA0-E9A8-4F95-B47F-9CDC39AF5B80}"/>
    <dgm:cxn modelId="{DEC63BF7-8AE3-498D-951B-FC2EA8856217}" type="presOf" srcId="{D0AC5DB0-6870-482E-9BD6-B30175428958}" destId="{2414F9E0-A849-4A08-9F97-0C560CB7833B}" srcOrd="0" destOrd="1" presId="urn:microsoft.com/office/officeart/2005/8/layout/hProcess4"/>
    <dgm:cxn modelId="{5E37D8C9-33AD-42F4-A1D3-5E24E80A6995}" type="presOf" srcId="{D692160B-71A3-4057-B141-D4B9BD5BEDAC}" destId="{7019601C-2A5B-40B9-B271-309BE6A29481}" srcOrd="0" destOrd="0" presId="urn:microsoft.com/office/officeart/2005/8/layout/hProcess4"/>
    <dgm:cxn modelId="{2E8E9743-274C-4EF8-A383-B532219CC74A}" type="presOf" srcId="{A587BCBC-BE08-4F43-8228-A052E81336FE}" destId="{68FD31C1-C326-445F-BE24-95BB095C4F9C}" srcOrd="1" destOrd="4" presId="urn:microsoft.com/office/officeart/2005/8/layout/hProcess4"/>
    <dgm:cxn modelId="{35839EF7-1476-4EF5-B858-BD458FEA8B9F}" type="presOf" srcId="{A587BCBC-BE08-4F43-8228-A052E81336FE}" destId="{2414F9E0-A849-4A08-9F97-0C560CB7833B}" srcOrd="0" destOrd="4" presId="urn:microsoft.com/office/officeart/2005/8/layout/hProcess4"/>
    <dgm:cxn modelId="{5AAE6419-BB2A-44B4-A7F4-04533EB98F50}" srcId="{11EDD032-3920-4B8F-BD59-85EE5E8D4A7A}" destId="{A587BCBC-BE08-4F43-8228-A052E81336FE}" srcOrd="4" destOrd="0" parTransId="{FC5392DA-E57C-4A65-97BF-F818AEEB7F00}" sibTransId="{E29741A5-1A4A-4DC5-86CD-A14E4AEB5AA9}"/>
    <dgm:cxn modelId="{E532116D-F5BB-4AF5-9B43-63D725E55856}" type="presOf" srcId="{D0A8491A-20A4-4F1D-8854-70D71CA2FA82}" destId="{68FD31C1-C326-445F-BE24-95BB095C4F9C}" srcOrd="1" destOrd="2" presId="urn:microsoft.com/office/officeart/2005/8/layout/hProcess4"/>
    <dgm:cxn modelId="{A4CFAEA6-E633-427F-B9DB-78E1837A5085}" srcId="{D9A301DC-2777-4283-9DC9-8B1C2E89ADDD}" destId="{DEF6D245-6664-4B40-99EC-6A7030C97DA0}" srcOrd="1" destOrd="0" parTransId="{F64FA411-34CE-4C31-BE5F-254C71CE6705}" sibTransId="{2FF83247-B447-4FCD-9E13-83711BA2B24A}"/>
    <dgm:cxn modelId="{839972E3-3F54-41E8-9432-D5B2856A2C98}" type="presOf" srcId="{2FF83247-B447-4FCD-9E13-83711BA2B24A}" destId="{91CF3542-7EBA-4CEE-A120-E1FD80322895}" srcOrd="0" destOrd="0" presId="urn:microsoft.com/office/officeart/2005/8/layout/hProcess4"/>
    <dgm:cxn modelId="{6EBF6FDD-D84C-41F5-B272-43C4BBE6B64E}" srcId="{11EDD032-3920-4B8F-BD59-85EE5E8D4A7A}" destId="{D0A8491A-20A4-4F1D-8854-70D71CA2FA82}" srcOrd="2" destOrd="0" parTransId="{CA202842-4AF4-4B1D-BA9F-CCC8831763A4}" sibTransId="{73316846-A320-4A14-8295-BF78DE94D8C7}"/>
    <dgm:cxn modelId="{42D2A4F3-CD75-4141-896B-F95427B8BDED}" type="presOf" srcId="{DEF6D245-6664-4B40-99EC-6A7030C97DA0}" destId="{93E350D7-C98A-40F2-8C7A-53E1DA30BA44}" srcOrd="0" destOrd="0" presId="urn:microsoft.com/office/officeart/2005/8/layout/hProcess4"/>
    <dgm:cxn modelId="{C35F9B4E-90EF-4D68-9EDC-DF745DE8962C}" type="presOf" srcId="{11EDD032-3920-4B8F-BD59-85EE5E8D4A7A}" destId="{0F9E0D37-8BB4-47F2-96F0-453A55CB3554}" srcOrd="0" destOrd="0" presId="urn:microsoft.com/office/officeart/2005/8/layout/hProcess4"/>
    <dgm:cxn modelId="{26BAD5A9-FD9D-4F99-B739-1DA7BC2C5941}" type="presOf" srcId="{D692160B-71A3-4057-B141-D4B9BD5BEDAC}" destId="{9DE08F38-9A86-44AB-A068-8E3688470CB5}" srcOrd="1" destOrd="0" presId="urn:microsoft.com/office/officeart/2005/8/layout/hProcess4"/>
    <dgm:cxn modelId="{D6B55DEF-AB11-47A8-8A60-6F66C823D782}" type="presOf" srcId="{D0AC5DB0-6870-482E-9BD6-B30175428958}" destId="{68FD31C1-C326-445F-BE24-95BB095C4F9C}" srcOrd="1" destOrd="1" presId="urn:microsoft.com/office/officeart/2005/8/layout/hProcess4"/>
    <dgm:cxn modelId="{FB5E0058-2AD7-475C-884A-7B403E2EF0F0}" type="presOf" srcId="{D9A301DC-2777-4283-9DC9-8B1C2E89ADDD}" destId="{4E31225E-5190-43E8-9D0D-22584FFBF1FF}" srcOrd="0" destOrd="0" presId="urn:microsoft.com/office/officeart/2005/8/layout/hProcess4"/>
    <dgm:cxn modelId="{348052C4-C909-4026-A85F-E30DC79D5976}" srcId="{11EDD032-3920-4B8F-BD59-85EE5E8D4A7A}" destId="{E79F6119-1465-4791-B1FF-977CA94E8BD5}" srcOrd="0" destOrd="0" parTransId="{AE0194E5-1EF5-4AB5-943F-30089C5B0AF3}" sibTransId="{ED75AA1B-E896-477F-8A5D-CFD7CD111292}"/>
    <dgm:cxn modelId="{D7BD3D85-0CFF-4A71-879C-1DEA21D4E902}" type="presOf" srcId="{D0A8491A-20A4-4F1D-8854-70D71CA2FA82}" destId="{2414F9E0-A849-4A08-9F97-0C560CB7833B}" srcOrd="0" destOrd="2" presId="urn:microsoft.com/office/officeart/2005/8/layout/hProcess4"/>
    <dgm:cxn modelId="{C84F3B5E-D89B-41A9-9CCF-80C89BDF6EE7}" type="presOf" srcId="{3FAC59CA-E60C-4E0C-8C65-7B612D2D242B}" destId="{8AA2E6EF-89F7-4B9D-B2DF-A810F59B2BF7}" srcOrd="0" destOrd="0" presId="urn:microsoft.com/office/officeart/2005/8/layout/hProcess4"/>
    <dgm:cxn modelId="{637478B0-A77C-49FE-B290-166C21C6912D}" srcId="{D9A301DC-2777-4283-9DC9-8B1C2E89ADDD}" destId="{11EDD032-3920-4B8F-BD59-85EE5E8D4A7A}" srcOrd="2" destOrd="0" parTransId="{D4CA33B1-0D51-470D-A621-1E4A051D4055}" sibTransId="{9DEFF6C4-E704-42F8-B7B5-1CC25D511D7B}"/>
    <dgm:cxn modelId="{7B8D2ADD-6B77-4896-8BBC-D657E8DD08E2}" type="presOf" srcId="{E79F6119-1465-4791-B1FF-977CA94E8BD5}" destId="{68FD31C1-C326-445F-BE24-95BB095C4F9C}" srcOrd="1" destOrd="0" presId="urn:microsoft.com/office/officeart/2005/8/layout/hProcess4"/>
    <dgm:cxn modelId="{F7828D0D-04E0-45E2-B9E3-65F949AA14C3}" type="presOf" srcId="{094DCEA8-AC05-4B87-8535-A3396D95571D}" destId="{2414F9E0-A849-4A08-9F97-0C560CB7833B}" srcOrd="0" destOrd="3" presId="urn:microsoft.com/office/officeart/2005/8/layout/hProcess4"/>
    <dgm:cxn modelId="{A5322F7E-22B7-4EC9-9262-C49E1AD3D078}" type="presOf" srcId="{61F11E97-2C30-41B4-85A4-EFA22AAD646A}" destId="{52199DB3-FDB7-4B6C-BA2F-51159F7D7BEB}" srcOrd="0" destOrd="0" presId="urn:microsoft.com/office/officeart/2005/8/layout/hProcess4"/>
    <dgm:cxn modelId="{AF56B9C9-58C1-4B01-B28F-A4FDE5DBA76C}" srcId="{D9A301DC-2777-4283-9DC9-8B1C2E89ADDD}" destId="{32E8EC9A-4037-43FF-BC53-85A7878890AD}" srcOrd="0" destOrd="0" parTransId="{9D866345-83B1-4E9E-82C1-E05494C5D71D}" sibTransId="{61F11E97-2C30-41B4-85A4-EFA22AAD646A}"/>
    <dgm:cxn modelId="{25F6CB32-4976-4A01-ADA4-6571819E6B3E}" type="presParOf" srcId="{4E31225E-5190-43E8-9D0D-22584FFBF1FF}" destId="{C8F9F3BB-9DCD-4AEF-A4FE-9A99AFC2C1B4}" srcOrd="0" destOrd="0" presId="urn:microsoft.com/office/officeart/2005/8/layout/hProcess4"/>
    <dgm:cxn modelId="{FC9E8804-7D94-4845-A3A3-3DAE5EC54985}" type="presParOf" srcId="{4E31225E-5190-43E8-9D0D-22584FFBF1FF}" destId="{C142F03F-50B0-4EFA-948C-2F1F5570C2CA}" srcOrd="1" destOrd="0" presId="urn:microsoft.com/office/officeart/2005/8/layout/hProcess4"/>
    <dgm:cxn modelId="{2484DA43-F56B-4305-9232-066C4445F170}" type="presParOf" srcId="{4E31225E-5190-43E8-9D0D-22584FFBF1FF}" destId="{EC722B2C-5F7F-44DE-93B2-9C5EAE4973FF}" srcOrd="2" destOrd="0" presId="urn:microsoft.com/office/officeart/2005/8/layout/hProcess4"/>
    <dgm:cxn modelId="{EEAB39AB-2F07-4DF6-B4C0-392F30391755}" type="presParOf" srcId="{EC722B2C-5F7F-44DE-93B2-9C5EAE4973FF}" destId="{0214DAFA-2A64-434B-9A4B-96DEDC5D9AA8}" srcOrd="0" destOrd="0" presId="urn:microsoft.com/office/officeart/2005/8/layout/hProcess4"/>
    <dgm:cxn modelId="{520BD7A9-F78B-4094-83AA-D96CF378F8AE}" type="presParOf" srcId="{0214DAFA-2A64-434B-9A4B-96DEDC5D9AA8}" destId="{4DD6E4F4-7A22-404B-A0C2-16AEB4FFDEA1}" srcOrd="0" destOrd="0" presId="urn:microsoft.com/office/officeart/2005/8/layout/hProcess4"/>
    <dgm:cxn modelId="{03189DF0-3E21-41A6-B909-D875CDBE0106}" type="presParOf" srcId="{0214DAFA-2A64-434B-9A4B-96DEDC5D9AA8}" destId="{8AA2E6EF-89F7-4B9D-B2DF-A810F59B2BF7}" srcOrd="1" destOrd="0" presId="urn:microsoft.com/office/officeart/2005/8/layout/hProcess4"/>
    <dgm:cxn modelId="{AA9A2E26-CACC-4468-AD1A-B4DEA17175EB}" type="presParOf" srcId="{0214DAFA-2A64-434B-9A4B-96DEDC5D9AA8}" destId="{27B2D176-1BDC-4834-B256-D73E18E3F93C}" srcOrd="2" destOrd="0" presId="urn:microsoft.com/office/officeart/2005/8/layout/hProcess4"/>
    <dgm:cxn modelId="{9ADE4D88-1A85-4D3F-B973-72D6442915CB}" type="presParOf" srcId="{0214DAFA-2A64-434B-9A4B-96DEDC5D9AA8}" destId="{3893773B-5C4D-4E74-B9E1-DE0BD03CC5F3}" srcOrd="3" destOrd="0" presId="urn:microsoft.com/office/officeart/2005/8/layout/hProcess4"/>
    <dgm:cxn modelId="{AA8CEE36-5A69-4DD7-A84F-2F5286CAF448}" type="presParOf" srcId="{0214DAFA-2A64-434B-9A4B-96DEDC5D9AA8}" destId="{D6A53A7F-3638-4911-AF53-7F6EE206F1AA}" srcOrd="4" destOrd="0" presId="urn:microsoft.com/office/officeart/2005/8/layout/hProcess4"/>
    <dgm:cxn modelId="{5709EFBF-EE3A-4AE4-9C21-E587EA25AA23}" type="presParOf" srcId="{EC722B2C-5F7F-44DE-93B2-9C5EAE4973FF}" destId="{52199DB3-FDB7-4B6C-BA2F-51159F7D7BEB}" srcOrd="1" destOrd="0" presId="urn:microsoft.com/office/officeart/2005/8/layout/hProcess4"/>
    <dgm:cxn modelId="{9F10F5E7-DD88-47C2-AD8F-3E0C1D287488}" type="presParOf" srcId="{EC722B2C-5F7F-44DE-93B2-9C5EAE4973FF}" destId="{4C53F630-97C1-438E-986E-A20BD8DBA1AC}" srcOrd="2" destOrd="0" presId="urn:microsoft.com/office/officeart/2005/8/layout/hProcess4"/>
    <dgm:cxn modelId="{2DCE5167-06C4-4EAA-BA9B-698DF5A4F887}" type="presParOf" srcId="{4C53F630-97C1-438E-986E-A20BD8DBA1AC}" destId="{23F0AC0B-BC07-4ED8-BC23-8637B078C851}" srcOrd="0" destOrd="0" presId="urn:microsoft.com/office/officeart/2005/8/layout/hProcess4"/>
    <dgm:cxn modelId="{60F214AD-8FC0-49E8-AFF9-4CF8B5E300E4}" type="presParOf" srcId="{4C53F630-97C1-438E-986E-A20BD8DBA1AC}" destId="{7019601C-2A5B-40B9-B271-309BE6A29481}" srcOrd="1" destOrd="0" presId="urn:microsoft.com/office/officeart/2005/8/layout/hProcess4"/>
    <dgm:cxn modelId="{34D7476E-AA22-4912-BAD7-8DEE7A8DAA54}" type="presParOf" srcId="{4C53F630-97C1-438E-986E-A20BD8DBA1AC}" destId="{9DE08F38-9A86-44AB-A068-8E3688470CB5}" srcOrd="2" destOrd="0" presId="urn:microsoft.com/office/officeart/2005/8/layout/hProcess4"/>
    <dgm:cxn modelId="{20F4B97F-A29F-4A66-AAAD-5596DB8BA48A}" type="presParOf" srcId="{4C53F630-97C1-438E-986E-A20BD8DBA1AC}" destId="{93E350D7-C98A-40F2-8C7A-53E1DA30BA44}" srcOrd="3" destOrd="0" presId="urn:microsoft.com/office/officeart/2005/8/layout/hProcess4"/>
    <dgm:cxn modelId="{BBF23AD8-6E42-41FC-8215-A86E9BF859C5}" type="presParOf" srcId="{4C53F630-97C1-438E-986E-A20BD8DBA1AC}" destId="{CC901ADE-5BC6-497E-9B90-9D03E158043E}" srcOrd="4" destOrd="0" presId="urn:microsoft.com/office/officeart/2005/8/layout/hProcess4"/>
    <dgm:cxn modelId="{75B8CA6D-5758-4827-8BF0-1DD211E816A2}" type="presParOf" srcId="{EC722B2C-5F7F-44DE-93B2-9C5EAE4973FF}" destId="{91CF3542-7EBA-4CEE-A120-E1FD80322895}" srcOrd="3" destOrd="0" presId="urn:microsoft.com/office/officeart/2005/8/layout/hProcess4"/>
    <dgm:cxn modelId="{EC49C653-2A5E-461C-ACFE-6F7771C9A0B3}" type="presParOf" srcId="{EC722B2C-5F7F-44DE-93B2-9C5EAE4973FF}" destId="{D3697A08-B9E0-4D4B-A848-E525D6FF6BCB}" srcOrd="4" destOrd="0" presId="urn:microsoft.com/office/officeart/2005/8/layout/hProcess4"/>
    <dgm:cxn modelId="{7E7BA207-FB2E-475C-B806-15E3B8E517FB}" type="presParOf" srcId="{D3697A08-B9E0-4D4B-A848-E525D6FF6BCB}" destId="{C7A75071-0BAB-44FA-BBE0-8229B83BFCA0}" srcOrd="0" destOrd="0" presId="urn:microsoft.com/office/officeart/2005/8/layout/hProcess4"/>
    <dgm:cxn modelId="{3E76566C-36D9-4B2F-8F2A-1DFE7301F6FD}" type="presParOf" srcId="{D3697A08-B9E0-4D4B-A848-E525D6FF6BCB}" destId="{2414F9E0-A849-4A08-9F97-0C560CB7833B}" srcOrd="1" destOrd="0" presId="urn:microsoft.com/office/officeart/2005/8/layout/hProcess4"/>
    <dgm:cxn modelId="{87F5EB0F-42B5-4CE8-9F7A-500DBBBBE2EF}" type="presParOf" srcId="{D3697A08-B9E0-4D4B-A848-E525D6FF6BCB}" destId="{68FD31C1-C326-445F-BE24-95BB095C4F9C}" srcOrd="2" destOrd="0" presId="urn:microsoft.com/office/officeart/2005/8/layout/hProcess4"/>
    <dgm:cxn modelId="{7BF3C767-3C70-42B8-B20C-E022CA8AAE8E}" type="presParOf" srcId="{D3697A08-B9E0-4D4B-A848-E525D6FF6BCB}" destId="{0F9E0D37-8BB4-47F2-96F0-453A55CB3554}" srcOrd="3" destOrd="0" presId="urn:microsoft.com/office/officeart/2005/8/layout/hProcess4"/>
    <dgm:cxn modelId="{DAF9BDD2-782F-41A2-B498-F069D4771D8A}" type="presParOf" srcId="{D3697A08-B9E0-4D4B-A848-E525D6FF6BCB}" destId="{1F59978E-47AC-47DF-B5DB-8AC5EA66312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520E-3090-4801-AD78-1D990CFF2930}" type="datetimeFigureOut">
              <a:rPr lang="pt-BR" smtClean="0"/>
              <a:pPr/>
              <a:t>23/5/2013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AA98F-7FBB-4DCB-AAA4-325ED5FE62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AA98F-7FBB-4DCB-AAA4-325ED5FE622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5F80-BBB9-4D7C-B6E6-853B3964BBBF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A107-B7AE-437D-943B-A0082A312236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5D60-C09E-4D62-A41E-B1F9DE342B9B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5A62-815E-401E-B2AB-64844AD30A92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224-5DD4-4305-BEBE-D51424D5324B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496B02-4A3F-427A-ACDB-68BBE93FD83C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1668-7908-4CF0-B454-C951F4BE12EF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BB48-AAE3-427E-B9DB-8B56EE65AC8C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C907-CCEF-49A2-9D89-C514A00D503B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CBA7-2541-43AA-B53A-F3913938B2AD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23497-4B82-4B91-A192-24BA1E30F0B0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449D0D-593E-4EFF-AEB0-A6744759CB0A}" type="datetime1">
              <a:rPr lang="pt-BR" smtClean="0"/>
              <a:pPr/>
              <a:t>23/5/2013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CB73EC-20DD-4443-BE3D-49748983029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088832" cy="1752600"/>
          </a:xfrm>
        </p:spPr>
        <p:txBody>
          <a:bodyPr/>
          <a:lstStyle/>
          <a:p>
            <a:r>
              <a:rPr lang="pt-BR" dirty="0" smtClean="0"/>
              <a:t>Da Definição ao diagnóstico -</a:t>
            </a:r>
          </a:p>
          <a:p>
            <a:r>
              <a:rPr lang="pt-BR" dirty="0" smtClean="0"/>
              <a:t>Classificação Internacional das Cefaleias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048" y="116632"/>
            <a:ext cx="7772400" cy="1752600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Cefaléias</a:t>
            </a:r>
            <a:r>
              <a:rPr lang="pt-BR" sz="4800" dirty="0" smtClean="0"/>
              <a:t> Primárias </a:t>
            </a:r>
            <a:endParaRPr lang="pt-BR" sz="4800" dirty="0"/>
          </a:p>
        </p:txBody>
      </p:sp>
      <p:pic>
        <p:nvPicPr>
          <p:cNvPr id="1026" name="Picture 2" descr="C:\Users\Clemilton\Downloads\logo-medicina-maril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256"/>
            <a:ext cx="1656184" cy="143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60032" y="5589240"/>
            <a:ext cx="41008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Fabrício Castro de Borba</a:t>
            </a:r>
          </a:p>
          <a:p>
            <a:r>
              <a:rPr lang="pt-BR" dirty="0" smtClean="0"/>
              <a:t>Felipe Eduardo Ramos Xavier da Silva</a:t>
            </a:r>
          </a:p>
          <a:p>
            <a:r>
              <a:rPr lang="pt-BR" sz="1400" dirty="0" smtClean="0"/>
              <a:t>Acadêmicos de Medicina </a:t>
            </a:r>
            <a:r>
              <a:rPr lang="pt-BR" sz="1400" dirty="0" smtClean="0"/>
              <a:t>– FAMEMA</a:t>
            </a:r>
          </a:p>
          <a:p>
            <a:r>
              <a:rPr lang="pt-BR" sz="1400" dirty="0" smtClean="0"/>
              <a:t>Prof. Dr.  Milton </a:t>
            </a:r>
            <a:r>
              <a:rPr lang="pt-BR" sz="1400" dirty="0" err="1" smtClean="0"/>
              <a:t>Marchioli</a:t>
            </a:r>
            <a:endParaRPr lang="pt-BR" sz="14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94703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Síntese da </a:t>
            </a:r>
            <a:r>
              <a:rPr lang="pt-BR" dirty="0" err="1" smtClean="0"/>
              <a:t>Etiopatogenia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915816" y="1556792"/>
            <a:ext cx="30963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Teoria Neurogênica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611560" y="4026887"/>
            <a:ext cx="30963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Teoria Vascular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5508104" y="4020517"/>
            <a:ext cx="309634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Teoria </a:t>
            </a:r>
            <a:r>
              <a:rPr lang="pt-BR" dirty="0" err="1" smtClean="0"/>
              <a:t>Neurovascular</a:t>
            </a:r>
            <a:endParaRPr lang="pt-BR" dirty="0"/>
          </a:p>
        </p:txBody>
      </p:sp>
      <p:sp>
        <p:nvSpPr>
          <p:cNvPr id="8" name="Seta para baixo 7"/>
          <p:cNvSpPr/>
          <p:nvPr/>
        </p:nvSpPr>
        <p:spPr>
          <a:xfrm rot="1822205">
            <a:off x="2991265" y="2949642"/>
            <a:ext cx="484632" cy="978408"/>
          </a:xfrm>
          <a:prstGeom prst="downArrow">
            <a:avLst>
              <a:gd name="adj1" fmla="val 50000"/>
              <a:gd name="adj2" fmla="val 4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6200000">
            <a:off x="4426042" y="4221758"/>
            <a:ext cx="484632" cy="978408"/>
          </a:xfrm>
          <a:prstGeom prst="downArrow">
            <a:avLst>
              <a:gd name="adj1" fmla="val 50000"/>
              <a:gd name="adj2" fmla="val 4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8881978">
            <a:off x="5658349" y="2994375"/>
            <a:ext cx="484632" cy="978408"/>
          </a:xfrm>
          <a:prstGeom prst="downArrow">
            <a:avLst>
              <a:gd name="adj1" fmla="val 50000"/>
              <a:gd name="adj2" fmla="val 44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2404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Questões Importantes na Fisiopatologia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/>
          <a:lstStyle/>
          <a:p>
            <a:r>
              <a:rPr lang="pt-BR" dirty="0" smtClean="0"/>
              <a:t>O Sistema </a:t>
            </a:r>
            <a:r>
              <a:rPr lang="pt-BR" dirty="0" err="1" smtClean="0"/>
              <a:t>Trigêmino-vascular</a:t>
            </a:r>
            <a:endParaRPr lang="pt-BR" dirty="0" smtClean="0"/>
          </a:p>
          <a:p>
            <a:pPr lvl="1"/>
            <a:r>
              <a:rPr lang="pt-BR" dirty="0" smtClean="0"/>
              <a:t>Inflamação Neurogênica</a:t>
            </a:r>
          </a:p>
          <a:p>
            <a:r>
              <a:rPr lang="pt-BR" dirty="0" smtClean="0"/>
              <a:t>Papel da Serotonina</a:t>
            </a:r>
          </a:p>
          <a:p>
            <a:pPr lvl="1"/>
            <a:r>
              <a:rPr lang="pt-BR" dirty="0" smtClean="0"/>
              <a:t>Alta nas crises?</a:t>
            </a:r>
          </a:p>
          <a:p>
            <a:pPr lvl="1"/>
            <a:r>
              <a:rPr lang="pt-BR" dirty="0" smtClean="0"/>
              <a:t>Baixa entre crises?</a:t>
            </a:r>
          </a:p>
          <a:p>
            <a:pPr lvl="1"/>
            <a:r>
              <a:rPr lang="pt-BR" dirty="0" smtClean="0"/>
              <a:t>ONDE?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098" name="Picture 2" descr="C:\Users\Clemilton\Downloads\migr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769361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3830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Depressão Cortical Alastrante</a:t>
            </a:r>
            <a:endParaRPr lang="pt-BR" dirty="0"/>
          </a:p>
        </p:txBody>
      </p:sp>
      <p:pic>
        <p:nvPicPr>
          <p:cNvPr id="5122" name="Picture 2" descr="C:\Users\Clemilton\Downloads\aristides le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215347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63888" y="2842096"/>
            <a:ext cx="160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*Aristides Leão</a:t>
            </a:r>
            <a:endParaRPr lang="pt-BR" dirty="0"/>
          </a:p>
        </p:txBody>
      </p:sp>
      <p:pic>
        <p:nvPicPr>
          <p:cNvPr id="5123" name="Picture 3" descr="C:\Users\Clemilton\Downloads\depressao alastra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229766" cy="3059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1709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072" y="3390128"/>
            <a:ext cx="8534400" cy="758952"/>
          </a:xfrm>
        </p:spPr>
        <p:txBody>
          <a:bodyPr>
            <a:noAutofit/>
          </a:bodyPr>
          <a:lstStyle/>
          <a:p>
            <a:r>
              <a:rPr lang="pt-BR" sz="6000" dirty="0" smtClean="0"/>
              <a:t>2. Cefaleias Tensionais</a:t>
            </a:r>
            <a:endParaRPr lang="pt-BR" sz="60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Prevalência: 30 a 78%;</a:t>
            </a:r>
          </a:p>
          <a:p>
            <a:pPr algn="just"/>
            <a:r>
              <a:rPr lang="pt-BR" dirty="0" smtClean="0"/>
              <a:t>Mais alto impacto </a:t>
            </a:r>
            <a:r>
              <a:rPr lang="pt-BR" dirty="0" err="1" smtClean="0"/>
              <a:t>sócio-econômico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Fisiopatologia não compreendida e complexa;</a:t>
            </a:r>
          </a:p>
          <a:p>
            <a:pPr lvl="1" algn="just"/>
            <a:r>
              <a:rPr lang="pt-BR" dirty="0" smtClean="0"/>
              <a:t>Mecanismos periféricos:</a:t>
            </a:r>
          </a:p>
          <a:p>
            <a:pPr lvl="2" algn="just"/>
            <a:r>
              <a:rPr lang="pt-BR" dirty="0" smtClean="0"/>
              <a:t>Aumento da sensibilidade à palpação dos tecidos </a:t>
            </a:r>
            <a:r>
              <a:rPr lang="pt-BR" dirty="0" err="1" smtClean="0"/>
              <a:t>miofasciais</a:t>
            </a:r>
            <a:r>
              <a:rPr lang="pt-BR" dirty="0" smtClean="0"/>
              <a:t> pericranianos;</a:t>
            </a:r>
          </a:p>
          <a:p>
            <a:pPr lvl="1" algn="just"/>
            <a:r>
              <a:rPr lang="pt-BR" dirty="0" smtClean="0"/>
              <a:t>Mecanismos centrais (relacionados ao estresse): </a:t>
            </a:r>
          </a:p>
          <a:p>
            <a:pPr lvl="2" algn="just"/>
            <a:r>
              <a:rPr lang="pt-BR" dirty="0" smtClean="0"/>
              <a:t>Contrações involuntárias de músculos cefálicos;</a:t>
            </a:r>
          </a:p>
          <a:p>
            <a:pPr lvl="2" algn="just"/>
            <a:r>
              <a:rPr lang="pt-BR" dirty="0" smtClean="0"/>
              <a:t>Diminuição da atividade inibitória descendente;</a:t>
            </a:r>
          </a:p>
          <a:p>
            <a:pPr lvl="2" algn="just"/>
            <a:r>
              <a:rPr lang="pt-BR" dirty="0" smtClean="0"/>
              <a:t>Hipersensibilidade </a:t>
            </a:r>
            <a:r>
              <a:rPr lang="pt-BR" dirty="0" err="1" smtClean="0"/>
              <a:t>supra-espinhal</a:t>
            </a:r>
            <a:r>
              <a:rPr lang="pt-BR" dirty="0" smtClean="0"/>
              <a:t> a estímulos </a:t>
            </a:r>
            <a:r>
              <a:rPr lang="pt-BR" dirty="0" err="1" smtClean="0"/>
              <a:t>nociceptivos</a:t>
            </a:r>
            <a:r>
              <a:rPr lang="pt-BR" dirty="0" smtClean="0"/>
              <a:t>;</a:t>
            </a:r>
          </a:p>
          <a:p>
            <a:pPr lvl="2" algn="just"/>
            <a:r>
              <a:rPr lang="pt-BR" dirty="0" smtClean="0"/>
              <a:t>Alterações no nível de </a:t>
            </a:r>
            <a:r>
              <a:rPr lang="pt-BR" dirty="0" err="1" smtClean="0"/>
              <a:t>serotonina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2376264"/>
            <a:ext cx="5400600" cy="5373216"/>
          </a:xfrm>
        </p:spPr>
        <p:txBody>
          <a:bodyPr/>
          <a:lstStyle/>
          <a:p>
            <a:r>
              <a:rPr lang="pt-BR" dirty="0" smtClean="0"/>
              <a:t>Classificação Internacional:</a:t>
            </a:r>
          </a:p>
          <a:p>
            <a:pPr lvl="1"/>
            <a:r>
              <a:rPr lang="pt-BR" dirty="0" smtClean="0"/>
              <a:t>2.1.Cefaleias tipo tensão episódica pouco frequente;</a:t>
            </a:r>
          </a:p>
          <a:p>
            <a:pPr lvl="1"/>
            <a:r>
              <a:rPr lang="pt-BR" dirty="0" smtClean="0"/>
              <a:t>2.2.Cefaleias tipo tensão episódica frequente;</a:t>
            </a:r>
          </a:p>
          <a:p>
            <a:pPr lvl="1"/>
            <a:r>
              <a:rPr lang="pt-BR" dirty="0" smtClean="0"/>
              <a:t>2.3.Cefaleia tipo tensão crônica;</a:t>
            </a:r>
          </a:p>
          <a:p>
            <a:pPr lvl="1"/>
            <a:r>
              <a:rPr lang="pt-BR" dirty="0" smtClean="0"/>
              <a:t>2.4.Cefaleia tipo tensão provável.</a:t>
            </a:r>
          </a:p>
          <a:p>
            <a:endParaRPr lang="pt-BR" dirty="0"/>
          </a:p>
        </p:txBody>
      </p:sp>
      <p:pic>
        <p:nvPicPr>
          <p:cNvPr id="3076" name="Picture 4" descr="http://mdemulher.abril.com.br/blogs/karlinha/files/2012/05/AM-619-saude-dor-de-cab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3096344" cy="3963322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816224"/>
            <a:ext cx="8640960" cy="492514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Cefaleias tipo tensão episódica pouco frequente;</a:t>
            </a:r>
          </a:p>
          <a:p>
            <a:pPr lvl="1" algn="just"/>
            <a:r>
              <a:rPr lang="pt-BR" dirty="0" smtClean="0"/>
              <a:t>Critérios Diagnósticos:</a:t>
            </a:r>
          </a:p>
          <a:p>
            <a:pPr lvl="2" algn="just"/>
            <a:r>
              <a:rPr lang="pt-BR" dirty="0" smtClean="0"/>
              <a:t>A) Menos de 1 ataque por mês ou até 12 ao ano;</a:t>
            </a:r>
          </a:p>
          <a:p>
            <a:pPr lvl="2" algn="just"/>
            <a:r>
              <a:rPr lang="pt-BR" dirty="0" smtClean="0"/>
              <a:t>B) Dura entre 30 minutos a 7 dias;</a:t>
            </a:r>
          </a:p>
          <a:p>
            <a:pPr lvl="2" algn="just"/>
            <a:r>
              <a:rPr lang="pt-BR" dirty="0" smtClean="0"/>
              <a:t>C) Cefaleia com 2 das seguintes características: Bilateral; Aperto/Pressão; Intensidade Fraca/Moderada; Não agravada por atividade física;</a:t>
            </a:r>
          </a:p>
          <a:p>
            <a:pPr lvl="2" algn="just"/>
            <a:r>
              <a:rPr lang="pt-BR" dirty="0" smtClean="0"/>
              <a:t>D) Considerar 2 aspectos: Ausência de náuseas/vômitos; ausência de foto e </a:t>
            </a:r>
            <a:r>
              <a:rPr lang="pt-BR" dirty="0" err="1" smtClean="0"/>
              <a:t>fonofobia</a:t>
            </a:r>
            <a:r>
              <a:rPr lang="pt-BR" dirty="0" smtClean="0"/>
              <a:t> ou presença de apenas 1 desses sintoma;</a:t>
            </a:r>
          </a:p>
          <a:p>
            <a:pPr lvl="1" algn="just"/>
            <a:r>
              <a:rPr lang="pt-BR" dirty="0" smtClean="0"/>
              <a:t>Pode haver dor à palpação dos músculos pericranianos (frontal, temporal, masseter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Cefaleia tipo tensão episódica frequente;</a:t>
            </a:r>
          </a:p>
          <a:p>
            <a:pPr lvl="1" algn="just"/>
            <a:r>
              <a:rPr lang="pt-BR" dirty="0" smtClean="0"/>
              <a:t>Geralmente coexiste com enxaqueca sem aura;</a:t>
            </a:r>
          </a:p>
          <a:p>
            <a:pPr lvl="2" algn="just"/>
            <a:r>
              <a:rPr lang="pt-BR" dirty="0" smtClean="0"/>
              <a:t>Importância calendário;    </a:t>
            </a:r>
          </a:p>
          <a:p>
            <a:pPr lvl="1" algn="just"/>
            <a:r>
              <a:rPr lang="pt-BR" dirty="0" smtClean="0"/>
              <a:t>Critérios Diagnósticos:</a:t>
            </a:r>
          </a:p>
          <a:p>
            <a:pPr lvl="2" algn="just"/>
            <a:r>
              <a:rPr lang="pt-BR" dirty="0" smtClean="0"/>
              <a:t>A) 1 a 14 ataques em um mês, por até 3 meses;</a:t>
            </a:r>
          </a:p>
          <a:p>
            <a:pPr lvl="2" algn="just"/>
            <a:r>
              <a:rPr lang="pt-BR" dirty="0" smtClean="0"/>
              <a:t>B) Dura entre 30 minutos e 7 dias;</a:t>
            </a:r>
          </a:p>
          <a:p>
            <a:pPr lvl="2" algn="just"/>
            <a:r>
              <a:rPr lang="pt-BR" dirty="0" smtClean="0"/>
              <a:t>C) Cefaleia com 2 das seguintes características: Bilateral; Aperto/Pressão; Intensidade Fraca/Moderada; Não agravada por atividade física;</a:t>
            </a:r>
          </a:p>
          <a:p>
            <a:pPr lvl="2" algn="just"/>
            <a:r>
              <a:rPr lang="pt-BR" dirty="0" smtClean="0"/>
              <a:t>D) Considerar 2 aspectos: Ausência de náuseas/vômitos; ausência de foto e </a:t>
            </a:r>
            <a:r>
              <a:rPr lang="pt-BR" dirty="0" err="1" smtClean="0"/>
              <a:t>fonofobia</a:t>
            </a:r>
            <a:r>
              <a:rPr lang="pt-BR" dirty="0" smtClean="0"/>
              <a:t> ou presença de apenas 1 desses sintoma;</a:t>
            </a:r>
          </a:p>
          <a:p>
            <a:pPr lvl="2" algn="just"/>
            <a:r>
              <a:rPr lang="pt-BR" dirty="0" smtClean="0"/>
              <a:t>E) Exclusão de outras hipóteses diagnósticas;</a:t>
            </a:r>
          </a:p>
          <a:p>
            <a:pPr lvl="1" algn="just"/>
            <a:r>
              <a:rPr lang="pt-BR" dirty="0" smtClean="0"/>
              <a:t>Pode haver dor à palpação dos músculos pericranianos (frontal, temporal, masseter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44416" y="2132856"/>
            <a:ext cx="4788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pt-BR" sz="2000" dirty="0" smtClean="0"/>
              <a:t> Diferença</a:t>
            </a:r>
            <a:r>
              <a:rPr lang="pt-BR" sz="2200" dirty="0" smtClean="0"/>
              <a:t> nos tratamentos;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568952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Cefaleia tipo tensão crônica;</a:t>
            </a:r>
          </a:p>
          <a:p>
            <a:pPr lvl="1" algn="just"/>
            <a:r>
              <a:rPr lang="pt-BR" dirty="0" smtClean="0"/>
              <a:t>Dx Diferencial com enxaqueca crônica (1.5.1); </a:t>
            </a:r>
          </a:p>
          <a:p>
            <a:pPr lvl="1" algn="just"/>
            <a:r>
              <a:rPr lang="pt-BR" dirty="0" smtClean="0"/>
              <a:t>Relaciona-se à cefaleia por abuso de medicamentos;</a:t>
            </a:r>
          </a:p>
          <a:p>
            <a:pPr lvl="1" algn="just"/>
            <a:r>
              <a:rPr lang="pt-BR" dirty="0" smtClean="0"/>
              <a:t>Pode haver dor à palpação dos músculos pericranianos (frontal, temporal, masseter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</a:p>
          <a:p>
            <a:pPr lvl="1" algn="just"/>
            <a:r>
              <a:rPr lang="pt-BR" dirty="0" smtClean="0"/>
              <a:t>Critérios Diagnósticos:</a:t>
            </a:r>
          </a:p>
          <a:p>
            <a:pPr lvl="2" algn="just"/>
            <a:r>
              <a:rPr lang="pt-BR" dirty="0" smtClean="0"/>
              <a:t>A) 15 ou mais ataques por mês, por mais de 3 meses;</a:t>
            </a:r>
          </a:p>
          <a:p>
            <a:pPr lvl="2" algn="just"/>
            <a:r>
              <a:rPr lang="pt-BR" dirty="0" smtClean="0"/>
              <a:t>B) Dura horas ou é contínua;</a:t>
            </a:r>
          </a:p>
          <a:p>
            <a:pPr lvl="2" algn="just"/>
            <a:r>
              <a:rPr lang="pt-BR" dirty="0" smtClean="0"/>
              <a:t>C) Cefaleia com 2 das seguintes características: Bilateral; Aperto/Pressão; Intensidade Fraca/Moderada; Não agravada por atividade física;</a:t>
            </a:r>
          </a:p>
          <a:p>
            <a:pPr lvl="2" algn="just"/>
            <a:r>
              <a:rPr lang="pt-BR" dirty="0" smtClean="0"/>
              <a:t>D) Considerar 2 aspectos: Ausência de náuseas/vômitos; ausência de foto e </a:t>
            </a:r>
            <a:r>
              <a:rPr lang="pt-BR" dirty="0" err="1" smtClean="0"/>
              <a:t>fonofobia</a:t>
            </a:r>
            <a:r>
              <a:rPr lang="pt-BR" dirty="0" smtClean="0"/>
              <a:t> ou presença de apenas 1 desses sintoma;</a:t>
            </a:r>
          </a:p>
          <a:p>
            <a:pPr lvl="2" algn="just"/>
            <a:r>
              <a:rPr lang="pt-BR" dirty="0" smtClean="0"/>
              <a:t>E) Exclusão de outras hipóteses diagnósticas.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Cefaleia Tensional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diferenciar da Enxaqueca?</a:t>
            </a:r>
          </a:p>
          <a:p>
            <a:endParaRPr lang="pt-BR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619900" cy="432435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Definindo...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pt-BR" dirty="0" err="1" smtClean="0"/>
              <a:t>Cefaléia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Cefaléias</a:t>
            </a:r>
            <a:r>
              <a:rPr lang="pt-BR" dirty="0" smtClean="0"/>
              <a:t> Primárias (IHCD-II)</a:t>
            </a:r>
          </a:p>
          <a:p>
            <a:pPr lvl="1"/>
            <a:r>
              <a:rPr lang="pt-BR" dirty="0" err="1" smtClean="0"/>
              <a:t>Migrânea</a:t>
            </a:r>
            <a:endParaRPr lang="pt-BR" dirty="0" smtClean="0"/>
          </a:p>
          <a:p>
            <a:pPr lvl="1"/>
            <a:r>
              <a:rPr lang="pt-BR" dirty="0" err="1" smtClean="0"/>
              <a:t>Cefaléia</a:t>
            </a:r>
            <a:r>
              <a:rPr lang="pt-BR" dirty="0" smtClean="0"/>
              <a:t> do tipo tensional</a:t>
            </a:r>
          </a:p>
          <a:p>
            <a:pPr lvl="1"/>
            <a:r>
              <a:rPr lang="pt-BR" dirty="0" err="1" smtClean="0"/>
              <a:t>Cefaléias</a:t>
            </a:r>
            <a:r>
              <a:rPr lang="pt-BR" dirty="0" smtClean="0"/>
              <a:t> em salvas e outras </a:t>
            </a:r>
            <a:r>
              <a:rPr lang="pt-BR" dirty="0" err="1" smtClean="0"/>
              <a:t>cefaléias</a:t>
            </a:r>
            <a:r>
              <a:rPr lang="pt-BR" dirty="0" smtClean="0"/>
              <a:t> </a:t>
            </a:r>
            <a:r>
              <a:rPr lang="pt-BR" dirty="0" err="1" smtClean="0"/>
              <a:t>trigemino</a:t>
            </a:r>
            <a:r>
              <a:rPr lang="pt-BR" dirty="0" smtClean="0"/>
              <a:t>-autonômicas</a:t>
            </a:r>
          </a:p>
          <a:p>
            <a:pPr lvl="1"/>
            <a:r>
              <a:rPr lang="pt-BR" dirty="0" smtClean="0"/>
              <a:t>Outras </a:t>
            </a:r>
            <a:r>
              <a:rPr lang="pt-BR" dirty="0" err="1" smtClean="0"/>
              <a:t>cefaléias</a:t>
            </a:r>
            <a:r>
              <a:rPr lang="pt-BR" dirty="0" smtClean="0"/>
              <a:t> Primárias</a:t>
            </a:r>
            <a:endParaRPr lang="pt-BR" dirty="0"/>
          </a:p>
        </p:txBody>
      </p:sp>
      <p:pic>
        <p:nvPicPr>
          <p:cNvPr id="2050" name="Picture 2" descr="C:\Users\Clemilton\Downloads\planos e linhas 4 do crani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23"/>
          <a:stretch/>
        </p:blipFill>
        <p:spPr bwMode="auto">
          <a:xfrm>
            <a:off x="3707904" y="1412777"/>
            <a:ext cx="4680520" cy="20965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Ambulatório de Cefaleias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13375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3717032"/>
            <a:ext cx="9542512" cy="758952"/>
          </a:xfrm>
        </p:spPr>
        <p:txBody>
          <a:bodyPr>
            <a:noAutofit/>
          </a:bodyPr>
          <a:lstStyle/>
          <a:p>
            <a:r>
              <a:rPr lang="pt-BR" sz="4000" dirty="0" smtClean="0"/>
              <a:t>3.Cefaleia em Salvas e Outras Cefaleias </a:t>
            </a:r>
            <a:r>
              <a:rPr lang="pt-BR" sz="4000" dirty="0" err="1" smtClean="0"/>
              <a:t>Trigêmino-Autonômicas</a:t>
            </a:r>
            <a:endParaRPr lang="pt-BR" sz="40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Cefaleia em Salvas e Outras Cefaleias </a:t>
            </a:r>
            <a:r>
              <a:rPr lang="pt-BR" sz="2800" dirty="0" err="1" smtClean="0"/>
              <a:t>Trigêmino-Autonômicas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636912"/>
            <a:ext cx="8496944" cy="4968552"/>
          </a:xfrm>
        </p:spPr>
        <p:txBody>
          <a:bodyPr/>
          <a:lstStyle/>
          <a:p>
            <a:pPr algn="just"/>
            <a:r>
              <a:rPr lang="pt-BR" dirty="0" smtClean="0"/>
              <a:t>Classificação Internacional</a:t>
            </a:r>
          </a:p>
          <a:p>
            <a:pPr lvl="1" algn="just"/>
            <a:r>
              <a:rPr lang="pt-BR" dirty="0" smtClean="0"/>
              <a:t>3.1.</a:t>
            </a:r>
            <a:r>
              <a:rPr lang="pt-BR" dirty="0" err="1" smtClean="0"/>
              <a:t>Cefaléia</a:t>
            </a:r>
            <a:r>
              <a:rPr lang="pt-BR" dirty="0" smtClean="0"/>
              <a:t> em Salvas;</a:t>
            </a:r>
          </a:p>
          <a:p>
            <a:pPr lvl="1" algn="just"/>
            <a:r>
              <a:rPr lang="pt-BR" dirty="0" smtClean="0"/>
              <a:t>3.2.Hemicraniana paroxística;</a:t>
            </a:r>
          </a:p>
          <a:p>
            <a:pPr lvl="1" algn="just"/>
            <a:r>
              <a:rPr lang="pt-BR" dirty="0" smtClean="0"/>
              <a:t>3.3.SUNCT;</a:t>
            </a:r>
          </a:p>
          <a:p>
            <a:pPr lvl="1" algn="just"/>
            <a:r>
              <a:rPr lang="pt-BR" dirty="0" smtClean="0"/>
              <a:t>3.4.Cefaleia </a:t>
            </a:r>
            <a:r>
              <a:rPr lang="pt-BR" dirty="0" err="1" smtClean="0"/>
              <a:t>Trigêmino-Autonômica</a:t>
            </a:r>
            <a:r>
              <a:rPr lang="pt-BR" dirty="0" smtClean="0"/>
              <a:t> provável.</a:t>
            </a:r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331640" y="2060848"/>
          <a:ext cx="6768752" cy="45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313274" y="1628800"/>
            <a:ext cx="681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Breve comentário sobre fisiopatologia...</a:t>
            </a:r>
            <a:endParaRPr lang="pt-BR" sz="32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Autofit/>
          </a:bodyPr>
          <a:lstStyle/>
          <a:p>
            <a:r>
              <a:rPr lang="pt-BR" sz="2800" dirty="0" smtClean="0"/>
              <a:t>Cefaleia em Salvas e Outras Cefaleias </a:t>
            </a:r>
            <a:r>
              <a:rPr lang="pt-BR" sz="2800" dirty="0" err="1" smtClean="0"/>
              <a:t>Trigêmino-Autonômicas</a:t>
            </a:r>
            <a:endParaRPr lang="pt-BR" sz="2800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5496" y="1953344"/>
            <a:ext cx="9361040" cy="4572000"/>
          </a:xfrm>
        </p:spPr>
        <p:txBody>
          <a:bodyPr/>
          <a:lstStyle/>
          <a:p>
            <a:r>
              <a:rPr lang="pt-BR" dirty="0" smtClean="0"/>
              <a:t>Descargas </a:t>
            </a:r>
            <a:r>
              <a:rPr lang="pt-BR" dirty="0" err="1" smtClean="0"/>
              <a:t>Trigêmino-Parassimpáticas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Mediadores: Peptídeo Intestinal Vasoativo (VIP) e NO;</a:t>
            </a:r>
          </a:p>
          <a:p>
            <a:pPr lvl="1"/>
            <a:r>
              <a:rPr lang="pt-BR" dirty="0" err="1" smtClean="0"/>
              <a:t>Lacrimejamento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Secreção nasal;</a:t>
            </a:r>
          </a:p>
          <a:p>
            <a:r>
              <a:rPr lang="pt-BR" dirty="0" smtClean="0"/>
              <a:t>Comprometimento da via simpática cervical + Comprometimento do plexo ao redor da carótida interna</a:t>
            </a:r>
          </a:p>
          <a:p>
            <a:pPr lvl="1"/>
            <a:r>
              <a:rPr lang="pt-BR" dirty="0" smtClean="0"/>
              <a:t>Déficit óculo-simpático;</a:t>
            </a:r>
          </a:p>
          <a:p>
            <a:pPr lvl="1"/>
            <a:r>
              <a:rPr lang="pt-BR" dirty="0" smtClean="0"/>
              <a:t>Sudorese;</a:t>
            </a:r>
          </a:p>
          <a:p>
            <a:pPr lvl="1"/>
            <a:r>
              <a:rPr lang="pt-BR" dirty="0" smtClean="0"/>
              <a:t>Vermelhidão facial;</a:t>
            </a:r>
          </a:p>
          <a:p>
            <a:pPr lvl="1"/>
            <a:r>
              <a:rPr lang="pt-BR" dirty="0" smtClean="0"/>
              <a:t>Ptose e </a:t>
            </a:r>
            <a:r>
              <a:rPr lang="pt-BR" dirty="0" err="1" smtClean="0"/>
              <a:t>miose</a:t>
            </a:r>
            <a:r>
              <a:rPr lang="pt-BR" dirty="0" smtClean="0"/>
              <a:t>.</a:t>
            </a:r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Autofit/>
          </a:bodyPr>
          <a:lstStyle/>
          <a:p>
            <a:r>
              <a:rPr lang="pt-BR" sz="2800" dirty="0" smtClean="0"/>
              <a:t>Cefaleia em Salvas e Outras Cefaleias </a:t>
            </a:r>
            <a:r>
              <a:rPr lang="pt-BR" sz="2800" dirty="0" err="1" smtClean="0"/>
              <a:t>Trigêmino-Autonômicas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080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Cefaleia em Salvas e Outras Cefaleias </a:t>
            </a:r>
            <a:r>
              <a:rPr lang="pt-BR" dirty="0" err="1" smtClean="0"/>
              <a:t>Trigêmino-Autonômicas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9217024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Cefaleia em Salvas;</a:t>
            </a:r>
          </a:p>
          <a:p>
            <a:pPr lvl="1" algn="just"/>
            <a:r>
              <a:rPr lang="pt-BR" dirty="0" smtClean="0"/>
              <a:t>Início entre 20-40 anos;</a:t>
            </a:r>
          </a:p>
          <a:p>
            <a:pPr lvl="1" algn="just"/>
            <a:r>
              <a:rPr lang="pt-BR" dirty="0" smtClean="0"/>
              <a:t>3 a 4 vezes mais prevalente em homens;</a:t>
            </a:r>
          </a:p>
          <a:p>
            <a:pPr lvl="1" algn="just"/>
            <a:r>
              <a:rPr lang="pt-BR" dirty="0" smtClean="0"/>
              <a:t>Pode ser hereditária – 5% (autossômica dominante);</a:t>
            </a:r>
          </a:p>
          <a:p>
            <a:pPr lvl="1" algn="just"/>
            <a:r>
              <a:rPr lang="pt-BR" dirty="0" smtClean="0"/>
              <a:t>Crises podem ser causadas por álcool ou histamina.</a:t>
            </a:r>
          </a:p>
        </p:txBody>
      </p:sp>
      <p:pic>
        <p:nvPicPr>
          <p:cNvPr id="34818" name="Picture 2" descr="http://www.asktheneurologist.com/images/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898" y="3861048"/>
            <a:ext cx="1730894" cy="2455168"/>
          </a:xfrm>
          <a:prstGeom prst="rect">
            <a:avLst/>
          </a:prstGeom>
          <a:noFill/>
        </p:spPr>
      </p:pic>
      <p:pic>
        <p:nvPicPr>
          <p:cNvPr id="34822" name="Picture 6" descr="http://files.dralexandrecruzeiro.webnode.com.br/200000187-bef74bfec3/cefaleia_salva.gif"/>
          <p:cNvPicPr>
            <a:picLocks noChangeAspect="1" noChangeArrowheads="1"/>
          </p:cNvPicPr>
          <p:nvPr/>
        </p:nvPicPr>
        <p:blipFill>
          <a:blip r:embed="rId3" cstate="print"/>
          <a:srcRect l="47531"/>
          <a:stretch>
            <a:fillRect/>
          </a:stretch>
        </p:blipFill>
        <p:spPr bwMode="auto">
          <a:xfrm>
            <a:off x="6516216" y="3789040"/>
            <a:ext cx="1662921" cy="2636912"/>
          </a:xfrm>
          <a:prstGeom prst="rect">
            <a:avLst/>
          </a:prstGeom>
          <a:noFill/>
        </p:spPr>
      </p:pic>
      <p:pic>
        <p:nvPicPr>
          <p:cNvPr id="9" name="Picture 2" descr="http://1.bp.blogspot.com/-3gNOiNdxTeY/TXuOY9UAW0I/AAAAAAAAAJ8/gwhrDFo03b0/s400/clusterHeadache_59961_lg.jpg"/>
          <p:cNvPicPr>
            <a:picLocks noChangeAspect="1" noChangeArrowheads="1"/>
          </p:cNvPicPr>
          <p:nvPr/>
        </p:nvPicPr>
        <p:blipFill>
          <a:blip r:embed="rId4" cstate="print"/>
          <a:srcRect r="33851"/>
          <a:stretch>
            <a:fillRect/>
          </a:stretch>
        </p:blipFill>
        <p:spPr bwMode="auto">
          <a:xfrm>
            <a:off x="3563888" y="3861048"/>
            <a:ext cx="2160240" cy="2449286"/>
          </a:xfrm>
          <a:prstGeom prst="rect">
            <a:avLst/>
          </a:prstGeom>
          <a:noFill/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Cefaleia em Salvas e Outras Cefaleias </a:t>
            </a:r>
            <a:r>
              <a:rPr lang="pt-BR" dirty="0" err="1" smtClean="0"/>
              <a:t>Trigêmino-Autonômicas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03848" y="1783357"/>
            <a:ext cx="576064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Cefaleia em Salvas;</a:t>
            </a:r>
          </a:p>
          <a:p>
            <a:pPr lvl="1" algn="just"/>
            <a:r>
              <a:rPr lang="pt-BR" dirty="0" smtClean="0"/>
              <a:t>Ocorre em séries que duram semana ou meses. Remissão dura meses a anos;</a:t>
            </a:r>
          </a:p>
          <a:p>
            <a:pPr lvl="1" algn="just"/>
            <a:r>
              <a:rPr lang="pt-BR" dirty="0" smtClean="0"/>
              <a:t>10 a 15% não apresentam remissão;</a:t>
            </a:r>
          </a:p>
          <a:p>
            <a:pPr lvl="1" algn="just"/>
            <a:r>
              <a:rPr lang="pt-BR" dirty="0" smtClean="0"/>
              <a:t>Crises fortes, com dor excruciante;</a:t>
            </a:r>
          </a:p>
          <a:p>
            <a:pPr lvl="1" algn="just"/>
            <a:r>
              <a:rPr lang="pt-BR" dirty="0" smtClean="0"/>
              <a:t>Doente caracteristicamente fica a andar de um lado a outro, pois não consegue deitar.</a:t>
            </a:r>
          </a:p>
          <a:p>
            <a:pPr lvl="1"/>
            <a:endParaRPr lang="pt-BR" dirty="0"/>
          </a:p>
        </p:txBody>
      </p:sp>
      <p:pic>
        <p:nvPicPr>
          <p:cNvPr id="6" name="Picture 2" descr="http://www.rockstarcocktails.com/wp-content/uploads/head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67066"/>
            <a:ext cx="3141440" cy="3970246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115616" y="3573016"/>
            <a:ext cx="590465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Cefaleia em Salvas e Outras Cefaleias </a:t>
            </a:r>
            <a:r>
              <a:rPr lang="pt-BR" dirty="0" err="1" smtClean="0"/>
              <a:t>Trigêmino-Autonômicas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35280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Cefaleias em Salvas</a:t>
            </a:r>
          </a:p>
          <a:p>
            <a:pPr lvl="1" algn="just"/>
            <a:r>
              <a:rPr lang="pt-BR" dirty="0" smtClean="0"/>
              <a:t>Critérios Diagnósticos:</a:t>
            </a:r>
          </a:p>
          <a:p>
            <a:pPr lvl="2" algn="just"/>
            <a:r>
              <a:rPr lang="pt-BR" dirty="0" smtClean="0"/>
              <a:t>A) Pelo menos 5 crises preenchendo critérios B e D;</a:t>
            </a:r>
          </a:p>
          <a:p>
            <a:pPr lvl="2" algn="just"/>
            <a:r>
              <a:rPr lang="pt-BR" dirty="0" smtClean="0"/>
              <a:t>B) Dor (muito) severa, unilateral, orbitaria, </a:t>
            </a:r>
            <a:r>
              <a:rPr lang="pt-BR" dirty="0" err="1" smtClean="0"/>
              <a:t>supra-orbitária</a:t>
            </a:r>
            <a:r>
              <a:rPr lang="pt-BR" dirty="0" smtClean="0"/>
              <a:t> e/ou temporal, durando de 15 a 180 minutos;</a:t>
            </a:r>
          </a:p>
          <a:p>
            <a:pPr lvl="2" algn="just"/>
            <a:r>
              <a:rPr lang="pt-BR" dirty="0" smtClean="0"/>
              <a:t>C) Cefaleia com pelo menos 1 dos seguintes aspectos: </a:t>
            </a:r>
          </a:p>
          <a:p>
            <a:pPr lvl="2" algn="just">
              <a:buNone/>
            </a:pPr>
            <a:r>
              <a:rPr lang="pt-BR" dirty="0" smtClean="0"/>
              <a:t>Hiperemia </a:t>
            </a:r>
            <a:r>
              <a:rPr lang="pt-BR" dirty="0" err="1" smtClean="0"/>
              <a:t>conjuntival</a:t>
            </a:r>
            <a:r>
              <a:rPr lang="pt-BR" dirty="0" smtClean="0"/>
              <a:t> e/ou lacrimejo </a:t>
            </a:r>
            <a:r>
              <a:rPr lang="pt-BR" dirty="0" err="1" smtClean="0"/>
              <a:t>ipsilaterais</a:t>
            </a:r>
            <a:r>
              <a:rPr lang="pt-BR" dirty="0" smtClean="0"/>
              <a:t>; </a:t>
            </a:r>
          </a:p>
          <a:p>
            <a:pPr lvl="2" algn="just">
              <a:buNone/>
            </a:pPr>
            <a:r>
              <a:rPr lang="pt-BR" dirty="0" smtClean="0"/>
              <a:t>Congestão nasal e/ou </a:t>
            </a:r>
            <a:r>
              <a:rPr lang="pt-BR" dirty="0" err="1" smtClean="0"/>
              <a:t>rinorreia</a:t>
            </a:r>
            <a:r>
              <a:rPr lang="pt-BR" dirty="0" smtClean="0"/>
              <a:t> </a:t>
            </a:r>
            <a:r>
              <a:rPr lang="pt-BR" dirty="0" err="1" smtClean="0"/>
              <a:t>ipsilaterais</a:t>
            </a:r>
            <a:r>
              <a:rPr lang="pt-BR" dirty="0" smtClean="0"/>
              <a:t>; </a:t>
            </a:r>
          </a:p>
          <a:p>
            <a:pPr lvl="2" algn="just">
              <a:buNone/>
            </a:pPr>
            <a:r>
              <a:rPr lang="pt-BR" dirty="0" smtClean="0"/>
              <a:t>Edema palpebral </a:t>
            </a:r>
            <a:r>
              <a:rPr lang="pt-BR" dirty="0" err="1" smtClean="0"/>
              <a:t>ipsilateral</a:t>
            </a:r>
            <a:r>
              <a:rPr lang="pt-BR" dirty="0" smtClean="0"/>
              <a:t>; </a:t>
            </a:r>
          </a:p>
          <a:p>
            <a:pPr lvl="2" algn="just">
              <a:buNone/>
            </a:pPr>
            <a:r>
              <a:rPr lang="pt-BR" dirty="0" err="1" smtClean="0"/>
              <a:t>Sudorose</a:t>
            </a:r>
            <a:r>
              <a:rPr lang="pt-BR" dirty="0" smtClean="0"/>
              <a:t> frontal e facial </a:t>
            </a:r>
            <a:r>
              <a:rPr lang="pt-BR" dirty="0" err="1" smtClean="0"/>
              <a:t>ipsilateral</a:t>
            </a:r>
            <a:r>
              <a:rPr lang="pt-BR" dirty="0" smtClean="0"/>
              <a:t>; </a:t>
            </a:r>
          </a:p>
          <a:p>
            <a:pPr lvl="2" algn="just">
              <a:buNone/>
            </a:pPr>
            <a:r>
              <a:rPr lang="pt-BR" dirty="0" err="1" smtClean="0"/>
              <a:t>Miose</a:t>
            </a:r>
            <a:r>
              <a:rPr lang="pt-BR" dirty="0" smtClean="0"/>
              <a:t> e/ou ptose </a:t>
            </a:r>
            <a:r>
              <a:rPr lang="pt-BR" dirty="0" err="1" smtClean="0"/>
              <a:t>ipsilateral</a:t>
            </a:r>
            <a:r>
              <a:rPr lang="pt-BR" dirty="0" smtClean="0"/>
              <a:t>; </a:t>
            </a:r>
          </a:p>
          <a:p>
            <a:pPr lvl="2" algn="just">
              <a:buNone/>
            </a:pPr>
            <a:r>
              <a:rPr lang="pt-BR" dirty="0" smtClean="0"/>
              <a:t>Sensação de inquietude ou agitação;</a:t>
            </a:r>
          </a:p>
          <a:p>
            <a:pPr lvl="2" algn="just"/>
            <a:r>
              <a:rPr lang="pt-BR" dirty="0" smtClean="0"/>
              <a:t>D) Crises com frequência 1/cada 2 dias a 8/dia;</a:t>
            </a:r>
          </a:p>
          <a:p>
            <a:pPr lvl="2" algn="just"/>
            <a:r>
              <a:rPr lang="pt-BR" dirty="0" smtClean="0"/>
              <a:t>E) Não atribuída a outra alteração.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Cefaleia em Salvas e Outras Cefaleias </a:t>
            </a:r>
            <a:r>
              <a:rPr lang="pt-BR" dirty="0" err="1" smtClean="0"/>
              <a:t>Trigêmino-Autonômicas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2215405"/>
            <a:ext cx="4824536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Hemicraniana Paroxística;</a:t>
            </a:r>
          </a:p>
          <a:p>
            <a:pPr lvl="1" algn="just"/>
            <a:r>
              <a:rPr lang="pt-BR" dirty="0" smtClean="0"/>
              <a:t>Semelhante cefaleias em salvas;</a:t>
            </a:r>
          </a:p>
          <a:p>
            <a:pPr lvl="1" algn="just"/>
            <a:r>
              <a:rPr lang="pt-BR" dirty="0" smtClean="0"/>
              <a:t>Início geralmente na idade adulta, mais frequente em mulheres;</a:t>
            </a:r>
          </a:p>
          <a:p>
            <a:pPr lvl="1" algn="just"/>
            <a:r>
              <a:rPr lang="pt-BR" dirty="0" smtClean="0"/>
              <a:t>Crises mais frequentes, com duração mais curta;</a:t>
            </a:r>
          </a:p>
          <a:p>
            <a:pPr lvl="1" algn="just"/>
            <a:r>
              <a:rPr lang="pt-BR" dirty="0" smtClean="0"/>
              <a:t>Respondem de maneira absoluta à Indometacina.</a:t>
            </a:r>
          </a:p>
        </p:txBody>
      </p:sp>
      <p:pic>
        <p:nvPicPr>
          <p:cNvPr id="4" name="Picture 4" descr="http://www.terra.com.br/saude/infograficos/dor/images/dor-de-cabeca/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744416" cy="3781366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Cefaleia em Salvas e Outras Cefaleias </a:t>
            </a:r>
            <a:r>
              <a:rPr lang="pt-BR" dirty="0" err="1" smtClean="0"/>
              <a:t>Trigêmino-Autonômicas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435280" cy="5400600"/>
          </a:xfrm>
        </p:spPr>
        <p:txBody>
          <a:bodyPr>
            <a:normAutofit/>
          </a:bodyPr>
          <a:lstStyle/>
          <a:p>
            <a:r>
              <a:rPr lang="pt-BR" dirty="0" smtClean="0"/>
              <a:t>Hemicraniana Paroxística X Cefaleia em Salvas</a:t>
            </a:r>
          </a:p>
          <a:p>
            <a:pPr lvl="1"/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28" y="2492896"/>
          <a:ext cx="85689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736304"/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Características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Hemicraniana</a:t>
                      </a:r>
                      <a:r>
                        <a:rPr lang="pt-BR" sz="2400" baseline="0" dirty="0" smtClean="0"/>
                        <a:t> Paroxística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Cefaleia em Salvas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Quantidade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Pelo menos 20 crises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Pelo menos 5 crises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Duração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 2 a 30 minutos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 15 a 180 minutos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Frequencia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Mais de 5/dia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 1 a cada 2</a:t>
                      </a:r>
                      <a:r>
                        <a:rPr lang="pt-BR" sz="2400" baseline="0" dirty="0" smtClean="0"/>
                        <a:t> dias até 8/dia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Cefaleia em Salvas e Outras Cefaleias </a:t>
            </a:r>
            <a:r>
              <a:rPr lang="pt-BR" dirty="0" err="1" smtClean="0"/>
              <a:t>Trigêmino-Autonômicas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215405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Cefaleia em Salvas e Hemicraniana Paroxística;</a:t>
            </a:r>
          </a:p>
          <a:p>
            <a:pPr lvl="1" algn="just"/>
            <a:r>
              <a:rPr lang="pt-BR" dirty="0" smtClean="0"/>
              <a:t>Episódica;</a:t>
            </a:r>
          </a:p>
          <a:p>
            <a:pPr lvl="2" algn="just"/>
            <a:r>
              <a:rPr lang="pt-BR" dirty="0" smtClean="0"/>
              <a:t>Crises duram 7 dias – 1 ano. Períodos assintomáticos duram 1 mês ou mais.</a:t>
            </a:r>
          </a:p>
          <a:p>
            <a:pPr lvl="1" algn="just"/>
            <a:r>
              <a:rPr lang="pt-BR" dirty="0" smtClean="0"/>
              <a:t>Crônica;</a:t>
            </a:r>
          </a:p>
          <a:p>
            <a:pPr lvl="2" algn="just"/>
            <a:r>
              <a:rPr lang="pt-BR" dirty="0" smtClean="0"/>
              <a:t>Crises tem duração superior a um ano. Não há remissões ou duram menos de 1 mês.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pic>
        <p:nvPicPr>
          <p:cNvPr id="38914" name="Picture 2" descr="http://cache02.g2gtoolkit.com/sites/default/files/eg_subpagebillboard_neurologic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13176"/>
            <a:ext cx="7048500" cy="129614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Dor de cabeça é coisa antiga</a:t>
            </a:r>
            <a:endParaRPr lang="pt-BR" dirty="0"/>
          </a:p>
        </p:txBody>
      </p:sp>
      <p:pic>
        <p:nvPicPr>
          <p:cNvPr id="3074" name="Picture 2" descr="C:\Users\Clemilton\Downloads\papiro de eb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030457" cy="202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2967108"/>
            <a:ext cx="262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*Papiro de </a:t>
            </a:r>
            <a:r>
              <a:rPr lang="pt-BR" dirty="0" err="1" smtClean="0"/>
              <a:t>Ebers</a:t>
            </a:r>
            <a:r>
              <a:rPr lang="pt-BR" dirty="0" smtClean="0"/>
              <a:t> (1500ac)</a:t>
            </a:r>
            <a:endParaRPr lang="pt-BR" dirty="0"/>
          </a:p>
        </p:txBody>
      </p:sp>
      <p:pic>
        <p:nvPicPr>
          <p:cNvPr id="3075" name="Picture 3" descr="C:\Users\Clemilton\Downloads\Jes-Olesen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749229" cy="1874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66908" y="5248410"/>
            <a:ext cx="390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Jes</a:t>
            </a:r>
            <a:r>
              <a:rPr lang="pt-BR" dirty="0" smtClean="0"/>
              <a:t> </a:t>
            </a:r>
            <a:r>
              <a:rPr lang="pt-BR" dirty="0" err="1" smtClean="0"/>
              <a:t>Olesen</a:t>
            </a:r>
            <a:r>
              <a:rPr lang="pt-BR" dirty="0" smtClean="0"/>
              <a:t> (Presidiu o comitê de 1988)*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7416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Cefaleia em Salvas e Outras Cefaleias </a:t>
            </a:r>
            <a:r>
              <a:rPr lang="pt-BR" dirty="0" err="1" smtClean="0"/>
              <a:t>Trigêmino-Autonômicas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2420888"/>
            <a:ext cx="8964488" cy="4525963"/>
          </a:xfrm>
        </p:spPr>
        <p:txBody>
          <a:bodyPr/>
          <a:lstStyle/>
          <a:p>
            <a:pPr algn="just"/>
            <a:r>
              <a:rPr lang="pt-BR" dirty="0" smtClean="0"/>
              <a:t>Cefaleia de curta duração, unilateral, </a:t>
            </a:r>
            <a:r>
              <a:rPr lang="pt-BR" dirty="0" err="1" smtClean="0"/>
              <a:t>neuralgiforme</a:t>
            </a:r>
            <a:r>
              <a:rPr lang="pt-BR" dirty="0" smtClean="0"/>
              <a:t> com </a:t>
            </a:r>
            <a:r>
              <a:rPr lang="pt-BR" dirty="0" err="1" smtClean="0"/>
              <a:t>hiperemia</a:t>
            </a:r>
            <a:r>
              <a:rPr lang="pt-BR" dirty="0" smtClean="0"/>
              <a:t> </a:t>
            </a:r>
            <a:r>
              <a:rPr lang="pt-BR" dirty="0" err="1" smtClean="0"/>
              <a:t>conjuntival</a:t>
            </a:r>
            <a:r>
              <a:rPr lang="pt-BR" dirty="0" smtClean="0"/>
              <a:t> e lacrimejo (SUNCT);</a:t>
            </a:r>
          </a:p>
          <a:p>
            <a:pPr lvl="1" algn="just"/>
            <a:r>
              <a:rPr lang="pt-BR" dirty="0" smtClean="0"/>
              <a:t>Crise bem mais breve (5 a 240 segundos);</a:t>
            </a:r>
          </a:p>
          <a:p>
            <a:pPr lvl="1" algn="just"/>
            <a:r>
              <a:rPr lang="pt-BR" dirty="0" smtClean="0"/>
              <a:t>Presença de lacrimejo marcado e vermelhidão no olho </a:t>
            </a:r>
            <a:r>
              <a:rPr lang="pt-BR" dirty="0" err="1" smtClean="0"/>
              <a:t>ipsilateral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Frequência de 3 a 200 por dia;</a:t>
            </a:r>
          </a:p>
          <a:p>
            <a:pPr lvl="1" algn="just"/>
            <a:r>
              <a:rPr lang="pt-BR" dirty="0" smtClean="0"/>
              <a:t>Lesões envolvendo hipófise podem gerar a crise.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7984" y="3390128"/>
            <a:ext cx="9614520" cy="758952"/>
          </a:xfrm>
        </p:spPr>
        <p:txBody>
          <a:bodyPr>
            <a:noAutofit/>
          </a:bodyPr>
          <a:lstStyle/>
          <a:p>
            <a:r>
              <a:rPr lang="pt-BR" sz="4800" dirty="0" smtClean="0"/>
              <a:t>4.Outras</a:t>
            </a:r>
            <a:r>
              <a:rPr lang="pt-BR" sz="5400" dirty="0" smtClean="0"/>
              <a:t> Cefaleias Primárias</a:t>
            </a:r>
            <a:endParaRPr lang="pt-BR" sz="54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Cefaleias Primárias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Cefaleias heterogêneas e as patogêneses  são pouco conhecidas;</a:t>
            </a:r>
          </a:p>
          <a:p>
            <a:pPr algn="just"/>
            <a:r>
              <a:rPr lang="pt-BR" dirty="0" smtClean="0"/>
              <a:t>Classificação Internacional;</a:t>
            </a:r>
          </a:p>
          <a:p>
            <a:pPr lvl="1" algn="just"/>
            <a:r>
              <a:rPr lang="pt-BR" dirty="0" smtClean="0"/>
              <a:t>4.1 Cefaleia primária tipo guinada</a:t>
            </a:r>
          </a:p>
          <a:p>
            <a:pPr lvl="1" algn="just"/>
            <a:r>
              <a:rPr lang="pt-BR" dirty="0" smtClean="0"/>
              <a:t>4.2 Cefaleia primária da tosse</a:t>
            </a:r>
          </a:p>
          <a:p>
            <a:pPr lvl="1" algn="just"/>
            <a:r>
              <a:rPr lang="pt-BR" dirty="0" smtClean="0"/>
              <a:t>4.3 Cefaleia primária do exercício </a:t>
            </a:r>
          </a:p>
          <a:p>
            <a:pPr lvl="1" algn="just"/>
            <a:r>
              <a:rPr lang="pt-BR" dirty="0" smtClean="0"/>
              <a:t>4.4 Cefaleia primária associada à atividade sexual</a:t>
            </a:r>
          </a:p>
          <a:p>
            <a:pPr lvl="1" algn="just"/>
            <a:r>
              <a:rPr lang="pt-BR" dirty="0" smtClean="0"/>
              <a:t>4.4.1 Cefaleia </a:t>
            </a:r>
            <a:r>
              <a:rPr lang="pt-BR" dirty="0" err="1" smtClean="0"/>
              <a:t>pré-orgásmica</a:t>
            </a:r>
            <a:endParaRPr lang="pt-BR" dirty="0" smtClean="0"/>
          </a:p>
          <a:p>
            <a:pPr lvl="1" algn="just"/>
            <a:r>
              <a:rPr lang="pt-BR" dirty="0" smtClean="0"/>
              <a:t>4.4.2 Cefaleia </a:t>
            </a:r>
            <a:r>
              <a:rPr lang="pt-BR" dirty="0" err="1" smtClean="0"/>
              <a:t>orgásmica</a:t>
            </a:r>
            <a:endParaRPr lang="pt-BR" dirty="0" smtClean="0"/>
          </a:p>
          <a:p>
            <a:pPr lvl="1" algn="just"/>
            <a:r>
              <a:rPr lang="pt-BR" dirty="0" smtClean="0"/>
              <a:t>4.5 Cefaleia </a:t>
            </a:r>
            <a:r>
              <a:rPr lang="pt-BR" dirty="0" err="1" smtClean="0"/>
              <a:t>hípnica</a:t>
            </a:r>
            <a:endParaRPr lang="pt-BR" dirty="0" smtClean="0"/>
          </a:p>
          <a:p>
            <a:pPr lvl="1" algn="just"/>
            <a:r>
              <a:rPr lang="pt-BR" dirty="0" smtClean="0"/>
              <a:t>4.6 Cefaleia explosiva primária</a:t>
            </a:r>
          </a:p>
          <a:p>
            <a:pPr lvl="1" algn="just"/>
            <a:r>
              <a:rPr lang="pt-BR" dirty="0" smtClean="0"/>
              <a:t>4.7 Hemicrania contínua (HC)</a:t>
            </a:r>
          </a:p>
          <a:p>
            <a:pPr lvl="1" algn="just"/>
            <a:r>
              <a:rPr lang="pt-BR" dirty="0" smtClean="0"/>
              <a:t>4.8 Cefaleia persistente diária desde o início (NDPH)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Cefaleias Primárias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2313384"/>
            <a:ext cx="8503920" cy="4572000"/>
          </a:xfrm>
        </p:spPr>
        <p:txBody>
          <a:bodyPr/>
          <a:lstStyle/>
          <a:p>
            <a:pPr algn="just"/>
            <a:r>
              <a:rPr lang="pt-BR" dirty="0" smtClean="0"/>
              <a:t>Tipo Guinada</a:t>
            </a:r>
          </a:p>
          <a:p>
            <a:pPr lvl="1" algn="just"/>
            <a:r>
              <a:rPr lang="pt-BR" dirty="0" smtClean="0"/>
              <a:t>Em facada, localizada e de curta duração, ocorre espontaneamente, na ausência de doença orgânica das estruturas adjacentes ou dos nervos cranianos;</a:t>
            </a:r>
          </a:p>
          <a:p>
            <a:pPr lvl="1" algn="just"/>
            <a:r>
              <a:rPr lang="pt-BR" dirty="0" smtClean="0"/>
              <a:t>Duram segundos e tem frequência irregular;</a:t>
            </a:r>
          </a:p>
          <a:p>
            <a:pPr lvl="1" algn="just"/>
            <a:r>
              <a:rPr lang="pt-BR" dirty="0" smtClean="0"/>
              <a:t>Frequentemente vivenciadas por quem sofre de enxaqueca (40%) e cefaleias em salvas (30%).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Cefaleias Primárias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3429000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Da Tosse</a:t>
            </a:r>
          </a:p>
          <a:p>
            <a:pPr lvl="1" algn="just"/>
            <a:r>
              <a:rPr lang="pt-BR" dirty="0" smtClean="0"/>
              <a:t>Desencadeada pela tosse ou manobra de </a:t>
            </a:r>
            <a:r>
              <a:rPr lang="pt-BR" dirty="0" err="1" smtClean="0"/>
              <a:t>Valsalva</a:t>
            </a:r>
            <a:r>
              <a:rPr lang="pt-BR" dirty="0" smtClean="0"/>
              <a:t>, na ausência de qualquer lesão intracraniana;</a:t>
            </a:r>
          </a:p>
          <a:p>
            <a:pPr lvl="1" algn="just"/>
            <a:r>
              <a:rPr lang="pt-BR" dirty="0" smtClean="0"/>
              <a:t>Início súbito, geralmente bilateral, duração entre 1 segundo a 30 minutos;</a:t>
            </a:r>
          </a:p>
          <a:p>
            <a:pPr lvl="1" algn="just"/>
            <a:r>
              <a:rPr lang="pt-BR" dirty="0" smtClean="0"/>
              <a:t>Exame de neuroimagem é importante na diferenciação da cefaleia secundária da tosse.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pic>
        <p:nvPicPr>
          <p:cNvPr id="61442" name="Picture 2" descr="http://emoryhealthcare.org/neurology/assets/st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344816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Cefaleias Primárias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Do exercício</a:t>
            </a:r>
          </a:p>
          <a:p>
            <a:pPr lvl="1" algn="just"/>
            <a:r>
              <a:rPr lang="pt-BR" dirty="0" smtClean="0"/>
              <a:t>Precipitada por qualquer forma de exercício;</a:t>
            </a:r>
          </a:p>
          <a:p>
            <a:pPr lvl="1" algn="just"/>
            <a:r>
              <a:rPr lang="pt-BR" dirty="0" smtClean="0"/>
              <a:t>Pulsátil, dura de 5 minutos a 48 horas.</a:t>
            </a:r>
          </a:p>
          <a:p>
            <a:pPr lvl="1" algn="just"/>
            <a:r>
              <a:rPr lang="pt-BR" dirty="0" smtClean="0"/>
              <a:t>Ocorre durante ou após exercício físico;</a:t>
            </a:r>
          </a:p>
          <a:p>
            <a:pPr lvl="1" algn="just"/>
            <a:r>
              <a:rPr lang="pt-BR" dirty="0" smtClean="0"/>
              <a:t>Cefaleia dos Halterofilistas.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  <p:pic>
        <p:nvPicPr>
          <p:cNvPr id="60418" name="Picture 2" descr="http://www.ivogonzalez.com/data/photos/139_1halterofilismo_livr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18" y="4149080"/>
            <a:ext cx="3182702" cy="1944216"/>
          </a:xfrm>
          <a:prstGeom prst="rect">
            <a:avLst/>
          </a:prstGeom>
          <a:noFill/>
        </p:spPr>
      </p:pic>
      <p:pic>
        <p:nvPicPr>
          <p:cNvPr id="60420" name="Picture 4" descr="http://www.jornaluniao.com.br/files/image/2011/Marco/10/Coletor%20de%20lixo,%20corredor%20Adriano%20de%20Menezes%20tenta%20confirmar%20boa%20fase%20em%20Lond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868005" cy="26222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Cefaleias Primárias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2348880"/>
            <a:ext cx="8503920" cy="4572000"/>
          </a:xfrm>
        </p:spPr>
        <p:txBody>
          <a:bodyPr/>
          <a:lstStyle/>
          <a:p>
            <a:pPr algn="just"/>
            <a:r>
              <a:rPr lang="pt-BR" dirty="0" smtClean="0"/>
              <a:t>Associada a atividade sexual;</a:t>
            </a:r>
          </a:p>
          <a:p>
            <a:pPr lvl="1" algn="just"/>
            <a:r>
              <a:rPr lang="pt-BR" dirty="0" smtClean="0"/>
              <a:t>Dor surda bilateral enquanto a excitação sexual aumenta, tornando-se subitamente intensa no orgasmo, na ausência de qualquer lesão intracraniana.</a:t>
            </a:r>
          </a:p>
          <a:p>
            <a:pPr lvl="1" algn="just"/>
            <a:r>
              <a:rPr lang="pt-BR" dirty="0" smtClean="0"/>
              <a:t> Classificação;</a:t>
            </a:r>
          </a:p>
          <a:p>
            <a:pPr lvl="2" algn="just"/>
            <a:r>
              <a:rPr lang="pt-BR" dirty="0" err="1" smtClean="0"/>
              <a:t>Pré-Orgásmica</a:t>
            </a:r>
            <a:r>
              <a:rPr lang="pt-BR" dirty="0" smtClean="0"/>
              <a:t>;</a:t>
            </a:r>
          </a:p>
          <a:p>
            <a:pPr lvl="2" algn="just"/>
            <a:r>
              <a:rPr lang="pt-BR" dirty="0" err="1" smtClean="0"/>
              <a:t>Orgásmica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</a:t>
            </a:r>
            <a:r>
              <a:rPr lang="pt-BR" dirty="0" err="1" smtClean="0"/>
              <a:t>Cefaléias</a:t>
            </a:r>
            <a:r>
              <a:rPr lang="pt-BR" dirty="0" smtClean="0"/>
              <a:t> Primárias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6552" y="2420888"/>
            <a:ext cx="8503920" cy="4572000"/>
          </a:xfrm>
        </p:spPr>
        <p:txBody>
          <a:bodyPr/>
          <a:lstStyle/>
          <a:p>
            <a:r>
              <a:rPr lang="pt-BR" dirty="0" err="1" smtClean="0"/>
              <a:t>Hípnica</a:t>
            </a:r>
            <a:endParaRPr lang="pt-BR" dirty="0" smtClean="0"/>
          </a:p>
          <a:p>
            <a:pPr lvl="1" algn="just"/>
            <a:r>
              <a:rPr lang="pt-BR" dirty="0" smtClean="0"/>
              <a:t>Episódios de dor surda, bilateral em 2/3 dos casos, ligeira a moderada (às vezes severa – 20%) que acordam o paciente;</a:t>
            </a:r>
          </a:p>
          <a:p>
            <a:pPr lvl="1" algn="just"/>
            <a:r>
              <a:rPr lang="pt-BR" dirty="0" smtClean="0"/>
              <a:t>Presença de pelo menos uma das seguintes características:</a:t>
            </a:r>
          </a:p>
          <a:p>
            <a:pPr lvl="2" algn="just"/>
            <a:r>
              <a:rPr lang="pt-BR" dirty="0" smtClean="0"/>
              <a:t>Ocorre &gt;15 vezes por mês;</a:t>
            </a:r>
          </a:p>
          <a:p>
            <a:pPr lvl="2" algn="just"/>
            <a:r>
              <a:rPr lang="pt-BR" dirty="0" smtClean="0"/>
              <a:t>Dura ≥15 minutos após acordar;</a:t>
            </a:r>
          </a:p>
          <a:p>
            <a:pPr lvl="2" algn="just"/>
            <a:r>
              <a:rPr lang="pt-BR" dirty="0" smtClean="0"/>
              <a:t>Ocorre pela primeira vez após os 50 anos de 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Cefaleias Primárias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4925144"/>
          </a:xfrm>
        </p:spPr>
        <p:txBody>
          <a:bodyPr>
            <a:normAutofit/>
          </a:bodyPr>
          <a:lstStyle/>
          <a:p>
            <a:r>
              <a:rPr lang="pt-BR" dirty="0" smtClean="0"/>
              <a:t>Explosiva Primária</a:t>
            </a:r>
          </a:p>
          <a:p>
            <a:pPr lvl="1" algn="just"/>
            <a:r>
              <a:rPr lang="pt-BR" dirty="0" smtClean="0"/>
              <a:t>Início abrupto, que simula rotura de aneurisma cerebral;</a:t>
            </a:r>
          </a:p>
          <a:p>
            <a:pPr lvl="1" algn="just"/>
            <a:r>
              <a:rPr lang="pt-BR" dirty="0" smtClean="0"/>
              <a:t>Diagnóstico de exclusão. São poucas as evidências de que o diagnóstico exista como entidade primária;</a:t>
            </a:r>
          </a:p>
          <a:p>
            <a:pPr lvl="1" algn="just"/>
            <a:r>
              <a:rPr lang="pt-BR" dirty="0" smtClean="0"/>
              <a:t>Exames de imagem e de LCR têm de ser normais;</a:t>
            </a:r>
          </a:p>
          <a:p>
            <a:pPr lvl="1" algn="just"/>
            <a:r>
              <a:rPr lang="pt-BR" dirty="0" smtClean="0"/>
              <a:t>Tem as duas das seguintes características:</a:t>
            </a:r>
          </a:p>
          <a:p>
            <a:pPr lvl="2" algn="just"/>
            <a:r>
              <a:rPr lang="pt-BR" dirty="0" smtClean="0"/>
              <a:t>Início súbito, atingindo a intensidade máxima em &lt;1 minuto;</a:t>
            </a:r>
          </a:p>
          <a:p>
            <a:pPr lvl="2" algn="just"/>
            <a:r>
              <a:rPr lang="pt-BR" dirty="0" smtClean="0"/>
              <a:t>Duração entre 1 hora a 10 dias.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Cefaleias Primárias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Hemicraniana Contínua;</a:t>
            </a:r>
          </a:p>
          <a:p>
            <a:pPr lvl="1" algn="just"/>
            <a:r>
              <a:rPr lang="pt-BR" dirty="0" smtClean="0"/>
              <a:t>Dor persistente, que existe há mais de 3meses estritamente unilateral, sem alternância de lado que responde a indometacina;</a:t>
            </a:r>
          </a:p>
          <a:p>
            <a:pPr lvl="1" algn="just"/>
            <a:r>
              <a:rPr lang="pt-BR" dirty="0" smtClean="0"/>
              <a:t>Diária contínua, sem intervalos livres de dor;</a:t>
            </a:r>
          </a:p>
          <a:p>
            <a:pPr lvl="1" algn="just"/>
            <a:r>
              <a:rPr lang="pt-BR" dirty="0" smtClean="0"/>
              <a:t>Moderada, com exacerbações de dor severa;</a:t>
            </a:r>
          </a:p>
          <a:p>
            <a:pPr lvl="1" algn="just"/>
            <a:r>
              <a:rPr lang="pt-BR" dirty="0" smtClean="0"/>
              <a:t>Tem pelo menos uma das seguintes alterações autonômicas durante as exacerbações e </a:t>
            </a:r>
            <a:r>
              <a:rPr lang="pt-BR" dirty="0" err="1" smtClean="0"/>
              <a:t>ipsilaterais</a:t>
            </a:r>
            <a:r>
              <a:rPr lang="pt-BR" dirty="0" smtClean="0"/>
              <a:t> à dor:</a:t>
            </a:r>
          </a:p>
          <a:p>
            <a:pPr lvl="2" algn="just"/>
            <a:r>
              <a:rPr lang="pt-BR" dirty="0" smtClean="0"/>
              <a:t>1. </a:t>
            </a:r>
            <a:r>
              <a:rPr lang="pt-BR" dirty="0" err="1" smtClean="0"/>
              <a:t>hiperemia</a:t>
            </a:r>
            <a:r>
              <a:rPr lang="pt-BR" dirty="0" smtClean="0"/>
              <a:t> </a:t>
            </a:r>
            <a:r>
              <a:rPr lang="pt-BR" dirty="0" err="1" smtClean="0"/>
              <a:t>conjuntival</a:t>
            </a:r>
            <a:r>
              <a:rPr lang="pt-BR" dirty="0" smtClean="0"/>
              <a:t> e/ou lacrimejo;</a:t>
            </a:r>
          </a:p>
          <a:p>
            <a:pPr lvl="2" algn="just"/>
            <a:r>
              <a:rPr lang="pt-BR" dirty="0" smtClean="0"/>
              <a:t>2. congestão nasal e/ou </a:t>
            </a:r>
            <a:r>
              <a:rPr lang="pt-BR" dirty="0" err="1" smtClean="0"/>
              <a:t>rinorreia</a:t>
            </a:r>
            <a:r>
              <a:rPr lang="pt-BR" dirty="0" smtClean="0"/>
              <a:t> ;</a:t>
            </a:r>
          </a:p>
          <a:p>
            <a:pPr lvl="2" algn="just"/>
            <a:r>
              <a:rPr lang="pt-BR" dirty="0" smtClean="0"/>
              <a:t>3. ptose e/ou </a:t>
            </a:r>
            <a:r>
              <a:rPr lang="pt-BR" dirty="0" err="1" smtClean="0"/>
              <a:t>miose</a:t>
            </a:r>
            <a:r>
              <a:rPr lang="pt-BR" dirty="0" smtClean="0"/>
              <a:t>.</a:t>
            </a:r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Relevantes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72000"/>
          </a:xfrm>
        </p:spPr>
        <p:txBody>
          <a:bodyPr>
            <a:normAutofit/>
          </a:bodyPr>
          <a:lstStyle/>
          <a:p>
            <a:r>
              <a:rPr lang="pt-BR" dirty="0" smtClean="0"/>
              <a:t>No Brasil as </a:t>
            </a:r>
            <a:r>
              <a:rPr lang="pt-BR" dirty="0" err="1" smtClean="0"/>
              <a:t>cefaléias</a:t>
            </a:r>
            <a:r>
              <a:rPr lang="pt-BR" dirty="0" smtClean="0"/>
              <a:t> aparecem como terceira queixa mais frequente na prática médica! </a:t>
            </a:r>
          </a:p>
          <a:p>
            <a:r>
              <a:rPr lang="pt-BR" dirty="0" smtClean="0"/>
              <a:t>Estima-se que são gastos indiretamente de 5,6 a 17,2 bilhões de dólares anualmente por empresas com funcionários que se queixam de </a:t>
            </a:r>
            <a:r>
              <a:rPr lang="pt-BR" dirty="0" err="1" smtClean="0"/>
              <a:t>cefaléia</a:t>
            </a:r>
            <a:endParaRPr lang="pt-BR" dirty="0" smtClean="0"/>
          </a:p>
          <a:p>
            <a:r>
              <a:rPr lang="pt-BR" dirty="0" smtClean="0"/>
              <a:t>Até 40% dos indivíduos refere ter pelo menos uma vez ao ano uma crise de </a:t>
            </a:r>
            <a:r>
              <a:rPr lang="pt-BR" dirty="0" err="1" smtClean="0"/>
              <a:t>cefaléia</a:t>
            </a:r>
            <a:r>
              <a:rPr lang="pt-BR" dirty="0" smtClean="0"/>
              <a:t> dita incapacitante</a:t>
            </a:r>
          </a:p>
          <a:p>
            <a:r>
              <a:rPr lang="pt-BR" dirty="0" smtClean="0"/>
              <a:t>Em algum momento da vida até 90% das pessoas apresentarão uma crise de </a:t>
            </a:r>
            <a:r>
              <a:rPr lang="pt-BR" dirty="0" err="1" smtClean="0"/>
              <a:t>cefaléia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3249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Importância da Classificação internacional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2817440"/>
            <a:ext cx="8503920" cy="4572000"/>
          </a:xfrm>
        </p:spPr>
        <p:txBody>
          <a:bodyPr/>
          <a:lstStyle/>
          <a:p>
            <a:r>
              <a:rPr lang="pt-BR" dirty="0" smtClean="0"/>
              <a:t>Comunicação entre profissionais</a:t>
            </a:r>
          </a:p>
          <a:p>
            <a:r>
              <a:rPr lang="pt-BR" dirty="0" smtClean="0"/>
              <a:t>Tratamentos mais específicos </a:t>
            </a:r>
          </a:p>
          <a:p>
            <a:r>
              <a:rPr lang="pt-BR" dirty="0" smtClean="0"/>
              <a:t>Diagnósticos mais precisos</a:t>
            </a:r>
          </a:p>
          <a:p>
            <a:r>
              <a:rPr lang="pt-BR" dirty="0" smtClean="0"/>
              <a:t>Coerência científica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58197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investigar uma queixa de </a:t>
            </a:r>
            <a:r>
              <a:rPr lang="pt-BR" dirty="0" err="1" smtClean="0"/>
              <a:t>cefaléia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Anamnese</a:t>
            </a:r>
          </a:p>
          <a:p>
            <a:pPr lvl="1"/>
            <a:r>
              <a:rPr lang="pt-BR" dirty="0" smtClean="0"/>
              <a:t>Gênero</a:t>
            </a:r>
          </a:p>
          <a:p>
            <a:pPr lvl="1"/>
            <a:r>
              <a:rPr lang="pt-BR" dirty="0" smtClean="0"/>
              <a:t>Idade de início da </a:t>
            </a:r>
            <a:r>
              <a:rPr lang="pt-BR" dirty="0" err="1" smtClean="0"/>
              <a:t>cefaléia</a:t>
            </a:r>
            <a:r>
              <a:rPr lang="pt-BR" dirty="0" smtClean="0"/>
              <a:t> e evolução</a:t>
            </a:r>
          </a:p>
          <a:p>
            <a:pPr lvl="1"/>
            <a:r>
              <a:rPr lang="pt-BR" dirty="0" smtClean="0"/>
              <a:t>Anatomia da dor</a:t>
            </a:r>
          </a:p>
          <a:p>
            <a:pPr lvl="1"/>
            <a:r>
              <a:rPr lang="pt-BR" dirty="0" smtClean="0"/>
              <a:t>Intensidade da dor</a:t>
            </a:r>
          </a:p>
          <a:p>
            <a:pPr lvl="1"/>
            <a:r>
              <a:rPr lang="pt-BR" dirty="0" smtClean="0"/>
              <a:t>Qualidade da dor</a:t>
            </a:r>
          </a:p>
          <a:p>
            <a:pPr lvl="1"/>
            <a:r>
              <a:rPr lang="pt-BR" dirty="0" smtClean="0"/>
              <a:t>Sintomas que acompanham a dor</a:t>
            </a:r>
          </a:p>
          <a:p>
            <a:pPr lvl="1"/>
            <a:r>
              <a:rPr lang="pt-BR" dirty="0" smtClean="0"/>
              <a:t>Fatores desencadeantes e de piora</a:t>
            </a:r>
          </a:p>
          <a:p>
            <a:pPr lvl="1"/>
            <a:r>
              <a:rPr lang="pt-BR" dirty="0" smtClean="0"/>
              <a:t>Fatores de melhora</a:t>
            </a:r>
          </a:p>
          <a:p>
            <a:pPr lvl="1"/>
            <a:r>
              <a:rPr lang="pt-BR" dirty="0" smtClean="0"/>
              <a:t>Frequência da dor</a:t>
            </a:r>
          </a:p>
          <a:p>
            <a:pPr lvl="1"/>
            <a:r>
              <a:rPr lang="pt-BR" dirty="0" smtClean="0"/>
              <a:t>Eventos que precedem ou sucedem a dor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4493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Enxaqueca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2169368"/>
            <a:ext cx="8503920" cy="4572000"/>
          </a:xfrm>
        </p:spPr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 err="1" smtClean="0"/>
              <a:t>Jaqueca</a:t>
            </a:r>
            <a:r>
              <a:rPr lang="pt-BR" dirty="0" smtClean="0"/>
              <a:t>” ou “</a:t>
            </a:r>
            <a:r>
              <a:rPr lang="pt-BR" dirty="0" err="1" smtClean="0"/>
              <a:t>hemigranea</a:t>
            </a:r>
            <a:r>
              <a:rPr lang="pt-BR" dirty="0" smtClean="0"/>
              <a:t>”?</a:t>
            </a:r>
          </a:p>
          <a:p>
            <a:pPr lvl="1"/>
            <a:r>
              <a:rPr lang="pt-BR" sz="2400" dirty="0" smtClean="0"/>
              <a:t>1.1 </a:t>
            </a:r>
            <a:r>
              <a:rPr lang="pt-BR" sz="2400" dirty="0" err="1" smtClean="0"/>
              <a:t>Migrânea</a:t>
            </a:r>
            <a:r>
              <a:rPr lang="pt-BR" sz="2400" dirty="0" smtClean="0"/>
              <a:t> sem aura </a:t>
            </a:r>
          </a:p>
          <a:p>
            <a:pPr lvl="1"/>
            <a:r>
              <a:rPr lang="pt-BR" sz="2400" dirty="0" smtClean="0"/>
              <a:t>1.2 </a:t>
            </a:r>
            <a:r>
              <a:rPr lang="pt-BR" sz="2400" dirty="0" err="1" smtClean="0"/>
              <a:t>Migrânea</a:t>
            </a:r>
            <a:r>
              <a:rPr lang="pt-BR" sz="2400" dirty="0" smtClean="0"/>
              <a:t> com aura </a:t>
            </a:r>
          </a:p>
          <a:p>
            <a:pPr lvl="1"/>
            <a:r>
              <a:rPr lang="pt-BR" sz="2400" dirty="0" smtClean="0"/>
              <a:t>1.3 Síndromes periódicas da infância comumente precursoras de </a:t>
            </a:r>
            <a:r>
              <a:rPr lang="pt-BR" sz="2400" dirty="0" err="1" smtClean="0"/>
              <a:t>migrânea</a:t>
            </a:r>
            <a:r>
              <a:rPr lang="pt-BR" sz="2400" dirty="0" smtClean="0"/>
              <a:t> </a:t>
            </a:r>
          </a:p>
          <a:p>
            <a:pPr lvl="1"/>
            <a:r>
              <a:rPr lang="pt-BR" sz="2400" dirty="0" smtClean="0"/>
              <a:t>1.4 </a:t>
            </a:r>
            <a:r>
              <a:rPr lang="pt-BR" sz="2400" dirty="0" err="1" smtClean="0"/>
              <a:t>Migrânea</a:t>
            </a:r>
            <a:r>
              <a:rPr lang="pt-BR" sz="2400" dirty="0" smtClean="0"/>
              <a:t> </a:t>
            </a:r>
            <a:r>
              <a:rPr lang="pt-BR" sz="2400" dirty="0" err="1" smtClean="0"/>
              <a:t>retiniana</a:t>
            </a:r>
            <a:r>
              <a:rPr lang="pt-BR" sz="2400" dirty="0" smtClean="0"/>
              <a:t> </a:t>
            </a:r>
          </a:p>
          <a:p>
            <a:pPr lvl="1"/>
            <a:r>
              <a:rPr lang="pt-BR" sz="2400" dirty="0" smtClean="0"/>
              <a:t>1.5 Complicações da </a:t>
            </a:r>
            <a:r>
              <a:rPr lang="pt-BR" sz="2400" dirty="0" err="1" smtClean="0"/>
              <a:t>migrânea</a:t>
            </a:r>
            <a:r>
              <a:rPr lang="pt-BR" sz="2400" dirty="0" smtClean="0"/>
              <a:t> </a:t>
            </a:r>
          </a:p>
          <a:p>
            <a:pPr lvl="1"/>
            <a:r>
              <a:rPr lang="pt-BR" sz="2400" dirty="0" smtClean="0"/>
              <a:t>1.6 Provável </a:t>
            </a:r>
            <a:r>
              <a:rPr lang="pt-BR" sz="2400" dirty="0" err="1" smtClean="0"/>
              <a:t>migrânea</a:t>
            </a:r>
            <a:r>
              <a:rPr lang="pt-BR" sz="2400" dirty="0" smtClean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83177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Introdutórios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2780928"/>
            <a:ext cx="8503920" cy="4572000"/>
          </a:xfrm>
        </p:spPr>
        <p:txBody>
          <a:bodyPr/>
          <a:lstStyle/>
          <a:p>
            <a:r>
              <a:rPr lang="pt-BR" dirty="0" smtClean="0"/>
              <a:t>Se a CTT é mais prevalente na população total, porque atendemos mais enxaqueca?</a:t>
            </a:r>
          </a:p>
          <a:p>
            <a:endParaRPr lang="pt-BR" dirty="0"/>
          </a:p>
          <a:p>
            <a:r>
              <a:rPr lang="pt-BR" dirty="0" smtClean="0"/>
              <a:t>Quem deve lidar com a enxaqueca?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623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da Enxaqueca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pt-BR" dirty="0" smtClean="0"/>
              <a:t>Gênero: Feminino (3:1)</a:t>
            </a:r>
          </a:p>
          <a:p>
            <a:pPr lvl="1"/>
            <a:r>
              <a:rPr lang="pt-BR" dirty="0" smtClean="0"/>
              <a:t>Idade de início da </a:t>
            </a:r>
            <a:r>
              <a:rPr lang="pt-BR" dirty="0" err="1" smtClean="0"/>
              <a:t>cefaléia</a:t>
            </a:r>
            <a:r>
              <a:rPr lang="pt-BR" dirty="0" smtClean="0"/>
              <a:t>: Infância/Adolescência ou início da vida adulta</a:t>
            </a:r>
            <a:endParaRPr lang="pt-BR" dirty="0"/>
          </a:p>
          <a:p>
            <a:pPr lvl="1"/>
            <a:r>
              <a:rPr lang="pt-BR" dirty="0" smtClean="0"/>
              <a:t>Anatomia da dor: Geralmente unilateral</a:t>
            </a:r>
          </a:p>
          <a:p>
            <a:pPr lvl="1"/>
            <a:r>
              <a:rPr lang="pt-BR" dirty="0" smtClean="0"/>
              <a:t>Intensidade da dor: Moderada a Grave</a:t>
            </a:r>
          </a:p>
          <a:p>
            <a:pPr lvl="1"/>
            <a:r>
              <a:rPr lang="pt-BR" dirty="0" smtClean="0"/>
              <a:t>Qualidade da dor: Pulsátil</a:t>
            </a:r>
          </a:p>
          <a:p>
            <a:pPr lvl="1"/>
            <a:r>
              <a:rPr lang="pt-BR" dirty="0" smtClean="0"/>
              <a:t>Sintomas que acompanham a dor:</a:t>
            </a:r>
          </a:p>
          <a:p>
            <a:pPr lvl="2"/>
            <a:r>
              <a:rPr lang="pt-BR" dirty="0" smtClean="0"/>
              <a:t>Náuseas, Vômitos, fotofobia e fonofobia. </a:t>
            </a:r>
          </a:p>
          <a:p>
            <a:pPr lvl="1"/>
            <a:r>
              <a:rPr lang="pt-BR" dirty="0" smtClean="0"/>
              <a:t>Fatores desencadeantes e de piora: </a:t>
            </a:r>
          </a:p>
          <a:p>
            <a:pPr lvl="2"/>
            <a:r>
              <a:rPr lang="pt-BR" dirty="0" smtClean="0"/>
              <a:t>Atividade Física, Alimentação, Emocional, Exercício físico</a:t>
            </a:r>
          </a:p>
          <a:p>
            <a:pPr lvl="1"/>
            <a:r>
              <a:rPr lang="pt-BR" dirty="0" smtClean="0"/>
              <a:t>Fatores de melhora: </a:t>
            </a:r>
          </a:p>
          <a:p>
            <a:pPr lvl="2"/>
            <a:r>
              <a:rPr lang="pt-BR" dirty="0" smtClean="0"/>
              <a:t>Repouso + Ausência de fatores de piora</a:t>
            </a:r>
          </a:p>
          <a:p>
            <a:pPr lvl="1"/>
            <a:r>
              <a:rPr lang="pt-BR" dirty="0" smtClean="0"/>
              <a:t>Duração das crises: </a:t>
            </a:r>
          </a:p>
          <a:p>
            <a:pPr lvl="1"/>
            <a:r>
              <a:rPr lang="pt-BR" dirty="0" smtClean="0"/>
              <a:t>Eventos que precedem ou sucedem a dor: </a:t>
            </a:r>
            <a:r>
              <a:rPr lang="pt-BR" dirty="0" err="1" smtClean="0"/>
              <a:t>Pródromos</a:t>
            </a:r>
            <a:r>
              <a:rPr lang="pt-BR" dirty="0" smtClean="0"/>
              <a:t>, </a:t>
            </a:r>
            <a:r>
              <a:rPr lang="pt-BR" dirty="0" err="1" smtClean="0"/>
              <a:t>pósdromos</a:t>
            </a:r>
            <a:r>
              <a:rPr lang="pt-BR" dirty="0" smtClean="0"/>
              <a:t> e aura.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3EC-20DD-4443-BE3D-49748983029D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Ambulatório de Cefaleias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6587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721</TotalTime>
  <Words>2034</Words>
  <Application>Microsoft Office PowerPoint</Application>
  <PresentationFormat>Apresentação na tela (4:3)</PresentationFormat>
  <Paragraphs>361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Cívico</vt:lpstr>
      <vt:lpstr>Cefaléias Primárias </vt:lpstr>
      <vt:lpstr>Definindo...</vt:lpstr>
      <vt:lpstr>Dor de cabeça é coisa antiga</vt:lpstr>
      <vt:lpstr>Fatos Relevantes</vt:lpstr>
      <vt:lpstr>Importância da Classificação internacional</vt:lpstr>
      <vt:lpstr>Como investigar uma queixa de cefaléia?</vt:lpstr>
      <vt:lpstr>Enxaqueca</vt:lpstr>
      <vt:lpstr>Fatos Introdutórios</vt:lpstr>
      <vt:lpstr>Apresentação da Enxaqueca</vt:lpstr>
      <vt:lpstr>Síntese da Etiopatogenia</vt:lpstr>
      <vt:lpstr>Questões Importantes na Fisiopatologia</vt:lpstr>
      <vt:lpstr>A Depressão Cortical Alastrante</vt:lpstr>
      <vt:lpstr>2. Cefaleias Tensionais</vt:lpstr>
      <vt:lpstr>Cefaleia Tensional</vt:lpstr>
      <vt:lpstr>Cefaleia Tensional</vt:lpstr>
      <vt:lpstr>Cefaleia Tensional</vt:lpstr>
      <vt:lpstr>Cefaleia Tensional</vt:lpstr>
      <vt:lpstr>Cefaleia Tensional</vt:lpstr>
      <vt:lpstr>Cefaleia Tensional</vt:lpstr>
      <vt:lpstr>3.Cefaleia em Salvas e Outras Cefaleias Trigêmino-Autonômicas</vt:lpstr>
      <vt:lpstr>Cefaleia em Salvas e Outras Cefaleias Trigêmino-Autonômicas</vt:lpstr>
      <vt:lpstr>Cefaleia em Salvas e Outras Cefaleias Trigêmino-Autonômicas</vt:lpstr>
      <vt:lpstr>Cefaleia em Salvas e Outras Cefaleias Trigêmino-Autonômicas</vt:lpstr>
      <vt:lpstr>Cefaleia em Salvas e Outras Cefaleias Trigêmino-Autonômicas</vt:lpstr>
      <vt:lpstr>Cefaleia em Salvas e Outras Cefaleias Trigêmino-Autonômicas</vt:lpstr>
      <vt:lpstr>Cefaleia em Salvas e Outras Cefaleias Trigêmino-Autonômicas</vt:lpstr>
      <vt:lpstr>Cefaleia em Salvas e Outras Cefaleias Trigêmino-Autonômicas</vt:lpstr>
      <vt:lpstr>Cefaleia em Salvas e Outras Cefaleias Trigêmino-Autonômicas</vt:lpstr>
      <vt:lpstr>Cefaleia em Salvas e Outras Cefaleias Trigêmino-Autonômicas</vt:lpstr>
      <vt:lpstr>Cefaleia em Salvas e Outras Cefaleias Trigêmino-Autonômicas</vt:lpstr>
      <vt:lpstr>4.Outras Cefaleias Primárias</vt:lpstr>
      <vt:lpstr>Outras Cefaleias Primárias</vt:lpstr>
      <vt:lpstr>Outras Cefaleias Primárias</vt:lpstr>
      <vt:lpstr>Outras Cefaleias Primárias</vt:lpstr>
      <vt:lpstr>Outras Cefaleias Primárias</vt:lpstr>
      <vt:lpstr>Outras Cefaleias Primárias</vt:lpstr>
      <vt:lpstr>Outras Cefaléias Primárias</vt:lpstr>
      <vt:lpstr>Outras Cefaleias Primárias</vt:lpstr>
      <vt:lpstr>Outras Cefaleias Primárias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Cefaléias Primárias</dc:title>
  <dc:creator>Fafa</dc:creator>
  <cp:lastModifiedBy>Dr Milton</cp:lastModifiedBy>
  <cp:revision>73</cp:revision>
  <dcterms:created xsi:type="dcterms:W3CDTF">2013-05-16T15:19:12Z</dcterms:created>
  <dcterms:modified xsi:type="dcterms:W3CDTF">2013-05-24T02:54:41Z</dcterms:modified>
</cp:coreProperties>
</file>