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63" r:id="rId14"/>
    <p:sldId id="264" r:id="rId15"/>
    <p:sldId id="271" r:id="rId16"/>
    <p:sldId id="26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85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299" r:id="rId47"/>
    <p:sldId id="303" r:id="rId48"/>
    <p:sldId id="302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>
      <p:cViewPr varScale="1">
        <p:scale>
          <a:sx n="92" d="100"/>
          <a:sy n="92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6628-567E-4F4B-9767-A593B6CBABCE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382E-E36D-43AB-BC84-70602AC8D6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64AD-D958-4DAD-A517-4F9A7FD48E26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06D0-8C1D-49BF-9E15-F5A1A47071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361B-B12C-4E31-BE8E-431D82FFD70D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113A-BE7D-4520-B991-2EA564C593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7047-D67B-4F60-A456-85337F6657B5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1C51-8CD7-4CCB-8B1B-41576F1B69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F6F8-972D-495F-B991-5550CD1CD7DF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C261-642B-420D-B5CC-66D3B88FA3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7587-AF9D-441E-BDB8-CA2B8C324685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27B8-3774-4CF5-AD84-BF0AFB2D8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B7492-B841-474C-855C-1B0D0FAA3EF8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072E-3968-4A7F-ADC9-D7D99EF3D4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943F-4363-4251-93F6-EA68946CBB89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DDDE-48BC-4028-A8C3-88D5F466C4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E38C1-B4CC-4040-8374-C0FE912DF82D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EBC25-20DD-4151-8289-E0430C4E34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EB98-5E2C-49CD-B9FE-C54C7B5C8DF3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73F0-61E5-4CF9-871B-DE0E1854F4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D4F5-DAD2-408A-A95F-F900A814C98B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5A3A-E7E4-42A6-9334-5F92B8A34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26EF3-2A77-4547-B182-E6B4346CDEDE}" type="datetimeFigureOut">
              <a:rPr lang="pt-BR"/>
              <a:pPr>
                <a:defRPr/>
              </a:pPr>
              <a:t>5/12/2013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BA72AD-6E81-4954-BB40-729DD0CB9C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EPILEPSIA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FELIPE PARO</a:t>
            </a: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AMBULATÓRIO DE NEUROLOGIA            4º ANO  MEDICINA -FAMEMA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PROF DR MILTON MARCHIOLI</a:t>
            </a:r>
            <a:endParaRPr lang="pt-BR" dirty="0"/>
          </a:p>
        </p:txBody>
      </p:sp>
      <p:pic>
        <p:nvPicPr>
          <p:cNvPr id="2052" name="Picture 2" descr="C:\Users\Felipe\Pictures\famema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33375"/>
            <a:ext cx="20875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9372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Um nível originalmente fisiológico de atividade neural é capaz de desencadear atividade neural excessiva em porções hiperexcitáveis do tecido por prováveis mecanismos  de </a:t>
            </a:r>
            <a:r>
              <a:rPr lang="pt-BR" b="1" dirty="0" smtClean="0"/>
              <a:t>retroalimentação positiva</a:t>
            </a:r>
            <a:r>
              <a:rPr lang="pt-BR" dirty="0" smtClean="0"/>
              <a:t> (</a:t>
            </a:r>
            <a:r>
              <a:rPr lang="pt-BR" dirty="0" err="1" smtClean="0"/>
              <a:t>McNamara</a:t>
            </a:r>
            <a:r>
              <a:rPr lang="pt-BR" dirty="0" smtClean="0"/>
              <a:t> 1994).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As conexões neurais, por sua vez,  configuram </a:t>
            </a:r>
            <a:r>
              <a:rPr lang="pt-BR" b="1" dirty="0" smtClean="0"/>
              <a:t>redes reverberantes </a:t>
            </a:r>
            <a:r>
              <a:rPr lang="pt-BR" dirty="0" smtClean="0"/>
              <a:t>que são responsáveis por propagar esta atividade neural exacerbada para outras porções do encéfalo, </a:t>
            </a:r>
            <a:r>
              <a:rPr lang="pt-BR" b="1" dirty="0" smtClean="0"/>
              <a:t>sincronizando-as e sustentando-as</a:t>
            </a:r>
            <a:r>
              <a:rPr lang="pt-BR" dirty="0" smtClean="0"/>
              <a:t> (Dominguez et al. 2005; Pinto et al. 2005; </a:t>
            </a:r>
            <a:r>
              <a:rPr lang="pt-BR" dirty="0" err="1" smtClean="0"/>
              <a:t>Tolner</a:t>
            </a:r>
            <a:r>
              <a:rPr lang="pt-BR" dirty="0" smtClean="0"/>
              <a:t> et al. 2005).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As epilepsias podem ser classificadas em 2 grandes eixos: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5257800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000" b="1" dirty="0" smtClean="0"/>
              <a:t>TOPOGRÁFICO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000" b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0" b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6000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000" b="1" dirty="0" smtClean="0"/>
              <a:t>ETIOLÓGICO</a:t>
            </a:r>
            <a:endParaRPr lang="pt-BR" sz="6000" b="1" dirty="0"/>
          </a:p>
        </p:txBody>
      </p:sp>
      <p:pic>
        <p:nvPicPr>
          <p:cNvPr id="12292" name="Picture 2" descr="http://prairieecothrifter.com/wp-content/uploads/2011/03/iStock_000005809739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420938"/>
            <a:ext cx="41751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Etiologicamente...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Idiopáticas (sem lesão estrutural adjacente)</a:t>
            </a:r>
          </a:p>
          <a:p>
            <a:r>
              <a:rPr lang="pt-BR" smtClean="0"/>
              <a:t>Sintomáticas (com lesão)</a:t>
            </a:r>
          </a:p>
          <a:p>
            <a:r>
              <a:rPr lang="pt-BR" smtClean="0"/>
              <a:t>Criptogênicas (presumivelmente sintomáticas, mas sem uma lesão aos exames de imagem disponíveis no momento)</a:t>
            </a:r>
          </a:p>
        </p:txBody>
      </p:sp>
      <p:pic>
        <p:nvPicPr>
          <p:cNvPr id="13316" name="Picture 2" descr="http://static.hsw.com.br/gif/avc-figu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437063"/>
            <a:ext cx="47529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68075" y="692150"/>
            <a:ext cx="442913" cy="274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492375"/>
            <a:ext cx="8229600" cy="4549775"/>
          </a:xfrm>
        </p:spPr>
        <p:txBody>
          <a:bodyPr/>
          <a:lstStyle/>
          <a:p>
            <a:r>
              <a:rPr lang="pt-BR" smtClean="0"/>
              <a:t>As causas lesionais mais frequentes das epilepsias focais sintomáticas são: </a:t>
            </a:r>
          </a:p>
          <a:p>
            <a:r>
              <a:rPr lang="pt-BR" b="1" smtClean="0"/>
              <a:t>esclerose temporal mesial;</a:t>
            </a:r>
          </a:p>
          <a:p>
            <a:r>
              <a:rPr lang="pt-BR" b="1" smtClean="0"/>
              <a:t>neoplasias cerebrais primárias;</a:t>
            </a:r>
          </a:p>
          <a:p>
            <a:r>
              <a:rPr lang="pt-BR" b="1" smtClean="0"/>
              <a:t>anomalias vasculares;</a:t>
            </a:r>
          </a:p>
          <a:p>
            <a:r>
              <a:rPr lang="pt-BR" b="1" smtClean="0"/>
              <a:t>malformações do desenvolvimento corticocerebral.</a:t>
            </a:r>
          </a:p>
        </p:txBody>
      </p:sp>
      <p:pic>
        <p:nvPicPr>
          <p:cNvPr id="14340" name="Picture 2" descr="http://veja.abril.com.br/assets/pictures/42907/cancer-cerebro-glioblastoma-indirubin-20110713-size-598.jpg?13105685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475297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No eixo topográfico...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pt-BR" smtClean="0"/>
              <a:t>As epilepsias são divididas em </a:t>
            </a:r>
            <a:r>
              <a:rPr lang="pt-BR" sz="3600" b="1" smtClean="0"/>
              <a:t>generalizadas</a:t>
            </a:r>
            <a:r>
              <a:rPr lang="pt-BR" smtClean="0"/>
              <a:t> e </a:t>
            </a:r>
            <a:r>
              <a:rPr lang="pt-BR" sz="3600" b="1" smtClean="0"/>
              <a:t>focais</a:t>
            </a:r>
            <a:r>
              <a:rPr lang="pt-BR" smtClean="0"/>
              <a:t>.</a:t>
            </a:r>
          </a:p>
        </p:txBody>
      </p:sp>
      <p:pic>
        <p:nvPicPr>
          <p:cNvPr id="15364" name="Picture 2" descr="http://supermother.files.wordpress.com/2011/04/brain-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852738"/>
            <a:ext cx="61277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Generalizadas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Manifestam-se por crises epiléticas cujo início envolve ambos os hemisférios simultaneamente. </a:t>
            </a:r>
          </a:p>
          <a:p>
            <a:r>
              <a:rPr lang="pt-BR" smtClean="0"/>
              <a:t>Não tem início focal detectável.</a:t>
            </a:r>
          </a:p>
          <a:p>
            <a:r>
              <a:rPr lang="pt-BR" smtClean="0"/>
              <a:t>São geneticamente determinadas e acompanhadas de </a:t>
            </a:r>
            <a:r>
              <a:rPr lang="pt-BR" b="1" smtClean="0"/>
              <a:t>alteração da consciência</a:t>
            </a:r>
            <a:r>
              <a:rPr lang="pt-BR" smtClean="0"/>
              <a:t>.</a:t>
            </a:r>
          </a:p>
          <a:p>
            <a:r>
              <a:rPr lang="pt-BR" smtClean="0"/>
              <a:t>Manifestações motoras são sempre bilaterais.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Generalizadas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b="1" smtClean="0"/>
              <a:t>Perda de consciência.</a:t>
            </a:r>
          </a:p>
          <a:p>
            <a:r>
              <a:rPr lang="pt-BR" sz="3600" smtClean="0"/>
              <a:t>Tônico-clônica/Tônica</a:t>
            </a:r>
          </a:p>
          <a:p>
            <a:r>
              <a:rPr lang="pt-BR" sz="3600" smtClean="0"/>
              <a:t>Atônica</a:t>
            </a:r>
          </a:p>
          <a:p>
            <a:r>
              <a:rPr lang="pt-BR" sz="3600" smtClean="0"/>
              <a:t>Ausência</a:t>
            </a:r>
          </a:p>
          <a:p>
            <a:r>
              <a:rPr lang="pt-BR" sz="3600" smtClean="0"/>
              <a:t>Mioclônica</a:t>
            </a:r>
            <a:endParaRPr lang="pt-BR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205038"/>
            <a:ext cx="2952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Tônico-Clônica (Grande Mal)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Perda abrupta da consciência</a:t>
            </a:r>
          </a:p>
          <a:p>
            <a:r>
              <a:rPr lang="pt-BR" smtClean="0"/>
              <a:t>Contração tônica e depois clônica dos quatro membros.</a:t>
            </a:r>
          </a:p>
          <a:p>
            <a:r>
              <a:rPr lang="pt-BR" smtClean="0"/>
              <a:t>Apneia, liberação esfincteriana, sialorréia e mordedura da língua.</a:t>
            </a:r>
          </a:p>
          <a:p>
            <a:r>
              <a:rPr lang="pt-BR" smtClean="0"/>
              <a:t>Dura cerca de um minuto.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Fase Tônica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smtClean="0"/>
              <a:t>Rigidez muscular</a:t>
            </a:r>
          </a:p>
          <a:p>
            <a:r>
              <a:rPr lang="pt-BR" sz="4000" smtClean="0"/>
              <a:t>Grito epilético</a:t>
            </a:r>
          </a:p>
          <a:p>
            <a:r>
              <a:rPr lang="pt-BR" sz="4000" smtClean="0"/>
              <a:t>Aumento da FC, PA e midríase</a:t>
            </a:r>
          </a:p>
          <a:p>
            <a:r>
              <a:rPr lang="pt-BR" sz="4000" smtClean="0"/>
              <a:t>Incontinência dos esfíncteres.</a:t>
            </a:r>
          </a:p>
          <a:p>
            <a:r>
              <a:rPr lang="pt-BR" sz="4000" smtClean="0"/>
              <a:t>Cianose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Fase Clônica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423863" y="1471613"/>
            <a:ext cx="8229600" cy="1684337"/>
          </a:xfrm>
        </p:spPr>
        <p:txBody>
          <a:bodyPr/>
          <a:lstStyle/>
          <a:p>
            <a:r>
              <a:rPr lang="pt-BR" smtClean="0"/>
              <a:t>Contrações Clônicas rítmicas dos quatro membros.</a:t>
            </a:r>
          </a:p>
          <a:p>
            <a:r>
              <a:rPr lang="pt-BR" smtClean="0"/>
              <a:t>Incontinência de esfíncteres.</a:t>
            </a:r>
          </a:p>
        </p:txBody>
      </p:sp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2916238" y="3155950"/>
            <a:ext cx="4248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latin typeface="Calibri" pitchFamily="34" charset="0"/>
              </a:rPr>
              <a:t>Fase Pós-Ictal</a:t>
            </a:r>
          </a:p>
        </p:txBody>
      </p:sp>
      <p:sp>
        <p:nvSpPr>
          <p:cNvPr id="20485" name="CaixaDeTexto 4"/>
          <p:cNvSpPr txBox="1">
            <a:spLocks noChangeArrowheads="1"/>
          </p:cNvSpPr>
          <p:nvPr/>
        </p:nvSpPr>
        <p:spPr bwMode="auto">
          <a:xfrm>
            <a:off x="395288" y="4356100"/>
            <a:ext cx="82089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3200">
                <a:latin typeface="Calibri" pitchFamily="34" charset="0"/>
              </a:rPr>
              <a:t>Depressão pós crise. </a:t>
            </a:r>
          </a:p>
          <a:p>
            <a:pPr marL="285750" indent="-285750">
              <a:buFont typeface="Arial" charset="0"/>
              <a:buChar char="•"/>
            </a:pPr>
            <a:r>
              <a:rPr lang="pt-BR" sz="3200">
                <a:latin typeface="Calibri" pitchFamily="34" charset="0"/>
              </a:rPr>
              <a:t>Salivação</a:t>
            </a:r>
          </a:p>
          <a:p>
            <a:pPr marL="285750" indent="-285750">
              <a:buFont typeface="Arial" charset="0"/>
              <a:buChar char="•"/>
            </a:pPr>
            <a:r>
              <a:rPr lang="pt-BR" sz="3200">
                <a:latin typeface="Calibri" pitchFamily="34" charset="0"/>
              </a:rPr>
              <a:t>Relaxamento. Dorme de 6h à 8h.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DEFINIÇÃO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Doença cerebral crônica.</a:t>
            </a:r>
          </a:p>
          <a:p>
            <a:r>
              <a:rPr lang="pt-BR" smtClean="0"/>
              <a:t>Causada por várias etiologias.</a:t>
            </a:r>
          </a:p>
          <a:p>
            <a:r>
              <a:rPr lang="pt-BR" smtClean="0"/>
              <a:t>Caracterizada pela recorrência de  crises epiléticas não provocadas.</a:t>
            </a:r>
          </a:p>
        </p:txBody>
      </p:sp>
      <p:pic>
        <p:nvPicPr>
          <p:cNvPr id="3076" name="Picture 2" descr="http://api.ning.com/files/sUPlx4aBn*ffUB12cUfKeEWb1yVBiff3LEoqo9H7HA15AdR4pjl9vXwBKSJRoeb1STxP8*oxnI9Fd3mOtfuQGUuBIJXbucYF/RedNeur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860800"/>
            <a:ext cx="324167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1508" name="Picture 7" descr="Imagem 116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93675"/>
            <a:ext cx="91313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Crises de Ausência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Breves episódios de comprometimento da consciência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Acompanhados por manifestações motoras muito discretas como automatismos orais e manuais, </a:t>
            </a:r>
            <a:r>
              <a:rPr lang="pt-BR" dirty="0" err="1" smtClean="0"/>
              <a:t>piscamento</a:t>
            </a:r>
            <a:r>
              <a:rPr lang="pt-BR" dirty="0" smtClean="0"/>
              <a:t>, aumento ou diminuição do tono muscular.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Duram cerca de 30s.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São desencadeadas por </a:t>
            </a:r>
            <a:r>
              <a:rPr lang="pt-BR" dirty="0" err="1" smtClean="0"/>
              <a:t>hiperventilação</a:t>
            </a: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Sem queda ao solo.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Recuperação completa da consciência, sem confusão, reassumindo a atividade que fazia antes.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Típica da infância.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Image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15888"/>
            <a:ext cx="8105775" cy="66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Crise Atônica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Alteração da consciência e perda do tono muscular.</a:t>
            </a:r>
          </a:p>
          <a:p>
            <a:r>
              <a:rPr lang="pt-BR" smtClean="0"/>
              <a:t>Queda súbita ou, quando mais leve, queda da cabeça ou queixo.</a:t>
            </a:r>
          </a:p>
          <a:p>
            <a:r>
              <a:rPr lang="pt-BR" smtClean="0"/>
              <a:t>Duração de segundos, raramente maior que um minuto.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Crise Mioclônica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Abalos musculares isolados ou múltiplos.</a:t>
            </a:r>
          </a:p>
          <a:p>
            <a:r>
              <a:rPr lang="pt-BR" smtClean="0"/>
              <a:t>Assemelham-se a choques.</a:t>
            </a:r>
          </a:p>
          <a:p>
            <a:r>
              <a:rPr lang="pt-BR" smtClean="0"/>
              <a:t>Duração curta, menor que um segundo se isoladas.</a:t>
            </a:r>
          </a:p>
          <a:p>
            <a:r>
              <a:rPr lang="pt-BR" smtClean="0"/>
              <a:t>Envolve mais os membros superiores.</a:t>
            </a:r>
          </a:p>
          <a:p>
            <a:r>
              <a:rPr lang="pt-BR" smtClean="0"/>
              <a:t>Privação do sono, ao despertar, ou ao amanhecer.</a:t>
            </a:r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Crises Focais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963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Iniciam de forma localizada numa área específica de cérebro.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Suas manifestações clínicas indicam o envolvimento de uma porção de um hemisfério cerebral.</a:t>
            </a:r>
            <a:endParaRPr lang="pt-B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Podem ser </a:t>
            </a:r>
            <a:r>
              <a:rPr lang="pt-BR" b="1" dirty="0" smtClean="0"/>
              <a:t>SIMPLES</a:t>
            </a:r>
            <a:r>
              <a:rPr lang="pt-BR" dirty="0" smtClean="0"/>
              <a:t> ou </a:t>
            </a:r>
            <a:r>
              <a:rPr lang="pt-BR" b="1" dirty="0" smtClean="0"/>
              <a:t>COMPLEXAS.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b="1" dirty="0"/>
          </a:p>
        </p:txBody>
      </p:sp>
      <p:pic>
        <p:nvPicPr>
          <p:cNvPr id="26628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700213"/>
            <a:ext cx="32972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Focal Simples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Não há comprometimento da consciência.</a:t>
            </a:r>
          </a:p>
          <a:p>
            <a:r>
              <a:rPr lang="pt-BR" smtClean="0"/>
              <a:t>Sintomas </a:t>
            </a:r>
            <a:r>
              <a:rPr lang="pt-BR" b="1" smtClean="0"/>
              <a:t>subjetivos</a:t>
            </a:r>
            <a:r>
              <a:rPr lang="pt-BR" smtClean="0"/>
              <a:t> ou </a:t>
            </a:r>
            <a:r>
              <a:rPr lang="pt-BR" b="1" smtClean="0"/>
              <a:t>observáveis.</a:t>
            </a:r>
          </a:p>
          <a:p>
            <a:r>
              <a:rPr lang="pt-BR" b="1" smtClean="0"/>
              <a:t>Subjetivos:</a:t>
            </a:r>
            <a:r>
              <a:rPr lang="pt-BR" smtClean="0"/>
              <a:t> auras -  parestesias, dor e sensações viscerais.</a:t>
            </a:r>
          </a:p>
          <a:p>
            <a:r>
              <a:rPr lang="pt-BR" b="1" smtClean="0"/>
              <a:t>Observáveis: </a:t>
            </a:r>
            <a:r>
              <a:rPr lang="pt-BR" smtClean="0"/>
              <a:t>Sintomas motores, sensoriais, autônomos ou psíquicos</a:t>
            </a:r>
            <a:r>
              <a:rPr lang="pt-BR" b="1" smtClean="0"/>
              <a:t>. </a:t>
            </a:r>
            <a:r>
              <a:rPr lang="pt-BR" smtClean="0"/>
              <a:t>Marcha Jacksoniana. Paralisia de Todd.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04813"/>
            <a:ext cx="8866188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Focal Complexa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Ocorre alteração da consciência.</a:t>
            </a:r>
          </a:p>
          <a:p>
            <a:r>
              <a:rPr lang="pt-BR" smtClean="0"/>
              <a:t>Fenômenos psicomotores. (estalar os dedos, deglutição repetida, expressão de emoção)</a:t>
            </a:r>
          </a:p>
          <a:p>
            <a:r>
              <a:rPr lang="pt-BR" smtClean="0"/>
              <a:t>Alucinações auditivas, visuais e olfatórias.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368300"/>
            <a:ext cx="8893175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CRISES EPILÉTICAS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cs typeface="Times New Roman" pitchFamily="18" charset="0"/>
              </a:rPr>
              <a:t>São episódios de função neurológica anormal, causada por uma descarga elétrica inapropriada pelos neurônios cerebrais.</a:t>
            </a:r>
            <a:endParaRPr lang="pt-BR" smtClean="0"/>
          </a:p>
        </p:txBody>
      </p:sp>
      <p:pic>
        <p:nvPicPr>
          <p:cNvPr id="4100" name="Picture 2" descr="http://4.bp.blogspot.com/_gQDgq2nwVck/TBmN8LY4UvI/AAAAAAAAAeM/Jmm7p5t-Cuw/s400/epilep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416300"/>
            <a:ext cx="6048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Características – </a:t>
            </a:r>
            <a:r>
              <a:rPr lang="pt-BR" b="1" smtClean="0"/>
              <a:t>Crises focais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7338"/>
            <a:ext cx="8642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Lobo Temporal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844675"/>
            <a:ext cx="9005887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Lobo Frontal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1628775"/>
            <a:ext cx="8964613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Lobo Frontal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8255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Lobo Frontal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8963"/>
            <a:ext cx="89646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Lobo Parietal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41438"/>
            <a:ext cx="8653463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Lobo Occipital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82804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Na infância...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r>
              <a:rPr lang="pt-BR" smtClean="0"/>
              <a:t>Epilepsia rolândica benigna</a:t>
            </a:r>
          </a:p>
          <a:p>
            <a:r>
              <a:rPr lang="pt-BR" smtClean="0"/>
              <a:t>Convulsões febris</a:t>
            </a:r>
          </a:p>
          <a:p>
            <a:r>
              <a:rPr lang="pt-BR" smtClean="0"/>
              <a:t>Síndrome de West</a:t>
            </a:r>
          </a:p>
          <a:p>
            <a:r>
              <a:rPr lang="pt-BR" smtClean="0"/>
              <a:t>Síndrome de Lennox-Gastaut</a:t>
            </a:r>
          </a:p>
          <a:p>
            <a:r>
              <a:rPr lang="pt-BR" smtClean="0"/>
              <a:t>Encefalite de Rasmussen(sintomática)</a:t>
            </a:r>
          </a:p>
          <a:p>
            <a:endParaRPr lang="pt-BR" smtClean="0"/>
          </a:p>
        </p:txBody>
      </p:sp>
      <p:pic>
        <p:nvPicPr>
          <p:cNvPr id="38916" name="Picture 2" descr="http://www.theinformationnetwork.com/assets/images/lightspeedlearning/child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085975"/>
            <a:ext cx="33432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Diagnóstico - Clínico</a:t>
            </a: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Ter duas crises convulsivas em um intervalo maior que 24 horas.</a:t>
            </a:r>
          </a:p>
          <a:p>
            <a:r>
              <a:rPr lang="pt-BR" smtClean="0"/>
              <a:t>É muito importante o auxílio de uma testemunha ocular.</a:t>
            </a:r>
          </a:p>
          <a:p>
            <a:r>
              <a:rPr lang="pt-BR" smtClean="0"/>
              <a:t>História detalhada: Idade de início, frequência, intervalos mais curtos e mais longos, história familiar de epilepsia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Diagnóstico - Complementar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Principal exame: Eletroencefalografia (EEG).</a:t>
            </a:r>
          </a:p>
          <a:p>
            <a:r>
              <a:rPr lang="pt-BR" smtClean="0"/>
              <a:t>O EEG é capaz de responder 3 importantes questões diagnósticas: 1- O paciente tem epilepsia? 2- Onde está localizada a zona epileptogênica? 3- O tratamento está sendo adequado?</a:t>
            </a:r>
          </a:p>
          <a:p>
            <a:r>
              <a:rPr lang="pt-BR" smtClean="0"/>
              <a:t>Exames de imagem (RM e TC) devem ser solicitados na suspeita de causas estruturais.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Epilepsia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Consequências neurobiológicas, cognitivas, psicológicas e sociais, prejudicando a qualidade de vida do indivíduo.</a:t>
            </a:r>
          </a:p>
        </p:txBody>
      </p:sp>
      <p:pic>
        <p:nvPicPr>
          <p:cNvPr id="5124" name="Picture 2" descr="http://2.bp.blogspot.com/-Qo227IW2Lfc/TdAF4cAIYJI/AAAAAAAAAAo/tdQvd7ZdVpA/s1600/musica-salud-epilepsia%25255B1%25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357563"/>
            <a:ext cx="3529013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EEG</a:t>
            </a:r>
          </a:p>
        </p:txBody>
      </p:sp>
      <p:pic>
        <p:nvPicPr>
          <p:cNvPr id="41987" name="Picture 2" descr="http://judelynbingil.files.wordpress.com/2009/05/epileptic-wave-pattern.gif?w=450&amp;h=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12875"/>
            <a:ext cx="6840537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460375" y="11113"/>
            <a:ext cx="8229600" cy="1143000"/>
          </a:xfrm>
        </p:spPr>
        <p:txBody>
          <a:bodyPr/>
          <a:lstStyle/>
          <a:p>
            <a:r>
              <a:rPr lang="pt-BR" smtClean="0"/>
              <a:t>EEG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460375" y="1125538"/>
            <a:ext cx="8229600" cy="4525962"/>
          </a:xfrm>
        </p:spPr>
        <p:txBody>
          <a:bodyPr/>
          <a:lstStyle/>
          <a:p>
            <a:r>
              <a:rPr lang="pt-BR" smtClean="0"/>
              <a:t>O registro é feito, através de eletrodos, por no mínimo 20 minutos.</a:t>
            </a:r>
          </a:p>
          <a:p>
            <a:r>
              <a:rPr lang="pt-BR" smtClean="0"/>
              <a:t>Deve ser feito em vigília, sonolência e sono, com provas de fotoestimulação e hiperventilação.</a:t>
            </a:r>
          </a:p>
        </p:txBody>
      </p:sp>
      <p:pic>
        <p:nvPicPr>
          <p:cNvPr id="43012" name="Picture 2" descr="http://people.brandeis.edu/~sekuler/imgs/rws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EEG</a:t>
            </a:r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smtClean="0"/>
              <a:t>As frequências das ondas são descritas por letras do alfabeto grego:</a:t>
            </a:r>
          </a:p>
          <a:p>
            <a:r>
              <a:rPr lang="pt-BR" smtClean="0"/>
              <a:t>Delta (0 a 4 Hz)</a:t>
            </a:r>
          </a:p>
          <a:p>
            <a:r>
              <a:rPr lang="pt-BR" smtClean="0"/>
              <a:t>Theta (4 a 8 Hz)</a:t>
            </a:r>
          </a:p>
          <a:p>
            <a:r>
              <a:rPr lang="pt-BR" smtClean="0"/>
              <a:t>Alfa (8 a 12 Hz)</a:t>
            </a:r>
          </a:p>
          <a:p>
            <a:r>
              <a:rPr lang="pt-BR" smtClean="0"/>
              <a:t>Beta (maior que 12 Hz)</a:t>
            </a:r>
          </a:p>
        </p:txBody>
      </p:sp>
      <p:pic>
        <p:nvPicPr>
          <p:cNvPr id="44036" name="Picture 2" descr="http://brodtec.com/files/images/on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573338"/>
            <a:ext cx="39957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EEG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smtClean="0"/>
              <a:t>Principais achados</a:t>
            </a:r>
            <a:r>
              <a:rPr lang="pt-BR" smtClean="0"/>
              <a:t>: </a:t>
            </a:r>
          </a:p>
          <a:p>
            <a:r>
              <a:rPr lang="pt-BR" smtClean="0"/>
              <a:t>Avalia atividades de base (normal ou desorganizada – focal ou generalizada) e a presença de descargas epilépticas.</a:t>
            </a:r>
          </a:p>
          <a:p>
            <a:r>
              <a:rPr lang="pt-BR" smtClean="0"/>
              <a:t>EEG normal não descarta epilepsia.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EEG – Crise Focal</a:t>
            </a:r>
          </a:p>
        </p:txBody>
      </p:sp>
      <p:pic>
        <p:nvPicPr>
          <p:cNvPr id="46083" name="Picture 2" descr="http://www.fracp.bigpondhosting.com/images/EEG_focal_epilep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279525"/>
            <a:ext cx="83534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EEG – Crise de Ausência</a:t>
            </a:r>
          </a:p>
        </p:txBody>
      </p:sp>
      <p:pic>
        <p:nvPicPr>
          <p:cNvPr id="47107" name="Picture 7" descr="image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4113"/>
            <a:ext cx="803275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Estado do Mal Epilético (EME)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Pode ser </a:t>
            </a:r>
            <a:r>
              <a:rPr lang="pt-BR" b="1" smtClean="0"/>
              <a:t>convulsivo</a:t>
            </a:r>
            <a:r>
              <a:rPr lang="pt-BR" smtClean="0"/>
              <a:t> e </a:t>
            </a:r>
            <a:r>
              <a:rPr lang="pt-BR" b="1" smtClean="0"/>
              <a:t>não convulsivo</a:t>
            </a:r>
            <a:r>
              <a:rPr lang="pt-BR" smtClean="0"/>
              <a:t>.</a:t>
            </a:r>
          </a:p>
          <a:p>
            <a:r>
              <a:rPr lang="pt-BR" b="1" smtClean="0"/>
              <a:t>Convulsivo</a:t>
            </a:r>
            <a:r>
              <a:rPr lang="pt-BR" smtClean="0"/>
              <a:t>: Diagnóstico clínico e bastante evidente.</a:t>
            </a:r>
          </a:p>
          <a:p>
            <a:r>
              <a:rPr lang="pt-BR" b="1" smtClean="0"/>
              <a:t>Não convulsivo</a:t>
            </a:r>
            <a:r>
              <a:rPr lang="pt-BR" smtClean="0"/>
              <a:t>: Diagnóstico depende do EEG.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4041775"/>
            <a:ext cx="3314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Muito Obrigado!!</a:t>
            </a:r>
          </a:p>
        </p:txBody>
      </p:sp>
      <p:pic>
        <p:nvPicPr>
          <p:cNvPr id="49155" name="Picture 2" descr="http://medicmagic.net/wp-content/uploads/2010/07/Brain-Cel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638" y="0"/>
            <a:ext cx="9164638" cy="6884988"/>
          </a:xfrm>
        </p:spPr>
      </p:pic>
      <p:sp>
        <p:nvSpPr>
          <p:cNvPr id="4" name="CaixaDeTexto 3"/>
          <p:cNvSpPr txBox="1"/>
          <p:nvPr/>
        </p:nvSpPr>
        <p:spPr>
          <a:xfrm>
            <a:off x="1403648" y="304068"/>
            <a:ext cx="70567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Muito Obrigado!</a:t>
            </a:r>
            <a:endParaRPr lang="pt-B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Portaria SAS/MS N 492, de 23 de setembro de 2010. – PROTOCOLO CLÍNICO E DIRETRIZES TERAPÊUTICAS – EPILEPSIA.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err="1" smtClean="0"/>
              <a:t>Misulis</a:t>
            </a:r>
            <a:r>
              <a:rPr lang="pt-BR" dirty="0" smtClean="0"/>
              <a:t>, Karl E. </a:t>
            </a:r>
            <a:r>
              <a:rPr lang="pt-BR" dirty="0" err="1" smtClean="0"/>
              <a:t>Netter</a:t>
            </a:r>
            <a:r>
              <a:rPr lang="pt-BR" dirty="0" smtClean="0"/>
              <a:t> Neurologia, Imagens.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ROWLAND, L.P.M. Tratado de Neurologia. 11 edição Rio de Janeiro: Guanabara Koogan, 2007.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NITRINI, R.; </a:t>
            </a:r>
            <a:r>
              <a:rPr lang="pt-BR" dirty="0" err="1" smtClean="0"/>
              <a:t>Bacheschi</a:t>
            </a:r>
            <a:r>
              <a:rPr lang="pt-BR" dirty="0" smtClean="0"/>
              <a:t>, L.A. A neurologia que todo médico deve saber. 2 Ed; São Paulo: Atheneu, 2003.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EPIDEMIOLOGIA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Estima-se que a prevalência mundial da epilepsia ativa esteja em torno de 0,5% - 1,0% da população.</a:t>
            </a:r>
          </a:p>
          <a:p>
            <a:r>
              <a:rPr lang="pt-BR" sz="2800" smtClean="0"/>
              <a:t>Cerca de 30% dos pacientes são refratários, ou seja, continuam a ter crises, sem remissão, apesar de tratamento adequado com medicamentos.</a:t>
            </a:r>
          </a:p>
          <a:p>
            <a:r>
              <a:rPr lang="pt-BR" sz="2800" smtClean="0"/>
              <a:t>A incidência é maior no primeiro ano de vida, e volta a aumentar a partir dos 60 anos.</a:t>
            </a:r>
          </a:p>
          <a:p>
            <a:r>
              <a:rPr lang="pt-BR" sz="2800" smtClean="0"/>
              <a:t>Prevalências de 11,9:1000 na Grande São Paulo, e 16,5:1000 em Porto Alegre para epilepsia 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8313" y="311150"/>
            <a:ext cx="8229600" cy="1143000"/>
          </a:xfrm>
        </p:spPr>
        <p:txBody>
          <a:bodyPr/>
          <a:lstStyle/>
          <a:p>
            <a:r>
              <a:rPr lang="pt-BR" smtClean="0"/>
              <a:t>Fisiopatologia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49069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Um estado de </a:t>
            </a:r>
            <a:r>
              <a:rPr lang="pt-BR" b="1" dirty="0" smtClean="0"/>
              <a:t>hiperatividade</a:t>
            </a:r>
            <a:r>
              <a:rPr lang="pt-BR" dirty="0" smtClean="0"/>
              <a:t> dos neurônios e circuitos cerebrais, capaz de gerar </a:t>
            </a:r>
            <a:r>
              <a:rPr lang="pt-BR" b="1" dirty="0" smtClean="0"/>
              <a:t>descargas elétricas sincrônicas </a:t>
            </a:r>
            <a:r>
              <a:rPr lang="pt-BR" dirty="0" smtClean="0"/>
              <a:t>anormais.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7172" name="Picture 2" descr="http://students.cis.uab.edu/nkm188/brain-neu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475" y="1844675"/>
            <a:ext cx="36195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Hiperexcitabilidade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r>
              <a:rPr lang="pt-BR" b="1" smtClean="0"/>
              <a:t>Excesso de excitação </a:t>
            </a:r>
            <a:r>
              <a:rPr lang="pt-BR" smtClean="0"/>
              <a:t>(Glutamato e Aspartato)</a:t>
            </a:r>
            <a:r>
              <a:rPr lang="pt-BR" b="1" smtClean="0"/>
              <a:t> </a:t>
            </a:r>
            <a:r>
              <a:rPr lang="pt-BR" smtClean="0"/>
              <a:t>ou </a:t>
            </a:r>
            <a:r>
              <a:rPr lang="pt-BR" b="1" smtClean="0"/>
              <a:t>falta de inibição </a:t>
            </a:r>
            <a:r>
              <a:rPr lang="pt-BR" smtClean="0"/>
              <a:t>(GABA)</a:t>
            </a:r>
            <a:r>
              <a:rPr lang="pt-BR" b="1" smtClean="0"/>
              <a:t> </a:t>
            </a:r>
            <a:r>
              <a:rPr lang="pt-BR" smtClean="0"/>
              <a:t>por parte dos neurotransmissores sinápticos. </a:t>
            </a:r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r>
              <a:rPr lang="pt-BR" smtClean="0"/>
              <a:t>Alterações nas membranas de correntes intrínsecas (voltagem dependentes).</a:t>
            </a:r>
          </a:p>
          <a:p>
            <a:endParaRPr lang="pt-BR" smtClean="0"/>
          </a:p>
        </p:txBody>
      </p:sp>
      <p:pic>
        <p:nvPicPr>
          <p:cNvPr id="8196" name="Picture 2" descr="http://3.bp.blogspot.com/_FxBqNGlWwDI/TP6iFckFqiI/AAAAAAAADZM/Z2cHLlYnKEM/s1600/sinapse+%25286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475" y="2786063"/>
            <a:ext cx="30765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Ictogênese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 base da ictogênese  reside principalmente no </a:t>
            </a:r>
            <a:r>
              <a:rPr lang="pt-BR" b="1" smtClean="0"/>
              <a:t>neurônio</a:t>
            </a:r>
            <a:r>
              <a:rPr lang="pt-BR" smtClean="0"/>
              <a:t> e na </a:t>
            </a:r>
            <a:r>
              <a:rPr lang="pt-BR" b="1" smtClean="0"/>
              <a:t>neurotransmissão</a:t>
            </a:r>
            <a:r>
              <a:rPr lang="pt-BR" smtClean="0"/>
              <a:t>, mas outros aspectos neurobiológicos relevantes também devem ser levados em conta</a:t>
            </a:r>
            <a:r>
              <a:rPr lang="pt-BR" sz="3600" smtClean="0"/>
              <a:t>.</a:t>
            </a:r>
          </a:p>
          <a:p>
            <a:endParaRPr lang="pt-BR" sz="3600" smtClean="0"/>
          </a:p>
        </p:txBody>
      </p:sp>
      <p:pic>
        <p:nvPicPr>
          <p:cNvPr id="9220" name="Picture 2" descr="http://static.photaki.com/ativa-as-celulas-nervosas-sinapses-sinapse-sinapses-as-sinapses_15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789363"/>
            <a:ext cx="35274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16013" y="1341438"/>
            <a:ext cx="873125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6524625"/>
          </a:xfrm>
        </p:spPr>
        <p:txBody>
          <a:bodyPr/>
          <a:lstStyle/>
          <a:p>
            <a:r>
              <a:rPr lang="pt-BR" sz="2800" smtClean="0"/>
              <a:t>O aumento de </a:t>
            </a:r>
            <a:r>
              <a:rPr lang="pt-BR" sz="2800" b="1" smtClean="0"/>
              <a:t>K+</a:t>
            </a:r>
            <a:r>
              <a:rPr lang="pt-BR" sz="2800" smtClean="0"/>
              <a:t> em micro-domínios extracelulares próximos às </a:t>
            </a:r>
            <a:r>
              <a:rPr lang="pt-BR" sz="2800" b="1" smtClean="0"/>
              <a:t>células piramidais </a:t>
            </a:r>
            <a:r>
              <a:rPr lang="pt-BR" sz="2800" smtClean="0"/>
              <a:t>corticais e da região CA1 hipocampal (McNamara 1994).</a:t>
            </a:r>
          </a:p>
          <a:p>
            <a:endParaRPr lang="pt-BR" sz="2800" smtClean="0"/>
          </a:p>
          <a:p>
            <a:endParaRPr lang="pt-BR" sz="2800" smtClean="0"/>
          </a:p>
          <a:p>
            <a:r>
              <a:rPr lang="pt-BR" sz="2800" smtClean="0"/>
              <a:t>A morte das </a:t>
            </a:r>
            <a:r>
              <a:rPr lang="pt-BR" sz="2800" b="1" smtClean="0"/>
              <a:t>células musgosas </a:t>
            </a:r>
            <a:r>
              <a:rPr lang="pt-BR" sz="2800" smtClean="0"/>
              <a:t>levaria o circuito hipocampal à hiperexcitabilidade por deixar de modular </a:t>
            </a:r>
            <a:r>
              <a:rPr lang="pt-BR" sz="2800" b="1" smtClean="0"/>
              <a:t>células inibitórias</a:t>
            </a:r>
            <a:r>
              <a:rPr lang="pt-BR" sz="2800" smtClean="0"/>
              <a:t>, denominadas células </a:t>
            </a:r>
            <a:r>
              <a:rPr lang="pt-BR" sz="2800" b="1" smtClean="0"/>
              <a:t>cesto</a:t>
            </a:r>
            <a:r>
              <a:rPr lang="pt-BR" sz="2800" smtClean="0"/>
              <a:t> (teoria da célula em cesto dormente), (Nadler et al. 1980) e/ou por promover o </a:t>
            </a:r>
            <a:r>
              <a:rPr lang="pt-BR" sz="2800" b="1" smtClean="0"/>
              <a:t>brotamento</a:t>
            </a:r>
            <a:r>
              <a:rPr lang="pt-BR" sz="2800" smtClean="0"/>
              <a:t> de projeções das </a:t>
            </a:r>
            <a:r>
              <a:rPr lang="pt-BR" sz="2800" b="1" smtClean="0"/>
              <a:t>células granulares </a:t>
            </a:r>
            <a:r>
              <a:rPr lang="pt-BR" sz="2800" smtClean="0"/>
              <a:t>para sua própria árvore dendrítica na camada molecular do </a:t>
            </a:r>
            <a:r>
              <a:rPr lang="pt-BR" sz="2800" b="1" smtClean="0"/>
              <a:t>giro denteado</a:t>
            </a:r>
            <a:r>
              <a:rPr lang="pt-BR" sz="2800" smtClean="0"/>
              <a:t> (teoria do brotamento de fibras musgosas), (Sloviter 1991);</a:t>
            </a:r>
          </a:p>
          <a:p>
            <a:endParaRPr lang="pt-BR" sz="2800" smtClean="0"/>
          </a:p>
          <a:p>
            <a:endParaRPr lang="pt-BR" sz="2800" smtClean="0"/>
          </a:p>
          <a:p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1213</Words>
  <Application>Microsoft Office PowerPoint</Application>
  <PresentationFormat>Apresentação na tela (4:3)</PresentationFormat>
  <Paragraphs>162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Calibri</vt:lpstr>
      <vt:lpstr>Arial</vt:lpstr>
      <vt:lpstr>Times New Roman</vt:lpstr>
      <vt:lpstr>Tema do Office</vt:lpstr>
      <vt:lpstr> EPILEPSIA </vt:lpstr>
      <vt:lpstr>DEFINIÇÃO</vt:lpstr>
      <vt:lpstr>CRISES EPILÉTICAS</vt:lpstr>
      <vt:lpstr>Epilepsia</vt:lpstr>
      <vt:lpstr>EPIDEMIOLOGIA</vt:lpstr>
      <vt:lpstr>Fisiopatologia</vt:lpstr>
      <vt:lpstr>Hiperexcitabilidade</vt:lpstr>
      <vt:lpstr>Ictogênese</vt:lpstr>
      <vt:lpstr>Slide 9</vt:lpstr>
      <vt:lpstr>Slide 10</vt:lpstr>
      <vt:lpstr>As epilepsias podem ser classificadas em 2 grandes eixos:</vt:lpstr>
      <vt:lpstr>Etiologicamente...</vt:lpstr>
      <vt:lpstr>Slide 13</vt:lpstr>
      <vt:lpstr>No eixo topográfico...</vt:lpstr>
      <vt:lpstr>Generalizadas</vt:lpstr>
      <vt:lpstr>Generalizadas</vt:lpstr>
      <vt:lpstr>Tônico-Clônica (Grande Mal)</vt:lpstr>
      <vt:lpstr>Fase Tônica</vt:lpstr>
      <vt:lpstr>Fase Clônica</vt:lpstr>
      <vt:lpstr>Slide 20</vt:lpstr>
      <vt:lpstr>Crises de Ausência</vt:lpstr>
      <vt:lpstr>Slide 22</vt:lpstr>
      <vt:lpstr>Crise Atônica</vt:lpstr>
      <vt:lpstr>Crise Mioclônica</vt:lpstr>
      <vt:lpstr>Crises Focais</vt:lpstr>
      <vt:lpstr>Focal Simples</vt:lpstr>
      <vt:lpstr>Slide 27</vt:lpstr>
      <vt:lpstr>Focal Complexa</vt:lpstr>
      <vt:lpstr>Slide 29</vt:lpstr>
      <vt:lpstr>Características – Crises focais</vt:lpstr>
      <vt:lpstr>Lobo Temporal</vt:lpstr>
      <vt:lpstr>Lobo Frontal</vt:lpstr>
      <vt:lpstr>Lobo Frontal</vt:lpstr>
      <vt:lpstr>Lobo Frontal</vt:lpstr>
      <vt:lpstr>Lobo Parietal</vt:lpstr>
      <vt:lpstr>Lobo Occipital</vt:lpstr>
      <vt:lpstr>Na infância...</vt:lpstr>
      <vt:lpstr>Diagnóstico - Clínico</vt:lpstr>
      <vt:lpstr>Diagnóstico - Complementar</vt:lpstr>
      <vt:lpstr>EEG</vt:lpstr>
      <vt:lpstr>EEG</vt:lpstr>
      <vt:lpstr>EEG</vt:lpstr>
      <vt:lpstr>EEG</vt:lpstr>
      <vt:lpstr>EEG – Crise Focal</vt:lpstr>
      <vt:lpstr>EEG – Crise de Ausência</vt:lpstr>
      <vt:lpstr>Estado do Mal Epilético (EME)</vt:lpstr>
      <vt:lpstr>Muito Obrigado!!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EPILEPSIA</dc:title>
  <dc:creator>Felipe</dc:creator>
  <cp:lastModifiedBy>Dr Milton</cp:lastModifiedBy>
  <cp:revision>37</cp:revision>
  <dcterms:created xsi:type="dcterms:W3CDTF">2011-08-04T19:29:58Z</dcterms:created>
  <dcterms:modified xsi:type="dcterms:W3CDTF">2013-12-05T23:47:16Z</dcterms:modified>
</cp:coreProperties>
</file>