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1" r:id="rId25"/>
    <p:sldId id="282" r:id="rId26"/>
    <p:sldId id="284" r:id="rId27"/>
    <p:sldId id="285" r:id="rId28"/>
    <p:sldId id="286" r:id="rId29"/>
    <p:sldId id="268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0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9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64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6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08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00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0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6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3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7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1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7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3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3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719667"/>
            <a:ext cx="7766936" cy="1286933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rgbClr val="00B0F0"/>
                </a:solidFill>
              </a:rPr>
              <a:t>Epilepsia </a:t>
            </a:r>
            <a:r>
              <a:rPr lang="pt-BR" smtClean="0">
                <a:solidFill>
                  <a:srgbClr val="00B0F0"/>
                </a:solidFill>
              </a:rPr>
              <a:t>na Infância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6" y="2116668"/>
            <a:ext cx="8983133" cy="4097865"/>
          </a:xfrm>
        </p:spPr>
        <p:txBody>
          <a:bodyPr>
            <a:noAutofit/>
          </a:bodyPr>
          <a:lstStyle/>
          <a:p>
            <a:pPr algn="l"/>
            <a:r>
              <a:rPr lang="pt-BR" sz="1400" dirty="0">
                <a:solidFill>
                  <a:srgbClr val="FFFF00"/>
                </a:solidFill>
              </a:rPr>
              <a:t>Beatriz </a:t>
            </a:r>
            <a:r>
              <a:rPr lang="pt-BR" sz="1400" dirty="0" err="1">
                <a:solidFill>
                  <a:srgbClr val="FFFF00"/>
                </a:solidFill>
              </a:rPr>
              <a:t>Zavanella</a:t>
            </a:r>
            <a:r>
              <a:rPr lang="pt-BR" sz="1400" dirty="0">
                <a:solidFill>
                  <a:srgbClr val="FFFF00"/>
                </a:solidFill>
              </a:rPr>
              <a:t>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>
                <a:solidFill>
                  <a:srgbClr val="FFFF00"/>
                </a:solidFill>
              </a:rPr>
              <a:t>Cristiane Andressa dos Santos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 smtClean="0">
                <a:solidFill>
                  <a:srgbClr val="FFFF00"/>
                </a:solidFill>
              </a:rPr>
              <a:t>Flora </a:t>
            </a:r>
            <a:r>
              <a:rPr lang="pt-BR" sz="1400" dirty="0">
                <a:solidFill>
                  <a:srgbClr val="FFFF00"/>
                </a:solidFill>
              </a:rPr>
              <a:t>Taube </a:t>
            </a:r>
            <a:r>
              <a:rPr lang="pt-BR" sz="1400" dirty="0" err="1">
                <a:solidFill>
                  <a:srgbClr val="FFFF00"/>
                </a:solidFill>
              </a:rPr>
              <a:t>Manicardi</a:t>
            </a:r>
            <a:r>
              <a:rPr lang="pt-BR" sz="1400" dirty="0">
                <a:solidFill>
                  <a:srgbClr val="FFFF00"/>
                </a:solidFill>
              </a:rPr>
              <a:t>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 err="1">
                <a:solidFill>
                  <a:srgbClr val="FFFF00"/>
                </a:solidFill>
              </a:rPr>
              <a:t>Jhulya</a:t>
            </a:r>
            <a:r>
              <a:rPr lang="pt-BR" sz="1400" dirty="0">
                <a:solidFill>
                  <a:srgbClr val="FFFF00"/>
                </a:solidFill>
              </a:rPr>
              <a:t> Guilherme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 smtClean="0">
                <a:solidFill>
                  <a:srgbClr val="FFFF00"/>
                </a:solidFill>
              </a:rPr>
              <a:t>Leticia </a:t>
            </a:r>
            <a:r>
              <a:rPr lang="pt-BR" sz="1400" dirty="0" err="1">
                <a:solidFill>
                  <a:srgbClr val="FFFF00"/>
                </a:solidFill>
              </a:rPr>
              <a:t>Alvieri</a:t>
            </a:r>
            <a:r>
              <a:rPr lang="pt-BR" sz="1400" dirty="0">
                <a:solidFill>
                  <a:srgbClr val="FFFF00"/>
                </a:solidFill>
              </a:rPr>
              <a:t> </a:t>
            </a:r>
            <a:r>
              <a:rPr lang="pt-BR" sz="1400" dirty="0" err="1">
                <a:solidFill>
                  <a:srgbClr val="FFFF00"/>
                </a:solidFill>
              </a:rPr>
              <a:t>Riato</a:t>
            </a:r>
            <a:r>
              <a:rPr lang="pt-BR" sz="1400" dirty="0">
                <a:solidFill>
                  <a:srgbClr val="FFFF00"/>
                </a:solidFill>
              </a:rPr>
              <a:t>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>
                <a:solidFill>
                  <a:srgbClr val="FFFF00"/>
                </a:solidFill>
              </a:rPr>
              <a:t>Maria Cecilia Bayer Pereira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>
                <a:solidFill>
                  <a:srgbClr val="FFFF00"/>
                </a:solidFill>
              </a:rPr>
              <a:t>Monique de Melo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 err="1">
                <a:solidFill>
                  <a:srgbClr val="FFFF00"/>
                </a:solidFill>
              </a:rPr>
              <a:t>Nayra</a:t>
            </a:r>
            <a:r>
              <a:rPr lang="pt-BR" sz="1400" dirty="0">
                <a:solidFill>
                  <a:srgbClr val="FFFF00"/>
                </a:solidFill>
              </a:rPr>
              <a:t> Neri da Silva </a:t>
            </a:r>
            <a:endParaRPr lang="pt-BR" sz="1400" dirty="0" smtClean="0">
              <a:solidFill>
                <a:srgbClr val="FFFF00"/>
              </a:solidFill>
            </a:endParaRPr>
          </a:p>
          <a:p>
            <a:pPr algn="l"/>
            <a:r>
              <a:rPr lang="pt-BR" sz="1400" dirty="0" smtClean="0">
                <a:solidFill>
                  <a:srgbClr val="FFFF00"/>
                </a:solidFill>
              </a:rPr>
              <a:t>Fonoaudiologia – Unesp Marília</a:t>
            </a:r>
            <a:endParaRPr lang="pt-BR" sz="1400" dirty="0">
              <a:solidFill>
                <a:srgbClr val="FFFF00"/>
              </a:solidFill>
            </a:endParaRPr>
          </a:p>
          <a:p>
            <a:pPr algn="l"/>
            <a:r>
              <a:rPr lang="pt-BR" sz="1400" dirty="0" smtClean="0">
                <a:solidFill>
                  <a:srgbClr val="FFFF00"/>
                </a:solidFill>
              </a:rPr>
              <a:t>Estágio- Atuação multiprofissional em distúrbios da comunicação</a:t>
            </a:r>
          </a:p>
          <a:p>
            <a:pPr algn="l"/>
            <a:r>
              <a:rPr lang="pt-BR" sz="1400" dirty="0" err="1" smtClean="0">
                <a:solidFill>
                  <a:srgbClr val="FFFF00"/>
                </a:solidFill>
              </a:rPr>
              <a:t>Professsor</a:t>
            </a:r>
            <a:r>
              <a:rPr lang="pt-BR" sz="1400" dirty="0" smtClean="0">
                <a:solidFill>
                  <a:srgbClr val="FFFF00"/>
                </a:solidFill>
              </a:rPr>
              <a:t> dr. Milton </a:t>
            </a:r>
            <a:r>
              <a:rPr lang="pt-BR" sz="1400" dirty="0" err="1" smtClean="0">
                <a:solidFill>
                  <a:srgbClr val="FFFF00"/>
                </a:solidFill>
              </a:rPr>
              <a:t>marchioli</a:t>
            </a:r>
            <a:r>
              <a:rPr lang="pt-BR" sz="1400" smtClean="0">
                <a:solidFill>
                  <a:srgbClr val="FFFF00"/>
                </a:solidFill>
              </a:rPr>
              <a:t> 2016</a:t>
            </a:r>
            <a:endParaRPr lang="pt-BR" sz="1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21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9216713" cy="821265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Crises e síndromes epilépticas neonatais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499"/>
            <a:ext cx="8852646" cy="3551767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avaliação diagnóstica de um recém-nascido deve incluir histórias pré-natal e perinatal completas, exame físico e neurológico detalhado, além da investigação etiológica, através de exames laboratoriais e métodos de </a:t>
            </a:r>
            <a:r>
              <a:rPr lang="pt-BR" dirty="0" err="1"/>
              <a:t>neuroimagem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Dada </a:t>
            </a:r>
            <a:r>
              <a:rPr lang="pt-BR" dirty="0"/>
              <a:t>a presença frequente de lesões cerebrais, ressaltamos a utilidade de procedimentos simples, como a </a:t>
            </a:r>
            <a:r>
              <a:rPr lang="pt-BR" dirty="0" smtClean="0"/>
              <a:t>ultrassonografia </a:t>
            </a:r>
            <a:r>
              <a:rPr lang="pt-BR" dirty="0"/>
              <a:t>de fontanela, que devem ser empregados de rotina nos berçários. </a:t>
            </a:r>
            <a:br>
              <a:rPr lang="pt-BR" dirty="0"/>
            </a:br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investigação etiológica das síndromes epiléticas neonatais, o estudo eletroencefalográfico tem importância do ponto de vista diagnóstico e prognóstico.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período neonatal, os padrões EEG considerados de mau prognóstico, em relação a encefalopatia e epilepsia, são os seguintes: traçado de baixa voltagem, EEG com paroxismos multifocais, padrão de </a:t>
            </a:r>
            <a:r>
              <a:rPr lang="pt-BR" dirty="0" smtClean="0"/>
              <a:t>surto-depressão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749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28379" cy="706964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Crises e síndromes epilépticas neonatais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Além </a:t>
            </a:r>
            <a:r>
              <a:rPr lang="pt-BR" dirty="0"/>
              <a:t>do tratamento etiológico, sempre que possível, devemos estabelecer o tratamento sintomático. A droga mais utilizada no período neonatal é o fenobarbital. A dose usual de ataque é de 20 mg/kg/dia, por via endovenosa, podendo-se aumentá-la parceladamente, em doses de 5 mg/kg, até o máximo de 30 mg/kg em crises </a:t>
            </a:r>
            <a:r>
              <a:rPr lang="pt-BR" dirty="0" smtClean="0"/>
              <a:t>refratárias.</a:t>
            </a:r>
          </a:p>
          <a:p>
            <a:r>
              <a:rPr lang="pt-BR" dirty="0" smtClean="0"/>
              <a:t>O </a:t>
            </a:r>
            <a:r>
              <a:rPr lang="pt-BR" dirty="0"/>
              <a:t>abuso do </a:t>
            </a:r>
            <a:r>
              <a:rPr lang="pt-BR" dirty="0" err="1"/>
              <a:t>diazepam</a:t>
            </a:r>
            <a:r>
              <a:rPr lang="pt-BR" dirty="0"/>
              <a:t> no período neonatal deve ser evitado, pelo risco potencial do </a:t>
            </a:r>
            <a:r>
              <a:rPr lang="pt-BR" dirty="0" err="1"/>
              <a:t>benzoato</a:t>
            </a:r>
            <a:r>
              <a:rPr lang="pt-BR" dirty="0"/>
              <a:t> de sódio </a:t>
            </a:r>
            <a:r>
              <a:rPr lang="pt-BR" dirty="0" smtClean="0"/>
              <a:t>deslocar </a:t>
            </a:r>
            <a:r>
              <a:rPr lang="pt-BR" dirty="0"/>
              <a:t>a bilirrubina de seu sítio de ligação, podendo precipitar o aparecimento de "</a:t>
            </a:r>
            <a:r>
              <a:rPr lang="pt-BR" dirty="0" err="1"/>
              <a:t>kernicterus</a:t>
            </a:r>
            <a:r>
              <a:rPr lang="pt-BR" dirty="0"/>
              <a:t>". O uso da </a:t>
            </a:r>
            <a:r>
              <a:rPr lang="pt-BR" dirty="0" smtClean="0"/>
              <a:t>fenitoína deve </a:t>
            </a:r>
            <a:r>
              <a:rPr lang="pt-BR" dirty="0"/>
              <a:t>ser limitado ao recém-nascido, devido à sua farmacocinética não linear e sua </a:t>
            </a:r>
            <a:r>
              <a:rPr lang="pt-BR" dirty="0" err="1"/>
              <a:t>biotransformação</a:t>
            </a:r>
            <a:r>
              <a:rPr lang="pt-BR" dirty="0"/>
              <a:t> errática, no período </a:t>
            </a:r>
            <a:r>
              <a:rPr lang="pt-BR" dirty="0" smtClean="0"/>
              <a:t>neonatal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 smtClean="0"/>
              <a:t>Sugere </a:t>
            </a:r>
            <a:r>
              <a:rPr lang="pt-BR" dirty="0"/>
              <a:t>mau prognóstico, além dos padrões do EEG, a constatação de lesões em métodos de </a:t>
            </a:r>
            <a:r>
              <a:rPr lang="pt-BR" dirty="0" err="1"/>
              <a:t>neuroimagem</a:t>
            </a:r>
            <a:r>
              <a:rPr lang="pt-BR" dirty="0"/>
              <a:t> e a persistência de exame neurológico anormal e das crises por mais de 72 horas.</a:t>
            </a:r>
          </a:p>
        </p:txBody>
      </p:sp>
    </p:spTree>
    <p:extLst>
      <p:ext uri="{BB962C8B-B14F-4D97-AF65-F5344CB8AC3E}">
        <p14:creationId xmlns:p14="http://schemas.microsoft.com/office/powerpoint/2010/main" val="137900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165913" cy="1185332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00B0F0"/>
                </a:solidFill>
              </a:rPr>
              <a:t>Convulsão neonatal benigna idiopática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É uma entidade benigna, caracterizada por crises epiléticas que podem ser do tipo </a:t>
            </a:r>
            <a:r>
              <a:rPr lang="pt-BR" dirty="0" err="1"/>
              <a:t>clônica</a:t>
            </a:r>
            <a:r>
              <a:rPr lang="pt-BR" dirty="0"/>
              <a:t> e/ou </a:t>
            </a:r>
            <a:r>
              <a:rPr lang="pt-BR" dirty="0" err="1" smtClean="0"/>
              <a:t>apneica</a:t>
            </a:r>
            <a:r>
              <a:rPr lang="pt-BR" dirty="0" smtClean="0"/>
              <a:t> </a:t>
            </a:r>
            <a:r>
              <a:rPr lang="pt-BR" dirty="0"/>
              <a:t>de rápida duração (1 a 3 minutos), que ocorrem no quinto dia de vida, podendo evoluir para status </a:t>
            </a:r>
            <a:r>
              <a:rPr lang="pt-BR" dirty="0" err="1"/>
              <a:t>epilepticus</a:t>
            </a:r>
            <a:r>
              <a:rPr lang="pt-BR" dirty="0"/>
              <a:t>, perdurando por 2 horas até 3 dias, que melhora espontaneamente. Após o período de crises epiléticas há um comprometimento neurológico breve, com hipotonia e sonolência com boa recuperação </a:t>
            </a:r>
            <a:r>
              <a:rPr lang="pt-BR" dirty="0" smtClean="0"/>
              <a:t>posteriormente. </a:t>
            </a:r>
          </a:p>
          <a:p>
            <a:r>
              <a:rPr lang="pt-BR" dirty="0" smtClean="0"/>
              <a:t>O </a:t>
            </a:r>
            <a:r>
              <a:rPr lang="pt-BR" dirty="0"/>
              <a:t>EEG </a:t>
            </a:r>
            <a:r>
              <a:rPr lang="pt-BR" dirty="0" err="1"/>
              <a:t>intercrítico</a:t>
            </a:r>
            <a:r>
              <a:rPr lang="pt-BR" dirty="0"/>
              <a:t> pode ser normal, focal e multifocal. O EEG </a:t>
            </a:r>
            <a:r>
              <a:rPr lang="pt-BR" dirty="0" err="1"/>
              <a:t>ictal</a:t>
            </a:r>
            <a:r>
              <a:rPr lang="pt-BR" dirty="0"/>
              <a:t> mostra ondas agudas rítmicas ou ondas lentas rítmicas com maior predomínio em áreas </a:t>
            </a:r>
            <a:r>
              <a:rPr lang="pt-BR" dirty="0" smtClean="0"/>
              <a:t>centro-temporais;</a:t>
            </a:r>
          </a:p>
          <a:p>
            <a:r>
              <a:rPr lang="pt-BR" dirty="0" smtClean="0"/>
              <a:t>A </a:t>
            </a:r>
            <a:r>
              <a:rPr lang="pt-BR" dirty="0"/>
              <a:t>história familiar é rara; há um predomínio do sexo masculino em relação ao </a:t>
            </a:r>
            <a:r>
              <a:rPr lang="pt-BR" dirty="0" smtClean="0"/>
              <a:t>feminino. O </a:t>
            </a:r>
            <a:r>
              <a:rPr lang="pt-BR" dirty="0"/>
              <a:t>prognóstico </a:t>
            </a:r>
            <a:r>
              <a:rPr lang="pt-BR" dirty="0" smtClean="0"/>
              <a:t>é bom</a:t>
            </a:r>
            <a:r>
              <a:rPr lang="pt-BR" dirty="0"/>
              <a:t>. 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99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825659" cy="846665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00B0F0"/>
                </a:solidFill>
              </a:rPr>
              <a:t>Convulsão neonatal benigna </a:t>
            </a:r>
            <a:r>
              <a:rPr lang="pt-BR" dirty="0" smtClean="0">
                <a:solidFill>
                  <a:srgbClr val="00B0F0"/>
                </a:solidFill>
              </a:rPr>
              <a:t>familiar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Das </a:t>
            </a:r>
            <a:r>
              <a:rPr lang="pt-BR" dirty="0"/>
              <a:t>síndromes epiléticas neonatais, enfatizaremos uma entidade </a:t>
            </a:r>
            <a:r>
              <a:rPr lang="pt-BR" dirty="0" smtClean="0"/>
              <a:t>benigna  </a:t>
            </a:r>
            <a:r>
              <a:rPr lang="pt-BR" dirty="0"/>
              <a:t>caracterizada por crises </a:t>
            </a:r>
            <a:r>
              <a:rPr lang="pt-BR" dirty="0" err="1"/>
              <a:t>clônicas</a:t>
            </a:r>
            <a:r>
              <a:rPr lang="pt-BR" dirty="0"/>
              <a:t> nos primeiros cinco dias de vida que, apesar de recorrentes, não deixam sinal neurológico, com prognóstico favorável quanto à evolução </a:t>
            </a:r>
            <a:r>
              <a:rPr lang="pt-BR" dirty="0" smtClean="0"/>
              <a:t>clínica;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Tendo origem genética, </a:t>
            </a:r>
            <a:r>
              <a:rPr lang="pt-BR" dirty="0" smtClean="0"/>
              <a:t>a CNF apresenta </a:t>
            </a:r>
            <a:r>
              <a:rPr lang="pt-BR" dirty="0"/>
              <a:t>padrão de transmissão </a:t>
            </a:r>
            <a:r>
              <a:rPr lang="pt-BR" dirty="0" smtClean="0"/>
              <a:t>dominante no </a:t>
            </a:r>
            <a:r>
              <a:rPr lang="pt-BR" dirty="0" err="1"/>
              <a:t>locus</a:t>
            </a:r>
            <a:r>
              <a:rPr lang="pt-BR" dirty="0"/>
              <a:t> no braço longo do cromossomo 20 (Cr20q</a:t>
            </a:r>
            <a:r>
              <a:rPr lang="pt-BR" dirty="0" smtClean="0"/>
              <a:t>). </a:t>
            </a:r>
          </a:p>
          <a:p>
            <a:pPr algn="just"/>
            <a:r>
              <a:rPr lang="pt-BR" dirty="0" smtClean="0"/>
              <a:t>O </a:t>
            </a:r>
            <a:r>
              <a:rPr lang="pt-BR" dirty="0"/>
              <a:t>EEG pode ser normal, focal ou multifocal. </a:t>
            </a:r>
          </a:p>
        </p:txBody>
      </p:sp>
    </p:spTree>
    <p:extLst>
      <p:ext uri="{BB962C8B-B14F-4D97-AF65-F5344CB8AC3E}">
        <p14:creationId xmlns:p14="http://schemas.microsoft.com/office/powerpoint/2010/main" val="168493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8467" y="973668"/>
            <a:ext cx="8637900" cy="706964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Causas da Epilepsia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Muitas vezes, a causa é desconhecida, mas pode ter origem em ferimentos sofridos na cabeça, recentemente ou não. </a:t>
            </a:r>
            <a:endParaRPr lang="pt-BR" dirty="0" smtClean="0"/>
          </a:p>
          <a:p>
            <a:r>
              <a:rPr lang="pt-BR" dirty="0" smtClean="0"/>
              <a:t>Traumas </a:t>
            </a:r>
            <a:r>
              <a:rPr lang="pt-BR" dirty="0"/>
              <a:t>na hora do parto, abusos de álcool e drogas, tumores e outras doenças neurológicas também facilitam o aparecimento da epilepsia.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968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973668"/>
            <a:ext cx="8697167" cy="706964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Diagnóstico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8971179" cy="3416300"/>
          </a:xfrm>
        </p:spPr>
        <p:txBody>
          <a:bodyPr/>
          <a:lstStyle/>
          <a:p>
            <a:r>
              <a:rPr lang="pt-BR" dirty="0"/>
              <a:t>Exames como eletroencefalograma (EEG) e </a:t>
            </a:r>
            <a:r>
              <a:rPr lang="pt-BR" dirty="0" err="1"/>
              <a:t>neuroimagem</a:t>
            </a:r>
            <a:r>
              <a:rPr lang="pt-BR" dirty="0"/>
              <a:t> são ferramentas que auxiliam no diagnóstico.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histórico clínico do paciente, porém, é muito importante, já que exames normais não excluem a possibilidade de a pessoa ser epiléptica. </a:t>
            </a:r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e </a:t>
            </a:r>
            <a:r>
              <a:rPr lang="pt-BR" dirty="0"/>
              <a:t>o paciente não se lembra das crises, a pessoa que as presencia torna-se uma testemunha útil na investigação do tipo de epilepsia em questão e, </a:t>
            </a:r>
            <a:r>
              <a:rPr lang="pt-BR" dirty="0" smtClean="0"/>
              <a:t>consequentemente</a:t>
            </a:r>
            <a:r>
              <a:rPr lang="pt-BR" dirty="0"/>
              <a:t>, na busca do tratamento adequado.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275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Tratamento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</a:t>
            </a:r>
            <a:r>
              <a:rPr lang="pt-BR" dirty="0"/>
              <a:t>geral, se a pessoa passa anos sem ter crises e sem medicação, pode ser considerada curada.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principal, entretanto, é procurar auxílio o quanto antes, a fim de receber o tratamento adequado.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drogas antiepilépticas são eficazes na maioria dos casos, e os efeitos colaterais têm sido diminuídos. </a:t>
            </a:r>
            <a:endParaRPr lang="pt-BR" dirty="0" smtClean="0"/>
          </a:p>
          <a:p>
            <a:r>
              <a:rPr lang="pt-BR" dirty="0" smtClean="0"/>
              <a:t>Muitas </a:t>
            </a:r>
            <a:r>
              <a:rPr lang="pt-BR" dirty="0"/>
              <a:t>pessoas que têm epilepsia levam vida normal, inclusive destacando-se na sua carreira profissional.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881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Outros tratamentos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 </a:t>
            </a:r>
            <a:r>
              <a:rPr lang="pt-BR" dirty="0"/>
              <a:t>uma dieta especial, hipercalórica, rica em lipídios, que é utilizada geralmente em crianças e deve ser muito bem orientada por um profissional competente.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determinados casos, a cirurgia é uma alternativa.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630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Crise epiléptica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a crise durar menos de 5 minutos e você souber que a pessoa é epiléptica, não é necessário chamar um médico. Acomode-a, afrouxe suas roupas (gravatas, botões apertados), coloque um travesseiro sob sua cabeça e espere o episódio passar. Mulheres grávidas e diabéticos merecem maiores cuidados. </a:t>
            </a:r>
            <a:endParaRPr lang="pt-BR" dirty="0" smtClean="0"/>
          </a:p>
          <a:p>
            <a:r>
              <a:rPr lang="pt-BR" dirty="0" smtClean="0"/>
              <a:t>Depois </a:t>
            </a:r>
            <a:r>
              <a:rPr lang="pt-BR" dirty="0"/>
              <a:t>da crise, lembre-se que a pessoa pode ficar confusa: acalme-a ou leve-a para casa.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6979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770467"/>
            <a:ext cx="8761413" cy="910165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00B0F0"/>
                </a:solidFill>
              </a:rPr>
              <a:t>C</a:t>
            </a:r>
            <a:r>
              <a:rPr lang="pt-BR" sz="3200" dirty="0" smtClean="0">
                <a:solidFill>
                  <a:srgbClr val="00B0F0"/>
                </a:solidFill>
              </a:rPr>
              <a:t>rises e síndromes epilépticas do lactente </a:t>
            </a:r>
            <a:br>
              <a:rPr lang="pt-BR" sz="3200" dirty="0" smtClean="0">
                <a:solidFill>
                  <a:srgbClr val="00B0F0"/>
                </a:solidFill>
              </a:rPr>
            </a:br>
            <a:endParaRPr lang="pt-BR" sz="32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 primeiro ao terceiro mês de idade, passamos por um período silencioso no que se refere a crises epiléticas. A partir do terceiro mês, aparecem duas importantes síndromes epilépticas benignas, representadas pela epilepsia </a:t>
            </a:r>
            <a:r>
              <a:rPr lang="pt-BR" dirty="0" err="1"/>
              <a:t>mioclônica</a:t>
            </a:r>
            <a:r>
              <a:rPr lang="pt-BR" dirty="0"/>
              <a:t> benigna do lactente e pela convulsão febril </a:t>
            </a:r>
            <a:r>
              <a:rPr lang="pt-BR" dirty="0" smtClean="0"/>
              <a:t>benigna</a:t>
            </a:r>
          </a:p>
          <a:p>
            <a:r>
              <a:rPr lang="pt-BR" dirty="0"/>
              <a:t>Por outro lado, há um grupo de síndromes epilépticas com difícil controle medicamentoso que provocam atraso do desenvolvimento </a:t>
            </a:r>
            <a:r>
              <a:rPr lang="pt-BR" dirty="0" err="1"/>
              <a:t>neuropsicomotor</a:t>
            </a:r>
            <a:r>
              <a:rPr lang="pt-BR" dirty="0"/>
              <a:t>, entre elas a síndrome de </a:t>
            </a:r>
            <a:r>
              <a:rPr lang="pt-BR" dirty="0" err="1"/>
              <a:t>Ohtahara</a:t>
            </a:r>
            <a:r>
              <a:rPr lang="pt-BR" dirty="0"/>
              <a:t>, a epilepsia </a:t>
            </a:r>
            <a:r>
              <a:rPr lang="pt-BR" dirty="0" err="1"/>
              <a:t>mioclônica</a:t>
            </a:r>
            <a:r>
              <a:rPr lang="pt-BR" dirty="0"/>
              <a:t> severa e a síndrome de West.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31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00B0F0"/>
                </a:solidFill>
              </a:rPr>
              <a:t>Conceito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epilepsia é um transtorno provocado pelo aumento da atividade elétrica dos neurônios em alguma área do cérebro, no córtex ou </a:t>
            </a:r>
            <a:r>
              <a:rPr lang="pt-BR" dirty="0" err="1" smtClean="0"/>
              <a:t>subcortical</a:t>
            </a:r>
            <a:r>
              <a:rPr lang="pt-BR" dirty="0"/>
              <a:t>.</a:t>
            </a:r>
            <a:endParaRPr lang="pt-BR" dirty="0" smtClean="0"/>
          </a:p>
          <a:p>
            <a:pPr algn="just"/>
            <a:r>
              <a:rPr lang="pt-BR" dirty="0" smtClean="0"/>
              <a:t>É uma doença estigamatizante e pode ser primário ou secundário a outra situação clínica, sendo que a pessoa afetada apresenta uma série de crises epilépticas.</a:t>
            </a:r>
          </a:p>
          <a:p>
            <a:pPr algn="just"/>
            <a:r>
              <a:rPr lang="pt-BR" dirty="0" smtClean="0"/>
              <a:t>Essa doença não é específica de alguma idade, raça ou sexo. Afeta de 1 a 2% da população.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0809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3" y="626533"/>
            <a:ext cx="9580780" cy="1608667"/>
          </a:xfrm>
        </p:spPr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Epilepsia </a:t>
            </a:r>
            <a:r>
              <a:rPr lang="pt-BR" dirty="0" err="1">
                <a:solidFill>
                  <a:srgbClr val="00B0F0"/>
                </a:solidFill>
              </a:rPr>
              <a:t>mioclônica</a:t>
            </a:r>
            <a:r>
              <a:rPr lang="pt-BR" dirty="0">
                <a:solidFill>
                  <a:srgbClr val="00B0F0"/>
                </a:solidFill>
              </a:rPr>
              <a:t> benigna do lactente </a:t>
            </a:r>
            <a:br>
              <a:rPr lang="pt-BR" dirty="0">
                <a:solidFill>
                  <a:srgbClr val="00B0F0"/>
                </a:solidFill>
              </a:rPr>
            </a:b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Síndrome epiléptica rara, caracterizada por crises epilépticas do tipo </a:t>
            </a:r>
            <a:r>
              <a:rPr lang="pt-BR" dirty="0" err="1"/>
              <a:t>mioclônicas</a:t>
            </a:r>
            <a:r>
              <a:rPr lang="pt-BR" dirty="0"/>
              <a:t>, breves, envolvendo tronco e membros; no início do quadro aparecem como espasmos, sustos e queda da cabeça, que aumentam de </a:t>
            </a:r>
            <a:r>
              <a:rPr lang="pt-BR" dirty="0" smtClean="0"/>
              <a:t>frequência </a:t>
            </a:r>
            <a:r>
              <a:rPr lang="pt-BR" dirty="0"/>
              <a:t>com a </a:t>
            </a:r>
            <a:r>
              <a:rPr lang="pt-BR" dirty="0" smtClean="0"/>
              <a:t>evolução. </a:t>
            </a:r>
          </a:p>
          <a:p>
            <a:r>
              <a:rPr lang="pt-BR" dirty="0"/>
              <a:t>Há um acometimento maior em meninos que em meninas.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história familiar de epilepsia e convulsão febril está presente em 31% dos casos.</a:t>
            </a:r>
          </a:p>
        </p:txBody>
      </p:sp>
    </p:spTree>
    <p:extLst>
      <p:ext uri="{BB962C8B-B14F-4D97-AF65-F5344CB8AC3E}">
        <p14:creationId xmlns:p14="http://schemas.microsoft.com/office/powerpoint/2010/main" val="39582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Convulsão febril </a:t>
            </a:r>
            <a:br>
              <a:rPr lang="pt-BR" dirty="0">
                <a:solidFill>
                  <a:srgbClr val="00B0F0"/>
                </a:solidFill>
              </a:rPr>
            </a:b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uma síndrome epilética de evolução benigna, idade dependente, que ocorre durante uma doença febril de causa não neurológica. </a:t>
            </a:r>
            <a:endParaRPr lang="pt-BR" dirty="0" smtClean="0"/>
          </a:p>
          <a:p>
            <a:r>
              <a:rPr lang="pt-BR" dirty="0" smtClean="0"/>
              <a:t>Acomete </a:t>
            </a:r>
            <a:r>
              <a:rPr lang="pt-BR" dirty="0"/>
              <a:t>crianças de seis meses a cinco anos de idade, sendo que 90% dos casos apresentam a primeira crise entre 9 e 18 meses de idade. </a:t>
            </a:r>
            <a:endParaRPr lang="pt-BR" dirty="0" smtClean="0"/>
          </a:p>
          <a:p>
            <a:r>
              <a:rPr lang="pt-BR" dirty="0"/>
              <a:t>Entre 2% e 5% das crianças menores de cinco anos sofrem, em algum momento, uma crise convulsiva febril.</a:t>
            </a:r>
          </a:p>
        </p:txBody>
      </p:sp>
    </p:spTree>
    <p:extLst>
      <p:ext uri="{BB962C8B-B14F-4D97-AF65-F5344CB8AC3E}">
        <p14:creationId xmlns:p14="http://schemas.microsoft.com/office/powerpoint/2010/main" val="3635557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Convulsão febril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 ponto de vista clínico, observa-se que em 80% a 90% dos casos as convulsões febris são típicas: generalizadas, breves (duração de até 15 minutos), crônicas ou mesmo </a:t>
            </a:r>
            <a:r>
              <a:rPr lang="pt-BR" dirty="0" smtClean="0"/>
              <a:t>tônicas</a:t>
            </a:r>
            <a:r>
              <a:rPr lang="pt-BR" dirty="0"/>
              <a:t>, não recorrem em 24 horas e sem anormalidade neurológica pós-crise</a:t>
            </a:r>
            <a:r>
              <a:rPr lang="pt-BR" dirty="0" smtClean="0"/>
              <a:t>.</a:t>
            </a:r>
          </a:p>
          <a:p>
            <a:r>
              <a:rPr lang="pt-BR" dirty="0"/>
              <a:t>A convulsão febril apresenta maior gravidade e mais recorrência em crianças menores de um ano de idade.</a:t>
            </a:r>
          </a:p>
        </p:txBody>
      </p:sp>
    </p:spTree>
    <p:extLst>
      <p:ext uri="{BB962C8B-B14F-4D97-AF65-F5344CB8AC3E}">
        <p14:creationId xmlns:p14="http://schemas.microsoft.com/office/powerpoint/2010/main" val="1188596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Convulsão febril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Deve-se fazer o diagnóstico diferencial com alguns processos que simulam crises convulsivas, como síncopes febris, as quais se comportam como crises atônicas, geralmente confundidas com convulsão febril, e outros como os delírios febris, calafrios e tremores.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57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584200"/>
            <a:ext cx="9386046" cy="1371599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Fatores </a:t>
            </a:r>
            <a:r>
              <a:rPr lang="pt-BR" dirty="0">
                <a:solidFill>
                  <a:srgbClr val="00B0F0"/>
                </a:solidFill>
              </a:rPr>
              <a:t>preditivos para </a:t>
            </a:r>
            <a:r>
              <a:rPr lang="pt-BR" dirty="0" smtClean="0">
                <a:solidFill>
                  <a:srgbClr val="00B0F0"/>
                </a:solidFill>
              </a:rPr>
              <a:t>                               recorrência </a:t>
            </a:r>
            <a:r>
              <a:rPr lang="pt-BR" dirty="0">
                <a:solidFill>
                  <a:srgbClr val="00B0F0"/>
                </a:solidFill>
              </a:rPr>
              <a:t>de convulsão febril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</a:t>
            </a:r>
            <a:r>
              <a:rPr lang="pt-BR" dirty="0" smtClean="0"/>
              <a:t>emos</a:t>
            </a:r>
            <a:r>
              <a:rPr lang="pt-BR" dirty="0"/>
              <a:t>: primeira crise antes dos 15 meses de idade, epilepsia ou convulsão febril em parentes de primeiro grau e crise febril do tipo atípico. </a:t>
            </a:r>
          </a:p>
        </p:txBody>
      </p:sp>
    </p:spTree>
    <p:extLst>
      <p:ext uri="{BB962C8B-B14F-4D97-AF65-F5344CB8AC3E}">
        <p14:creationId xmlns:p14="http://schemas.microsoft.com/office/powerpoint/2010/main" val="1433380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E</a:t>
            </a:r>
            <a:r>
              <a:rPr lang="pt-BR" dirty="0" smtClean="0">
                <a:solidFill>
                  <a:srgbClr val="00B0F0"/>
                </a:solidFill>
              </a:rPr>
              <a:t>xame </a:t>
            </a:r>
            <a:r>
              <a:rPr lang="pt-BR" dirty="0">
                <a:solidFill>
                  <a:srgbClr val="00B0F0"/>
                </a:solidFill>
              </a:rPr>
              <a:t>de </a:t>
            </a:r>
            <a:r>
              <a:rPr lang="pt-BR" dirty="0" err="1">
                <a:solidFill>
                  <a:srgbClr val="00B0F0"/>
                </a:solidFill>
              </a:rPr>
              <a:t>L</a:t>
            </a:r>
            <a:r>
              <a:rPr lang="pt-BR" dirty="0" err="1" smtClean="0">
                <a:solidFill>
                  <a:srgbClr val="00B0F0"/>
                </a:solidFill>
              </a:rPr>
              <a:t>íquor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ondições: </a:t>
            </a:r>
            <a:r>
              <a:rPr lang="pt-BR" dirty="0"/>
              <a:t>crianças menores de seis meses de vida, com sintomatologia de infecções de SNC, recuperação lenta ou alteração neurológica </a:t>
            </a:r>
            <a:r>
              <a:rPr lang="pt-BR" dirty="0" smtClean="0"/>
              <a:t>pós-crise </a:t>
            </a:r>
            <a:r>
              <a:rPr lang="pt-BR" dirty="0"/>
              <a:t>e casos nos quais não se encontra o foco infeccioso primário da doença febril. </a:t>
            </a:r>
          </a:p>
        </p:txBody>
      </p:sp>
    </p:spTree>
    <p:extLst>
      <p:ext uri="{BB962C8B-B14F-4D97-AF65-F5344CB8AC3E}">
        <p14:creationId xmlns:p14="http://schemas.microsoft.com/office/powerpoint/2010/main" val="2888880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Abordagem </a:t>
            </a:r>
            <a:r>
              <a:rPr lang="pt-BR" dirty="0">
                <a:solidFill>
                  <a:srgbClr val="00B0F0"/>
                </a:solidFill>
              </a:rPr>
              <a:t>terapêutica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aconselhado o tratamento </a:t>
            </a:r>
            <a:r>
              <a:rPr lang="pt-BR" dirty="0"/>
              <a:t>contínuo profilático com fenobarbital ou com ácido </a:t>
            </a:r>
            <a:r>
              <a:rPr lang="pt-BR" dirty="0" err="1"/>
              <a:t>valpróico</a:t>
            </a:r>
            <a:r>
              <a:rPr lang="pt-BR" dirty="0"/>
              <a:t>, indicados em convulsões febris recorrentes e nas crises atípicas ou o uso de </a:t>
            </a:r>
            <a:r>
              <a:rPr lang="pt-BR" dirty="0" err="1"/>
              <a:t>clobazan</a:t>
            </a:r>
            <a:r>
              <a:rPr lang="pt-BR" dirty="0"/>
              <a:t> intermitente nos períodos de febre.</a:t>
            </a:r>
          </a:p>
        </p:txBody>
      </p:sp>
    </p:spTree>
    <p:extLst>
      <p:ext uri="{BB962C8B-B14F-4D97-AF65-F5344CB8AC3E}">
        <p14:creationId xmlns:p14="http://schemas.microsoft.com/office/powerpoint/2010/main" val="3014928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45530"/>
            <a:ext cx="9525000" cy="2616200"/>
          </a:xfrm>
        </p:spPr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Síndrome de </a:t>
            </a:r>
            <a:r>
              <a:rPr lang="pt-BR" dirty="0" err="1" smtClean="0">
                <a:solidFill>
                  <a:srgbClr val="00B0F0"/>
                </a:solidFill>
              </a:rPr>
              <a:t>Ohtahara</a:t>
            </a:r>
            <a:r>
              <a:rPr lang="pt-BR" dirty="0" smtClean="0">
                <a:solidFill>
                  <a:srgbClr val="00B0F0"/>
                </a:solidFill>
              </a:rPr>
              <a:t/>
            </a:r>
            <a:br>
              <a:rPr lang="pt-BR" dirty="0" smtClean="0">
                <a:solidFill>
                  <a:srgbClr val="00B0F0"/>
                </a:solidFill>
              </a:rPr>
            </a:br>
            <a:r>
              <a:rPr lang="pt-BR" dirty="0">
                <a:solidFill>
                  <a:srgbClr val="00B0F0"/>
                </a:solidFill>
              </a:rPr>
              <a:t>Encefalopatia epiléptica infantil com surto-supressão</a:t>
            </a:r>
            <a:br>
              <a:rPr lang="pt-BR" dirty="0">
                <a:solidFill>
                  <a:srgbClr val="00B0F0"/>
                </a:solidFill>
              </a:rPr>
            </a:b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2603500"/>
            <a:ext cx="8685213" cy="3416300"/>
          </a:xfrm>
        </p:spPr>
        <p:txBody>
          <a:bodyPr/>
          <a:lstStyle/>
          <a:p>
            <a:r>
              <a:rPr lang="pt-BR" dirty="0"/>
              <a:t>É uma encefalopatia infantil precoce, rara, ocorrendo em 0,2% de crianças com epilepsia, que se manifesta durante os primeiros três meses de vida, até mesmo antes dos 20 dias de vida, e as crises epilépticas são do tipo espasmos tônicos, de difícil controle medicamentoso, podendo estar associados a crises parciais</a:t>
            </a:r>
            <a:r>
              <a:rPr lang="pt-BR" dirty="0" smtClean="0"/>
              <a:t>.</a:t>
            </a:r>
          </a:p>
          <a:p>
            <a:r>
              <a:rPr lang="pt-BR" dirty="0"/>
              <a:t>Concomitante a esse quadro há um atraso do desenvolvimento </a:t>
            </a:r>
            <a:r>
              <a:rPr lang="pt-BR" dirty="0" err="1" smtClean="0"/>
              <a:t>neuropsicomotor</a:t>
            </a:r>
            <a:r>
              <a:rPr lang="pt-BR" dirty="0" smtClean="0"/>
              <a:t>. </a:t>
            </a:r>
          </a:p>
          <a:p>
            <a:r>
              <a:rPr lang="pt-BR" dirty="0" smtClean="0"/>
              <a:t>Pode </a:t>
            </a:r>
            <a:r>
              <a:rPr lang="pt-BR" dirty="0"/>
              <a:t>evoluir para síndrome de West dos 4 aos 6 meses de idade.</a:t>
            </a:r>
          </a:p>
        </p:txBody>
      </p:sp>
    </p:spTree>
    <p:extLst>
      <p:ext uri="{BB962C8B-B14F-4D97-AF65-F5344CB8AC3E}">
        <p14:creationId xmlns:p14="http://schemas.microsoft.com/office/powerpoint/2010/main" val="1506613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Etiologia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/>
              <a:t>variadas, estando principalmente relacionadas a malformações do sistema nervoso central como, por exemplo, a síndrome de </a:t>
            </a:r>
            <a:r>
              <a:rPr lang="pt-BR" dirty="0" err="1"/>
              <a:t>Aicardi</a:t>
            </a:r>
            <a:r>
              <a:rPr lang="pt-BR" dirty="0"/>
              <a:t>, displasias corticais, deficiência de </a:t>
            </a:r>
            <a:r>
              <a:rPr lang="pt-BR" dirty="0" err="1"/>
              <a:t>citocromo</a:t>
            </a:r>
            <a:r>
              <a:rPr lang="pt-BR" dirty="0"/>
              <a:t>-oxidase e </a:t>
            </a:r>
            <a:r>
              <a:rPr lang="pt-BR" dirty="0" err="1"/>
              <a:t>hiperglicinemia</a:t>
            </a:r>
            <a:r>
              <a:rPr lang="pt-BR" dirty="0"/>
              <a:t> não </a:t>
            </a:r>
            <a:r>
              <a:rPr lang="pt-BR" dirty="0" err="1"/>
              <a:t>cetótica</a:t>
            </a:r>
            <a:r>
              <a:rPr lang="pt-BR" dirty="0" smtClean="0"/>
              <a:t>.</a:t>
            </a:r>
          </a:p>
          <a:p>
            <a:r>
              <a:rPr lang="pt-BR" dirty="0"/>
              <a:t>A Síndrome de </a:t>
            </a:r>
            <a:r>
              <a:rPr lang="pt-BR" dirty="0" err="1"/>
              <a:t>Aicardi</a:t>
            </a:r>
            <a:r>
              <a:rPr lang="pt-BR" dirty="0"/>
              <a:t> é uma doença genética rara que se caracteriza pela ausência parcial ou total do corpo caloso, uma parte importante do cérebro que faz a ligação entre os dois hemisférios cerebrais, convulsões e </a:t>
            </a:r>
            <a:r>
              <a:rPr lang="pt-BR" dirty="0" smtClean="0"/>
              <a:t>alterações na </a:t>
            </a:r>
            <a:r>
              <a:rPr lang="pt-BR" dirty="0"/>
              <a:t>retina.</a:t>
            </a:r>
          </a:p>
        </p:txBody>
      </p:sp>
    </p:spTree>
    <p:extLst>
      <p:ext uri="{BB962C8B-B14F-4D97-AF65-F5344CB8AC3E}">
        <p14:creationId xmlns:p14="http://schemas.microsoft.com/office/powerpoint/2010/main" val="415070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00B0F0"/>
                </a:solidFill>
              </a:rPr>
              <a:t>Bibliografia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Slides da aula</a:t>
            </a:r>
          </a:p>
          <a:p>
            <a:pPr algn="just"/>
            <a:r>
              <a:rPr lang="pt-BR" dirty="0" smtClean="0"/>
              <a:t>http</a:t>
            </a:r>
            <a:r>
              <a:rPr lang="pt-BR" dirty="0"/>
              <a:t>://moreirajr.com.br/revistas.asp?id_materia=1739&amp;fase=imprime</a:t>
            </a:r>
          </a:p>
        </p:txBody>
      </p:sp>
    </p:spTree>
    <p:extLst>
      <p:ext uri="{BB962C8B-B14F-4D97-AF65-F5344CB8AC3E}">
        <p14:creationId xmlns:p14="http://schemas.microsoft.com/office/powerpoint/2010/main" val="390665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00B0F0"/>
                </a:solidFill>
              </a:rPr>
              <a:t>Epidemiologia da Epilepsia 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Estima-se que essa doença atinja cerca de 70 milhões de pessoas no mundo, e que surjam 3 milhões de novos casos a cada ano.</a:t>
            </a:r>
          </a:p>
          <a:p>
            <a:pPr algn="just"/>
            <a:r>
              <a:rPr lang="pt-BR" dirty="0" smtClean="0"/>
              <a:t>O Brasil ainda não dispõe de dados epidemiológicos precisos, mas estima-se uma prevalência variando 11,9 a 20 cada mil habitantes.</a:t>
            </a:r>
          </a:p>
          <a:p>
            <a:pPr algn="just"/>
            <a:r>
              <a:rPr lang="pt-BR" dirty="0" smtClean="0"/>
              <a:t>Segundo a OMS, estima-se que:</a:t>
            </a:r>
          </a:p>
          <a:p>
            <a:pPr algn="just"/>
            <a:r>
              <a:rPr lang="pt-BR" dirty="0" smtClean="0"/>
              <a:t>1% da população nos países desenvolvidos apresenta a doença;</a:t>
            </a:r>
          </a:p>
          <a:p>
            <a:pPr algn="just"/>
            <a:r>
              <a:rPr lang="pt-BR" dirty="0" smtClean="0"/>
              <a:t>2% da população dos países subdesenvolvidos apresenta a doença;</a:t>
            </a:r>
          </a:p>
          <a:p>
            <a:pPr algn="just"/>
            <a:r>
              <a:rPr lang="pt-BR" dirty="0" smtClean="0"/>
              <a:t>70% a 80% do sucesso do tratamento é medicamentoso;</a:t>
            </a:r>
          </a:p>
          <a:p>
            <a:pPr algn="just"/>
            <a:r>
              <a:rPr lang="pt-BR" dirty="0" smtClean="0"/>
              <a:t>40% das pessoas com epilepsia não estão em tratamento;</a:t>
            </a:r>
          </a:p>
          <a:p>
            <a:pPr algn="just"/>
            <a:r>
              <a:rPr lang="pt-BR" dirty="0" smtClean="0"/>
              <a:t>20% das pessoas com epilepsia se quer tomam alguma medicação. 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9236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Obrigada 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80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00B0F0"/>
                </a:solidFill>
              </a:rPr>
              <a:t>Crises Epilépticas na Infância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As crises epiléticas representam um dos mais </a:t>
            </a:r>
            <a:r>
              <a:rPr lang="pt-BR" dirty="0" smtClean="0"/>
              <a:t>frequentes </a:t>
            </a:r>
            <a:r>
              <a:rPr lang="pt-BR" dirty="0"/>
              <a:t>problemas neurológicos na </a:t>
            </a:r>
            <a:r>
              <a:rPr lang="pt-BR" dirty="0" smtClean="0"/>
              <a:t>infância;</a:t>
            </a:r>
          </a:p>
          <a:p>
            <a:pPr algn="just"/>
            <a:r>
              <a:rPr lang="pt-BR" dirty="0" smtClean="0"/>
              <a:t>Entre </a:t>
            </a:r>
            <a:r>
              <a:rPr lang="pt-BR" dirty="0"/>
              <a:t>0,5% e 1% de crianças e adolescentes apresentam uma crise epilética associada a distúrbio metabólico agudo ou insulto neurológico e muitos destes ocorrem no período </a:t>
            </a:r>
            <a:r>
              <a:rPr lang="pt-BR" dirty="0" smtClean="0"/>
              <a:t>neonatal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alta incidência de epilepsia se concentra no primeiro ano de vida. A síndrome de West ocorre em cerca de 9% das epilepsias na infância, a síndrome de Lennox-</a:t>
            </a:r>
            <a:r>
              <a:rPr lang="pt-BR" dirty="0" err="1"/>
              <a:t>Gastaut</a:t>
            </a:r>
            <a:r>
              <a:rPr lang="pt-BR" dirty="0"/>
              <a:t> por volta de 1%-2%, epilepsia de ausência de 10%-15%, epilepsia </a:t>
            </a:r>
            <a:r>
              <a:rPr lang="pt-BR" dirty="0" err="1"/>
              <a:t>mioclônica</a:t>
            </a:r>
            <a:r>
              <a:rPr lang="pt-BR" dirty="0"/>
              <a:t> juvenil em cerca de 5% e as epilepsias parciais benignas ocorrem em 10% de todas as epilepsias na infância, mas 20%-25% das epilepsias diagnosticadas entre 5 e 15 anos.</a:t>
            </a:r>
          </a:p>
        </p:txBody>
      </p:sp>
    </p:spTree>
    <p:extLst>
      <p:ext uri="{BB962C8B-B14F-4D97-AF65-F5344CB8AC3E}">
        <p14:creationId xmlns:p14="http://schemas.microsoft.com/office/powerpoint/2010/main" val="364310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Crises Epilépticas na Infância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Grande parte das síndromes epiléticas tem início na infância; cerca de 50% dos casos de epilepsia ocorrem em crianças menores de 5 anos de idade, com uma prevalência de aproximadamente 5/1000 com maior </a:t>
            </a:r>
            <a:r>
              <a:rPr lang="pt-BR" dirty="0" smtClean="0"/>
              <a:t>frequência </a:t>
            </a:r>
            <a:r>
              <a:rPr lang="pt-BR" dirty="0"/>
              <a:t>na faixa etária de 0 a 9 anos de idade. </a:t>
            </a:r>
            <a:endParaRPr lang="pt-BR" dirty="0" smtClean="0"/>
          </a:p>
          <a:p>
            <a:pPr algn="just"/>
            <a:r>
              <a:rPr lang="pt-BR" dirty="0" smtClean="0"/>
              <a:t>Grande </a:t>
            </a:r>
            <a:r>
              <a:rPr lang="pt-BR" dirty="0"/>
              <a:t>parte das epilepsias de início na infância tem um prognóstico favorável</a:t>
            </a:r>
            <a:r>
              <a:rPr lang="pt-BR" dirty="0" smtClean="0"/>
              <a:t>.</a:t>
            </a:r>
          </a:p>
          <a:p>
            <a:r>
              <a:rPr lang="pt-BR" dirty="0" smtClean="0"/>
              <a:t>Neste </a:t>
            </a:r>
            <a:r>
              <a:rPr lang="pt-BR" dirty="0"/>
              <a:t>texto iremos apresentar alguns aspectos das principais síndromes epiléticas de evolução benigna, com bom prognóstico, que não levam a deterioração neuropsíquica da criança e, por outro lado, as síndromes epiléticas com um prognóstico mais reservado, que levam a uma deterioração neuropsíquica. </a:t>
            </a:r>
            <a:endParaRPr lang="pt-BR" dirty="0" smtClean="0"/>
          </a:p>
          <a:p>
            <a:r>
              <a:rPr lang="pt-BR" dirty="0" smtClean="0"/>
              <a:t>Aproximadamente </a:t>
            </a:r>
            <a:r>
              <a:rPr lang="pt-BR" dirty="0"/>
              <a:t>75% de todos pacientes com diagnóstico de epilepsia entram em remissão e se estima que cerca de 20% a 30% dos casos podem ser de difícil controle medicamentoso. </a:t>
            </a:r>
            <a:endParaRPr lang="pt-BR" dirty="0" smtClean="0"/>
          </a:p>
          <a:p>
            <a:r>
              <a:rPr lang="pt-BR" dirty="0" smtClean="0"/>
              <a:t>Abordaremos </a:t>
            </a:r>
            <a:r>
              <a:rPr lang="pt-BR" dirty="0"/>
              <a:t>aspectos relacionados à faixa etária de seu aparecimento, manifestações clínicas, alterações </a:t>
            </a:r>
            <a:r>
              <a:rPr lang="pt-BR" dirty="0" smtClean="0"/>
              <a:t>eletroencefalográficas, </a:t>
            </a:r>
            <a:r>
              <a:rPr lang="pt-BR" dirty="0"/>
              <a:t>terapêutica das crises e abordagem prognóstica de diferentes síndromes.</a:t>
            </a:r>
          </a:p>
        </p:txBody>
      </p:sp>
    </p:spTree>
    <p:extLst>
      <p:ext uri="{BB962C8B-B14F-4D97-AF65-F5344CB8AC3E}">
        <p14:creationId xmlns:p14="http://schemas.microsoft.com/office/powerpoint/2010/main" val="414700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938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>
                <a:solidFill>
                  <a:srgbClr val="00B0F0"/>
                </a:solidFill>
              </a:rPr>
              <a:t>Crises e síndromes epiléticas neonatais</a:t>
            </a: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As crises epiléticas neonatais, devido a suas peculiaridades, apresentam problemas especiais no seu reconhecimento, na determinação de suas causas, bem como em sua avaliação </a:t>
            </a:r>
            <a:r>
              <a:rPr lang="pt-BR" dirty="0" smtClean="0"/>
              <a:t>prognóstico.</a:t>
            </a:r>
          </a:p>
          <a:p>
            <a:pPr algn="just"/>
            <a:r>
              <a:rPr lang="pt-BR" dirty="0" smtClean="0"/>
              <a:t>No </a:t>
            </a:r>
            <a:r>
              <a:rPr lang="pt-BR" dirty="0"/>
              <a:t>período neonatal, diferentemente das fases posteriores da infância, há predomínio das crises parciais sobre as generalizadas. Tal fato se relaciona a fatores de imaturidade cerebral, principalmente relacionados à mielinização incompleta, arborização </a:t>
            </a:r>
            <a:r>
              <a:rPr lang="pt-BR" dirty="0" err="1"/>
              <a:t>dendrítica</a:t>
            </a:r>
            <a:r>
              <a:rPr lang="pt-BR" dirty="0"/>
              <a:t> peculiar, organização completa das estruturas límbicas e das conexões com o diencéfalo e tronco cerebral e incompleta em nível cortical, imaturidade dos sistemas neuroquímicos e predomínio da atividade sináptica inibitória sobre a excitatória. </a:t>
            </a:r>
          </a:p>
        </p:txBody>
      </p:sp>
    </p:spTree>
    <p:extLst>
      <p:ext uri="{BB962C8B-B14F-4D97-AF65-F5344CB8AC3E}">
        <p14:creationId xmlns:p14="http://schemas.microsoft.com/office/powerpoint/2010/main" val="287102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532" y="778934"/>
            <a:ext cx="9177868" cy="1270000"/>
          </a:xfrm>
        </p:spPr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Crises e síndromes epiléticas neonatais</a:t>
            </a:r>
            <a:r>
              <a:rPr lang="pt-BR" dirty="0"/>
              <a:t>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1532" y="2421466"/>
            <a:ext cx="8796867" cy="39280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Do ponto de vista </a:t>
            </a:r>
            <a:r>
              <a:rPr lang="pt-BR" dirty="0" smtClean="0"/>
              <a:t>clínico, podemos </a:t>
            </a:r>
            <a:r>
              <a:rPr lang="pt-BR" dirty="0"/>
              <a:t>identificar </a:t>
            </a:r>
            <a:r>
              <a:rPr lang="pt-BR" dirty="0" smtClean="0"/>
              <a:t>sete </a:t>
            </a:r>
            <a:r>
              <a:rPr lang="pt-BR" dirty="0"/>
              <a:t>tipos diferentes de apresentação das crises neonatais</a:t>
            </a:r>
            <a:r>
              <a:rPr lang="pt-BR" dirty="0" smtClean="0"/>
              <a:t>:</a:t>
            </a:r>
          </a:p>
          <a:p>
            <a:r>
              <a:rPr lang="pt-BR" u="sng" dirty="0"/>
              <a:t>Sutis ou mínimas </a:t>
            </a:r>
            <a:r>
              <a:rPr lang="pt-BR" dirty="0"/>
              <a:t>- caracterizadas por movimentos oculares anormais, mastigatórios, </a:t>
            </a:r>
            <a:r>
              <a:rPr lang="pt-BR" dirty="0" err="1"/>
              <a:t>bucolinguais</a:t>
            </a:r>
            <a:r>
              <a:rPr lang="pt-BR" dirty="0"/>
              <a:t>, de </a:t>
            </a:r>
            <a:r>
              <a:rPr lang="pt-BR" dirty="0" err="1"/>
              <a:t>pedalagem</a:t>
            </a:r>
            <a:r>
              <a:rPr lang="pt-BR" dirty="0"/>
              <a:t> ou mesmo episódios de mudança da </a:t>
            </a:r>
            <a:r>
              <a:rPr lang="pt-BR" dirty="0" smtClean="0"/>
              <a:t>frequência </a:t>
            </a:r>
            <a:r>
              <a:rPr lang="pt-BR" dirty="0"/>
              <a:t>respiratória, como </a:t>
            </a:r>
            <a:r>
              <a:rPr lang="pt-BR" dirty="0" err="1"/>
              <a:t>hipoventilação</a:t>
            </a:r>
            <a:r>
              <a:rPr lang="pt-BR" dirty="0"/>
              <a:t> e </a:t>
            </a:r>
            <a:r>
              <a:rPr lang="pt-BR" dirty="0" err="1"/>
              <a:t>hiperventilação</a:t>
            </a:r>
            <a:r>
              <a:rPr lang="pt-BR" dirty="0"/>
              <a:t>, como também episódios paroxísticos de </a:t>
            </a:r>
            <a:r>
              <a:rPr lang="pt-BR" dirty="0" err="1"/>
              <a:t>apnéia</a:t>
            </a:r>
            <a:r>
              <a:rPr lang="pt-BR" dirty="0" smtClean="0"/>
              <a:t>;</a:t>
            </a:r>
          </a:p>
          <a:p>
            <a:r>
              <a:rPr lang="pt-BR" u="sng" dirty="0" err="1"/>
              <a:t>Clônicas</a:t>
            </a:r>
            <a:r>
              <a:rPr lang="pt-BR" u="sng" dirty="0"/>
              <a:t>-focais</a:t>
            </a:r>
            <a:r>
              <a:rPr lang="pt-BR" dirty="0"/>
              <a:t> - apresentam-se sob a forma de movimentos </a:t>
            </a:r>
            <a:r>
              <a:rPr lang="pt-BR" dirty="0" err="1"/>
              <a:t>clônicos</a:t>
            </a:r>
            <a:r>
              <a:rPr lang="pt-BR" dirty="0"/>
              <a:t> irregulares, assíncronos, afetando um ou mais segmentos corporais;</a:t>
            </a:r>
            <a:endParaRPr lang="pt-BR" dirty="0" smtClean="0"/>
          </a:p>
          <a:p>
            <a:r>
              <a:rPr lang="pt-BR" u="sng" dirty="0"/>
              <a:t>Multifocais </a:t>
            </a:r>
            <a:r>
              <a:rPr lang="pt-BR" dirty="0"/>
              <a:t>- envolvem contrações e/ou abalos de membros superiores, inferiores e face, com aparecimento de atividade rápida segmentar de caráter migratório, não obedecendo a qualquer padrão fixo de topografia</a:t>
            </a:r>
            <a:r>
              <a:rPr lang="pt-BR" dirty="0" smtClean="0"/>
              <a:t>;</a:t>
            </a:r>
          </a:p>
          <a:p>
            <a:r>
              <a:rPr lang="pt-BR" u="sng" dirty="0" err="1"/>
              <a:t>Mioclonias</a:t>
            </a:r>
            <a:r>
              <a:rPr lang="pt-BR" dirty="0"/>
              <a:t> - apresentam-se como contrações breves, únicas e múltiplas; embora raras no período neonatal, sua presença sugere encefalopatia de origem metabólica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6117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133" y="973668"/>
            <a:ext cx="8830734" cy="1083732"/>
          </a:xfrm>
        </p:spPr>
        <p:txBody>
          <a:bodyPr/>
          <a:lstStyle/>
          <a:p>
            <a:r>
              <a:rPr lang="pt-BR" dirty="0">
                <a:solidFill>
                  <a:srgbClr val="00B0F0"/>
                </a:solidFill>
              </a:rPr>
              <a:t>Crises e síndromes epiléticas neonatais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6133" y="2455333"/>
            <a:ext cx="8744480" cy="3564467"/>
          </a:xfrm>
        </p:spPr>
        <p:txBody>
          <a:bodyPr/>
          <a:lstStyle/>
          <a:p>
            <a:r>
              <a:rPr lang="pt-BR" u="sng" dirty="0"/>
              <a:t>Crises tônicas </a:t>
            </a:r>
            <a:r>
              <a:rPr lang="pt-BR" dirty="0"/>
              <a:t>- caracterizada por extensão ou flexão dos membros superiores e/ou inferiores, associada ou não a desvio tônico dos olhos, </a:t>
            </a:r>
            <a:r>
              <a:rPr lang="pt-BR" dirty="0" smtClean="0"/>
              <a:t>apneia </a:t>
            </a:r>
            <a:r>
              <a:rPr lang="pt-BR" dirty="0"/>
              <a:t>e cianose; geralmente expressam grave comprometimento cerebral; mais </a:t>
            </a:r>
            <a:r>
              <a:rPr lang="pt-BR" dirty="0" smtClean="0"/>
              <a:t>frequentes </a:t>
            </a:r>
            <a:r>
              <a:rPr lang="pt-BR" dirty="0"/>
              <a:t>em prematuros, devendo-nos fazer lembrar hemorragias intracranianas</a:t>
            </a:r>
            <a:r>
              <a:rPr lang="pt-BR" dirty="0" smtClean="0"/>
              <a:t>;</a:t>
            </a:r>
          </a:p>
          <a:p>
            <a:r>
              <a:rPr lang="pt-BR" u="sng" dirty="0" err="1"/>
              <a:t>Hemigeneralizadas</a:t>
            </a:r>
            <a:r>
              <a:rPr lang="pt-BR" dirty="0"/>
              <a:t> - cujas contrações e/ou abalos estão restritos a um </a:t>
            </a:r>
            <a:r>
              <a:rPr lang="pt-BR" dirty="0" err="1"/>
              <a:t>dimídio</a:t>
            </a:r>
            <a:r>
              <a:rPr lang="pt-BR" dirty="0"/>
              <a:t>; embora sejam raras no recém-nascido, sugerem lesão cerebral localizada</a:t>
            </a:r>
            <a:r>
              <a:rPr lang="pt-BR" dirty="0" smtClean="0"/>
              <a:t>;</a:t>
            </a:r>
          </a:p>
          <a:p>
            <a:r>
              <a:rPr lang="pt-BR" u="sng" dirty="0"/>
              <a:t>Tônico-</a:t>
            </a:r>
            <a:r>
              <a:rPr lang="pt-BR" u="sng" dirty="0" err="1"/>
              <a:t>clônicas</a:t>
            </a:r>
            <a:r>
              <a:rPr lang="pt-BR" u="sng" dirty="0"/>
              <a:t> </a:t>
            </a:r>
            <a:r>
              <a:rPr lang="pt-BR" dirty="0"/>
              <a:t>- raras no recém-nascido.</a:t>
            </a:r>
          </a:p>
        </p:txBody>
      </p:sp>
    </p:spTree>
    <p:extLst>
      <p:ext uri="{BB962C8B-B14F-4D97-AF65-F5344CB8AC3E}">
        <p14:creationId xmlns:p14="http://schemas.microsoft.com/office/powerpoint/2010/main" val="427133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33646" cy="1109132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Crises e síndromes epilépticas neonatais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Dentre as principais etiologias das crises epiléticas neonatais destacamos: encefalopatia </a:t>
            </a:r>
            <a:r>
              <a:rPr lang="pt-BR" dirty="0" err="1"/>
              <a:t>anóxico</a:t>
            </a:r>
            <a:r>
              <a:rPr lang="pt-BR" dirty="0"/>
              <a:t>-isquêmica, infecções congênitas </a:t>
            </a:r>
            <a:r>
              <a:rPr lang="pt-BR" dirty="0" smtClean="0"/>
              <a:t>intrauterinas</a:t>
            </a:r>
            <a:r>
              <a:rPr lang="pt-BR" dirty="0"/>
              <a:t>, erros inatos do metabolismo, malformações cerebrais, causas metabólicas (hipoglicemia, hipocalcemia, </a:t>
            </a:r>
            <a:r>
              <a:rPr lang="pt-BR" dirty="0" err="1"/>
              <a:t>hipomagnesemia</a:t>
            </a:r>
            <a:r>
              <a:rPr lang="pt-BR" dirty="0"/>
              <a:t>, </a:t>
            </a:r>
            <a:r>
              <a:rPr lang="pt-BR" dirty="0" err="1"/>
              <a:t>hipo</a:t>
            </a:r>
            <a:r>
              <a:rPr lang="pt-BR" dirty="0"/>
              <a:t> ou </a:t>
            </a:r>
            <a:r>
              <a:rPr lang="pt-BR" dirty="0" err="1"/>
              <a:t>hipernatremia</a:t>
            </a:r>
            <a:r>
              <a:rPr lang="pt-BR" dirty="0"/>
              <a:t>) e reações de </a:t>
            </a:r>
            <a:r>
              <a:rPr lang="pt-BR" dirty="0" smtClean="0"/>
              <a:t>abstinência.</a:t>
            </a:r>
          </a:p>
          <a:p>
            <a:r>
              <a:rPr lang="pt-BR" dirty="0" smtClean="0"/>
              <a:t>Enfatizamos </a:t>
            </a:r>
            <a:r>
              <a:rPr lang="pt-BR" dirty="0"/>
              <a:t>a encefalopatia </a:t>
            </a:r>
            <a:r>
              <a:rPr lang="pt-BR" dirty="0" err="1"/>
              <a:t>anóxico</a:t>
            </a:r>
            <a:r>
              <a:rPr lang="pt-BR" dirty="0"/>
              <a:t>-isquêmica secundária a </a:t>
            </a:r>
            <a:r>
              <a:rPr lang="pt-BR" dirty="0" err="1"/>
              <a:t>anoxia</a:t>
            </a:r>
            <a:r>
              <a:rPr lang="pt-BR" dirty="0"/>
              <a:t> neonatal pela alta </a:t>
            </a:r>
            <a:r>
              <a:rPr lang="pt-BR" dirty="0" smtClean="0"/>
              <a:t>frequência </a:t>
            </a:r>
            <a:r>
              <a:rPr lang="pt-BR" dirty="0"/>
              <a:t>em nosso meio, levando a um comprometimento em nível cortical em recém-nascido de termo e a </a:t>
            </a:r>
            <a:r>
              <a:rPr lang="pt-BR" dirty="0" err="1"/>
              <a:t>periventricular</a:t>
            </a:r>
            <a:r>
              <a:rPr lang="pt-BR" dirty="0"/>
              <a:t> em recém-nascido </a:t>
            </a:r>
            <a:r>
              <a:rPr lang="pt-BR" dirty="0" err="1"/>
              <a:t>pré</a:t>
            </a:r>
            <a:r>
              <a:rPr lang="pt-BR" dirty="0"/>
              <a:t>-termo. Destacamos a importância da displasia cortical, responsável pela etiologia de 15% a 20% das epilepsias de </a:t>
            </a:r>
            <a:r>
              <a:rPr lang="pt-BR" dirty="0" smtClean="0"/>
              <a:t>difícil controle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63833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150</TotalTime>
  <Words>2286</Words>
  <Application>Microsoft Office PowerPoint</Application>
  <PresentationFormat>Widescreen</PresentationFormat>
  <Paragraphs>120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Íon - Sala da Diretoria</vt:lpstr>
      <vt:lpstr>Epilepsia na Infância</vt:lpstr>
      <vt:lpstr>Conceito</vt:lpstr>
      <vt:lpstr>Epidemiologia da Epilepsia </vt:lpstr>
      <vt:lpstr>Crises Epilépticas na Infância</vt:lpstr>
      <vt:lpstr>Crises Epilépticas na Infância</vt:lpstr>
      <vt:lpstr>Crises e síndromes epiléticas neonatais  </vt:lpstr>
      <vt:lpstr>Crises e síndromes epiléticas neonatais </vt:lpstr>
      <vt:lpstr>Crises e síndromes epiléticas neonatais</vt:lpstr>
      <vt:lpstr>Crises e síndromes epilépticas neonatais</vt:lpstr>
      <vt:lpstr>Crises e síndromes epilépticas neonatais</vt:lpstr>
      <vt:lpstr>Crises e síndromes epilépticas neonatais</vt:lpstr>
      <vt:lpstr>Convulsão neonatal benigna idiopática</vt:lpstr>
      <vt:lpstr>Convulsão neonatal benigna familiar</vt:lpstr>
      <vt:lpstr>Causas da Epilepsia</vt:lpstr>
      <vt:lpstr>Diagnóstico</vt:lpstr>
      <vt:lpstr>Tratamento</vt:lpstr>
      <vt:lpstr>Outros tratamentos</vt:lpstr>
      <vt:lpstr>Crise epiléptica</vt:lpstr>
      <vt:lpstr>Crises e síndromes epilépticas do lactente  </vt:lpstr>
      <vt:lpstr>Epilepsia mioclônica benigna do lactente  </vt:lpstr>
      <vt:lpstr>Convulsão febril  </vt:lpstr>
      <vt:lpstr>Convulsão febril</vt:lpstr>
      <vt:lpstr>Convulsão febril</vt:lpstr>
      <vt:lpstr>Fatores preditivos para                                recorrência de convulsão febril</vt:lpstr>
      <vt:lpstr>Exame de Líquor</vt:lpstr>
      <vt:lpstr>Abordagem terapêutica</vt:lpstr>
      <vt:lpstr>Síndrome de Ohtahara Encefalopatia epiléptica infantil com surto-supressão </vt:lpstr>
      <vt:lpstr>Etiologia</vt:lpstr>
      <vt:lpstr>Bibliografia</vt:lpstr>
      <vt:lpstr>Obrigada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Epilepsia</dc:title>
  <dc:creator>Cristiane Andressa</dc:creator>
  <cp:lastModifiedBy>MILTON MARCHIOLI</cp:lastModifiedBy>
  <cp:revision>15</cp:revision>
  <dcterms:created xsi:type="dcterms:W3CDTF">2016-05-23T13:37:59Z</dcterms:created>
  <dcterms:modified xsi:type="dcterms:W3CDTF">2016-05-25T01:57:03Z</dcterms:modified>
</cp:coreProperties>
</file>