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58" r:id="rId6"/>
    <p:sldId id="267" r:id="rId7"/>
    <p:sldId id="260" r:id="rId8"/>
    <p:sldId id="261" r:id="rId9"/>
    <p:sldId id="268" r:id="rId10"/>
    <p:sldId id="276" r:id="rId11"/>
    <p:sldId id="271" r:id="rId12"/>
    <p:sldId id="272" r:id="rId13"/>
    <p:sldId id="274" r:id="rId14"/>
    <p:sldId id="265" r:id="rId15"/>
    <p:sldId id="273" r:id="rId16"/>
    <p:sldId id="266" r:id="rId17"/>
    <p:sldId id="277" r:id="rId18"/>
    <p:sldId id="269" r:id="rId19"/>
    <p:sldId id="270" r:id="rId20"/>
    <p:sldId id="278" r:id="rId21"/>
    <p:sldId id="27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8F3730-42EB-4A05-A9DE-748F9426547E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4358C1-3BD3-4ACA-9A80-93B8D0C77C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Hemostasia e trombose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386104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Lucas Pena </a:t>
            </a:r>
            <a:r>
              <a:rPr lang="pt-BR" dirty="0" err="1" smtClean="0"/>
              <a:t>Daraio</a:t>
            </a:r>
            <a:endParaRPr lang="pt-BR" dirty="0" smtClean="0"/>
          </a:p>
          <a:p>
            <a:r>
              <a:rPr lang="pt-BR" dirty="0" smtClean="0"/>
              <a:t>Maíra Freire Cardoso</a:t>
            </a:r>
          </a:p>
          <a:p>
            <a:r>
              <a:rPr lang="pt-BR" dirty="0" smtClean="0"/>
              <a:t>Marcela Baldo </a:t>
            </a:r>
            <a:r>
              <a:rPr lang="pt-BR" dirty="0" err="1" smtClean="0"/>
              <a:t>Seixlack</a:t>
            </a:r>
            <a:endParaRPr lang="pt-BR" dirty="0" smtClean="0"/>
          </a:p>
          <a:p>
            <a:r>
              <a:rPr lang="en-US" dirty="0" err="1" smtClean="0"/>
              <a:t>Marília</a:t>
            </a:r>
            <a:r>
              <a:rPr lang="en-US" dirty="0" smtClean="0"/>
              <a:t> </a:t>
            </a:r>
            <a:r>
              <a:rPr lang="en-US" dirty="0" err="1" smtClean="0"/>
              <a:t>Perissoto</a:t>
            </a:r>
            <a:r>
              <a:rPr lang="en-US" dirty="0" smtClean="0"/>
              <a:t> Scholl</a:t>
            </a:r>
          </a:p>
          <a:p>
            <a:r>
              <a:rPr lang="pt-BR" dirty="0" smtClean="0"/>
              <a:t>Rui </a:t>
            </a:r>
            <a:r>
              <a:rPr lang="pt-BR" dirty="0" err="1" smtClean="0"/>
              <a:t>Pieri</a:t>
            </a:r>
            <a:r>
              <a:rPr lang="pt-BR" dirty="0" smtClean="0"/>
              <a:t> Neto</a:t>
            </a:r>
          </a:p>
          <a:p>
            <a:endParaRPr lang="pt-BR" dirty="0" smtClean="0"/>
          </a:p>
          <a:p>
            <a:r>
              <a:rPr lang="pt-BR" dirty="0" smtClean="0"/>
              <a:t>Ambulatório Neurovascular </a:t>
            </a:r>
            <a:r>
              <a:rPr lang="pt-BR" dirty="0" err="1" smtClean="0"/>
              <a:t>Famema</a:t>
            </a:r>
            <a:r>
              <a:rPr lang="pt-BR" dirty="0" smtClean="0"/>
              <a:t> 2013</a:t>
            </a:r>
          </a:p>
          <a:p>
            <a:r>
              <a:rPr lang="pt-BR" dirty="0" smtClean="0"/>
              <a:t>Prof. Dr.  Milton </a:t>
            </a:r>
            <a:r>
              <a:rPr lang="pt-BR" dirty="0" err="1" smtClean="0"/>
              <a:t>Marchiolli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748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74981"/>
          </a:xfrm>
        </p:spPr>
      </p:pic>
    </p:spTree>
    <p:extLst>
      <p:ext uri="{BB962C8B-B14F-4D97-AF65-F5344CB8AC3E}">
        <p14:creationId xmlns:p14="http://schemas.microsoft.com/office/powerpoint/2010/main" xmlns="" val="12571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Trombina ( </a:t>
            </a:r>
            <a:r>
              <a:rPr lang="pt-BR" dirty="0" err="1" smtClean="0"/>
              <a:t>IIa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>
            <a:normAutofit/>
          </a:bodyPr>
          <a:lstStyle/>
          <a:p>
            <a:r>
              <a:rPr lang="pt-BR" dirty="0" smtClean="0"/>
              <a:t> Converte  fibrinogênio em fibrina</a:t>
            </a:r>
          </a:p>
          <a:p>
            <a:r>
              <a:rPr lang="pt-BR" dirty="0" smtClean="0"/>
              <a:t>Ativa o fator  XIII que reforça a ligação entre as fibrinas</a:t>
            </a:r>
          </a:p>
          <a:p>
            <a:r>
              <a:rPr lang="pt-BR" dirty="0" smtClean="0"/>
              <a:t>Estimula agregação </a:t>
            </a:r>
            <a:r>
              <a:rPr lang="pt-BR" dirty="0" err="1" smtClean="0"/>
              <a:t>plaquetária</a:t>
            </a:r>
            <a:r>
              <a:rPr lang="pt-BR" dirty="0" smtClean="0"/>
              <a:t> (ação nos receptores acoplados a proteína G, GP </a:t>
            </a:r>
            <a:r>
              <a:rPr lang="pt-BR" dirty="0" err="1" smtClean="0"/>
              <a:t>IIb</a:t>
            </a:r>
            <a:r>
              <a:rPr lang="pt-BR" dirty="0" smtClean="0"/>
              <a:t>/</a:t>
            </a:r>
            <a:r>
              <a:rPr lang="pt-BR" dirty="0" err="1" smtClean="0"/>
              <a:t>IIIa</a:t>
            </a:r>
            <a:r>
              <a:rPr lang="pt-BR" dirty="0" smtClean="0"/>
              <a:t>)</a:t>
            </a:r>
          </a:p>
          <a:p>
            <a:r>
              <a:rPr lang="pt-BR" dirty="0" smtClean="0"/>
              <a:t>Estimula a proliferação celular</a:t>
            </a:r>
          </a:p>
          <a:p>
            <a:r>
              <a:rPr lang="pt-BR" dirty="0" smtClean="0"/>
              <a:t>Modula a contração do musculo liso</a:t>
            </a:r>
          </a:p>
          <a:p>
            <a:r>
              <a:rPr lang="pt-BR" dirty="0" smtClean="0"/>
              <a:t>Paradoxalmente pode inibir a coagulação ao ligar-se a </a:t>
            </a:r>
            <a:r>
              <a:rPr lang="pt-BR" dirty="0" err="1" smtClean="0"/>
              <a:t>trombomodulina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334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Inibidores enzimáticos da coagulação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752528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Endotélio vascular </a:t>
            </a:r>
            <a:r>
              <a:rPr lang="pt-BR" dirty="0" smtClean="0"/>
              <a:t>limita a extensão do trombo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Anti-trombina</a:t>
            </a:r>
            <a:r>
              <a:rPr lang="pt-BR" dirty="0" smtClean="0">
                <a:solidFill>
                  <a:srgbClr val="FF0000"/>
                </a:solidFill>
              </a:rPr>
              <a:t> III </a:t>
            </a:r>
            <a:r>
              <a:rPr lang="pt-BR" dirty="0" smtClean="0"/>
              <a:t>neutraliza todos os fatores de coagulação, além da trombina ao ligar a uma molécula semelhante a </a:t>
            </a:r>
            <a:r>
              <a:rPr lang="pt-BR" b="1" i="1" dirty="0" smtClean="0"/>
              <a:t>heparina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co-fator</a:t>
            </a:r>
            <a:r>
              <a:rPr lang="pt-BR" dirty="0" smtClean="0">
                <a:solidFill>
                  <a:srgbClr val="FF0000"/>
                </a:solidFill>
              </a:rPr>
              <a:t> II da heparina </a:t>
            </a:r>
            <a:r>
              <a:rPr lang="pt-BR" dirty="0" smtClean="0"/>
              <a:t>inibe apenas a trombina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proteínas C e S</a:t>
            </a:r>
            <a:r>
              <a:rPr lang="pt-BR" dirty="0" smtClean="0"/>
              <a:t>, dependentes da vitamina K, inativam os fatores Va e </a:t>
            </a:r>
            <a:r>
              <a:rPr lang="pt-BR" dirty="0" err="1" smtClean="0"/>
              <a:t>VIIIa</a:t>
            </a:r>
            <a:r>
              <a:rPr lang="pt-BR" dirty="0" smtClean="0"/>
              <a:t>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trombomodulina</a:t>
            </a:r>
            <a:r>
              <a:rPr lang="pt-BR" dirty="0" smtClean="0"/>
              <a:t> ativa a </a:t>
            </a:r>
            <a:r>
              <a:rPr lang="pt-BR" dirty="0" err="1" smtClean="0"/>
              <a:t>proteina</a:t>
            </a:r>
            <a:r>
              <a:rPr lang="pt-BR" dirty="0" smtClean="0"/>
              <a:t> C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Inibidor da via do fator tecidual (TFPI)</a:t>
            </a:r>
            <a:r>
              <a:rPr lang="pt-BR" dirty="0" smtClean="0"/>
              <a:t>, secretado pelo endotélio, inativa os fatores </a:t>
            </a:r>
            <a:r>
              <a:rPr lang="pt-BR" dirty="0" err="1" smtClean="0"/>
              <a:t>VIIa</a:t>
            </a:r>
            <a:r>
              <a:rPr lang="pt-BR" dirty="0" smtClean="0"/>
              <a:t> E </a:t>
            </a:r>
            <a:r>
              <a:rPr lang="pt-BR" dirty="0" err="1" smtClean="0"/>
              <a:t>Xa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49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pt-BR" dirty="0" err="1" smtClean="0"/>
              <a:t>Fibrinólise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968552"/>
          </a:xfrm>
        </p:spPr>
        <p:txBody>
          <a:bodyPr/>
          <a:lstStyle/>
          <a:p>
            <a:pPr marL="68580" indent="0">
              <a:buNone/>
            </a:pPr>
            <a:endParaRPr lang="pt-BR" dirty="0" smtClean="0"/>
          </a:p>
          <a:p>
            <a:r>
              <a:rPr lang="pt-BR" dirty="0" err="1" smtClean="0"/>
              <a:t>tPA</a:t>
            </a:r>
            <a:r>
              <a:rPr lang="pt-BR" dirty="0" smtClean="0"/>
              <a:t>, Upa, </a:t>
            </a:r>
            <a:r>
              <a:rPr lang="pt-BR" dirty="0" err="1" smtClean="0"/>
              <a:t>calicreína</a:t>
            </a:r>
            <a:r>
              <a:rPr lang="pt-BR" dirty="0" smtClean="0"/>
              <a:t>,  </a:t>
            </a:r>
            <a:r>
              <a:rPr lang="pt-BR" dirty="0" err="1" smtClean="0"/>
              <a:t>elastase</a:t>
            </a:r>
            <a:r>
              <a:rPr lang="pt-BR" dirty="0" smtClean="0"/>
              <a:t> dos neutrófilos, </a:t>
            </a:r>
            <a:r>
              <a:rPr lang="pt-BR" dirty="0" err="1" smtClean="0"/>
              <a:t>estreptoquinase</a:t>
            </a:r>
            <a:endParaRPr lang="pt-BR" dirty="0" smtClean="0"/>
          </a:p>
          <a:p>
            <a:r>
              <a:rPr lang="pt-BR" dirty="0" smtClean="0"/>
              <a:t>Converte </a:t>
            </a:r>
            <a:r>
              <a:rPr lang="pt-BR" dirty="0" err="1" smtClean="0"/>
              <a:t>plasminogênio</a:t>
            </a:r>
            <a:r>
              <a:rPr lang="pt-BR" dirty="0" smtClean="0"/>
              <a:t> em </a:t>
            </a:r>
            <a:r>
              <a:rPr lang="pt-BR" b="1" dirty="0" err="1" smtClean="0"/>
              <a:t>plasmina</a:t>
            </a:r>
            <a:r>
              <a:rPr lang="pt-BR" dirty="0" smtClean="0"/>
              <a:t> que degrada fibrina, fibrinogênio e os fatores II, VII e VIII</a:t>
            </a:r>
          </a:p>
          <a:p>
            <a:r>
              <a:rPr lang="pt-BR" dirty="0" smtClean="0"/>
              <a:t>Libera </a:t>
            </a:r>
            <a:r>
              <a:rPr lang="pt-BR" i="1" dirty="0" smtClean="0"/>
              <a:t>os subprodutos da fibrina </a:t>
            </a:r>
            <a:r>
              <a:rPr lang="pt-BR" dirty="0" smtClean="0"/>
              <a:t>(FSP) – </a:t>
            </a:r>
            <a:r>
              <a:rPr lang="pt-BR" i="1" u="sng" dirty="0" smtClean="0"/>
              <a:t>fibrina D-</a:t>
            </a:r>
            <a:r>
              <a:rPr lang="pt-BR" i="1" u="sng" dirty="0" err="1" smtClean="0"/>
              <a:t>dimer</a:t>
            </a:r>
            <a:endParaRPr lang="pt-BR" i="1" u="sng" dirty="0"/>
          </a:p>
        </p:txBody>
      </p:sp>
    </p:spTree>
    <p:extLst>
      <p:ext uri="{BB962C8B-B14F-4D97-AF65-F5344CB8AC3E}">
        <p14:creationId xmlns:p14="http://schemas.microsoft.com/office/powerpoint/2010/main" xmlns="" val="36131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D. Trombos e eventos antitrombótico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8208912" cy="4464496"/>
          </a:xfrm>
        </p:spPr>
      </p:pic>
    </p:spTree>
    <p:extLst>
      <p:ext uri="{BB962C8B-B14F-4D97-AF65-F5344CB8AC3E}">
        <p14:creationId xmlns:p14="http://schemas.microsoft.com/office/powerpoint/2010/main" xmlns="" val="4785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pt-BR" dirty="0" smtClean="0"/>
              <a:t>E a vitamina K?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r>
              <a:rPr lang="pt-BR" dirty="0" smtClean="0"/>
              <a:t>Essencial para formação dos fatores de  II, VII, IX e X. </a:t>
            </a:r>
          </a:p>
          <a:p>
            <a:r>
              <a:rPr lang="pt-BR" dirty="0" smtClean="0"/>
              <a:t> a Vitamina K reduzida(</a:t>
            </a:r>
            <a:r>
              <a:rPr lang="pt-BR" dirty="0" err="1" smtClean="0"/>
              <a:t>hidroquinona</a:t>
            </a:r>
            <a:r>
              <a:rPr lang="pt-BR" dirty="0" smtClean="0"/>
              <a:t>) atua como </a:t>
            </a:r>
            <a:r>
              <a:rPr lang="pt-BR" dirty="0" err="1" smtClean="0"/>
              <a:t>co-fator</a:t>
            </a:r>
            <a:r>
              <a:rPr lang="pt-BR" dirty="0" smtClean="0"/>
              <a:t> da conversão de ácido glutâmico em ácido gama-</a:t>
            </a:r>
            <a:r>
              <a:rPr lang="pt-BR" dirty="0" err="1" smtClean="0"/>
              <a:t>carboxiglutâmico</a:t>
            </a:r>
            <a:r>
              <a:rPr lang="pt-BR" dirty="0" smtClean="0"/>
              <a:t>, radical presente nos fatores acima.</a:t>
            </a:r>
          </a:p>
          <a:p>
            <a:r>
              <a:rPr lang="pt-BR" dirty="0" smtClean="0"/>
              <a:t>A proteína C e S são vitamina K-dependentes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varfarina</a:t>
            </a:r>
            <a:r>
              <a:rPr lang="pt-BR" dirty="0" smtClean="0"/>
              <a:t> inibe a vitamina K-</a:t>
            </a:r>
            <a:r>
              <a:rPr lang="pt-BR" dirty="0" err="1" smtClean="0"/>
              <a:t>redutase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891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24744" cy="1143000"/>
          </a:xfrm>
        </p:spPr>
        <p:txBody>
          <a:bodyPr/>
          <a:lstStyle/>
          <a:p>
            <a:r>
              <a:rPr lang="pt-BR" dirty="0" smtClean="0"/>
              <a:t>Trombose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4968552"/>
          </a:xfrm>
        </p:spPr>
        <p:txBody>
          <a:bodyPr/>
          <a:lstStyle/>
          <a:p>
            <a:r>
              <a:rPr lang="pt-BR" dirty="0" smtClean="0"/>
              <a:t>Oposto patológico à hemostasia</a:t>
            </a:r>
          </a:p>
          <a:p>
            <a:r>
              <a:rPr lang="pt-BR" dirty="0" smtClean="0"/>
              <a:t>Tríade de </a:t>
            </a:r>
            <a:r>
              <a:rPr lang="pt-BR" dirty="0" err="1" smtClean="0"/>
              <a:t>Virchow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0888"/>
            <a:ext cx="8208912" cy="44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4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pt-BR" dirty="0" smtClean="0"/>
              <a:t>Tríade de </a:t>
            </a:r>
            <a:r>
              <a:rPr lang="pt-BR" dirty="0" err="1" smtClean="0"/>
              <a:t>Virchow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896544"/>
          </a:xfrm>
        </p:spPr>
        <p:txBody>
          <a:bodyPr/>
          <a:lstStyle/>
          <a:p>
            <a:r>
              <a:rPr lang="pt-BR" b="1" dirty="0" smtClean="0"/>
              <a:t>Disfunção endotelial</a:t>
            </a:r>
            <a:r>
              <a:rPr lang="pt-BR" dirty="0" smtClean="0"/>
              <a:t>: lesão ou estresse hemodinâmico</a:t>
            </a:r>
          </a:p>
          <a:p>
            <a:r>
              <a:rPr lang="pt-BR" b="1" dirty="0" smtClean="0"/>
              <a:t>Alteração de fluxo</a:t>
            </a:r>
            <a:r>
              <a:rPr lang="pt-BR" dirty="0" smtClean="0"/>
              <a:t>: turbulência (arterial e cardíaco) ou estase (venoso). 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Rompe o fluxo laminar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Prejudica a diluição dos fatores pró-coagulantes e o fluxo dos </a:t>
            </a:r>
            <a:r>
              <a:rPr lang="pt-BR" dirty="0" err="1" smtClean="0"/>
              <a:t>anti-coagulantes</a:t>
            </a:r>
            <a:endParaRPr lang="pt-BR" dirty="0" smtClean="0"/>
          </a:p>
          <a:p>
            <a:r>
              <a:rPr lang="pt-BR" b="1" dirty="0" err="1" smtClean="0"/>
              <a:t>Hipercoagulabilidade</a:t>
            </a:r>
            <a:r>
              <a:rPr lang="pt-BR" b="1" dirty="0" smtClean="0"/>
              <a:t>: </a:t>
            </a:r>
            <a:r>
              <a:rPr lang="pt-BR" dirty="0" smtClean="0"/>
              <a:t>disfunções primárias ou secundárias. Multifatorial</a:t>
            </a:r>
            <a:endParaRPr lang="pt-BR" b="1" dirty="0" smtClean="0"/>
          </a:p>
          <a:p>
            <a:pPr marL="52578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71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24744" cy="1143000"/>
          </a:xfrm>
        </p:spPr>
        <p:txBody>
          <a:bodyPr/>
          <a:lstStyle/>
          <a:p>
            <a:r>
              <a:rPr lang="pt-BR" dirty="0" smtClean="0"/>
              <a:t>TROMBOS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3057148" cy="639762"/>
          </a:xfrm>
        </p:spPr>
        <p:txBody>
          <a:bodyPr/>
          <a:lstStyle/>
          <a:p>
            <a:r>
              <a:rPr lang="pt-BR" dirty="0" smtClean="0"/>
              <a:t>TROMBO ARTERIAL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32448" cy="4536503"/>
          </a:xfrm>
        </p:spPr>
        <p:txBody>
          <a:bodyPr>
            <a:normAutofit/>
          </a:bodyPr>
          <a:lstStyle/>
          <a:p>
            <a:r>
              <a:rPr lang="pt-BR" dirty="0" smtClean="0"/>
              <a:t>Turbulência ou estase</a:t>
            </a:r>
          </a:p>
          <a:p>
            <a:r>
              <a:rPr lang="pt-BR" dirty="0" smtClean="0"/>
              <a:t>Trombo branco</a:t>
            </a:r>
          </a:p>
          <a:p>
            <a:r>
              <a:rPr lang="pt-BR" dirty="0" smtClean="0"/>
              <a:t>Plaquetas e leucócitos</a:t>
            </a:r>
          </a:p>
          <a:p>
            <a:r>
              <a:rPr lang="pt-BR" dirty="0" smtClean="0"/>
              <a:t>Aterosclerose</a:t>
            </a:r>
          </a:p>
          <a:p>
            <a:r>
              <a:rPr lang="pt-BR" dirty="0" smtClean="0"/>
              <a:t>Artérias coronários, cerebrais e </a:t>
            </a:r>
            <a:r>
              <a:rPr lang="pt-BR" dirty="0" err="1" smtClean="0"/>
              <a:t>femurais</a:t>
            </a:r>
            <a:endParaRPr lang="pt-BR" dirty="0" smtClean="0"/>
          </a:p>
          <a:p>
            <a:r>
              <a:rPr lang="pt-BR" dirty="0" err="1" smtClean="0"/>
              <a:t>Embolizam-se</a:t>
            </a:r>
            <a:endParaRPr lang="pt-BR" dirty="0" smtClean="0"/>
          </a:p>
          <a:p>
            <a:r>
              <a:rPr lang="pt-BR" dirty="0" smtClean="0"/>
              <a:t>Obstrução vascular em locais críticos: IAM AVC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3055717" cy="639762"/>
          </a:xfrm>
        </p:spPr>
        <p:txBody>
          <a:bodyPr/>
          <a:lstStyle/>
          <a:p>
            <a:r>
              <a:rPr lang="pt-BR" dirty="0" smtClean="0"/>
              <a:t>TROMBO VENOSO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283968" y="1844824"/>
            <a:ext cx="4176464" cy="453650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Estase</a:t>
            </a:r>
          </a:p>
          <a:p>
            <a:r>
              <a:rPr lang="pt-BR" dirty="0" smtClean="0"/>
              <a:t>Trombo Vermelho</a:t>
            </a:r>
          </a:p>
          <a:p>
            <a:r>
              <a:rPr lang="pt-BR" dirty="0" smtClean="0"/>
              <a:t>Estase de sangue</a:t>
            </a:r>
          </a:p>
          <a:p>
            <a:r>
              <a:rPr lang="pt-BR" dirty="0" smtClean="0"/>
              <a:t>Difusa rede de fibrina com todas as células sanguíneas, mais eritrócitos</a:t>
            </a:r>
          </a:p>
          <a:p>
            <a:r>
              <a:rPr lang="pt-BR" dirty="0" smtClean="0"/>
              <a:t>Veias superficiais e profundas das pernas</a:t>
            </a:r>
          </a:p>
          <a:p>
            <a:r>
              <a:rPr lang="pt-BR" dirty="0" smtClean="0"/>
              <a:t>Causa congestão e edema</a:t>
            </a:r>
          </a:p>
          <a:p>
            <a:r>
              <a:rPr lang="pt-BR" dirty="0" err="1" smtClean="0"/>
              <a:t>Embolizam-se</a:t>
            </a:r>
            <a:r>
              <a:rPr lang="pt-BR" dirty="0" smtClean="0"/>
              <a:t> (pulmão)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907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60840" cy="1440160"/>
          </a:xfrm>
        </p:spPr>
        <p:txBody>
          <a:bodyPr>
            <a:normAutofit/>
          </a:bodyPr>
          <a:lstStyle/>
          <a:p>
            <a:r>
              <a:rPr lang="pt-BR" dirty="0" smtClean="0"/>
              <a:t>Drogas que afetam a hemostasia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539552" y="1916832"/>
            <a:ext cx="8136904" cy="4536504"/>
          </a:xfrm>
        </p:spPr>
        <p:txBody>
          <a:bodyPr/>
          <a:lstStyle/>
          <a:p>
            <a:r>
              <a:rPr lang="pt-BR" dirty="0" smtClean="0"/>
              <a:t>Agem de três possíveis maneiras: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Modifica a formação da rede de fibrina. </a:t>
            </a:r>
            <a:r>
              <a:rPr lang="pt-BR" dirty="0" err="1" smtClean="0"/>
              <a:t>Ex</a:t>
            </a:r>
            <a:r>
              <a:rPr lang="pt-BR" dirty="0" smtClean="0"/>
              <a:t>: </a:t>
            </a:r>
            <a:r>
              <a:rPr lang="pt-BR" dirty="0" err="1" smtClean="0"/>
              <a:t>Varfarina</a:t>
            </a:r>
            <a:r>
              <a:rPr lang="pt-BR" dirty="0" smtClean="0"/>
              <a:t> e Heparina (ATIII)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Modifica a função das plaquetas (trombo branco). </a:t>
            </a:r>
            <a:r>
              <a:rPr lang="pt-BR" dirty="0" err="1" smtClean="0"/>
              <a:t>Ex</a:t>
            </a:r>
            <a:r>
              <a:rPr lang="pt-BR" dirty="0" smtClean="0"/>
              <a:t>: AAS, </a:t>
            </a:r>
            <a:r>
              <a:rPr lang="pt-BR" dirty="0" err="1" smtClean="0"/>
              <a:t>Clopidogrel</a:t>
            </a:r>
            <a:endParaRPr lang="pt-BR" dirty="0" smtClean="0"/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Afeta a remoção da fibrina (</a:t>
            </a:r>
            <a:r>
              <a:rPr lang="pt-BR" dirty="0" err="1" smtClean="0"/>
              <a:t>fibrinólise</a:t>
            </a:r>
            <a:r>
              <a:rPr lang="pt-BR" dirty="0" smtClean="0"/>
              <a:t>). Trombo branco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10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54" y="260649"/>
            <a:ext cx="8277809" cy="62922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BR" dirty="0" smtClean="0"/>
              <a:t>Hemostasia Normal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9075"/>
            <a:ext cx="7920880" cy="4752528"/>
          </a:xfrm>
        </p:spPr>
        <p:txBody>
          <a:bodyPr/>
          <a:lstStyle/>
          <a:p>
            <a:r>
              <a:rPr lang="pt-BR" dirty="0" smtClean="0"/>
              <a:t>Mantém o sangue no estado líquido livre de coágulos nos vasos normais</a:t>
            </a:r>
          </a:p>
          <a:p>
            <a:r>
              <a:rPr lang="pt-BR" dirty="0" smtClean="0"/>
              <a:t>Induz tampão hemostático rápido e localizado na lesão vascular</a:t>
            </a:r>
          </a:p>
          <a:p>
            <a:r>
              <a:rPr lang="pt-BR" dirty="0" smtClean="0"/>
              <a:t>3 principais componentes da hemostasia: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Endotélio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plaquetas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Cascata da coagulação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533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pt-BR" dirty="0" smtClean="0"/>
              <a:t>Destino do Trombo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r>
              <a:rPr lang="pt-BR" b="1" dirty="0" smtClean="0"/>
              <a:t>Propagação</a:t>
            </a:r>
            <a:r>
              <a:rPr lang="pt-BR" dirty="0" smtClean="0"/>
              <a:t>:  acúmulo de plaquetas e fibrina levando a oclusão local</a:t>
            </a:r>
          </a:p>
          <a:p>
            <a:r>
              <a:rPr lang="pt-BR" b="1" dirty="0" smtClean="0"/>
              <a:t>Embolização</a:t>
            </a:r>
            <a:r>
              <a:rPr lang="pt-BR" dirty="0" smtClean="0"/>
              <a:t>: Trombos deslocam-se e viajam a lugares distantes do seu ponto de origem.</a:t>
            </a:r>
          </a:p>
          <a:p>
            <a:r>
              <a:rPr lang="pt-BR" b="1" dirty="0" smtClean="0"/>
              <a:t>Dissolução</a:t>
            </a:r>
            <a:r>
              <a:rPr lang="pt-BR" dirty="0" smtClean="0"/>
              <a:t>: pela atividade fibrinolítica nos trombos recentes (t-PA efetivo por curto prazo)</a:t>
            </a:r>
          </a:p>
          <a:p>
            <a:r>
              <a:rPr lang="pt-BR" b="1" dirty="0" smtClean="0"/>
              <a:t>Organização e recanalização</a:t>
            </a:r>
            <a:r>
              <a:rPr lang="pt-BR" dirty="0" smtClean="0"/>
              <a:t>: fibrose e reestabelecimento do fluxo. (trombos velhos)</a:t>
            </a:r>
          </a:p>
        </p:txBody>
      </p:sp>
    </p:spTree>
    <p:extLst>
      <p:ext uri="{BB962C8B-B14F-4D97-AF65-F5344CB8AC3E}">
        <p14:creationId xmlns:p14="http://schemas.microsoft.com/office/powerpoint/2010/main" xmlns="" val="39148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xmlns="" val="18350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</p:spPr>
        <p:txBody>
          <a:bodyPr>
            <a:normAutofit/>
          </a:bodyPr>
          <a:lstStyle/>
          <a:p>
            <a:r>
              <a:rPr lang="pt-BR" dirty="0" smtClean="0"/>
              <a:t>Endotélio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3353643" cy="89492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Propriedades</a:t>
            </a:r>
          </a:p>
          <a:p>
            <a:r>
              <a:rPr lang="pt-BR" dirty="0" err="1" smtClean="0"/>
              <a:t>Anti-trombóticas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39552" y="2492896"/>
            <a:ext cx="3744416" cy="396044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Endotélio íntegro</a:t>
            </a:r>
          </a:p>
          <a:p>
            <a:r>
              <a:rPr lang="pt-BR" u="sng" dirty="0" smtClean="0"/>
              <a:t>Efeito antiplaquetário </a:t>
            </a:r>
            <a:r>
              <a:rPr lang="pt-BR" dirty="0" smtClean="0"/>
              <a:t>–não exposição MEC</a:t>
            </a:r>
          </a:p>
          <a:p>
            <a:pPr marL="68580" indent="0">
              <a:buNone/>
            </a:pPr>
            <a:r>
              <a:rPr lang="pt-BR" dirty="0" smtClean="0"/>
              <a:t>    - PGI2 E NO</a:t>
            </a:r>
          </a:p>
          <a:p>
            <a:pPr marL="68580" indent="0">
              <a:buNone/>
            </a:pPr>
            <a:r>
              <a:rPr lang="pt-BR" dirty="0"/>
              <a:t> </a:t>
            </a:r>
            <a:r>
              <a:rPr lang="pt-BR" dirty="0" smtClean="0"/>
              <a:t> -degradação do ADP</a:t>
            </a:r>
          </a:p>
          <a:p>
            <a:r>
              <a:rPr lang="pt-BR" u="sng" dirty="0" smtClean="0"/>
              <a:t>Efeito anticoagulante</a:t>
            </a:r>
          </a:p>
          <a:p>
            <a:pPr marL="68580" indent="0">
              <a:buNone/>
            </a:pP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 err="1" smtClean="0"/>
              <a:t>Antitrombina</a:t>
            </a:r>
            <a:r>
              <a:rPr lang="pt-BR" dirty="0" smtClean="0"/>
              <a:t> 3</a:t>
            </a:r>
          </a:p>
          <a:p>
            <a:pPr>
              <a:buFontTx/>
              <a:buChar char="-"/>
            </a:pPr>
            <a:r>
              <a:rPr lang="pt-BR" dirty="0" err="1" smtClean="0"/>
              <a:t>Trombomodulina</a:t>
            </a:r>
            <a:r>
              <a:rPr lang="pt-BR" dirty="0" smtClean="0"/>
              <a:t> (</a:t>
            </a:r>
            <a:r>
              <a:rPr lang="pt-BR" dirty="0" err="1" smtClean="0"/>
              <a:t>proteina</a:t>
            </a:r>
            <a:r>
              <a:rPr lang="pt-BR" dirty="0" smtClean="0"/>
              <a:t> C)</a:t>
            </a:r>
          </a:p>
          <a:p>
            <a:pPr>
              <a:buFontTx/>
              <a:buChar char="-"/>
            </a:pPr>
            <a:r>
              <a:rPr lang="pt-BR" dirty="0" smtClean="0"/>
              <a:t>Inibidor da via do fator tecidual</a:t>
            </a:r>
          </a:p>
          <a:p>
            <a:r>
              <a:rPr lang="pt-BR" u="sng" dirty="0" smtClean="0"/>
              <a:t>Efeito fibrinolítico</a:t>
            </a:r>
          </a:p>
          <a:p>
            <a:pPr marL="68580" indent="0">
              <a:buNone/>
            </a:pPr>
            <a:r>
              <a:rPr lang="pt-BR" u="sng" dirty="0" smtClean="0"/>
              <a:t> </a:t>
            </a:r>
            <a:r>
              <a:rPr lang="pt-BR" dirty="0" smtClean="0"/>
              <a:t>  - t-PA</a:t>
            </a:r>
            <a:endParaRPr lang="pt-BR" u="sng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415757" cy="86409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Propriedades </a:t>
            </a:r>
          </a:p>
          <a:p>
            <a:r>
              <a:rPr lang="pt-BR" dirty="0" smtClean="0"/>
              <a:t>pró-</a:t>
            </a:r>
            <a:r>
              <a:rPr lang="pt-BR" dirty="0" err="1" smtClean="0"/>
              <a:t>trombotícas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152" y="2420888"/>
            <a:ext cx="4031304" cy="4104456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Endotélio lesionado</a:t>
            </a:r>
          </a:p>
          <a:p>
            <a:r>
              <a:rPr lang="pt-BR" u="sng" dirty="0" smtClean="0"/>
              <a:t>Efeito </a:t>
            </a:r>
            <a:r>
              <a:rPr lang="pt-BR" u="sng" dirty="0" err="1" smtClean="0"/>
              <a:t>plaquetário</a:t>
            </a:r>
            <a:endParaRPr lang="pt-BR" u="sng" dirty="0" smtClean="0"/>
          </a:p>
          <a:p>
            <a:pPr>
              <a:buFontTx/>
              <a:buChar char="-"/>
            </a:pPr>
            <a:r>
              <a:rPr lang="pt-BR" dirty="0" smtClean="0"/>
              <a:t>Exposição da MEC</a:t>
            </a:r>
          </a:p>
          <a:p>
            <a:pPr>
              <a:buFontTx/>
              <a:buChar char="-"/>
            </a:pPr>
            <a:r>
              <a:rPr lang="pt-BR" dirty="0" smtClean="0"/>
              <a:t>-fator de von </a:t>
            </a:r>
            <a:r>
              <a:rPr lang="pt-BR" dirty="0" err="1" smtClean="0"/>
              <a:t>willebrand</a:t>
            </a:r>
            <a:endParaRPr lang="pt-BR" dirty="0" smtClean="0"/>
          </a:p>
          <a:p>
            <a:r>
              <a:rPr lang="pt-BR" u="sng" dirty="0" smtClean="0"/>
              <a:t>Efeitos pro-coagulantes</a:t>
            </a:r>
          </a:p>
          <a:p>
            <a:pPr>
              <a:buFontTx/>
              <a:buChar char="-"/>
            </a:pPr>
            <a:r>
              <a:rPr lang="pt-BR" dirty="0" smtClean="0"/>
              <a:t>IL-1 </a:t>
            </a:r>
            <a:r>
              <a:rPr lang="pt-BR" dirty="0" err="1" smtClean="0"/>
              <a:t>TNF-a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/>
              <a:t>f</a:t>
            </a:r>
            <a:r>
              <a:rPr lang="pt-BR" dirty="0" smtClean="0"/>
              <a:t>ator tecidual – </a:t>
            </a:r>
            <a:r>
              <a:rPr lang="pt-BR" dirty="0" err="1" smtClean="0"/>
              <a:t>c.c</a:t>
            </a:r>
            <a:r>
              <a:rPr lang="pt-BR" dirty="0" smtClean="0"/>
              <a:t>. extrínseca</a:t>
            </a:r>
          </a:p>
          <a:p>
            <a:r>
              <a:rPr lang="pt-BR" u="sng" dirty="0" smtClean="0"/>
              <a:t>Efeitos </a:t>
            </a:r>
            <a:r>
              <a:rPr lang="pt-BR" u="sng" dirty="0" err="1" smtClean="0"/>
              <a:t>anti-fibrinolítico</a:t>
            </a:r>
            <a:endParaRPr lang="pt-BR" u="sng" dirty="0" smtClean="0"/>
          </a:p>
          <a:p>
            <a:pPr marL="68580" indent="0">
              <a:buNone/>
            </a:pPr>
            <a:r>
              <a:rPr lang="pt-BR" dirty="0" smtClean="0"/>
              <a:t>- </a:t>
            </a:r>
            <a:r>
              <a:rPr lang="pt-BR" dirty="0" err="1" smtClean="0"/>
              <a:t>PAIs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41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</p:spPr>
        <p:txBody>
          <a:bodyPr/>
          <a:lstStyle/>
          <a:p>
            <a:r>
              <a:rPr lang="pt-BR" dirty="0" smtClean="0"/>
              <a:t>Endotélio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3" cy="5040560"/>
          </a:xfrm>
        </p:spPr>
      </p:pic>
    </p:spTree>
    <p:extLst>
      <p:ext uri="{BB962C8B-B14F-4D97-AF65-F5344CB8AC3E}">
        <p14:creationId xmlns:p14="http://schemas.microsoft.com/office/powerpoint/2010/main" xmlns="" val="2747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12955"/>
            <a:ext cx="8280920" cy="4406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/>
          <a:lstStyle/>
          <a:p>
            <a:r>
              <a:rPr lang="pt-BR" dirty="0" smtClean="0"/>
              <a:t>A. Vasoconstrição arteriolar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/>
          <a:lstStyle/>
          <a:p>
            <a:r>
              <a:rPr lang="pt-BR" dirty="0" smtClean="0"/>
              <a:t>Mecanismos </a:t>
            </a:r>
            <a:r>
              <a:rPr lang="pt-BR" dirty="0" err="1" smtClean="0"/>
              <a:t>neurogênios</a:t>
            </a:r>
            <a:r>
              <a:rPr lang="pt-BR" dirty="0" smtClean="0"/>
              <a:t> reflexos após lesão inicial</a:t>
            </a:r>
          </a:p>
          <a:p>
            <a:r>
              <a:rPr lang="pt-BR" dirty="0" err="1" smtClean="0"/>
              <a:t>Endotelina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117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B.Hemostasia</a:t>
            </a:r>
            <a:r>
              <a:rPr lang="pt-BR" dirty="0" smtClean="0"/>
              <a:t> primária- plaquetas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8965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Exposição da MEC: Fator de von </a:t>
            </a:r>
            <a:r>
              <a:rPr lang="pt-BR" dirty="0" err="1" smtClean="0"/>
              <a:t>Wllebrand</a:t>
            </a:r>
            <a:r>
              <a:rPr lang="pt-BR" dirty="0" smtClean="0"/>
              <a:t>- receptor </a:t>
            </a:r>
            <a:r>
              <a:rPr lang="pt-BR" dirty="0" err="1" smtClean="0"/>
              <a:t>GPIb</a:t>
            </a:r>
            <a:endParaRPr lang="pt-BR" dirty="0" smtClean="0"/>
          </a:p>
          <a:p>
            <a:r>
              <a:rPr lang="pt-BR" b="1" dirty="0" smtClean="0"/>
              <a:t>Adesão e ativação</a:t>
            </a:r>
            <a:endParaRPr lang="pt-BR" dirty="0" smtClean="0"/>
          </a:p>
          <a:p>
            <a:r>
              <a:rPr lang="pt-BR" b="1" dirty="0" smtClean="0"/>
              <a:t>Alteração da forma </a:t>
            </a:r>
            <a:r>
              <a:rPr lang="pt-BR" b="1" dirty="0"/>
              <a:t>e Secreção</a:t>
            </a:r>
            <a:r>
              <a:rPr lang="pt-BR" dirty="0"/>
              <a:t> de mediadores pré-formados (ADP E Cálcio) e síntese de mediadores (</a:t>
            </a:r>
            <a:r>
              <a:rPr lang="pt-BR" dirty="0" smtClean="0"/>
              <a:t>TXA2 </a:t>
            </a:r>
            <a:r>
              <a:rPr lang="pt-BR" dirty="0"/>
              <a:t>e PAF)</a:t>
            </a:r>
          </a:p>
          <a:p>
            <a:r>
              <a:rPr lang="pt-BR" b="1" dirty="0" smtClean="0"/>
              <a:t>agregação </a:t>
            </a:r>
            <a:r>
              <a:rPr lang="pt-BR" b="1" dirty="0" err="1" smtClean="0"/>
              <a:t>plaquetária</a:t>
            </a:r>
            <a:r>
              <a:rPr lang="pt-BR" b="1" dirty="0" smtClean="0"/>
              <a:t> </a:t>
            </a:r>
            <a:r>
              <a:rPr lang="pt-BR" dirty="0" smtClean="0"/>
              <a:t>(pontes de fibrinogênio- </a:t>
            </a:r>
            <a:r>
              <a:rPr lang="pt-BR" dirty="0" err="1" smtClean="0"/>
              <a:t>IIb</a:t>
            </a:r>
            <a:r>
              <a:rPr lang="pt-BR" dirty="0" smtClean="0"/>
              <a:t>/</a:t>
            </a:r>
            <a:r>
              <a:rPr lang="pt-BR" dirty="0" err="1" smtClean="0"/>
              <a:t>IIIa</a:t>
            </a:r>
            <a:r>
              <a:rPr lang="pt-BR" dirty="0" smtClean="0"/>
              <a:t>)</a:t>
            </a:r>
          </a:p>
          <a:p>
            <a:r>
              <a:rPr lang="pt-BR" dirty="0" smtClean="0"/>
              <a:t>Secreção de fatores de coagulação: Va e fibrinogênio.</a:t>
            </a:r>
          </a:p>
          <a:p>
            <a:r>
              <a:rPr lang="pt-BR" dirty="0" smtClean="0"/>
              <a:t>As plaquetas ativadas expõem os </a:t>
            </a:r>
            <a:r>
              <a:rPr lang="pt-BR" b="1" dirty="0" smtClean="0"/>
              <a:t>fosfolipídios</a:t>
            </a:r>
            <a:r>
              <a:rPr lang="pt-BR" dirty="0" smtClean="0"/>
              <a:t> de carga negativa.</a:t>
            </a:r>
          </a:p>
          <a:p>
            <a:r>
              <a:rPr lang="pt-BR" dirty="0" smtClean="0"/>
              <a:t>Formação de fibrina- hemostasia secundária</a:t>
            </a:r>
          </a:p>
        </p:txBody>
      </p:sp>
    </p:spTree>
    <p:extLst>
      <p:ext uri="{BB962C8B-B14F-4D97-AF65-F5344CB8AC3E}">
        <p14:creationId xmlns:p14="http://schemas.microsoft.com/office/powerpoint/2010/main" xmlns="" val="15216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B. </a:t>
            </a:r>
            <a:r>
              <a:rPr lang="pt-BR" dirty="0" err="1" smtClean="0"/>
              <a:t>Hemostase</a:t>
            </a:r>
            <a:r>
              <a:rPr lang="pt-BR" dirty="0" smtClean="0"/>
              <a:t> primária – plaquetas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2" cy="4739838"/>
          </a:xfrm>
        </p:spPr>
      </p:pic>
    </p:spTree>
    <p:extLst>
      <p:ext uri="{BB962C8B-B14F-4D97-AF65-F5344CB8AC3E}">
        <p14:creationId xmlns:p14="http://schemas.microsoft.com/office/powerpoint/2010/main" xmlns="" val="12463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862" y="360006"/>
            <a:ext cx="7024744" cy="1143000"/>
          </a:xfrm>
        </p:spPr>
        <p:txBody>
          <a:bodyPr/>
          <a:lstStyle/>
          <a:p>
            <a:r>
              <a:rPr lang="pt-BR" dirty="0" smtClean="0"/>
              <a:t>C. Hemostasia Secundária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3" cy="5040560"/>
          </a:xfrm>
        </p:spPr>
      </p:pic>
    </p:spTree>
    <p:extLst>
      <p:ext uri="{BB962C8B-B14F-4D97-AF65-F5344CB8AC3E}">
        <p14:creationId xmlns:p14="http://schemas.microsoft.com/office/powerpoint/2010/main" xmlns="" val="24687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24744" cy="1143000"/>
          </a:xfrm>
        </p:spPr>
        <p:txBody>
          <a:bodyPr/>
          <a:lstStyle/>
          <a:p>
            <a:r>
              <a:rPr lang="pt-BR" dirty="0" smtClean="0"/>
              <a:t>Cascata da Coagulação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504056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Conversão do fibrinogênio em fibrina por uma complexa cascata enzimática.</a:t>
            </a:r>
          </a:p>
          <a:p>
            <a:r>
              <a:rPr lang="pt-BR" dirty="0" smtClean="0"/>
              <a:t>Mecanismo de amplificação.</a:t>
            </a:r>
          </a:p>
          <a:p>
            <a:r>
              <a:rPr lang="pt-BR" dirty="0" smtClean="0"/>
              <a:t>Os fosfolipídios ácidos (de carga negativa) atuam como catalisadores de superfície(PL).</a:t>
            </a:r>
          </a:p>
          <a:p>
            <a:r>
              <a:rPr lang="pt-BR" dirty="0" smtClean="0"/>
              <a:t>O cálcio permite a união do substrato com o seu catalisador</a:t>
            </a:r>
          </a:p>
          <a:p>
            <a:r>
              <a:rPr lang="pt-BR" dirty="0" smtClean="0"/>
              <a:t>Via intrínseca: todos os componentes estão no sangue (in vitro).</a:t>
            </a:r>
          </a:p>
          <a:p>
            <a:pPr marL="68580" indent="0">
              <a:buNone/>
            </a:pPr>
            <a:r>
              <a:rPr lang="pt-BR" dirty="0" smtClean="0"/>
              <a:t>Fatores da via de contato (XII- fator de </a:t>
            </a:r>
            <a:r>
              <a:rPr lang="pt-BR" dirty="0" err="1" smtClean="0"/>
              <a:t>Hageman</a:t>
            </a:r>
            <a:r>
              <a:rPr lang="pt-BR" dirty="0" smtClean="0"/>
              <a:t> e XI)</a:t>
            </a:r>
          </a:p>
          <a:p>
            <a:r>
              <a:rPr lang="pt-BR" dirty="0" smtClean="0"/>
              <a:t>Via extrínseca: componentes externos ao sangue(via in vivo).</a:t>
            </a:r>
          </a:p>
          <a:p>
            <a:pPr marL="68580" indent="0">
              <a:buNone/>
            </a:pPr>
            <a:r>
              <a:rPr lang="pt-BR" dirty="0" smtClean="0"/>
              <a:t>Fatores tecidual e </a:t>
            </a:r>
            <a:r>
              <a:rPr lang="pt-BR" dirty="0" err="1" smtClean="0"/>
              <a:t>VIIa</a:t>
            </a:r>
            <a:r>
              <a:rPr lang="pt-BR" dirty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889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2619</TotalTime>
  <Words>773</Words>
  <Application>Microsoft Office PowerPoint</Application>
  <PresentationFormat>Apresentação na tela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Austin</vt:lpstr>
      <vt:lpstr>Hemostasia e trombose</vt:lpstr>
      <vt:lpstr>Hemostasia Normal</vt:lpstr>
      <vt:lpstr>Endotélio</vt:lpstr>
      <vt:lpstr>Endotélio</vt:lpstr>
      <vt:lpstr>A. Vasoconstrição arteriolar</vt:lpstr>
      <vt:lpstr>B.Hemostasia primária- plaquetas</vt:lpstr>
      <vt:lpstr>B. Hemostase primária – plaquetas</vt:lpstr>
      <vt:lpstr>C. Hemostasia Secundária</vt:lpstr>
      <vt:lpstr>Cascata da Coagulação</vt:lpstr>
      <vt:lpstr>Slide 10</vt:lpstr>
      <vt:lpstr>Trombina ( IIa)</vt:lpstr>
      <vt:lpstr>Inibidores enzimáticos da coagulação</vt:lpstr>
      <vt:lpstr>Fibrinólise</vt:lpstr>
      <vt:lpstr>D. Trombos e eventos antitrombótico</vt:lpstr>
      <vt:lpstr>E a vitamina K?</vt:lpstr>
      <vt:lpstr>Trombose</vt:lpstr>
      <vt:lpstr>Tríade de Virchow</vt:lpstr>
      <vt:lpstr>TROMBOS</vt:lpstr>
      <vt:lpstr>Drogas que afetam a hemostasia</vt:lpstr>
      <vt:lpstr>Destino do Trombo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Hemostasia e trombose</dc:title>
  <dc:creator>Maité</dc:creator>
  <cp:lastModifiedBy>Dr Milton</cp:lastModifiedBy>
  <cp:revision>51</cp:revision>
  <dcterms:created xsi:type="dcterms:W3CDTF">2013-12-01T20:25:17Z</dcterms:created>
  <dcterms:modified xsi:type="dcterms:W3CDTF">2013-12-21T11:41:46Z</dcterms:modified>
</cp:coreProperties>
</file>