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9"/>
  </p:notesMasterIdLst>
  <p:sldIdLst>
    <p:sldId id="313" r:id="rId2"/>
    <p:sldId id="300" r:id="rId3"/>
    <p:sldId id="301" r:id="rId4"/>
    <p:sldId id="302" r:id="rId5"/>
    <p:sldId id="303" r:id="rId6"/>
    <p:sldId id="304" r:id="rId7"/>
    <p:sldId id="305" r:id="rId8"/>
    <p:sldId id="306" r:id="rId9"/>
    <p:sldId id="307" r:id="rId10"/>
    <p:sldId id="308" r:id="rId11"/>
    <p:sldId id="309" r:id="rId12"/>
    <p:sldId id="31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8" r:id="rId26"/>
    <p:sldId id="259" r:id="rId27"/>
    <p:sldId id="260" r:id="rId28"/>
    <p:sldId id="267" r:id="rId29"/>
    <p:sldId id="265" r:id="rId30"/>
    <p:sldId id="264" r:id="rId31"/>
    <p:sldId id="280" r:id="rId32"/>
    <p:sldId id="321" r:id="rId33"/>
    <p:sldId id="322" r:id="rId34"/>
    <p:sldId id="278" r:id="rId35"/>
    <p:sldId id="279" r:id="rId36"/>
    <p:sldId id="268" r:id="rId37"/>
    <p:sldId id="269" r:id="rId38"/>
    <p:sldId id="270" r:id="rId39"/>
    <p:sldId id="277" r:id="rId40"/>
    <p:sldId id="274" r:id="rId41"/>
    <p:sldId id="271" r:id="rId42"/>
    <p:sldId id="272" r:id="rId43"/>
    <p:sldId id="273" r:id="rId44"/>
    <p:sldId id="275" r:id="rId45"/>
    <p:sldId id="293" r:id="rId46"/>
    <p:sldId id="294" r:id="rId47"/>
    <p:sldId id="295" r:id="rId48"/>
    <p:sldId id="296" r:id="rId49"/>
    <p:sldId id="297" r:id="rId50"/>
    <p:sldId id="314" r:id="rId51"/>
    <p:sldId id="315" r:id="rId52"/>
    <p:sldId id="316" r:id="rId53"/>
    <p:sldId id="317" r:id="rId54"/>
    <p:sldId id="318" r:id="rId55"/>
    <p:sldId id="320" r:id="rId56"/>
    <p:sldId id="319" r:id="rId57"/>
    <p:sldId id="323" r:id="rId58"/>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65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DEEF6B-C6F4-408F-8C5F-C7F07FE188A0}" type="datetimeFigureOut">
              <a:rPr lang="pt-BR" smtClean="0"/>
              <a:pPr/>
              <a:t>15/01/2015</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0947F5-484E-4E4A-BA81-388D36FC357C}" type="slidenum">
              <a:rPr lang="pt-BR" smtClean="0"/>
              <a:pPr/>
              <a:t>‹nº›</a:t>
            </a:fld>
            <a:endParaRPr lang="pt-BR"/>
          </a:p>
        </p:txBody>
      </p:sp>
    </p:spTree>
    <p:extLst>
      <p:ext uri="{BB962C8B-B14F-4D97-AF65-F5344CB8AC3E}">
        <p14:creationId xmlns:p14="http://schemas.microsoft.com/office/powerpoint/2010/main" val="3879155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FDB740DB-827B-48E6-A366-A7AD36862AEB}" type="slidenum">
              <a:rPr lang="pt-BR"/>
              <a:pPr/>
              <a:t>45</a:t>
            </a:fld>
            <a:endParaRPr lang="pt-BR"/>
          </a:p>
        </p:txBody>
      </p:sp>
      <p:sp>
        <p:nvSpPr>
          <p:cNvPr id="8193"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8194" name="Rectangle 2"/>
          <p:cNvSpPr txBox="1">
            <a:spLocks noGrp="1" noChangeArrowheads="1"/>
          </p:cNvSpPr>
          <p:nvPr>
            <p:ph type="body" idx="1"/>
          </p:nvPr>
        </p:nvSpPr>
        <p:spPr bwMode="auto">
          <a:xfrm>
            <a:off x="685512" y="4343230"/>
            <a:ext cx="5486976" cy="4115139"/>
          </a:xfrm>
          <a:prstGeom prst="rect">
            <a:avLst/>
          </a:prstGeom>
          <a:noFill/>
          <a:ln cap="flat">
            <a:round/>
            <a:headEnd/>
            <a:tailEnd/>
          </a:ln>
        </p:spPr>
        <p:txBody>
          <a:bodyPr wrap="none" anchor="ctr"/>
          <a:lstStyle/>
          <a:p>
            <a:endParaRPr lang="pt-BR"/>
          </a:p>
        </p:txBody>
      </p:sp>
    </p:spTree>
    <p:extLst>
      <p:ext uri="{BB962C8B-B14F-4D97-AF65-F5344CB8AC3E}">
        <p14:creationId xmlns:p14="http://schemas.microsoft.com/office/powerpoint/2010/main" val="2710556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EBA01C19-436A-42A4-97F1-357ACAA6AD35}" type="slidenum">
              <a:rPr lang="pt-BR"/>
              <a:pPr/>
              <a:t>46</a:t>
            </a:fld>
            <a:endParaRPr lang="pt-BR"/>
          </a:p>
        </p:txBody>
      </p:sp>
      <p:sp>
        <p:nvSpPr>
          <p:cNvPr id="9217"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9218" name="Rectangle 2"/>
          <p:cNvSpPr txBox="1">
            <a:spLocks noGrp="1" noChangeArrowheads="1"/>
          </p:cNvSpPr>
          <p:nvPr>
            <p:ph type="body" idx="1"/>
          </p:nvPr>
        </p:nvSpPr>
        <p:spPr bwMode="auto">
          <a:xfrm>
            <a:off x="685512" y="4343230"/>
            <a:ext cx="5486976" cy="4115139"/>
          </a:xfrm>
          <a:prstGeom prst="rect">
            <a:avLst/>
          </a:prstGeom>
          <a:noFill/>
          <a:ln cap="flat">
            <a:round/>
            <a:headEnd/>
            <a:tailEnd/>
          </a:ln>
        </p:spPr>
        <p:txBody>
          <a:bodyPr wrap="none" anchor="ctr"/>
          <a:lstStyle/>
          <a:p>
            <a:endParaRPr lang="pt-BR"/>
          </a:p>
        </p:txBody>
      </p:sp>
    </p:spTree>
    <p:extLst>
      <p:ext uri="{BB962C8B-B14F-4D97-AF65-F5344CB8AC3E}">
        <p14:creationId xmlns:p14="http://schemas.microsoft.com/office/powerpoint/2010/main" val="724699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2DE49DBD-B223-45BB-9ACB-43FD2C15E1D5}" type="slidenum">
              <a:rPr lang="pt-BR"/>
              <a:pPr/>
              <a:t>47</a:t>
            </a:fld>
            <a:endParaRPr lang="pt-BR"/>
          </a:p>
        </p:txBody>
      </p:sp>
      <p:sp>
        <p:nvSpPr>
          <p:cNvPr id="10241"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10242" name="Rectangle 2"/>
          <p:cNvSpPr txBox="1">
            <a:spLocks noGrp="1" noChangeArrowheads="1"/>
          </p:cNvSpPr>
          <p:nvPr>
            <p:ph type="body" idx="1"/>
          </p:nvPr>
        </p:nvSpPr>
        <p:spPr bwMode="auto">
          <a:xfrm>
            <a:off x="685512" y="4343230"/>
            <a:ext cx="5486976" cy="4115139"/>
          </a:xfrm>
          <a:prstGeom prst="rect">
            <a:avLst/>
          </a:prstGeom>
          <a:noFill/>
          <a:ln cap="flat">
            <a:round/>
            <a:headEnd/>
            <a:tailEnd/>
          </a:ln>
        </p:spPr>
        <p:txBody>
          <a:bodyPr wrap="none" anchor="ctr"/>
          <a:lstStyle/>
          <a:p>
            <a:endParaRPr lang="pt-BR"/>
          </a:p>
        </p:txBody>
      </p:sp>
    </p:spTree>
    <p:extLst>
      <p:ext uri="{BB962C8B-B14F-4D97-AF65-F5344CB8AC3E}">
        <p14:creationId xmlns:p14="http://schemas.microsoft.com/office/powerpoint/2010/main" val="1347212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45600B55-149C-45AC-BE83-706DA23493B6}" type="slidenum">
              <a:rPr lang="pt-BR"/>
              <a:pPr/>
              <a:t>48</a:t>
            </a:fld>
            <a:endParaRPr lang="pt-BR"/>
          </a:p>
        </p:txBody>
      </p:sp>
      <p:sp>
        <p:nvSpPr>
          <p:cNvPr id="11265"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11266" name="Rectangle 2"/>
          <p:cNvSpPr txBox="1">
            <a:spLocks noGrp="1" noChangeArrowheads="1"/>
          </p:cNvSpPr>
          <p:nvPr>
            <p:ph type="body" idx="1"/>
          </p:nvPr>
        </p:nvSpPr>
        <p:spPr bwMode="auto">
          <a:xfrm>
            <a:off x="685512" y="4343230"/>
            <a:ext cx="5486976" cy="4115139"/>
          </a:xfrm>
          <a:prstGeom prst="rect">
            <a:avLst/>
          </a:prstGeom>
          <a:noFill/>
          <a:ln cap="flat">
            <a:round/>
            <a:headEnd/>
            <a:tailEnd/>
          </a:ln>
        </p:spPr>
        <p:txBody>
          <a:bodyPr wrap="none" anchor="ctr"/>
          <a:lstStyle/>
          <a:p>
            <a:endParaRPr lang="pt-BR"/>
          </a:p>
        </p:txBody>
      </p:sp>
    </p:spTree>
    <p:extLst>
      <p:ext uri="{BB962C8B-B14F-4D97-AF65-F5344CB8AC3E}">
        <p14:creationId xmlns:p14="http://schemas.microsoft.com/office/powerpoint/2010/main" val="2282187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8716FFF6-E04B-4506-A803-2C9F21C4E781}" type="slidenum">
              <a:rPr lang="pt-BR"/>
              <a:pPr/>
              <a:t>49</a:t>
            </a:fld>
            <a:endParaRPr lang="pt-BR"/>
          </a:p>
        </p:txBody>
      </p:sp>
      <p:sp>
        <p:nvSpPr>
          <p:cNvPr id="12289"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12290" name="Rectangle 2"/>
          <p:cNvSpPr txBox="1">
            <a:spLocks noGrp="1" noChangeArrowheads="1"/>
          </p:cNvSpPr>
          <p:nvPr>
            <p:ph type="body" idx="1"/>
          </p:nvPr>
        </p:nvSpPr>
        <p:spPr bwMode="auto">
          <a:xfrm>
            <a:off x="685512" y="4343230"/>
            <a:ext cx="5486976" cy="4115139"/>
          </a:xfrm>
          <a:prstGeom prst="rect">
            <a:avLst/>
          </a:prstGeom>
          <a:noFill/>
          <a:ln cap="flat">
            <a:round/>
            <a:headEnd/>
            <a:tailEnd/>
          </a:ln>
        </p:spPr>
        <p:txBody>
          <a:bodyPr wrap="none" anchor="ctr"/>
          <a:lstStyle/>
          <a:p>
            <a:endParaRPr lang="pt-BR"/>
          </a:p>
        </p:txBody>
      </p:sp>
    </p:spTree>
    <p:extLst>
      <p:ext uri="{BB962C8B-B14F-4D97-AF65-F5344CB8AC3E}">
        <p14:creationId xmlns:p14="http://schemas.microsoft.com/office/powerpoint/2010/main" val="292491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Espaço Reservado para Imagem de Slide 1"/>
          <p:cNvSpPr>
            <a:spLocks noGrp="1" noRot="1" noChangeAspect="1"/>
          </p:cNvSpPr>
          <p:nvPr>
            <p:ph type="sldImg"/>
          </p:nvPr>
        </p:nvSpPr>
        <p:spPr bwMode="auto">
          <a:noFill/>
          <a:ln>
            <a:solidFill>
              <a:srgbClr val="000000"/>
            </a:solidFill>
            <a:miter lim="800000"/>
            <a:headEnd/>
            <a:tailEnd/>
          </a:ln>
        </p:spPr>
      </p:sp>
      <p:sp>
        <p:nvSpPr>
          <p:cNvPr id="34818"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34819"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64B7746-999C-4401-BD41-E19E420F0BFC}" type="slidenum">
              <a:rPr lang="pt-BR">
                <a:cs typeface="Arial" charset="0"/>
              </a:rPr>
              <a:pPr fontAlgn="base">
                <a:spcBef>
                  <a:spcPct val="0"/>
                </a:spcBef>
                <a:spcAft>
                  <a:spcPct val="0"/>
                </a:spcAft>
              </a:pPr>
              <a:t>53</a:t>
            </a:fld>
            <a:endParaRPr lang="pt-BR">
              <a:cs typeface="Arial" charset="0"/>
            </a:endParaRPr>
          </a:p>
        </p:txBody>
      </p:sp>
    </p:spTree>
    <p:extLst>
      <p:ext uri="{BB962C8B-B14F-4D97-AF65-F5344CB8AC3E}">
        <p14:creationId xmlns:p14="http://schemas.microsoft.com/office/powerpoint/2010/main" val="1969341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8" name="Título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pt-BR" smtClean="0"/>
              <a:t>Clique para editar o estilo do título mestre</a:t>
            </a:r>
            <a:endParaRPr kumimoji="0" lang="en-US"/>
          </a:p>
        </p:txBody>
      </p:sp>
      <p:sp>
        <p:nvSpPr>
          <p:cNvPr id="9" name="Subtítulo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28" name="Espaço Reservado para Data 27"/>
          <p:cNvSpPr>
            <a:spLocks noGrp="1"/>
          </p:cNvSpPr>
          <p:nvPr>
            <p:ph type="dt" sz="half" idx="10"/>
          </p:nvPr>
        </p:nvSpPr>
        <p:spPr>
          <a:xfrm>
            <a:off x="6400800" y="6355080"/>
            <a:ext cx="2286000" cy="365760"/>
          </a:xfrm>
        </p:spPr>
        <p:txBody>
          <a:bodyPr/>
          <a:lstStyle>
            <a:lvl1pPr>
              <a:defRPr sz="1400"/>
            </a:lvl1pPr>
          </a:lstStyle>
          <a:p>
            <a:fld id="{DD4454B1-7617-4030-898B-86F430B7F9DD}" type="datetimeFigureOut">
              <a:rPr lang="pt-BR" smtClean="0"/>
              <a:pPr/>
              <a:t>15/01/2015</a:t>
            </a:fld>
            <a:endParaRPr lang="pt-BR"/>
          </a:p>
        </p:txBody>
      </p:sp>
      <p:sp>
        <p:nvSpPr>
          <p:cNvPr id="17" name="Espaço Reservado para Rodapé 16"/>
          <p:cNvSpPr>
            <a:spLocks noGrp="1"/>
          </p:cNvSpPr>
          <p:nvPr>
            <p:ph type="ftr" sz="quarter" idx="11"/>
          </p:nvPr>
        </p:nvSpPr>
        <p:spPr>
          <a:xfrm>
            <a:off x="2898648" y="6355080"/>
            <a:ext cx="3474720" cy="365760"/>
          </a:xfrm>
        </p:spPr>
        <p:txBody>
          <a:bodyPr/>
          <a:lstStyle/>
          <a:p>
            <a:endParaRPr lang="pt-BR"/>
          </a:p>
        </p:txBody>
      </p:sp>
      <p:sp>
        <p:nvSpPr>
          <p:cNvPr id="29" name="Espaço Reservado para Número de Slide 28"/>
          <p:cNvSpPr>
            <a:spLocks noGrp="1"/>
          </p:cNvSpPr>
          <p:nvPr>
            <p:ph type="sldNum" sz="quarter" idx="12"/>
          </p:nvPr>
        </p:nvSpPr>
        <p:spPr>
          <a:xfrm>
            <a:off x="1216152" y="6355080"/>
            <a:ext cx="1219200" cy="365760"/>
          </a:xfrm>
        </p:spPr>
        <p:txBody>
          <a:bodyPr/>
          <a:lstStyle/>
          <a:p>
            <a:fld id="{E531CD7A-5BED-41F8-AEE3-AAE52ECD24E0}" type="slidenum">
              <a:rPr lang="pt-BR" smtClean="0"/>
              <a:pPr/>
              <a:t>‹nº›</a:t>
            </a:fld>
            <a:endParaRPr lang="pt-BR"/>
          </a:p>
        </p:txBody>
      </p:sp>
      <p:sp>
        <p:nvSpPr>
          <p:cNvPr id="21" name="Retângulo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tângulo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tângulo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tângulo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DD4454B1-7617-4030-898B-86F430B7F9DD}" type="datetimeFigureOut">
              <a:rPr lang="pt-BR" smtClean="0"/>
              <a:pPr/>
              <a:t>15/01/2015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531CD7A-5BED-41F8-AEE3-AAE52ECD24E0}"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DD4454B1-7617-4030-898B-86F430B7F9DD}" type="datetimeFigureOut">
              <a:rPr lang="pt-BR" smtClean="0"/>
              <a:pPr/>
              <a:t>15/01/2015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531CD7A-5BED-41F8-AEE3-AAE52ECD24E0}" type="slidenum">
              <a:rPr lang="pt-BR" smtClean="0"/>
              <a:pPr/>
              <a:t>‹nº›</a:t>
            </a:fld>
            <a:endParaRPr lang="pt-BR"/>
          </a:p>
        </p:txBody>
      </p:sp>
      <p:sp>
        <p:nvSpPr>
          <p:cNvPr id="7" name="Conector reto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Triângulo isósceles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Conector reto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4" name="Espaço Reservado para Data 3"/>
          <p:cNvSpPr>
            <a:spLocks noGrp="1"/>
          </p:cNvSpPr>
          <p:nvPr>
            <p:ph type="dt" sz="half" idx="10"/>
          </p:nvPr>
        </p:nvSpPr>
        <p:spPr/>
        <p:txBody>
          <a:bodyPr/>
          <a:lstStyle/>
          <a:p>
            <a:fld id="{DD4454B1-7617-4030-898B-86F430B7F9DD}" type="datetimeFigureOut">
              <a:rPr lang="pt-BR" smtClean="0"/>
              <a:pPr/>
              <a:t>15/01/2015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531CD7A-5BED-41F8-AEE3-AAE52ECD24E0}" type="slidenum">
              <a:rPr lang="pt-BR" smtClean="0"/>
              <a:pPr/>
              <a:t>‹nº›</a:t>
            </a:fld>
            <a:endParaRPr lang="pt-BR"/>
          </a:p>
        </p:txBody>
      </p:sp>
      <p:sp>
        <p:nvSpPr>
          <p:cNvPr id="8" name="Espaço Reservado para Conteúdo 7"/>
          <p:cNvSpPr>
            <a:spLocks noGrp="1"/>
          </p:cNvSpPr>
          <p:nvPr>
            <p:ph sz="quarter" idx="1"/>
          </p:nvPr>
        </p:nvSpPr>
        <p:spPr>
          <a:xfrm>
            <a:off x="457200" y="1219200"/>
            <a:ext cx="8229600" cy="493776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os estilos do texto mestre</a:t>
            </a:r>
          </a:p>
        </p:txBody>
      </p:sp>
      <p:sp>
        <p:nvSpPr>
          <p:cNvPr id="4" name="Espaço Reservado para Data 3"/>
          <p:cNvSpPr>
            <a:spLocks noGrp="1"/>
          </p:cNvSpPr>
          <p:nvPr>
            <p:ph type="dt" sz="half" idx="10"/>
          </p:nvPr>
        </p:nvSpPr>
        <p:spPr>
          <a:xfrm>
            <a:off x="6400800" y="6355080"/>
            <a:ext cx="2286000" cy="365760"/>
          </a:xfrm>
        </p:spPr>
        <p:txBody>
          <a:bodyPr/>
          <a:lstStyle/>
          <a:p>
            <a:fld id="{DD4454B1-7617-4030-898B-86F430B7F9DD}" type="datetimeFigureOut">
              <a:rPr lang="pt-BR" smtClean="0"/>
              <a:pPr/>
              <a:t>15/01/2015</a:t>
            </a:fld>
            <a:endParaRPr lang="pt-BR"/>
          </a:p>
        </p:txBody>
      </p:sp>
      <p:sp>
        <p:nvSpPr>
          <p:cNvPr id="5" name="Espaço Reservado para Rodapé 4"/>
          <p:cNvSpPr>
            <a:spLocks noGrp="1"/>
          </p:cNvSpPr>
          <p:nvPr>
            <p:ph type="ftr" sz="quarter" idx="11"/>
          </p:nvPr>
        </p:nvSpPr>
        <p:spPr>
          <a:xfrm>
            <a:off x="2898648" y="6355080"/>
            <a:ext cx="3474720" cy="365760"/>
          </a:xfrm>
        </p:spPr>
        <p:txBody>
          <a:bodyPr/>
          <a:lstStyle/>
          <a:p>
            <a:endParaRPr lang="pt-BR"/>
          </a:p>
        </p:txBody>
      </p:sp>
      <p:sp>
        <p:nvSpPr>
          <p:cNvPr id="6" name="Espaço Reservado para Número de Slide 5"/>
          <p:cNvSpPr>
            <a:spLocks noGrp="1"/>
          </p:cNvSpPr>
          <p:nvPr>
            <p:ph type="sldNum" sz="quarter" idx="12"/>
          </p:nvPr>
        </p:nvSpPr>
        <p:spPr>
          <a:xfrm>
            <a:off x="1069848" y="6355080"/>
            <a:ext cx="1520952" cy="365760"/>
          </a:xfrm>
        </p:spPr>
        <p:txBody>
          <a:bodyPr/>
          <a:lstStyle/>
          <a:p>
            <a:fld id="{E531CD7A-5BED-41F8-AEE3-AAE52ECD24E0}" type="slidenum">
              <a:rPr lang="pt-BR" smtClean="0"/>
              <a:pPr/>
              <a:t>‹nº›</a:t>
            </a:fld>
            <a:endParaRPr lang="pt-BR"/>
          </a:p>
        </p:txBody>
      </p:sp>
      <p:sp>
        <p:nvSpPr>
          <p:cNvPr id="7" name="Retângulo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tângulo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28600"/>
            <a:ext cx="8229600" cy="914400"/>
          </a:xfrm>
        </p:spPr>
        <p:txBody>
          <a:bodyPr/>
          <a:lstStyle/>
          <a:p>
            <a:r>
              <a:rPr kumimoji="0" lang="pt-BR" smtClean="0"/>
              <a:t>Clique para editar o estilo do título mestre</a:t>
            </a:r>
            <a:endParaRPr kumimoji="0" lang="en-US"/>
          </a:p>
        </p:txBody>
      </p:sp>
      <p:sp>
        <p:nvSpPr>
          <p:cNvPr id="5" name="Espaço Reservado para Data 4"/>
          <p:cNvSpPr>
            <a:spLocks noGrp="1"/>
          </p:cNvSpPr>
          <p:nvPr>
            <p:ph type="dt" sz="half" idx="10"/>
          </p:nvPr>
        </p:nvSpPr>
        <p:spPr/>
        <p:txBody>
          <a:bodyPr/>
          <a:lstStyle/>
          <a:p>
            <a:fld id="{DD4454B1-7617-4030-898B-86F430B7F9DD}" type="datetimeFigureOut">
              <a:rPr lang="pt-BR" smtClean="0"/>
              <a:pPr/>
              <a:t>15/01/2015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531CD7A-5BED-41F8-AEE3-AAE52ECD24E0}" type="slidenum">
              <a:rPr lang="pt-BR" smtClean="0"/>
              <a:pPr/>
              <a:t>‹nº›</a:t>
            </a:fld>
            <a:endParaRPr lang="pt-BR"/>
          </a:p>
        </p:txBody>
      </p:sp>
      <p:sp>
        <p:nvSpPr>
          <p:cNvPr id="9" name="Espaço Reservado para Conteúdo 8"/>
          <p:cNvSpPr>
            <a:spLocks noGrp="1"/>
          </p:cNvSpPr>
          <p:nvPr>
            <p:ph sz="quarter" idx="1"/>
          </p:nvPr>
        </p:nvSpPr>
        <p:spPr>
          <a:xfrm>
            <a:off x="457200" y="1219200"/>
            <a:ext cx="4041648" cy="493776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1" name="Espaço Reservado para Conteúdo 10"/>
          <p:cNvSpPr>
            <a:spLocks noGrp="1"/>
          </p:cNvSpPr>
          <p:nvPr>
            <p:ph sz="quarter" idx="2"/>
          </p:nvPr>
        </p:nvSpPr>
        <p:spPr>
          <a:xfrm>
            <a:off x="4632198" y="1216152"/>
            <a:ext cx="4041648" cy="493776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28600"/>
            <a:ext cx="8229600" cy="914400"/>
          </a:xfrm>
        </p:spPr>
        <p:txBody>
          <a:bodyPr anchor="ctr"/>
          <a:lstStyle>
            <a:lvl1pPr>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4" name="Espaço Reservado para Texto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7" name="Espaço Reservado para Data 6"/>
          <p:cNvSpPr>
            <a:spLocks noGrp="1"/>
          </p:cNvSpPr>
          <p:nvPr>
            <p:ph type="dt" sz="half" idx="10"/>
          </p:nvPr>
        </p:nvSpPr>
        <p:spPr/>
        <p:txBody>
          <a:bodyPr/>
          <a:lstStyle/>
          <a:p>
            <a:fld id="{DD4454B1-7617-4030-898B-86F430B7F9DD}" type="datetimeFigureOut">
              <a:rPr lang="pt-BR" smtClean="0"/>
              <a:pPr/>
              <a:t>15/01/2015</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E531CD7A-5BED-41F8-AEE3-AAE52ECD24E0}" type="slidenum">
              <a:rPr lang="pt-BR" smtClean="0"/>
              <a:pPr/>
              <a:t>‹nº›</a:t>
            </a:fld>
            <a:endParaRPr lang="pt-BR"/>
          </a:p>
        </p:txBody>
      </p:sp>
      <p:sp>
        <p:nvSpPr>
          <p:cNvPr id="11" name="Espaço Reservado para Conteúdo 10"/>
          <p:cNvSpPr>
            <a:spLocks noGrp="1"/>
          </p:cNvSpPr>
          <p:nvPr>
            <p:ph sz="quarter" idx="2"/>
          </p:nvPr>
        </p:nvSpPr>
        <p:spPr>
          <a:xfrm>
            <a:off x="457200" y="2133600"/>
            <a:ext cx="4038600" cy="40386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3" name="Espaço Reservado para Conteúdo 12"/>
          <p:cNvSpPr>
            <a:spLocks noGrp="1"/>
          </p:cNvSpPr>
          <p:nvPr>
            <p:ph sz="quarter" idx="4"/>
          </p:nvPr>
        </p:nvSpPr>
        <p:spPr>
          <a:xfrm>
            <a:off x="4648200" y="2133600"/>
            <a:ext cx="4038600" cy="40386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28600"/>
            <a:ext cx="8229600" cy="914400"/>
          </a:xfrm>
        </p:spPr>
        <p:txBody>
          <a:bodyPr/>
          <a:lstStyle/>
          <a:p>
            <a:r>
              <a:rPr kumimoji="0" lang="pt-BR" smtClean="0"/>
              <a:t>Clique para editar o estilo do título mestre</a:t>
            </a:r>
            <a:endParaRPr kumimoji="0" lang="en-US"/>
          </a:p>
        </p:txBody>
      </p:sp>
      <p:sp>
        <p:nvSpPr>
          <p:cNvPr id="3" name="Espaço Reservado para Data 2"/>
          <p:cNvSpPr>
            <a:spLocks noGrp="1"/>
          </p:cNvSpPr>
          <p:nvPr>
            <p:ph type="dt" sz="half" idx="10"/>
          </p:nvPr>
        </p:nvSpPr>
        <p:spPr/>
        <p:txBody>
          <a:bodyPr/>
          <a:lstStyle/>
          <a:p>
            <a:fld id="{DD4454B1-7617-4030-898B-86F430B7F9DD}" type="datetimeFigureOut">
              <a:rPr lang="pt-BR" smtClean="0"/>
              <a:pPr/>
              <a:t>15/01/2015</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E531CD7A-5BED-41F8-AEE3-AAE52ECD24E0}" type="slidenum">
              <a:rPr lang="pt-BR" smtClean="0"/>
              <a:pPr/>
              <a:t>‹nº›</a:t>
            </a:fld>
            <a:endParaRPr lang="pt-BR"/>
          </a:p>
        </p:txBody>
      </p:sp>
      <p:sp>
        <p:nvSpPr>
          <p:cNvPr id="6" name="Triângulo isósceles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DD4454B1-7617-4030-898B-86F430B7F9DD}" type="datetimeFigureOut">
              <a:rPr lang="pt-BR" smtClean="0"/>
              <a:pPr/>
              <a:t>15/01/2015</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E531CD7A-5BED-41F8-AEE3-AAE52ECD24E0}" type="slidenum">
              <a:rPr lang="pt-BR" smtClean="0"/>
              <a:pPr/>
              <a:t>‹nº›</a:t>
            </a:fld>
            <a:endParaRPr lang="pt-BR"/>
          </a:p>
        </p:txBody>
      </p:sp>
      <p:sp>
        <p:nvSpPr>
          <p:cNvPr id="5" name="Conector reto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Triângulo isósceles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pt-BR" smtClean="0"/>
              <a:t>Clique para editar os estilos do texto mestre</a:t>
            </a:r>
          </a:p>
        </p:txBody>
      </p:sp>
      <p:sp>
        <p:nvSpPr>
          <p:cNvPr id="5" name="Espaço Reservado para Data 4"/>
          <p:cNvSpPr>
            <a:spLocks noGrp="1"/>
          </p:cNvSpPr>
          <p:nvPr>
            <p:ph type="dt" sz="half" idx="10"/>
          </p:nvPr>
        </p:nvSpPr>
        <p:spPr/>
        <p:txBody>
          <a:bodyPr/>
          <a:lstStyle/>
          <a:p>
            <a:fld id="{DD4454B1-7617-4030-898B-86F430B7F9DD}" type="datetimeFigureOut">
              <a:rPr lang="pt-BR" smtClean="0"/>
              <a:pPr/>
              <a:t>15/01/2015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531CD7A-5BED-41F8-AEE3-AAE52ECD24E0}" type="slidenum">
              <a:rPr lang="pt-BR" smtClean="0"/>
              <a:pPr/>
              <a:t>‹nº›</a:t>
            </a:fld>
            <a:endParaRPr lang="pt-BR"/>
          </a:p>
        </p:txBody>
      </p:sp>
      <p:sp>
        <p:nvSpPr>
          <p:cNvPr id="8" name="Conector reto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Conector reto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Triângulo isósceles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Espaço Reservado para Conteúdo 11"/>
          <p:cNvSpPr>
            <a:spLocks noGrp="1"/>
          </p:cNvSpPr>
          <p:nvPr>
            <p:ph sz="quarter" idx="1"/>
          </p:nvPr>
        </p:nvSpPr>
        <p:spPr>
          <a:xfrm>
            <a:off x="304800" y="304800"/>
            <a:ext cx="5715000" cy="5715000"/>
          </a:xfrm>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pt-BR" smtClean="0"/>
              <a:t>Clique para editar o estilo do título mestre</a:t>
            </a:r>
            <a:endParaRPr kumimoji="0" lang="en-US"/>
          </a:p>
        </p:txBody>
      </p:sp>
      <p:sp>
        <p:nvSpPr>
          <p:cNvPr id="3" name="Espaço Reservado para Imagem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pt-BR" smtClean="0"/>
              <a:t>Clique no ícone para adicionar uma imagem</a:t>
            </a:r>
            <a:endParaRPr kumimoji="0" lang="en-US" dirty="0"/>
          </a:p>
        </p:txBody>
      </p:sp>
      <p:sp>
        <p:nvSpPr>
          <p:cNvPr id="4" name="Espaço Reservado para Texto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pt-BR" smtClean="0"/>
              <a:t>Clique para editar os estilos do texto mestre</a:t>
            </a:r>
          </a:p>
        </p:txBody>
      </p:sp>
      <p:sp>
        <p:nvSpPr>
          <p:cNvPr id="5" name="Espaço Reservado para Data 4"/>
          <p:cNvSpPr>
            <a:spLocks noGrp="1"/>
          </p:cNvSpPr>
          <p:nvPr>
            <p:ph type="dt" sz="half" idx="10"/>
          </p:nvPr>
        </p:nvSpPr>
        <p:spPr/>
        <p:txBody>
          <a:bodyPr/>
          <a:lstStyle/>
          <a:p>
            <a:fld id="{DD4454B1-7617-4030-898B-86F430B7F9DD}" type="datetimeFigureOut">
              <a:rPr lang="pt-BR" smtClean="0"/>
              <a:pPr/>
              <a:t>15/01/2015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531CD7A-5BED-41F8-AEE3-AAE52ECD24E0}" type="slidenum">
              <a:rPr lang="pt-BR" smtClean="0"/>
              <a:pPr/>
              <a:t>‹nº›</a:t>
            </a:fld>
            <a:endParaRPr lang="pt-BR"/>
          </a:p>
        </p:txBody>
      </p:sp>
      <p:sp>
        <p:nvSpPr>
          <p:cNvPr id="8" name="Conector reto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Triângulo isósceles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ângulo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Espaço Reservado para Título 21"/>
          <p:cNvSpPr>
            <a:spLocks noGrp="1"/>
          </p:cNvSpPr>
          <p:nvPr>
            <p:ph type="title"/>
          </p:nvPr>
        </p:nvSpPr>
        <p:spPr>
          <a:xfrm>
            <a:off x="457200" y="152400"/>
            <a:ext cx="8229600" cy="990600"/>
          </a:xfrm>
          <a:prstGeom prst="rect">
            <a:avLst/>
          </a:prstGeom>
        </p:spPr>
        <p:txBody>
          <a:bodyPr vert="horz" anchor="b" anchorCtr="0">
            <a:normAutofit/>
          </a:bodyPr>
          <a:lstStyle/>
          <a:p>
            <a:r>
              <a:rPr kumimoji="0" lang="pt-BR" smtClean="0"/>
              <a:t>Clique para editar o estilo do título mestre</a:t>
            </a:r>
            <a:endParaRPr kumimoji="0" lang="en-US"/>
          </a:p>
        </p:txBody>
      </p:sp>
      <p:sp>
        <p:nvSpPr>
          <p:cNvPr id="13" name="Espaço Reservado para Texto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4" name="Espaço Reservado para Data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DD4454B1-7617-4030-898B-86F430B7F9DD}" type="datetimeFigureOut">
              <a:rPr lang="pt-BR" smtClean="0"/>
              <a:pPr/>
              <a:t>15/01/2015</a:t>
            </a:fld>
            <a:endParaRPr lang="pt-BR"/>
          </a:p>
        </p:txBody>
      </p:sp>
      <p:sp>
        <p:nvSpPr>
          <p:cNvPr id="3" name="Espaço Reservado para Rodapé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pt-BR"/>
          </a:p>
        </p:txBody>
      </p:sp>
      <p:sp>
        <p:nvSpPr>
          <p:cNvPr id="23" name="Espaço Reservado para Número de Slide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E531CD7A-5BED-41F8-AEE3-AAE52ECD24E0}" type="slidenum">
              <a:rPr lang="pt-BR" smtClean="0"/>
              <a:pPr/>
              <a:t>‹nº›</a:t>
            </a:fld>
            <a:endParaRPr lang="pt-BR"/>
          </a:p>
        </p:txBody>
      </p:sp>
      <p:sp>
        <p:nvSpPr>
          <p:cNvPr id="28" name="Conector reto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Conector reto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Triângulo isósceles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strokecenter.or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188640"/>
            <a:ext cx="8229600" cy="990600"/>
          </a:xfrm>
        </p:spPr>
        <p:txBody>
          <a:bodyPr>
            <a:noAutofit/>
          </a:bodyPr>
          <a:lstStyle/>
          <a:p>
            <a:pPr algn="ctr"/>
            <a:r>
              <a:rPr lang="pt-BR" b="1" dirty="0" smtClean="0"/>
              <a:t>ACIDENTE VASCULAR ENCEFÁLICO ISQUÊMICO (</a:t>
            </a:r>
            <a:r>
              <a:rPr lang="pt-BR" b="1" dirty="0" err="1" smtClean="0"/>
              <a:t>AVEi</a:t>
            </a:r>
            <a:r>
              <a:rPr lang="pt-BR" b="1" dirty="0" smtClean="0"/>
              <a:t>) - </a:t>
            </a:r>
            <a:r>
              <a:rPr lang="pt-BR" b="1" i="1" dirty="0" smtClean="0"/>
              <a:t>STROKE</a:t>
            </a:r>
            <a:endParaRPr lang="pt-BR" b="1" i="1" dirty="0"/>
          </a:p>
        </p:txBody>
      </p:sp>
      <p:sp>
        <p:nvSpPr>
          <p:cNvPr id="3" name="Espaço Reservado para Conteúdo 2"/>
          <p:cNvSpPr>
            <a:spLocks noGrp="1"/>
          </p:cNvSpPr>
          <p:nvPr>
            <p:ph sz="quarter" idx="1"/>
          </p:nvPr>
        </p:nvSpPr>
        <p:spPr>
          <a:xfrm>
            <a:off x="467544" y="1920240"/>
            <a:ext cx="8229600" cy="4937760"/>
          </a:xfrm>
        </p:spPr>
        <p:txBody>
          <a:bodyPr/>
          <a:lstStyle/>
          <a:p>
            <a:pPr algn="ctr"/>
            <a:r>
              <a:rPr lang="pt-BR" dirty="0" smtClean="0"/>
              <a:t>Ambulatório de Neurologia – Prof. Dr. Milton </a:t>
            </a:r>
            <a:r>
              <a:rPr lang="pt-BR" dirty="0" err="1" smtClean="0"/>
              <a:t>Marchioli</a:t>
            </a:r>
            <a:endParaRPr lang="pt-BR" dirty="0" smtClean="0"/>
          </a:p>
          <a:p>
            <a:pPr algn="ctr"/>
            <a:endParaRPr lang="pt-BR" dirty="0" smtClean="0"/>
          </a:p>
          <a:p>
            <a:pPr algn="ctr"/>
            <a:r>
              <a:rPr lang="pt-BR" dirty="0" smtClean="0"/>
              <a:t>FAMEMA - UPP- 4</a:t>
            </a:r>
          </a:p>
          <a:p>
            <a:pPr algn="ctr"/>
            <a:endParaRPr lang="pt-BR" dirty="0" smtClean="0"/>
          </a:p>
          <a:p>
            <a:pPr algn="ctr"/>
            <a:r>
              <a:rPr lang="pt-BR" dirty="0" smtClean="0"/>
              <a:t>ACADÊMICOS: </a:t>
            </a:r>
          </a:p>
          <a:p>
            <a:pPr lvl="1" algn="ctr"/>
            <a:r>
              <a:rPr lang="pt-BR" sz="1800" dirty="0" smtClean="0"/>
              <a:t>Jéssica Azevedo </a:t>
            </a:r>
            <a:r>
              <a:rPr lang="pt-BR" sz="1800" dirty="0" err="1" smtClean="0"/>
              <a:t>Veronesi</a:t>
            </a:r>
            <a:endParaRPr lang="pt-BR" sz="1800" dirty="0" smtClean="0"/>
          </a:p>
          <a:p>
            <a:pPr lvl="1" algn="ctr"/>
            <a:r>
              <a:rPr lang="pt-BR" sz="1800" dirty="0" smtClean="0"/>
              <a:t>Letícia </a:t>
            </a:r>
            <a:r>
              <a:rPr lang="pt-BR" sz="1800" dirty="0" err="1" smtClean="0"/>
              <a:t>Yassumoto</a:t>
            </a:r>
            <a:endParaRPr lang="pt-BR" sz="1800" dirty="0" smtClean="0"/>
          </a:p>
          <a:p>
            <a:pPr lvl="1" algn="ctr"/>
            <a:r>
              <a:rPr lang="pt-BR" sz="1800" dirty="0" err="1" smtClean="0"/>
              <a:t>Miriane</a:t>
            </a:r>
            <a:r>
              <a:rPr lang="pt-BR" sz="1800" dirty="0" smtClean="0"/>
              <a:t> Borges Marques</a:t>
            </a:r>
          </a:p>
          <a:p>
            <a:pPr lvl="1" algn="ctr"/>
            <a:r>
              <a:rPr lang="pt-BR" sz="1800" dirty="0" smtClean="0"/>
              <a:t>Rafael Marques Domingues</a:t>
            </a:r>
          </a:p>
          <a:p>
            <a:pPr lvl="1" algn="ctr"/>
            <a:r>
              <a:rPr lang="pt-BR" sz="1800" dirty="0" smtClean="0"/>
              <a:t>Thaís Fernanda Silva Almeida Ribeiro</a:t>
            </a:r>
          </a:p>
        </p:txBody>
      </p:sp>
      <p:pic>
        <p:nvPicPr>
          <p:cNvPr id="4" name="Imagem 3" descr="FAMEMA 1.png"/>
          <p:cNvPicPr>
            <a:picLocks noChangeAspect="1"/>
          </p:cNvPicPr>
          <p:nvPr/>
        </p:nvPicPr>
        <p:blipFill>
          <a:blip r:embed="rId2" cstate="print"/>
          <a:stretch>
            <a:fillRect/>
          </a:stretch>
        </p:blipFill>
        <p:spPr>
          <a:xfrm>
            <a:off x="0" y="4797152"/>
            <a:ext cx="2057879" cy="1655765"/>
          </a:xfrm>
          <a:prstGeom prst="rect">
            <a:avLst/>
          </a:prstGeom>
        </p:spPr>
      </p:pic>
      <p:pic>
        <p:nvPicPr>
          <p:cNvPr id="5" name="Imagem 4" descr="Neurologia1.jpg"/>
          <p:cNvPicPr>
            <a:picLocks noChangeAspect="1"/>
          </p:cNvPicPr>
          <p:nvPr/>
        </p:nvPicPr>
        <p:blipFill>
          <a:blip r:embed="rId3" cstate="print"/>
          <a:stretch>
            <a:fillRect/>
          </a:stretch>
        </p:blipFill>
        <p:spPr>
          <a:xfrm>
            <a:off x="7374880" y="4437112"/>
            <a:ext cx="1769120" cy="168022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Fatores</a:t>
            </a:r>
            <a:r>
              <a:rPr lang="en-US" dirty="0" smtClean="0"/>
              <a:t> de </a:t>
            </a:r>
            <a:r>
              <a:rPr lang="en-US" dirty="0" err="1" smtClean="0"/>
              <a:t>Risco</a:t>
            </a:r>
            <a:endParaRPr lang="pt-BR" dirty="0"/>
          </a:p>
        </p:txBody>
      </p:sp>
      <p:sp>
        <p:nvSpPr>
          <p:cNvPr id="5" name="Retângulo 4"/>
          <p:cNvSpPr/>
          <p:nvPr/>
        </p:nvSpPr>
        <p:spPr>
          <a:xfrm>
            <a:off x="357158" y="6000768"/>
            <a:ext cx="8572560" cy="646331"/>
          </a:xfrm>
          <a:prstGeom prst="rect">
            <a:avLst/>
          </a:prstGeom>
        </p:spPr>
        <p:txBody>
          <a:bodyPr wrap="square">
            <a:spAutoFit/>
          </a:bodyPr>
          <a:lstStyle/>
          <a:p>
            <a:r>
              <a:rPr lang="pt-BR" i="1" dirty="0" smtClean="0"/>
              <a:t>Castro, J. Estudo dos principais fatores de risco para acidente vascular </a:t>
            </a:r>
          </a:p>
          <a:p>
            <a:r>
              <a:rPr lang="pt-BR" i="1" dirty="0" smtClean="0"/>
              <a:t>Encefálico. Sociedade Brasileira de Clínica Médica - </a:t>
            </a:r>
            <a:r>
              <a:rPr lang="sv-SE" i="1" dirty="0" smtClean="0"/>
              <a:t>Rev Bras Clin Med, 2009;7:171-173</a:t>
            </a:r>
            <a:endParaRPr lang="pt-BR" i="1" dirty="0"/>
          </a:p>
        </p:txBody>
      </p:sp>
      <p:pic>
        <p:nvPicPr>
          <p:cNvPr id="22530" name="Picture 2"/>
          <p:cNvPicPr>
            <a:picLocks noChangeAspect="1" noChangeArrowheads="1"/>
          </p:cNvPicPr>
          <p:nvPr/>
        </p:nvPicPr>
        <p:blipFill>
          <a:blip r:embed="rId2" cstate="print"/>
          <a:srcRect/>
          <a:stretch>
            <a:fillRect/>
          </a:stretch>
        </p:blipFill>
        <p:spPr bwMode="auto">
          <a:xfrm>
            <a:off x="1643042" y="1570070"/>
            <a:ext cx="5353076" cy="38591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17514"/>
            <a:ext cx="8329642" cy="1439850"/>
          </a:xfrm>
        </p:spPr>
        <p:txBody>
          <a:bodyPr>
            <a:normAutofit/>
          </a:bodyPr>
          <a:lstStyle/>
          <a:p>
            <a:pPr algn="l"/>
            <a:r>
              <a:rPr lang="en-US" dirty="0" err="1" smtClean="0"/>
              <a:t>Síndromes</a:t>
            </a:r>
            <a:r>
              <a:rPr lang="en-US" dirty="0" smtClean="0"/>
              <a:t/>
            </a:r>
            <a:br>
              <a:rPr lang="en-US" dirty="0" smtClean="0"/>
            </a:br>
            <a:r>
              <a:rPr lang="en-US" dirty="0" err="1" smtClean="0"/>
              <a:t>Isquêmicas</a:t>
            </a:r>
            <a:r>
              <a:rPr lang="en-US" dirty="0" smtClean="0"/>
              <a:t>:</a:t>
            </a:r>
            <a:endParaRPr lang="pt-BR" dirty="0"/>
          </a:p>
        </p:txBody>
      </p:sp>
      <p:pic>
        <p:nvPicPr>
          <p:cNvPr id="3073" name="Picture 1"/>
          <p:cNvPicPr>
            <a:picLocks noChangeAspect="1" noChangeArrowheads="1"/>
          </p:cNvPicPr>
          <p:nvPr/>
        </p:nvPicPr>
        <p:blipFill>
          <a:blip r:embed="rId2" cstate="print"/>
          <a:srcRect l="28002" t="11914" r="29721" b="6054"/>
          <a:stretch>
            <a:fillRect/>
          </a:stretch>
        </p:blipFill>
        <p:spPr bwMode="auto">
          <a:xfrm>
            <a:off x="3286116" y="285727"/>
            <a:ext cx="5643602" cy="644983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Regras</a:t>
            </a:r>
            <a:r>
              <a:rPr lang="en-US" dirty="0" smtClean="0"/>
              <a:t> </a:t>
            </a:r>
            <a:r>
              <a:rPr lang="en-US" dirty="0" err="1" smtClean="0"/>
              <a:t>gerais</a:t>
            </a:r>
            <a:r>
              <a:rPr lang="en-US" dirty="0" smtClean="0"/>
              <a:t> do AVE </a:t>
            </a:r>
            <a:r>
              <a:rPr lang="en-US" dirty="0" err="1" smtClean="0"/>
              <a:t>isquêmico</a:t>
            </a:r>
            <a:r>
              <a:rPr lang="en-US" dirty="0" smtClean="0"/>
              <a:t>:</a:t>
            </a:r>
            <a:endParaRPr lang="pt-BR" dirty="0"/>
          </a:p>
        </p:txBody>
      </p:sp>
      <p:sp>
        <p:nvSpPr>
          <p:cNvPr id="3" name="Espaço Reservado para Conteúdo 2"/>
          <p:cNvSpPr>
            <a:spLocks noGrp="1"/>
          </p:cNvSpPr>
          <p:nvPr>
            <p:ph idx="1"/>
          </p:nvPr>
        </p:nvSpPr>
        <p:spPr/>
        <p:txBody>
          <a:bodyPr>
            <a:normAutofit fontScale="92500" lnSpcReduction="10000"/>
          </a:bodyPr>
          <a:lstStyle/>
          <a:p>
            <a:r>
              <a:rPr lang="en-US" b="1" dirty="0" err="1" smtClean="0"/>
              <a:t>Sugere</a:t>
            </a:r>
            <a:r>
              <a:rPr lang="en-US" b="1" dirty="0" smtClean="0"/>
              <a:t> </a:t>
            </a:r>
            <a:r>
              <a:rPr lang="en-US" b="1" dirty="0" err="1" smtClean="0"/>
              <a:t>território</a:t>
            </a:r>
            <a:r>
              <a:rPr lang="en-US" b="1" dirty="0" smtClean="0"/>
              <a:t> </a:t>
            </a:r>
            <a:r>
              <a:rPr lang="en-US" b="1" dirty="0" err="1" smtClean="0"/>
              <a:t>carotídeo</a:t>
            </a:r>
            <a:r>
              <a:rPr lang="en-US" b="1" dirty="0" smtClean="0"/>
              <a:t> </a:t>
            </a:r>
            <a:r>
              <a:rPr lang="pt-BR" dirty="0" smtClean="0"/>
              <a:t>(cerebral média, anterior): afasia, síndromes cerebrais clássicas (</a:t>
            </a:r>
            <a:r>
              <a:rPr lang="pt-BR" dirty="0" err="1" smtClean="0"/>
              <a:t>Gerstmann</a:t>
            </a:r>
            <a:r>
              <a:rPr lang="pt-BR" dirty="0" smtClean="0"/>
              <a:t>, </a:t>
            </a:r>
            <a:r>
              <a:rPr lang="pt-BR" dirty="0" err="1" smtClean="0"/>
              <a:t>amusia</a:t>
            </a:r>
            <a:r>
              <a:rPr lang="pt-BR" dirty="0" smtClean="0"/>
              <a:t>, </a:t>
            </a:r>
            <a:r>
              <a:rPr lang="pt-BR" dirty="0" err="1" smtClean="0"/>
              <a:t>agnosia</a:t>
            </a:r>
            <a:r>
              <a:rPr lang="pt-BR" dirty="0" smtClean="0"/>
              <a:t>, síndrome do lobo frontal).</a:t>
            </a:r>
          </a:p>
          <a:p>
            <a:r>
              <a:rPr lang="en-US" b="1" dirty="0" err="1" smtClean="0"/>
              <a:t>Sugere</a:t>
            </a:r>
            <a:r>
              <a:rPr lang="en-US" b="1" dirty="0" smtClean="0"/>
              <a:t> </a:t>
            </a:r>
            <a:r>
              <a:rPr lang="en-US" b="1" dirty="0" err="1" smtClean="0"/>
              <a:t>território</a:t>
            </a:r>
            <a:r>
              <a:rPr lang="en-US" b="1" dirty="0" smtClean="0"/>
              <a:t> </a:t>
            </a:r>
            <a:r>
              <a:rPr lang="en-US" b="1" dirty="0" err="1" smtClean="0"/>
              <a:t>vertebrobasilar</a:t>
            </a:r>
            <a:r>
              <a:rPr lang="en-US" b="1" dirty="0" smtClean="0"/>
              <a:t> </a:t>
            </a:r>
            <a:r>
              <a:rPr lang="en-US" dirty="0" smtClean="0"/>
              <a:t>(cerebral posterior, </a:t>
            </a:r>
            <a:r>
              <a:rPr lang="en-US" dirty="0" err="1" smtClean="0"/>
              <a:t>tronco</a:t>
            </a:r>
            <a:r>
              <a:rPr lang="en-US" dirty="0" smtClean="0"/>
              <a:t>): </a:t>
            </a:r>
            <a:r>
              <a:rPr lang="en-US" dirty="0" err="1" smtClean="0"/>
              <a:t>hemianopsia</a:t>
            </a:r>
            <a:r>
              <a:rPr lang="en-US" dirty="0" smtClean="0"/>
              <a:t>, </a:t>
            </a:r>
            <a:r>
              <a:rPr lang="en-US" dirty="0" err="1" smtClean="0"/>
              <a:t>agnosia</a:t>
            </a:r>
            <a:r>
              <a:rPr lang="en-US" dirty="0" smtClean="0"/>
              <a:t> visual, </a:t>
            </a:r>
            <a:r>
              <a:rPr lang="en-US" dirty="0" err="1" smtClean="0"/>
              <a:t>síndrome</a:t>
            </a:r>
            <a:r>
              <a:rPr lang="en-US" dirty="0" smtClean="0"/>
              <a:t> de </a:t>
            </a:r>
            <a:r>
              <a:rPr lang="en-US" dirty="0" err="1" smtClean="0"/>
              <a:t>Balint</a:t>
            </a:r>
            <a:r>
              <a:rPr lang="en-US" dirty="0" smtClean="0"/>
              <a:t>, </a:t>
            </a:r>
            <a:r>
              <a:rPr lang="en-US" dirty="0" err="1" smtClean="0"/>
              <a:t>síndrome</a:t>
            </a:r>
            <a:r>
              <a:rPr lang="en-US" dirty="0" smtClean="0"/>
              <a:t> de Anton. </a:t>
            </a:r>
            <a:r>
              <a:rPr lang="en-US" dirty="0" err="1" smtClean="0"/>
              <a:t>Diplopia</a:t>
            </a:r>
            <a:r>
              <a:rPr lang="en-US" dirty="0" smtClean="0"/>
              <a:t> </a:t>
            </a:r>
            <a:r>
              <a:rPr lang="en-US" dirty="0" err="1" smtClean="0"/>
              <a:t>sugere</a:t>
            </a:r>
            <a:r>
              <a:rPr lang="en-US" dirty="0" smtClean="0"/>
              <a:t> AVE de </a:t>
            </a:r>
            <a:r>
              <a:rPr lang="en-US" dirty="0" err="1" smtClean="0"/>
              <a:t>tronco</a:t>
            </a:r>
            <a:r>
              <a:rPr lang="en-US" dirty="0" smtClean="0"/>
              <a:t>. </a:t>
            </a:r>
            <a:r>
              <a:rPr lang="en-US" dirty="0" err="1" smtClean="0"/>
              <a:t>Vertigem</a:t>
            </a:r>
            <a:r>
              <a:rPr lang="en-US" dirty="0" smtClean="0"/>
              <a:t> e </a:t>
            </a:r>
            <a:r>
              <a:rPr lang="en-US" dirty="0" err="1" smtClean="0"/>
              <a:t>nistagmo</a:t>
            </a:r>
            <a:r>
              <a:rPr lang="en-US" dirty="0" smtClean="0"/>
              <a:t> </a:t>
            </a:r>
            <a:r>
              <a:rPr lang="en-US" dirty="0" err="1" smtClean="0"/>
              <a:t>sugerem</a:t>
            </a:r>
            <a:r>
              <a:rPr lang="en-US" dirty="0" smtClean="0"/>
              <a:t> AVE </a:t>
            </a:r>
            <a:r>
              <a:rPr lang="en-US" dirty="0" err="1" smtClean="0"/>
              <a:t>pontino</a:t>
            </a:r>
            <a:r>
              <a:rPr lang="en-US" dirty="0" smtClean="0"/>
              <a:t> </a:t>
            </a:r>
            <a:r>
              <a:rPr lang="en-US" dirty="0" err="1" smtClean="0"/>
              <a:t>ou</a:t>
            </a:r>
            <a:r>
              <a:rPr lang="en-US" dirty="0" smtClean="0"/>
              <a:t> </a:t>
            </a:r>
            <a:r>
              <a:rPr lang="en-US" dirty="0" err="1" smtClean="0"/>
              <a:t>cerebelar</a:t>
            </a:r>
            <a:r>
              <a:rPr lang="en-US" dirty="0" smtClean="0"/>
              <a:t>. Ataxia </a:t>
            </a:r>
            <a:r>
              <a:rPr lang="en-US" dirty="0" err="1" smtClean="0"/>
              <a:t>cerebelar</a:t>
            </a:r>
            <a:r>
              <a:rPr lang="en-US" dirty="0" smtClean="0"/>
              <a:t> </a:t>
            </a:r>
            <a:r>
              <a:rPr lang="en-US" dirty="0" err="1" smtClean="0"/>
              <a:t>sugere</a:t>
            </a:r>
            <a:r>
              <a:rPr lang="en-US" dirty="0" smtClean="0"/>
              <a:t> AVE de </a:t>
            </a:r>
            <a:r>
              <a:rPr lang="en-US" dirty="0" err="1" smtClean="0"/>
              <a:t>cerebelo</a:t>
            </a:r>
            <a:r>
              <a:rPr lang="en-US" dirty="0" smtClean="0"/>
              <a:t>, </a:t>
            </a:r>
            <a:r>
              <a:rPr lang="en-US" dirty="0" err="1" smtClean="0"/>
              <a:t>mesencéfalo</a:t>
            </a:r>
            <a:r>
              <a:rPr lang="en-US" dirty="0" smtClean="0"/>
              <a:t> (</a:t>
            </a:r>
            <a:r>
              <a:rPr lang="en-US" dirty="0" err="1" smtClean="0"/>
              <a:t>núcleo</a:t>
            </a:r>
            <a:r>
              <a:rPr lang="en-US" dirty="0" smtClean="0"/>
              <a:t> </a:t>
            </a:r>
            <a:r>
              <a:rPr lang="en-US" dirty="0" err="1" smtClean="0"/>
              <a:t>rubro</a:t>
            </a:r>
            <a:r>
              <a:rPr lang="en-US" dirty="0" smtClean="0"/>
              <a:t>) </a:t>
            </a:r>
            <a:r>
              <a:rPr lang="en-US" dirty="0" err="1" smtClean="0"/>
              <a:t>ou</a:t>
            </a:r>
            <a:r>
              <a:rPr lang="en-US" dirty="0" smtClean="0"/>
              <a:t> </a:t>
            </a:r>
            <a:r>
              <a:rPr lang="en-US" dirty="0" err="1" smtClean="0"/>
              <a:t>tálamo</a:t>
            </a:r>
            <a:r>
              <a:rPr lang="en-US" dirty="0" smtClean="0"/>
              <a:t>.</a:t>
            </a:r>
          </a:p>
          <a:p>
            <a:r>
              <a:rPr lang="en-US" dirty="0" err="1" smtClean="0"/>
              <a:t>Síndromes</a:t>
            </a:r>
            <a:r>
              <a:rPr lang="en-US" dirty="0" smtClean="0"/>
              <a:t> </a:t>
            </a:r>
            <a:r>
              <a:rPr lang="en-US" dirty="0" err="1" smtClean="0"/>
              <a:t>típicas</a:t>
            </a:r>
            <a:r>
              <a:rPr lang="en-US" dirty="0" smtClean="0"/>
              <a:t> de </a:t>
            </a:r>
            <a:r>
              <a:rPr lang="en-US" dirty="0" err="1" smtClean="0"/>
              <a:t>infartos</a:t>
            </a:r>
            <a:r>
              <a:rPr lang="en-US" dirty="0" smtClean="0"/>
              <a:t> </a:t>
            </a:r>
            <a:r>
              <a:rPr lang="en-US" dirty="0" err="1" smtClean="0"/>
              <a:t>lacunares</a:t>
            </a:r>
            <a:r>
              <a:rPr lang="en-US" dirty="0" smtClean="0"/>
              <a:t>: </a:t>
            </a:r>
            <a:r>
              <a:rPr lang="en-US" dirty="0" err="1" smtClean="0"/>
              <a:t>hemiplegia</a:t>
            </a:r>
            <a:r>
              <a:rPr lang="en-US" dirty="0" smtClean="0"/>
              <a:t> </a:t>
            </a:r>
            <a:r>
              <a:rPr lang="en-US" dirty="0" err="1" smtClean="0"/>
              <a:t>fasciobraquiocrura</a:t>
            </a:r>
            <a:r>
              <a:rPr lang="en-US" dirty="0" smtClean="0"/>
              <a:t> (</a:t>
            </a:r>
            <a:r>
              <a:rPr lang="en-US" dirty="0" err="1" smtClean="0"/>
              <a:t>cápsula</a:t>
            </a:r>
            <a:r>
              <a:rPr lang="en-US" dirty="0" smtClean="0"/>
              <a:t> </a:t>
            </a:r>
            <a:r>
              <a:rPr lang="en-US" dirty="0" err="1" smtClean="0"/>
              <a:t>interna</a:t>
            </a:r>
            <a:r>
              <a:rPr lang="en-US" dirty="0" smtClean="0"/>
              <a:t>), </a:t>
            </a:r>
            <a:r>
              <a:rPr lang="en-US" dirty="0" err="1" smtClean="0"/>
              <a:t>afasia</a:t>
            </a:r>
            <a:r>
              <a:rPr lang="en-US" dirty="0" smtClean="0"/>
              <a:t> de </a:t>
            </a:r>
            <a:r>
              <a:rPr lang="en-US" dirty="0" err="1" smtClean="0"/>
              <a:t>broca</a:t>
            </a:r>
            <a:r>
              <a:rPr lang="en-US" dirty="0" smtClean="0"/>
              <a:t> +- </a:t>
            </a:r>
            <a:r>
              <a:rPr lang="en-US" dirty="0" err="1" smtClean="0"/>
              <a:t>hemiparesia</a:t>
            </a:r>
            <a:r>
              <a:rPr lang="en-US" dirty="0" smtClean="0"/>
              <a:t>, </a:t>
            </a:r>
            <a:r>
              <a:rPr lang="en-US" dirty="0" err="1" smtClean="0"/>
              <a:t>hemianestesia</a:t>
            </a:r>
            <a:r>
              <a:rPr lang="en-US" dirty="0" smtClean="0"/>
              <a:t> (</a:t>
            </a:r>
            <a:r>
              <a:rPr lang="en-US" dirty="0" err="1" smtClean="0"/>
              <a:t>tálamo</a:t>
            </a:r>
            <a:r>
              <a:rPr lang="en-US" dirty="0" smtClean="0"/>
              <a:t> </a:t>
            </a:r>
            <a:r>
              <a:rPr lang="en-US" dirty="0" err="1" smtClean="0"/>
              <a:t>ventrolateral</a:t>
            </a:r>
            <a:r>
              <a:rPr lang="en-US" dirty="0" smtClean="0"/>
              <a:t>), </a:t>
            </a:r>
            <a:r>
              <a:rPr lang="en-US" dirty="0" err="1" smtClean="0"/>
              <a:t>disartria</a:t>
            </a:r>
            <a:r>
              <a:rPr lang="en-US" dirty="0" smtClean="0"/>
              <a:t> com </a:t>
            </a:r>
            <a:r>
              <a:rPr lang="en-US" dirty="0" err="1" smtClean="0"/>
              <a:t>apraxia</a:t>
            </a:r>
            <a:r>
              <a:rPr lang="en-US" dirty="0" smtClean="0"/>
              <a:t> </a:t>
            </a:r>
            <a:r>
              <a:rPr lang="en-US" dirty="0" err="1" smtClean="0"/>
              <a:t>da</a:t>
            </a:r>
            <a:r>
              <a:rPr lang="en-US" dirty="0" smtClean="0"/>
              <a:t> </a:t>
            </a:r>
            <a:r>
              <a:rPr lang="en-US" dirty="0" err="1" smtClean="0"/>
              <a:t>mão</a:t>
            </a:r>
            <a:r>
              <a:rPr lang="en-US" dirty="0" smtClean="0"/>
              <a:t> e do </a:t>
            </a:r>
            <a:r>
              <a:rPr lang="en-US" dirty="0" err="1" smtClean="0"/>
              <a:t>braço</a:t>
            </a:r>
            <a:r>
              <a:rPr lang="en-US" dirty="0" smtClean="0"/>
              <a:t>, </a:t>
            </a:r>
            <a:r>
              <a:rPr lang="en-US" dirty="0" err="1" smtClean="0"/>
              <a:t>hemiparesia</a:t>
            </a:r>
            <a:r>
              <a:rPr lang="en-US" dirty="0" smtClean="0"/>
              <a:t> </a:t>
            </a:r>
            <a:r>
              <a:rPr lang="en-US" dirty="0" err="1" smtClean="0"/>
              <a:t>atáxica</a:t>
            </a:r>
            <a:r>
              <a:rPr lang="en-US" dirty="0" smtClean="0"/>
              <a:t>.</a:t>
            </a:r>
            <a:endParaRPr lang="pt-B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pt-BR" dirty="0" smtClean="0"/>
              <a:t>Alertando a população </a:t>
            </a:r>
            <a:endParaRPr lang="pt-BR" dirty="0"/>
          </a:p>
        </p:txBody>
      </p:sp>
      <p:sp>
        <p:nvSpPr>
          <p:cNvPr id="5" name="Espaço Reservado para Conteúdo 4"/>
          <p:cNvSpPr>
            <a:spLocks noGrp="1"/>
          </p:cNvSpPr>
          <p:nvPr>
            <p:ph sz="quarter" idx="1"/>
          </p:nvPr>
        </p:nvSpPr>
        <p:spPr>
          <a:xfrm>
            <a:off x="457200" y="1600201"/>
            <a:ext cx="4042792" cy="4133056"/>
          </a:xfrm>
        </p:spPr>
        <p:txBody>
          <a:bodyPr>
            <a:normAutofit/>
          </a:bodyPr>
          <a:lstStyle/>
          <a:p>
            <a:r>
              <a:rPr lang="pt-BR" dirty="0" smtClean="0"/>
              <a:t>O conhecimento da população em relação ao AVE é mínimo. Nos EUA, menos da metade das ligações ao serviço de urgência devido a essa condição é feita dentro de 1h do início do quadro sintomatológico</a:t>
            </a:r>
          </a:p>
          <a:p>
            <a:endParaRPr lang="pt-BR" dirty="0" smtClean="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6400" y="1412776"/>
            <a:ext cx="4598418"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aixaDeTexto 5"/>
          <p:cNvSpPr txBox="1"/>
          <p:nvPr/>
        </p:nvSpPr>
        <p:spPr>
          <a:xfrm>
            <a:off x="6549957" y="6488668"/>
            <a:ext cx="2537554" cy="369332"/>
          </a:xfrm>
          <a:prstGeom prst="rect">
            <a:avLst/>
          </a:prstGeom>
          <a:noFill/>
        </p:spPr>
        <p:txBody>
          <a:bodyPr wrap="none" rtlCol="0">
            <a:spAutoFit/>
          </a:bodyPr>
          <a:lstStyle/>
          <a:p>
            <a:r>
              <a:rPr lang="pt-BR" dirty="0" err="1" smtClean="0"/>
              <a:t>Stroke</a:t>
            </a:r>
            <a:r>
              <a:rPr lang="pt-BR" dirty="0" smtClean="0"/>
              <a:t>. 2013; 44: 870-974</a:t>
            </a:r>
            <a:endParaRPr lang="pt-BR" dirty="0"/>
          </a:p>
        </p:txBody>
      </p:sp>
    </p:spTree>
    <p:extLst>
      <p:ext uri="{BB962C8B-B14F-4D97-AF65-F5344CB8AC3E}">
        <p14:creationId xmlns:p14="http://schemas.microsoft.com/office/powerpoint/2010/main" val="37558737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Alertando a população</a:t>
            </a:r>
            <a:endParaRPr lang="pt-BR" dirty="0"/>
          </a:p>
        </p:txBody>
      </p:sp>
      <p:sp>
        <p:nvSpPr>
          <p:cNvPr id="3" name="Espaço Reservado para Conteúdo 2"/>
          <p:cNvSpPr>
            <a:spLocks noGrp="1"/>
          </p:cNvSpPr>
          <p:nvPr>
            <p:ph sz="quarter" idx="1"/>
          </p:nvPr>
        </p:nvSpPr>
        <p:spPr/>
        <p:txBody>
          <a:bodyPr/>
          <a:lstStyle/>
          <a:p>
            <a:r>
              <a:rPr lang="pt-BR" dirty="0" smtClean="0"/>
              <a:t>5 </a:t>
            </a:r>
            <a:r>
              <a:rPr lang="pt-BR" dirty="0" err="1" smtClean="0"/>
              <a:t>suddens</a:t>
            </a:r>
            <a:r>
              <a:rPr lang="pt-BR" dirty="0" smtClean="0"/>
              <a:t>: fraqueza, dificuldade na fala, perda visual, tontura, cefaleia intensa.</a:t>
            </a:r>
          </a:p>
          <a:p>
            <a:r>
              <a:rPr lang="pt-BR" dirty="0" smtClean="0"/>
              <a:t> FAST: face, </a:t>
            </a:r>
            <a:r>
              <a:rPr lang="pt-BR" dirty="0" err="1" smtClean="0"/>
              <a:t>arm</a:t>
            </a:r>
            <a:r>
              <a:rPr lang="pt-BR" dirty="0" smtClean="0"/>
              <a:t>, speech, time</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3213722"/>
            <a:ext cx="6840760"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aixaDeTexto 4"/>
          <p:cNvSpPr txBox="1"/>
          <p:nvPr/>
        </p:nvSpPr>
        <p:spPr>
          <a:xfrm>
            <a:off x="6549957" y="6488668"/>
            <a:ext cx="2537554" cy="369332"/>
          </a:xfrm>
          <a:prstGeom prst="rect">
            <a:avLst/>
          </a:prstGeom>
          <a:noFill/>
        </p:spPr>
        <p:txBody>
          <a:bodyPr wrap="none" rtlCol="0">
            <a:spAutoFit/>
          </a:bodyPr>
          <a:lstStyle/>
          <a:p>
            <a:r>
              <a:rPr lang="pt-BR" dirty="0" err="1" smtClean="0"/>
              <a:t>Stroke</a:t>
            </a:r>
            <a:r>
              <a:rPr lang="pt-BR" dirty="0" smtClean="0"/>
              <a:t>. 2013; 44: 870-974</a:t>
            </a:r>
            <a:endParaRPr lang="pt-BR" dirty="0"/>
          </a:p>
        </p:txBody>
      </p:sp>
    </p:spTree>
    <p:extLst>
      <p:ext uri="{BB962C8B-B14F-4D97-AF65-F5344CB8AC3E}">
        <p14:creationId xmlns:p14="http://schemas.microsoft.com/office/powerpoint/2010/main" val="5977101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smtClean="0"/>
              <a:t>Cadeia de sobrevivência do AVE</a:t>
            </a:r>
            <a:endParaRPr lang="pt-BR" dirty="0"/>
          </a:p>
        </p:txBody>
      </p:sp>
      <p:sp>
        <p:nvSpPr>
          <p:cNvPr id="3" name="Espaço Reservado para Conteúdo 2"/>
          <p:cNvSpPr>
            <a:spLocks noGrp="1"/>
          </p:cNvSpPr>
          <p:nvPr>
            <p:ph sz="quarter" idx="1"/>
          </p:nvPr>
        </p:nvSpPr>
        <p:spPr>
          <a:xfrm>
            <a:off x="457200" y="1600200"/>
            <a:ext cx="8229600" cy="4997152"/>
          </a:xfrm>
        </p:spPr>
        <p:txBody>
          <a:bodyPr>
            <a:normAutofit fontScale="92500" lnSpcReduction="10000"/>
          </a:bodyPr>
          <a:lstStyle/>
          <a:p>
            <a:r>
              <a:rPr lang="en-US" dirty="0" smtClean="0"/>
              <a:t>Detection – </a:t>
            </a:r>
            <a:r>
              <a:rPr lang="pt-BR" dirty="0" smtClean="0"/>
              <a:t>reconhecimento dos sinais e sintomas</a:t>
            </a:r>
            <a:endParaRPr lang="pt-BR" dirty="0"/>
          </a:p>
          <a:p>
            <a:r>
              <a:rPr lang="en-US" dirty="0" smtClean="0"/>
              <a:t>Dispatch – </a:t>
            </a:r>
            <a:r>
              <a:rPr lang="en-US" dirty="0" err="1" smtClean="0"/>
              <a:t>comunicar</a:t>
            </a:r>
            <a:r>
              <a:rPr lang="en-US" dirty="0" smtClean="0"/>
              <a:t>-se com 192 e </a:t>
            </a:r>
            <a:r>
              <a:rPr lang="en-US" dirty="0" err="1" smtClean="0"/>
              <a:t>assegurar</a:t>
            </a:r>
            <a:r>
              <a:rPr lang="en-US" dirty="0" smtClean="0"/>
              <a:t> </a:t>
            </a:r>
            <a:r>
              <a:rPr lang="en-US" dirty="0" err="1" smtClean="0"/>
              <a:t>atendimento</a:t>
            </a:r>
            <a:r>
              <a:rPr lang="en-US" dirty="0" smtClean="0"/>
              <a:t> de </a:t>
            </a:r>
            <a:r>
              <a:rPr lang="en-US" dirty="0" err="1" smtClean="0"/>
              <a:t>emergência</a:t>
            </a:r>
            <a:endParaRPr lang="en-US" dirty="0"/>
          </a:p>
          <a:p>
            <a:r>
              <a:rPr lang="en-US" dirty="0" smtClean="0"/>
              <a:t>Delivery – </a:t>
            </a:r>
            <a:r>
              <a:rPr lang="en-US" dirty="0" err="1" smtClean="0"/>
              <a:t>triagem</a:t>
            </a:r>
            <a:r>
              <a:rPr lang="en-US" dirty="0" smtClean="0"/>
              <a:t> e </a:t>
            </a:r>
            <a:r>
              <a:rPr lang="en-US" dirty="0" err="1" smtClean="0"/>
              <a:t>locomoção</a:t>
            </a:r>
            <a:r>
              <a:rPr lang="en-US" dirty="0" smtClean="0"/>
              <a:t> </a:t>
            </a:r>
            <a:r>
              <a:rPr lang="en-US" dirty="0" err="1" smtClean="0"/>
              <a:t>ao</a:t>
            </a:r>
            <a:r>
              <a:rPr lang="en-US" dirty="0" smtClean="0"/>
              <a:t> hospital </a:t>
            </a:r>
            <a:r>
              <a:rPr lang="en-US" dirty="0" err="1" smtClean="0"/>
              <a:t>melhor</a:t>
            </a:r>
            <a:r>
              <a:rPr lang="en-US" dirty="0" smtClean="0"/>
              <a:t> </a:t>
            </a:r>
            <a:r>
              <a:rPr lang="en-US" dirty="0" err="1" smtClean="0"/>
              <a:t>preparado</a:t>
            </a:r>
            <a:r>
              <a:rPr lang="en-US" dirty="0" smtClean="0"/>
              <a:t> para </a:t>
            </a:r>
            <a:r>
              <a:rPr lang="en-US" dirty="0" err="1" smtClean="0"/>
              <a:t>esse</a:t>
            </a:r>
            <a:r>
              <a:rPr lang="en-US" dirty="0" smtClean="0"/>
              <a:t> </a:t>
            </a:r>
            <a:r>
              <a:rPr lang="en-US" dirty="0" err="1" smtClean="0"/>
              <a:t>tipo</a:t>
            </a:r>
            <a:r>
              <a:rPr lang="en-US" dirty="0" smtClean="0"/>
              <a:t> de </a:t>
            </a:r>
            <a:r>
              <a:rPr lang="en-US" dirty="0" err="1" smtClean="0"/>
              <a:t>ocorrência</a:t>
            </a:r>
            <a:r>
              <a:rPr lang="en-US" dirty="0" smtClean="0"/>
              <a:t> </a:t>
            </a:r>
            <a:r>
              <a:rPr lang="pt-BR" dirty="0" smtClean="0"/>
              <a:t>e notificação pré-hospitalar</a:t>
            </a:r>
            <a:endParaRPr lang="pt-BR" dirty="0"/>
          </a:p>
          <a:p>
            <a:r>
              <a:rPr lang="en-US" dirty="0" smtClean="0"/>
              <a:t>Door – </a:t>
            </a:r>
            <a:r>
              <a:rPr lang="en-US" dirty="0" err="1" smtClean="0"/>
              <a:t>triagem</a:t>
            </a:r>
            <a:r>
              <a:rPr lang="en-US" dirty="0" smtClean="0"/>
              <a:t> no PS </a:t>
            </a:r>
          </a:p>
          <a:p>
            <a:r>
              <a:rPr lang="en-US" dirty="0" smtClean="0"/>
              <a:t>Data Prompt – </a:t>
            </a:r>
            <a:r>
              <a:rPr lang="en-US" dirty="0" err="1" smtClean="0"/>
              <a:t>avaliação</a:t>
            </a:r>
            <a:r>
              <a:rPr lang="en-US" dirty="0" smtClean="0"/>
              <a:t> no PS, </a:t>
            </a:r>
            <a:r>
              <a:rPr lang="en-US" dirty="0" err="1" smtClean="0"/>
              <a:t>convocação</a:t>
            </a:r>
            <a:r>
              <a:rPr lang="en-US" dirty="0" smtClean="0"/>
              <a:t> da </a:t>
            </a:r>
            <a:r>
              <a:rPr lang="en-US" dirty="0" err="1" smtClean="0"/>
              <a:t>equipe</a:t>
            </a:r>
            <a:r>
              <a:rPr lang="en-US" dirty="0" smtClean="0"/>
              <a:t> </a:t>
            </a:r>
            <a:r>
              <a:rPr lang="en-US" dirty="0" err="1" smtClean="0"/>
              <a:t>especializada</a:t>
            </a:r>
            <a:r>
              <a:rPr lang="en-US" dirty="0" smtClean="0"/>
              <a:t>,  </a:t>
            </a:r>
            <a:r>
              <a:rPr lang="en-US" dirty="0" err="1" smtClean="0"/>
              <a:t>exames</a:t>
            </a:r>
            <a:r>
              <a:rPr lang="en-US" dirty="0" smtClean="0"/>
              <a:t> </a:t>
            </a:r>
            <a:r>
              <a:rPr lang="en-US" dirty="0" err="1" smtClean="0"/>
              <a:t>laboratoriais</a:t>
            </a:r>
            <a:r>
              <a:rPr lang="en-US" dirty="0" smtClean="0"/>
              <a:t> e de </a:t>
            </a:r>
            <a:r>
              <a:rPr lang="en-US" dirty="0" err="1" smtClean="0"/>
              <a:t>imagem</a:t>
            </a:r>
            <a:endParaRPr lang="en-US" dirty="0" smtClean="0"/>
          </a:p>
          <a:p>
            <a:r>
              <a:rPr lang="en-US" dirty="0" smtClean="0"/>
              <a:t>Decision – </a:t>
            </a:r>
            <a:r>
              <a:rPr lang="en-US" dirty="0" err="1" smtClean="0"/>
              <a:t>diagnóstico</a:t>
            </a:r>
            <a:r>
              <a:rPr lang="en-US" dirty="0" smtClean="0"/>
              <a:t> e </a:t>
            </a:r>
            <a:r>
              <a:rPr lang="en-US" dirty="0" err="1" smtClean="0"/>
              <a:t>decisão</a:t>
            </a:r>
            <a:r>
              <a:rPr lang="en-US" dirty="0" smtClean="0"/>
              <a:t> </a:t>
            </a:r>
            <a:r>
              <a:rPr lang="en-US" dirty="0" err="1" smtClean="0"/>
              <a:t>terapêutica</a:t>
            </a:r>
            <a:r>
              <a:rPr lang="en-US" dirty="0" smtClean="0"/>
              <a:t>; </a:t>
            </a:r>
            <a:r>
              <a:rPr lang="en-US" dirty="0" err="1" smtClean="0"/>
              <a:t>comunicação</a:t>
            </a:r>
            <a:r>
              <a:rPr lang="en-US" dirty="0" smtClean="0"/>
              <a:t> com o </a:t>
            </a:r>
            <a:r>
              <a:rPr lang="en-US" dirty="0" err="1" smtClean="0"/>
              <a:t>paciente</a:t>
            </a:r>
            <a:r>
              <a:rPr lang="en-US" dirty="0" smtClean="0"/>
              <a:t> e </a:t>
            </a:r>
            <a:r>
              <a:rPr lang="en-US" dirty="0" err="1" smtClean="0"/>
              <a:t>sua</a:t>
            </a:r>
            <a:r>
              <a:rPr lang="en-US" dirty="0" smtClean="0"/>
              <a:t> </a:t>
            </a:r>
            <a:r>
              <a:rPr lang="en-US" dirty="0" err="1" smtClean="0"/>
              <a:t>família</a:t>
            </a:r>
            <a:endParaRPr lang="en-US" dirty="0" smtClean="0"/>
          </a:p>
          <a:p>
            <a:r>
              <a:rPr lang="en-US" dirty="0" smtClean="0"/>
              <a:t>Drug – </a:t>
            </a:r>
            <a:r>
              <a:rPr lang="en-US" dirty="0" err="1" smtClean="0"/>
              <a:t>administração</a:t>
            </a:r>
            <a:r>
              <a:rPr lang="en-US" dirty="0" smtClean="0"/>
              <a:t> de </a:t>
            </a:r>
            <a:r>
              <a:rPr lang="en-US" dirty="0" err="1" smtClean="0"/>
              <a:t>medicamentos</a:t>
            </a:r>
            <a:r>
              <a:rPr lang="en-US" dirty="0" smtClean="0"/>
              <a:t> e </a:t>
            </a:r>
            <a:r>
              <a:rPr lang="en-US" dirty="0" err="1" smtClean="0"/>
              <a:t>demais</a:t>
            </a:r>
            <a:r>
              <a:rPr lang="en-US" dirty="0" smtClean="0"/>
              <a:t> </a:t>
            </a:r>
            <a:r>
              <a:rPr lang="en-US" dirty="0" err="1" smtClean="0"/>
              <a:t>intervenções</a:t>
            </a:r>
            <a:endParaRPr lang="en-US" dirty="0"/>
          </a:p>
          <a:p>
            <a:r>
              <a:rPr lang="en-US" dirty="0"/>
              <a:t>Disposition </a:t>
            </a:r>
            <a:r>
              <a:rPr lang="en-US" dirty="0" smtClean="0"/>
              <a:t>– </a:t>
            </a:r>
            <a:r>
              <a:rPr lang="en-US" dirty="0" err="1" smtClean="0"/>
              <a:t>adimissão</a:t>
            </a:r>
            <a:r>
              <a:rPr lang="en-US" dirty="0" smtClean="0"/>
              <a:t> </a:t>
            </a:r>
            <a:r>
              <a:rPr lang="en-US" dirty="0" err="1" smtClean="0"/>
              <a:t>em</a:t>
            </a:r>
            <a:r>
              <a:rPr lang="en-US" dirty="0" smtClean="0"/>
              <a:t> </a:t>
            </a:r>
            <a:r>
              <a:rPr lang="en-US" dirty="0" err="1" smtClean="0"/>
              <a:t>unidade</a:t>
            </a:r>
            <a:r>
              <a:rPr lang="en-US" dirty="0" smtClean="0"/>
              <a:t> de AVE, UTI </a:t>
            </a:r>
            <a:r>
              <a:rPr lang="en-US" dirty="0" err="1" smtClean="0"/>
              <a:t>ou</a:t>
            </a:r>
            <a:r>
              <a:rPr lang="en-US" dirty="0" smtClean="0"/>
              <a:t> </a:t>
            </a:r>
            <a:r>
              <a:rPr lang="en-US" dirty="0" err="1" smtClean="0"/>
              <a:t>transferência</a:t>
            </a:r>
            <a:endParaRPr lang="en-US" dirty="0" smtClean="0"/>
          </a:p>
        </p:txBody>
      </p:sp>
      <p:sp>
        <p:nvSpPr>
          <p:cNvPr id="4" name="CaixaDeTexto 3"/>
          <p:cNvSpPr txBox="1"/>
          <p:nvPr/>
        </p:nvSpPr>
        <p:spPr>
          <a:xfrm>
            <a:off x="6549957" y="6488668"/>
            <a:ext cx="2537554" cy="369332"/>
          </a:xfrm>
          <a:prstGeom prst="rect">
            <a:avLst/>
          </a:prstGeom>
          <a:noFill/>
        </p:spPr>
        <p:txBody>
          <a:bodyPr wrap="none" rtlCol="0">
            <a:spAutoFit/>
          </a:bodyPr>
          <a:lstStyle/>
          <a:p>
            <a:r>
              <a:rPr lang="pt-BR" dirty="0" err="1" smtClean="0"/>
              <a:t>Stroke</a:t>
            </a:r>
            <a:r>
              <a:rPr lang="pt-BR" dirty="0" smtClean="0"/>
              <a:t>. 2013; 44: 870-974</a:t>
            </a:r>
            <a:endParaRPr lang="pt-BR" dirty="0"/>
          </a:p>
        </p:txBody>
      </p:sp>
    </p:spTree>
    <p:extLst>
      <p:ext uri="{BB962C8B-B14F-4D97-AF65-F5344CB8AC3E}">
        <p14:creationId xmlns:p14="http://schemas.microsoft.com/office/powerpoint/2010/main" val="41688859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Atendimento </a:t>
            </a:r>
            <a:r>
              <a:rPr lang="pt-BR" dirty="0" err="1" smtClean="0"/>
              <a:t>pré-hospitlar</a:t>
            </a:r>
            <a:endParaRPr lang="pt-BR" dirty="0"/>
          </a:p>
        </p:txBody>
      </p:sp>
      <p:sp>
        <p:nvSpPr>
          <p:cNvPr id="3" name="Espaço Reservado para Conteúdo 2"/>
          <p:cNvSpPr>
            <a:spLocks noGrp="1"/>
          </p:cNvSpPr>
          <p:nvPr>
            <p:ph sz="quarter" idx="1"/>
          </p:nvPr>
        </p:nvSpPr>
        <p:spPr/>
        <p:txBody>
          <a:bodyPr>
            <a:normAutofit lnSpcReduction="10000"/>
          </a:bodyPr>
          <a:lstStyle/>
          <a:p>
            <a:r>
              <a:rPr lang="en-US" dirty="0" err="1" smtClean="0"/>
              <a:t>Pacientes</a:t>
            </a:r>
            <a:r>
              <a:rPr lang="en-US" dirty="0" smtClean="0"/>
              <a:t> </a:t>
            </a:r>
            <a:r>
              <a:rPr lang="en-US" dirty="0" err="1" smtClean="0"/>
              <a:t>devem</a:t>
            </a:r>
            <a:r>
              <a:rPr lang="en-US" dirty="0" smtClean="0"/>
              <a:t> </a:t>
            </a:r>
            <a:r>
              <a:rPr lang="en-US" dirty="0" err="1" smtClean="0"/>
              <a:t>ser</a:t>
            </a:r>
            <a:r>
              <a:rPr lang="en-US" dirty="0" smtClean="0"/>
              <a:t> </a:t>
            </a:r>
            <a:r>
              <a:rPr lang="en-US" dirty="0" err="1" smtClean="0"/>
              <a:t>encaminhados</a:t>
            </a:r>
            <a:r>
              <a:rPr lang="en-US" dirty="0" smtClean="0"/>
              <a:t> </a:t>
            </a:r>
            <a:r>
              <a:rPr lang="en-US" dirty="0" err="1" smtClean="0"/>
              <a:t>ao</a:t>
            </a:r>
            <a:r>
              <a:rPr lang="en-US" dirty="0" smtClean="0"/>
              <a:t> hospital de </a:t>
            </a:r>
            <a:r>
              <a:rPr lang="en-US" dirty="0" err="1" smtClean="0"/>
              <a:t>referência</a:t>
            </a:r>
            <a:r>
              <a:rPr lang="en-US" dirty="0" smtClean="0"/>
              <a:t> no </a:t>
            </a:r>
            <a:r>
              <a:rPr lang="en-US" dirty="0" err="1" smtClean="0"/>
              <a:t>mais</a:t>
            </a:r>
            <a:r>
              <a:rPr lang="en-US" dirty="0" smtClean="0"/>
              <a:t> </a:t>
            </a:r>
            <a:r>
              <a:rPr lang="en-US" dirty="0" err="1" smtClean="0"/>
              <a:t>curto</a:t>
            </a:r>
            <a:r>
              <a:rPr lang="en-US" dirty="0" smtClean="0"/>
              <a:t> </a:t>
            </a:r>
            <a:r>
              <a:rPr lang="en-US" dirty="0" err="1" smtClean="0"/>
              <a:t>período</a:t>
            </a:r>
            <a:r>
              <a:rPr lang="en-US" dirty="0" smtClean="0"/>
              <a:t> de tempo</a:t>
            </a:r>
          </a:p>
          <a:p>
            <a:r>
              <a:rPr lang="en-US" dirty="0" smtClean="0"/>
              <a:t>O tempo entre a </a:t>
            </a:r>
            <a:r>
              <a:rPr lang="en-US" dirty="0" err="1" smtClean="0"/>
              <a:t>chamada</a:t>
            </a:r>
            <a:r>
              <a:rPr lang="en-US" dirty="0" smtClean="0"/>
              <a:t> </a:t>
            </a:r>
            <a:r>
              <a:rPr lang="en-US" dirty="0" err="1" smtClean="0"/>
              <a:t>telefônica</a:t>
            </a:r>
            <a:r>
              <a:rPr lang="en-US" dirty="0" smtClean="0"/>
              <a:t> e o </a:t>
            </a:r>
            <a:r>
              <a:rPr lang="en-US" dirty="0" err="1" smtClean="0"/>
              <a:t>encaminhamento</a:t>
            </a:r>
            <a:r>
              <a:rPr lang="en-US" dirty="0" smtClean="0"/>
              <a:t> da </a:t>
            </a:r>
            <a:r>
              <a:rPr lang="en-US" dirty="0" err="1" smtClean="0"/>
              <a:t>equipe</a:t>
            </a:r>
            <a:r>
              <a:rPr lang="en-US" dirty="0" smtClean="0"/>
              <a:t> </a:t>
            </a:r>
            <a:r>
              <a:rPr lang="en-US" dirty="0" err="1" smtClean="0"/>
              <a:t>deve</a:t>
            </a:r>
            <a:r>
              <a:rPr lang="en-US" dirty="0" smtClean="0"/>
              <a:t> </a:t>
            </a:r>
            <a:r>
              <a:rPr lang="en-US" dirty="0" err="1" smtClean="0"/>
              <a:t>ser</a:t>
            </a:r>
            <a:r>
              <a:rPr lang="en-US" dirty="0" smtClean="0"/>
              <a:t> </a:t>
            </a:r>
            <a:r>
              <a:rPr lang="en-US" dirty="0" err="1" smtClean="0"/>
              <a:t>menor</a:t>
            </a:r>
            <a:r>
              <a:rPr lang="en-US" dirty="0" smtClean="0"/>
              <a:t> </a:t>
            </a:r>
            <a:r>
              <a:rPr lang="en-US" dirty="0" err="1" smtClean="0"/>
              <a:t>que</a:t>
            </a:r>
            <a:r>
              <a:rPr lang="en-US" dirty="0" smtClean="0"/>
              <a:t> 90 </a:t>
            </a:r>
            <a:r>
              <a:rPr lang="en-US" dirty="0" err="1" smtClean="0"/>
              <a:t>segundos</a:t>
            </a:r>
            <a:endParaRPr lang="en-US" dirty="0" smtClean="0"/>
          </a:p>
          <a:p>
            <a:r>
              <a:rPr lang="en-US" dirty="0" smtClean="0"/>
              <a:t>O tempo da </a:t>
            </a:r>
            <a:r>
              <a:rPr lang="en-US" dirty="0" err="1" smtClean="0"/>
              <a:t>chegada</a:t>
            </a:r>
            <a:r>
              <a:rPr lang="en-US" dirty="0" smtClean="0"/>
              <a:t> da </a:t>
            </a:r>
            <a:r>
              <a:rPr lang="en-US" dirty="0" err="1" smtClean="0"/>
              <a:t>chamada</a:t>
            </a:r>
            <a:r>
              <a:rPr lang="en-US" dirty="0" smtClean="0"/>
              <a:t> </a:t>
            </a:r>
            <a:r>
              <a:rPr lang="en-US" dirty="0" err="1" smtClean="0"/>
              <a:t>telefônica</a:t>
            </a:r>
            <a:r>
              <a:rPr lang="en-US" dirty="0" smtClean="0"/>
              <a:t> e a </a:t>
            </a:r>
            <a:r>
              <a:rPr lang="en-US" dirty="0" err="1" smtClean="0"/>
              <a:t>chegada</a:t>
            </a:r>
            <a:r>
              <a:rPr lang="en-US" dirty="0" smtClean="0"/>
              <a:t> da </a:t>
            </a:r>
            <a:r>
              <a:rPr lang="en-US" dirty="0" err="1" smtClean="0"/>
              <a:t>ambulância</a:t>
            </a:r>
            <a:r>
              <a:rPr lang="en-US" dirty="0" smtClean="0"/>
              <a:t> e </a:t>
            </a:r>
            <a:r>
              <a:rPr lang="en-US" dirty="0" err="1" smtClean="0"/>
              <a:t>equipe</a:t>
            </a:r>
            <a:r>
              <a:rPr lang="en-US" dirty="0" smtClean="0"/>
              <a:t> </a:t>
            </a:r>
            <a:r>
              <a:rPr lang="en-US" dirty="0" err="1" smtClean="0"/>
              <a:t>apropriados</a:t>
            </a:r>
            <a:r>
              <a:rPr lang="en-US" dirty="0" smtClean="0"/>
              <a:t> </a:t>
            </a:r>
            <a:r>
              <a:rPr lang="en-US" dirty="0" err="1" smtClean="0"/>
              <a:t>deve</a:t>
            </a:r>
            <a:r>
              <a:rPr lang="en-US" dirty="0" smtClean="0"/>
              <a:t> </a:t>
            </a:r>
            <a:r>
              <a:rPr lang="en-US" dirty="0" err="1" smtClean="0"/>
              <a:t>ser</a:t>
            </a:r>
            <a:r>
              <a:rPr lang="en-US" dirty="0" smtClean="0"/>
              <a:t> </a:t>
            </a:r>
            <a:r>
              <a:rPr lang="en-US" dirty="0" err="1" smtClean="0"/>
              <a:t>menor</a:t>
            </a:r>
            <a:r>
              <a:rPr lang="en-US" dirty="0" smtClean="0"/>
              <a:t> </a:t>
            </a:r>
            <a:r>
              <a:rPr lang="en-US" dirty="0" err="1" smtClean="0"/>
              <a:t>que</a:t>
            </a:r>
            <a:r>
              <a:rPr lang="en-US" dirty="0" smtClean="0"/>
              <a:t> 8 </a:t>
            </a:r>
            <a:r>
              <a:rPr lang="en-US" dirty="0" err="1" smtClean="0"/>
              <a:t>minutos</a:t>
            </a:r>
            <a:r>
              <a:rPr lang="en-US" dirty="0" smtClean="0"/>
              <a:t>.</a:t>
            </a:r>
          </a:p>
          <a:p>
            <a:r>
              <a:rPr lang="en-US" dirty="0" smtClean="0"/>
              <a:t>A </a:t>
            </a:r>
            <a:r>
              <a:rPr lang="en-US" dirty="0" err="1" smtClean="0"/>
              <a:t>equipe</a:t>
            </a:r>
            <a:r>
              <a:rPr lang="en-US" dirty="0" smtClean="0"/>
              <a:t> </a:t>
            </a:r>
            <a:r>
              <a:rPr lang="en-US" dirty="0" err="1" smtClean="0"/>
              <a:t>deve</a:t>
            </a:r>
            <a:r>
              <a:rPr lang="en-US" dirty="0" smtClean="0"/>
              <a:t> </a:t>
            </a:r>
            <a:r>
              <a:rPr lang="en-US" dirty="0" err="1" smtClean="0"/>
              <a:t>permanecer</a:t>
            </a:r>
            <a:r>
              <a:rPr lang="en-US" dirty="0" smtClean="0"/>
              <a:t> no </a:t>
            </a:r>
            <a:r>
              <a:rPr lang="en-US" dirty="0" err="1" smtClean="0"/>
              <a:t>máximo</a:t>
            </a:r>
            <a:r>
              <a:rPr lang="en-US" dirty="0" smtClean="0"/>
              <a:t> 15 </a:t>
            </a:r>
            <a:r>
              <a:rPr lang="en-US" dirty="0" err="1" smtClean="0"/>
              <a:t>minutos</a:t>
            </a:r>
            <a:r>
              <a:rPr lang="en-US" dirty="0" smtClean="0"/>
              <a:t> no local da </a:t>
            </a:r>
            <a:r>
              <a:rPr lang="en-US" dirty="0" err="1" smtClean="0"/>
              <a:t>ocorrência</a:t>
            </a:r>
            <a:endParaRPr lang="en-US" dirty="0"/>
          </a:p>
          <a:p>
            <a:r>
              <a:rPr lang="pt-BR" dirty="0" smtClean="0"/>
              <a:t>O tempo de transporte até o hospital de referência  deve ser equivalente aos casos de IAM e trauma</a:t>
            </a:r>
            <a:endParaRPr lang="pt-BR"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62081" y="0"/>
            <a:ext cx="1581919" cy="1661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aixaDeTexto 4"/>
          <p:cNvSpPr txBox="1"/>
          <p:nvPr/>
        </p:nvSpPr>
        <p:spPr>
          <a:xfrm>
            <a:off x="6549957" y="6516052"/>
            <a:ext cx="2537554" cy="369332"/>
          </a:xfrm>
          <a:prstGeom prst="rect">
            <a:avLst/>
          </a:prstGeom>
          <a:noFill/>
        </p:spPr>
        <p:txBody>
          <a:bodyPr wrap="none" rtlCol="0">
            <a:spAutoFit/>
          </a:bodyPr>
          <a:lstStyle/>
          <a:p>
            <a:r>
              <a:rPr lang="pt-BR" dirty="0" err="1" smtClean="0"/>
              <a:t>Stroke</a:t>
            </a:r>
            <a:r>
              <a:rPr lang="pt-BR" dirty="0" smtClean="0"/>
              <a:t>. 2013; 44: 870-974</a:t>
            </a:r>
            <a:endParaRPr lang="pt-BR" dirty="0"/>
          </a:p>
        </p:txBody>
      </p:sp>
    </p:spTree>
    <p:extLst>
      <p:ext uri="{BB962C8B-B14F-4D97-AF65-F5344CB8AC3E}">
        <p14:creationId xmlns:p14="http://schemas.microsoft.com/office/powerpoint/2010/main" val="16070727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Atendimento pré-hospitalar</a:t>
            </a:r>
            <a:endParaRPr lang="pt-BR" dirty="0"/>
          </a:p>
        </p:txBody>
      </p:sp>
      <p:sp>
        <p:nvSpPr>
          <p:cNvPr id="3" name="Espaço Reservado para Conteúdo 2"/>
          <p:cNvSpPr>
            <a:spLocks noGrp="1"/>
          </p:cNvSpPr>
          <p:nvPr>
            <p:ph sz="quarter" idx="1"/>
          </p:nvPr>
        </p:nvSpPr>
        <p:spPr/>
        <p:txBody>
          <a:bodyPr>
            <a:normAutofit/>
          </a:bodyPr>
          <a:lstStyle/>
          <a:p>
            <a:r>
              <a:rPr lang="en-US" dirty="0" err="1" smtClean="0"/>
              <a:t>Oxigênio</a:t>
            </a:r>
            <a:r>
              <a:rPr lang="en-US" dirty="0" smtClean="0"/>
              <a:t> </a:t>
            </a:r>
            <a:r>
              <a:rPr lang="en-US" dirty="0" err="1" smtClean="0"/>
              <a:t>suplementar</a:t>
            </a:r>
            <a:r>
              <a:rPr lang="en-US" dirty="0" smtClean="0"/>
              <a:t> para </a:t>
            </a:r>
            <a:r>
              <a:rPr lang="en-US" dirty="0" err="1" smtClean="0"/>
              <a:t>manter</a:t>
            </a:r>
            <a:r>
              <a:rPr lang="en-US" dirty="0" smtClean="0"/>
              <a:t> </a:t>
            </a:r>
            <a:r>
              <a:rPr lang="en-US" dirty="0" err="1" smtClean="0"/>
              <a:t>saturação</a:t>
            </a:r>
            <a:r>
              <a:rPr lang="en-US" dirty="0" smtClean="0"/>
              <a:t> &gt;94% </a:t>
            </a:r>
          </a:p>
          <a:p>
            <a:r>
              <a:rPr lang="en-US" dirty="0" err="1" smtClean="0"/>
              <a:t>Hipotensos</a:t>
            </a:r>
            <a:r>
              <a:rPr lang="en-US" dirty="0" smtClean="0"/>
              <a:t> (PA </a:t>
            </a:r>
            <a:r>
              <a:rPr lang="en-US" dirty="0" err="1" smtClean="0"/>
              <a:t>sistólica</a:t>
            </a:r>
            <a:r>
              <a:rPr lang="en-US" dirty="0" smtClean="0"/>
              <a:t> &lt;120mmHg): </a:t>
            </a:r>
            <a:r>
              <a:rPr lang="en-US" dirty="0" err="1" smtClean="0"/>
              <a:t>posicionar</a:t>
            </a:r>
            <a:r>
              <a:rPr lang="en-US" dirty="0" smtClean="0"/>
              <a:t> a </a:t>
            </a:r>
            <a:r>
              <a:rPr lang="en-US" dirty="0" err="1" smtClean="0"/>
              <a:t>cabeça</a:t>
            </a:r>
            <a:r>
              <a:rPr lang="en-US" dirty="0" smtClean="0"/>
              <a:t> </a:t>
            </a:r>
            <a:r>
              <a:rPr lang="en-US" dirty="0" err="1" smtClean="0"/>
              <a:t>sem</a:t>
            </a:r>
            <a:r>
              <a:rPr lang="en-US" dirty="0" smtClean="0"/>
              <a:t> </a:t>
            </a:r>
            <a:r>
              <a:rPr lang="en-US" dirty="0" err="1" smtClean="0"/>
              <a:t>elevação</a:t>
            </a:r>
            <a:r>
              <a:rPr lang="en-US" dirty="0" smtClean="0"/>
              <a:t> </a:t>
            </a:r>
            <a:r>
              <a:rPr lang="en-US" dirty="0" err="1" smtClean="0"/>
              <a:t>ao</a:t>
            </a:r>
            <a:r>
              <a:rPr lang="en-US" dirty="0" smtClean="0"/>
              <a:t> </a:t>
            </a:r>
            <a:r>
              <a:rPr lang="en-US" dirty="0" err="1" smtClean="0"/>
              <a:t>decúbito</a:t>
            </a:r>
            <a:r>
              <a:rPr lang="en-US" dirty="0" smtClean="0"/>
              <a:t> e </a:t>
            </a:r>
            <a:r>
              <a:rPr lang="en-US" dirty="0" err="1" smtClean="0"/>
              <a:t>administração</a:t>
            </a:r>
            <a:r>
              <a:rPr lang="en-US" dirty="0" smtClean="0"/>
              <a:t> de </a:t>
            </a:r>
            <a:r>
              <a:rPr lang="en-US" dirty="0" err="1" smtClean="0"/>
              <a:t>solução</a:t>
            </a:r>
            <a:r>
              <a:rPr lang="en-US" dirty="0" smtClean="0"/>
              <a:t> </a:t>
            </a:r>
            <a:r>
              <a:rPr lang="en-US" dirty="0" err="1" smtClean="0"/>
              <a:t>salina</a:t>
            </a:r>
            <a:r>
              <a:rPr lang="en-US" dirty="0" smtClean="0"/>
              <a:t> </a:t>
            </a:r>
            <a:r>
              <a:rPr lang="en-US" dirty="0" err="1" smtClean="0"/>
              <a:t>isotônica</a:t>
            </a:r>
            <a:r>
              <a:rPr lang="en-US" dirty="0" smtClean="0"/>
              <a:t> para </a:t>
            </a:r>
            <a:r>
              <a:rPr lang="en-US" dirty="0" err="1" smtClean="0"/>
              <a:t>melhorar</a:t>
            </a:r>
            <a:r>
              <a:rPr lang="en-US" dirty="0" smtClean="0"/>
              <a:t> </a:t>
            </a:r>
            <a:r>
              <a:rPr lang="en-US" dirty="0" err="1" smtClean="0"/>
              <a:t>perfusão</a:t>
            </a:r>
            <a:r>
              <a:rPr lang="en-US" dirty="0" smtClean="0"/>
              <a:t> cerebral.</a:t>
            </a:r>
          </a:p>
          <a:p>
            <a:r>
              <a:rPr lang="en-US" dirty="0" err="1" smtClean="0"/>
              <a:t>Hipertensos</a:t>
            </a:r>
            <a:r>
              <a:rPr lang="en-US" dirty="0" smtClean="0"/>
              <a:t> (PA </a:t>
            </a:r>
            <a:r>
              <a:rPr lang="en-US" dirty="0" err="1" smtClean="0"/>
              <a:t>sistólica</a:t>
            </a:r>
            <a:r>
              <a:rPr lang="en-US" dirty="0" smtClean="0"/>
              <a:t> </a:t>
            </a:r>
            <a:r>
              <a:rPr lang="en-US" dirty="0" err="1" smtClean="0"/>
              <a:t>maior</a:t>
            </a:r>
            <a:r>
              <a:rPr lang="en-US" dirty="0" smtClean="0"/>
              <a:t> </a:t>
            </a:r>
            <a:r>
              <a:rPr lang="en-US" dirty="0" err="1" smtClean="0"/>
              <a:t>ou</a:t>
            </a:r>
            <a:r>
              <a:rPr lang="en-US" dirty="0" smtClean="0"/>
              <a:t> </a:t>
            </a:r>
            <a:r>
              <a:rPr lang="en-US" dirty="0" err="1" smtClean="0"/>
              <a:t>igual</a:t>
            </a:r>
            <a:r>
              <a:rPr lang="en-US" dirty="0" smtClean="0"/>
              <a:t> a 140mmHg) – o </a:t>
            </a:r>
            <a:r>
              <a:rPr lang="en-US" dirty="0" err="1" smtClean="0"/>
              <a:t>benefício</a:t>
            </a:r>
            <a:r>
              <a:rPr lang="en-US" dirty="0" smtClean="0"/>
              <a:t> de </a:t>
            </a:r>
            <a:r>
              <a:rPr lang="en-US" dirty="0" err="1" smtClean="0"/>
              <a:t>intervenção</a:t>
            </a:r>
            <a:r>
              <a:rPr lang="en-US" dirty="0" smtClean="0"/>
              <a:t> </a:t>
            </a:r>
            <a:r>
              <a:rPr lang="en-US" dirty="0" err="1" smtClean="0"/>
              <a:t>pré-hospitalar</a:t>
            </a:r>
            <a:r>
              <a:rPr lang="en-US" dirty="0" smtClean="0"/>
              <a:t> </a:t>
            </a:r>
            <a:r>
              <a:rPr lang="en-US" dirty="0" err="1" smtClean="0"/>
              <a:t>não</a:t>
            </a:r>
            <a:r>
              <a:rPr lang="en-US" dirty="0" smtClean="0"/>
              <a:t> </a:t>
            </a:r>
            <a:r>
              <a:rPr lang="en-US" dirty="0" err="1" smtClean="0"/>
              <a:t>está</a:t>
            </a:r>
            <a:r>
              <a:rPr lang="en-US" dirty="0" smtClean="0"/>
              <a:t> </a:t>
            </a:r>
            <a:r>
              <a:rPr lang="en-US" dirty="0" err="1" smtClean="0"/>
              <a:t>comprovado</a:t>
            </a:r>
            <a:r>
              <a:rPr lang="en-US" dirty="0" smtClean="0"/>
              <a:t>.</a:t>
            </a:r>
          </a:p>
          <a:p>
            <a:r>
              <a:rPr lang="en-US" dirty="0" err="1" smtClean="0"/>
              <a:t>Monitorização</a:t>
            </a:r>
            <a:r>
              <a:rPr lang="en-US" dirty="0" smtClean="0"/>
              <a:t> </a:t>
            </a:r>
            <a:r>
              <a:rPr lang="en-US" dirty="0" err="1" smtClean="0"/>
              <a:t>cardíaca</a:t>
            </a:r>
            <a:endParaRPr lang="en-US" dirty="0" smtClean="0"/>
          </a:p>
          <a:p>
            <a:r>
              <a:rPr lang="en-US" dirty="0" err="1" smtClean="0"/>
              <a:t>Não</a:t>
            </a:r>
            <a:r>
              <a:rPr lang="en-US" dirty="0" smtClean="0"/>
              <a:t> </a:t>
            </a:r>
            <a:r>
              <a:rPr lang="en-US" dirty="0" err="1" smtClean="0"/>
              <a:t>realizar</a:t>
            </a:r>
            <a:r>
              <a:rPr lang="en-US" dirty="0" smtClean="0"/>
              <a:t> </a:t>
            </a:r>
            <a:r>
              <a:rPr lang="en-US" dirty="0" err="1" smtClean="0"/>
              <a:t>medicação</a:t>
            </a:r>
            <a:r>
              <a:rPr lang="en-US" dirty="0" smtClean="0"/>
              <a:t> VO</a:t>
            </a:r>
          </a:p>
          <a:p>
            <a:endParaRPr lang="en-US" dirty="0" smtClean="0"/>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4" y="5085184"/>
            <a:ext cx="2286000" cy="158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aixaDeTexto 4"/>
          <p:cNvSpPr txBox="1"/>
          <p:nvPr/>
        </p:nvSpPr>
        <p:spPr>
          <a:xfrm>
            <a:off x="6549957" y="6516052"/>
            <a:ext cx="2537554" cy="369332"/>
          </a:xfrm>
          <a:prstGeom prst="rect">
            <a:avLst/>
          </a:prstGeom>
          <a:noFill/>
        </p:spPr>
        <p:txBody>
          <a:bodyPr wrap="none" rtlCol="0">
            <a:spAutoFit/>
          </a:bodyPr>
          <a:lstStyle/>
          <a:p>
            <a:r>
              <a:rPr lang="pt-BR" dirty="0" err="1" smtClean="0"/>
              <a:t>Stroke</a:t>
            </a:r>
            <a:r>
              <a:rPr lang="pt-BR" dirty="0" smtClean="0"/>
              <a:t>. 2013; 44: 870-974</a:t>
            </a:r>
            <a:endParaRPr lang="pt-BR" dirty="0"/>
          </a:p>
        </p:txBody>
      </p:sp>
    </p:spTree>
    <p:extLst>
      <p:ext uri="{BB962C8B-B14F-4D97-AF65-F5344CB8AC3E}">
        <p14:creationId xmlns:p14="http://schemas.microsoft.com/office/powerpoint/2010/main" val="11563745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Atendimento pré-hospitalar</a:t>
            </a:r>
            <a:endParaRPr lang="pt-BR" dirty="0"/>
          </a:p>
        </p:txBody>
      </p:sp>
      <p:sp>
        <p:nvSpPr>
          <p:cNvPr id="3" name="Espaço Reservado para Conteúdo 2"/>
          <p:cNvSpPr>
            <a:spLocks noGrp="1"/>
          </p:cNvSpPr>
          <p:nvPr>
            <p:ph sz="quarter" idx="1"/>
          </p:nvPr>
        </p:nvSpPr>
        <p:spPr/>
        <p:txBody>
          <a:bodyPr>
            <a:normAutofit fontScale="92500"/>
          </a:bodyPr>
          <a:lstStyle/>
          <a:p>
            <a:r>
              <a:rPr lang="pt-BR" dirty="0" smtClean="0"/>
              <a:t>Hipoglicemia pode ser a causa de sintomas neurológicos semelhantes ao do AVE – realizar </a:t>
            </a:r>
            <a:r>
              <a:rPr lang="pt-BR" dirty="0" err="1" smtClean="0"/>
              <a:t>dextro</a:t>
            </a:r>
            <a:r>
              <a:rPr lang="pt-BR" dirty="0" smtClean="0"/>
              <a:t>. Se glicemia &lt;60mg/</a:t>
            </a:r>
            <a:r>
              <a:rPr lang="pt-BR" dirty="0" err="1" smtClean="0"/>
              <a:t>dL</a:t>
            </a:r>
            <a:r>
              <a:rPr lang="pt-BR" dirty="0" smtClean="0"/>
              <a:t>, administrar glicose EV </a:t>
            </a:r>
          </a:p>
          <a:p>
            <a:r>
              <a:rPr lang="pt-BR" dirty="0" smtClean="0"/>
              <a:t>Pacientes não-</a:t>
            </a:r>
            <a:r>
              <a:rPr lang="pt-BR" dirty="0" err="1" smtClean="0"/>
              <a:t>hipoglicêmicos</a:t>
            </a:r>
            <a:r>
              <a:rPr lang="pt-BR" dirty="0" smtClean="0"/>
              <a:t>: administrar excesso de fluidos glicosados podem potencializar a injúria cerebral, portanto, se necessária hidratação, utilizar solução salina comum.</a:t>
            </a:r>
          </a:p>
          <a:p>
            <a:r>
              <a:rPr lang="pt-BR" dirty="0" smtClean="0"/>
              <a:t>Acesso venoso – facilita administração de solução/medicação pré-hospitalar e agiliza a conduta </a:t>
            </a:r>
            <a:r>
              <a:rPr lang="pt-BR" dirty="0" err="1" smtClean="0"/>
              <a:t>intra-hospitalar</a:t>
            </a:r>
            <a:endParaRPr lang="pt-BR" dirty="0" smtClean="0"/>
          </a:p>
          <a:p>
            <a:r>
              <a:rPr lang="pt-BR" dirty="0" smtClean="0"/>
              <a:t>Se possível, colher amostras sanguíneas ainda durante o transporte para que sejam entregues no hospital a fim de agilizar a conduta.</a:t>
            </a:r>
          </a:p>
          <a:p>
            <a:pPr marL="0" indent="0">
              <a:buNone/>
            </a:pPr>
            <a:endParaRPr lang="pt-BR"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192" y="5229200"/>
            <a:ext cx="2215278"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aixaDeTexto 4"/>
          <p:cNvSpPr txBox="1"/>
          <p:nvPr/>
        </p:nvSpPr>
        <p:spPr>
          <a:xfrm>
            <a:off x="6549957" y="6488668"/>
            <a:ext cx="2537554" cy="369332"/>
          </a:xfrm>
          <a:prstGeom prst="rect">
            <a:avLst/>
          </a:prstGeom>
          <a:noFill/>
        </p:spPr>
        <p:txBody>
          <a:bodyPr wrap="none" rtlCol="0">
            <a:spAutoFit/>
          </a:bodyPr>
          <a:lstStyle/>
          <a:p>
            <a:r>
              <a:rPr lang="pt-BR" dirty="0" err="1" smtClean="0"/>
              <a:t>Stroke</a:t>
            </a:r>
            <a:r>
              <a:rPr lang="pt-BR" dirty="0" smtClean="0"/>
              <a:t>. 2013; 44: 870-974</a:t>
            </a:r>
            <a:endParaRPr lang="pt-BR" dirty="0"/>
          </a:p>
        </p:txBody>
      </p:sp>
    </p:spTree>
    <p:extLst>
      <p:ext uri="{BB962C8B-B14F-4D97-AF65-F5344CB8AC3E}">
        <p14:creationId xmlns:p14="http://schemas.microsoft.com/office/powerpoint/2010/main" val="26261968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Atendimento pré-hospitalar</a:t>
            </a:r>
            <a:endParaRPr lang="pt-BR" dirty="0"/>
          </a:p>
        </p:txBody>
      </p:sp>
      <p:sp>
        <p:nvSpPr>
          <p:cNvPr id="3" name="Espaço Reservado para Conteúdo 2"/>
          <p:cNvSpPr>
            <a:spLocks noGrp="1"/>
          </p:cNvSpPr>
          <p:nvPr>
            <p:ph sz="quarter" idx="1"/>
          </p:nvPr>
        </p:nvSpPr>
        <p:spPr/>
        <p:txBody>
          <a:bodyPr>
            <a:normAutofit/>
          </a:bodyPr>
          <a:lstStyle/>
          <a:p>
            <a:r>
              <a:rPr lang="pt-BR" dirty="0" smtClean="0"/>
              <a:t>Informações de testemunhas e do paciente quando possível</a:t>
            </a:r>
          </a:p>
          <a:p>
            <a:r>
              <a:rPr lang="pt-BR" dirty="0" smtClean="0"/>
              <a:t>Importante conhecer o momento de início da sintomatologia para definir terapêutica</a:t>
            </a:r>
          </a:p>
          <a:p>
            <a:r>
              <a:rPr lang="pt-BR" dirty="0" smtClean="0"/>
              <a:t>Perguntar sobre trauma, convulsões, hipoglicemia, AVE prévio, HAS, DM, FA, medicamentos em uso, cirurgia recente</a:t>
            </a:r>
          </a:p>
          <a:p>
            <a:r>
              <a:rPr lang="pt-BR" dirty="0" smtClean="0"/>
              <a:t>Avaliar cabeça, pescoço e extremidades quanto à possibilidade de trauma, ausculta cardíaca e pulmonar</a:t>
            </a:r>
            <a:endParaRPr lang="pt-BR" dirty="0"/>
          </a:p>
        </p:txBody>
      </p:sp>
      <p:sp>
        <p:nvSpPr>
          <p:cNvPr id="4" name="CaixaDeTexto 3"/>
          <p:cNvSpPr txBox="1"/>
          <p:nvPr/>
        </p:nvSpPr>
        <p:spPr>
          <a:xfrm>
            <a:off x="6549957" y="6488668"/>
            <a:ext cx="2537554" cy="369332"/>
          </a:xfrm>
          <a:prstGeom prst="rect">
            <a:avLst/>
          </a:prstGeom>
          <a:noFill/>
        </p:spPr>
        <p:txBody>
          <a:bodyPr wrap="none" rtlCol="0">
            <a:spAutoFit/>
          </a:bodyPr>
          <a:lstStyle/>
          <a:p>
            <a:r>
              <a:rPr lang="pt-BR" dirty="0" err="1" smtClean="0"/>
              <a:t>Stroke</a:t>
            </a:r>
            <a:r>
              <a:rPr lang="pt-BR" dirty="0" smtClean="0"/>
              <a:t>. 2013; 44: 870-974</a:t>
            </a:r>
            <a:endParaRPr lang="pt-BR" dirty="0"/>
          </a:p>
        </p:txBody>
      </p:sp>
    </p:spTree>
    <p:extLst>
      <p:ext uri="{BB962C8B-B14F-4D97-AF65-F5344CB8AC3E}">
        <p14:creationId xmlns:p14="http://schemas.microsoft.com/office/powerpoint/2010/main" val="42394062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Epidemiologia</a:t>
            </a:r>
            <a:endParaRPr lang="pt-BR" dirty="0"/>
          </a:p>
        </p:txBody>
      </p:sp>
      <p:sp>
        <p:nvSpPr>
          <p:cNvPr id="3" name="Espaço Reservado para Conteúdo 2"/>
          <p:cNvSpPr>
            <a:spLocks noGrp="1"/>
          </p:cNvSpPr>
          <p:nvPr>
            <p:ph idx="1"/>
          </p:nvPr>
        </p:nvSpPr>
        <p:spPr/>
        <p:txBody>
          <a:bodyPr>
            <a:normAutofit lnSpcReduction="10000"/>
          </a:bodyPr>
          <a:lstStyle/>
          <a:p>
            <a:pPr fontAlgn="base"/>
            <a:r>
              <a:rPr lang="en-US" dirty="0"/>
              <a:t>According to the World Health Organization, 15 million people suffer stroke worldwide each year. Of these, 5 million die and another 5 million are permanently disabled.</a:t>
            </a:r>
          </a:p>
          <a:p>
            <a:pPr fontAlgn="base"/>
            <a:r>
              <a:rPr lang="en-US" dirty="0"/>
              <a:t>High blood pressure contributes to more than 12.7 million strokes worldwide.</a:t>
            </a:r>
          </a:p>
          <a:p>
            <a:pPr fontAlgn="base"/>
            <a:r>
              <a:rPr lang="en-US" dirty="0"/>
              <a:t>Europe averages approximately 650,000 stroke deaths each year.</a:t>
            </a:r>
          </a:p>
          <a:p>
            <a:pPr fontAlgn="base"/>
            <a:r>
              <a:rPr lang="en-US" dirty="0"/>
              <a:t>In developed countries, the incidence of stroke is declining, largely due to efforts to lower blood pressure and reduce smoking. However, the overall rate of stroke remains high due to the aging of the population.</a:t>
            </a:r>
          </a:p>
          <a:p>
            <a:endParaRPr lang="pt-BR" dirty="0"/>
          </a:p>
        </p:txBody>
      </p:sp>
      <p:pic>
        <p:nvPicPr>
          <p:cNvPr id="1026" name="Picture 2" descr="The Internet Stroke Center. An independent web resource for information about stroke care and research.">
            <a:hlinkClick r:id="rId2"/>
          </p:cNvPr>
          <p:cNvPicPr>
            <a:picLocks noChangeAspect="1" noChangeArrowheads="1"/>
          </p:cNvPicPr>
          <p:nvPr/>
        </p:nvPicPr>
        <p:blipFill>
          <a:blip r:embed="rId3" cstate="print"/>
          <a:srcRect/>
          <a:stretch>
            <a:fillRect/>
          </a:stretch>
        </p:blipFill>
        <p:spPr bwMode="auto">
          <a:xfrm>
            <a:off x="4229131" y="5934075"/>
            <a:ext cx="4772025" cy="92392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Situações que mimetizam o AVE e como diferenciá-las</a:t>
            </a:r>
            <a:endParaRPr lang="pt-BR" dirty="0"/>
          </a:p>
        </p:txBody>
      </p:sp>
      <p:sp>
        <p:nvSpPr>
          <p:cNvPr id="3" name="Espaço Reservado para Conteúdo 2"/>
          <p:cNvSpPr>
            <a:spLocks noGrp="1"/>
          </p:cNvSpPr>
          <p:nvPr>
            <p:ph sz="quarter" idx="1"/>
          </p:nvPr>
        </p:nvSpPr>
        <p:spPr/>
        <p:txBody>
          <a:bodyPr>
            <a:normAutofit fontScale="85000" lnSpcReduction="20000"/>
          </a:bodyPr>
          <a:lstStyle/>
          <a:p>
            <a:r>
              <a:rPr lang="en-US" dirty="0" err="1" smtClean="0"/>
              <a:t>Psicogênica</a:t>
            </a:r>
            <a:r>
              <a:rPr lang="en-US" dirty="0" smtClean="0"/>
              <a:t> – </a:t>
            </a:r>
            <a:r>
              <a:rPr lang="en-US" dirty="0" err="1" smtClean="0"/>
              <a:t>ausência</a:t>
            </a:r>
            <a:r>
              <a:rPr lang="en-US" dirty="0" smtClean="0"/>
              <a:t> de </a:t>
            </a:r>
            <a:r>
              <a:rPr lang="en-US" dirty="0" err="1" smtClean="0"/>
              <a:t>alterações</a:t>
            </a:r>
            <a:r>
              <a:rPr lang="en-US" dirty="0" smtClean="0"/>
              <a:t> </a:t>
            </a:r>
            <a:r>
              <a:rPr lang="en-US" dirty="0" err="1" smtClean="0"/>
              <a:t>em</a:t>
            </a:r>
            <a:r>
              <a:rPr lang="en-US" dirty="0" smtClean="0"/>
              <a:t> pares </a:t>
            </a:r>
            <a:r>
              <a:rPr lang="en-US" dirty="0" err="1" smtClean="0"/>
              <a:t>cranianos</a:t>
            </a:r>
            <a:r>
              <a:rPr lang="en-US" dirty="0" smtClean="0"/>
              <a:t>, </a:t>
            </a:r>
            <a:r>
              <a:rPr lang="en-US" dirty="0" err="1" smtClean="0"/>
              <a:t>inconsistência</a:t>
            </a:r>
            <a:r>
              <a:rPr lang="en-US" dirty="0" smtClean="0"/>
              <a:t> dos </a:t>
            </a:r>
            <a:r>
              <a:rPr lang="en-US" dirty="0" err="1" smtClean="0"/>
              <a:t>achados</a:t>
            </a:r>
            <a:endParaRPr lang="en-US" dirty="0"/>
          </a:p>
          <a:p>
            <a:r>
              <a:rPr lang="pt-BR" dirty="0" smtClean="0"/>
              <a:t>Epilepsia – história de convulsões, período pós-</a:t>
            </a:r>
            <a:r>
              <a:rPr lang="pt-BR" dirty="0" err="1" smtClean="0"/>
              <a:t>ictal</a:t>
            </a:r>
            <a:endParaRPr lang="pt-BR" dirty="0"/>
          </a:p>
          <a:p>
            <a:r>
              <a:rPr lang="en-US" dirty="0" err="1" smtClean="0"/>
              <a:t>Hipoglicemia</a:t>
            </a:r>
            <a:r>
              <a:rPr lang="en-US" dirty="0" smtClean="0"/>
              <a:t> – </a:t>
            </a:r>
            <a:r>
              <a:rPr lang="en-US" dirty="0" err="1" smtClean="0"/>
              <a:t>história</a:t>
            </a:r>
            <a:r>
              <a:rPr lang="en-US" dirty="0" smtClean="0"/>
              <a:t> de diabetes e outros </a:t>
            </a:r>
            <a:r>
              <a:rPr lang="en-US" dirty="0" err="1" smtClean="0"/>
              <a:t>episódios</a:t>
            </a:r>
            <a:r>
              <a:rPr lang="en-US" dirty="0" smtClean="0"/>
              <a:t> </a:t>
            </a:r>
            <a:r>
              <a:rPr lang="en-US" dirty="0" err="1" smtClean="0"/>
              <a:t>semelhantes</a:t>
            </a:r>
            <a:r>
              <a:rPr lang="en-US" dirty="0" smtClean="0"/>
              <a:t>, </a:t>
            </a:r>
            <a:r>
              <a:rPr lang="en-US" dirty="0" err="1" smtClean="0"/>
              <a:t>consciência</a:t>
            </a:r>
            <a:r>
              <a:rPr lang="en-US" dirty="0" smtClean="0"/>
              <a:t> </a:t>
            </a:r>
            <a:r>
              <a:rPr lang="en-US" dirty="0" err="1" smtClean="0"/>
              <a:t>rebaixada</a:t>
            </a:r>
            <a:endParaRPr lang="en-US" dirty="0"/>
          </a:p>
          <a:p>
            <a:r>
              <a:rPr lang="en-US" dirty="0" err="1" smtClean="0"/>
              <a:t>Enxaqueca</a:t>
            </a:r>
            <a:r>
              <a:rPr lang="en-US" dirty="0" smtClean="0"/>
              <a:t> com aura – </a:t>
            </a:r>
            <a:r>
              <a:rPr lang="en-US" dirty="0" err="1" smtClean="0"/>
              <a:t>história</a:t>
            </a:r>
            <a:r>
              <a:rPr lang="en-US" dirty="0" smtClean="0"/>
              <a:t> de </a:t>
            </a:r>
            <a:r>
              <a:rPr lang="en-US" dirty="0" err="1" smtClean="0"/>
              <a:t>episódios</a:t>
            </a:r>
            <a:r>
              <a:rPr lang="en-US" dirty="0" smtClean="0"/>
              <a:t> </a:t>
            </a:r>
            <a:r>
              <a:rPr lang="en-US" dirty="0" err="1" smtClean="0"/>
              <a:t>semelhantes</a:t>
            </a:r>
            <a:endParaRPr lang="en-US" dirty="0" smtClean="0"/>
          </a:p>
          <a:p>
            <a:r>
              <a:rPr lang="en-US" dirty="0" err="1" smtClean="0"/>
              <a:t>Encefalopatia</a:t>
            </a:r>
            <a:r>
              <a:rPr lang="en-US" dirty="0" smtClean="0"/>
              <a:t> </a:t>
            </a:r>
            <a:r>
              <a:rPr lang="en-US" dirty="0" err="1" smtClean="0"/>
              <a:t>hipertensiva</a:t>
            </a:r>
            <a:r>
              <a:rPr lang="en-US" dirty="0" smtClean="0"/>
              <a:t> – </a:t>
            </a:r>
            <a:r>
              <a:rPr lang="en-US" dirty="0" err="1" smtClean="0"/>
              <a:t>cefaleia</a:t>
            </a:r>
            <a:r>
              <a:rPr lang="en-US" dirty="0" smtClean="0"/>
              <a:t>,  </a:t>
            </a:r>
            <a:r>
              <a:rPr lang="en-US" dirty="0" err="1" smtClean="0"/>
              <a:t>hipertensão</a:t>
            </a:r>
            <a:r>
              <a:rPr lang="en-US" dirty="0" smtClean="0"/>
              <a:t> arterial </a:t>
            </a:r>
            <a:r>
              <a:rPr lang="en-US" dirty="0" err="1" smtClean="0"/>
              <a:t>significante</a:t>
            </a:r>
            <a:r>
              <a:rPr lang="en-US" dirty="0" smtClean="0"/>
              <a:t>, edema cerebral, </a:t>
            </a:r>
            <a:r>
              <a:rPr lang="en-US" dirty="0" err="1" smtClean="0"/>
              <a:t>convulsão</a:t>
            </a:r>
            <a:endParaRPr lang="en-US" dirty="0" smtClean="0"/>
          </a:p>
          <a:p>
            <a:r>
              <a:rPr lang="pt-BR" dirty="0" smtClean="0"/>
              <a:t>Encefalopatia de </a:t>
            </a:r>
            <a:r>
              <a:rPr lang="pt-BR" dirty="0" err="1" smtClean="0"/>
              <a:t>Wernicke</a:t>
            </a:r>
            <a:r>
              <a:rPr lang="pt-BR" dirty="0"/>
              <a:t> </a:t>
            </a:r>
            <a:r>
              <a:rPr lang="pt-BR" dirty="0" smtClean="0"/>
              <a:t>– história de abuso alcoólico, ataxia, </a:t>
            </a:r>
            <a:r>
              <a:rPr lang="pt-BR" dirty="0" err="1" smtClean="0"/>
              <a:t>oftalmoplegia</a:t>
            </a:r>
            <a:r>
              <a:rPr lang="pt-BR" dirty="0" smtClean="0"/>
              <a:t>, confusão mental</a:t>
            </a:r>
          </a:p>
          <a:p>
            <a:r>
              <a:rPr lang="pt-BR" dirty="0" smtClean="0"/>
              <a:t>Abscesso de SNC – história de abuso de drogas, endocardite, uso de prótese na presença de febre</a:t>
            </a:r>
          </a:p>
          <a:p>
            <a:r>
              <a:rPr lang="pt-BR" dirty="0" smtClean="0"/>
              <a:t>Tumor de SNC – progressão gradual dos sintomas, história de neoplasia, convulsão no início do quadro</a:t>
            </a:r>
          </a:p>
          <a:p>
            <a:r>
              <a:rPr lang="pt-BR" dirty="0" smtClean="0"/>
              <a:t>Intoxicação medicamentosa – lítio, </a:t>
            </a:r>
            <a:r>
              <a:rPr lang="pt-BR" dirty="0" err="1" smtClean="0"/>
              <a:t>fenitoína</a:t>
            </a:r>
            <a:r>
              <a:rPr lang="pt-BR" dirty="0" smtClean="0"/>
              <a:t>, </a:t>
            </a:r>
            <a:r>
              <a:rPr lang="pt-BR" dirty="0" err="1" smtClean="0"/>
              <a:t>carbamazepina</a:t>
            </a:r>
            <a:endParaRPr lang="pt-BR"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5229200"/>
            <a:ext cx="1368153" cy="1251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aixaDeTexto 4"/>
          <p:cNvSpPr txBox="1"/>
          <p:nvPr/>
        </p:nvSpPr>
        <p:spPr>
          <a:xfrm>
            <a:off x="6586469" y="6516052"/>
            <a:ext cx="2537554" cy="369332"/>
          </a:xfrm>
          <a:prstGeom prst="rect">
            <a:avLst/>
          </a:prstGeom>
          <a:noFill/>
        </p:spPr>
        <p:txBody>
          <a:bodyPr wrap="none" rtlCol="0">
            <a:spAutoFit/>
          </a:bodyPr>
          <a:lstStyle/>
          <a:p>
            <a:r>
              <a:rPr lang="pt-BR" dirty="0" err="1" smtClean="0"/>
              <a:t>Stroke</a:t>
            </a:r>
            <a:r>
              <a:rPr lang="pt-BR" dirty="0" smtClean="0"/>
              <a:t>. 2013; 44: 870-974</a:t>
            </a:r>
            <a:endParaRPr lang="pt-BR" dirty="0"/>
          </a:p>
        </p:txBody>
      </p:sp>
    </p:spTree>
    <p:extLst>
      <p:ext uri="{BB962C8B-B14F-4D97-AF65-F5344CB8AC3E}">
        <p14:creationId xmlns:p14="http://schemas.microsoft.com/office/powerpoint/2010/main" val="41808530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Atendimento hospitalar</a:t>
            </a:r>
            <a:endParaRPr lang="pt-BR" dirty="0"/>
          </a:p>
        </p:txBody>
      </p:sp>
      <p:sp>
        <p:nvSpPr>
          <p:cNvPr id="3" name="Espaço Reservado para Conteúdo 2"/>
          <p:cNvSpPr>
            <a:spLocks noGrp="1"/>
          </p:cNvSpPr>
          <p:nvPr>
            <p:ph sz="quarter" idx="1"/>
          </p:nvPr>
        </p:nvSpPr>
        <p:spPr/>
        <p:txBody>
          <a:bodyPr>
            <a:normAutofit/>
          </a:bodyPr>
          <a:lstStyle/>
          <a:p>
            <a:r>
              <a:rPr lang="en-US" dirty="0" smtClean="0"/>
              <a:t>Hospital de </a:t>
            </a:r>
            <a:r>
              <a:rPr lang="en-US" dirty="0" err="1" smtClean="0"/>
              <a:t>referência</a:t>
            </a:r>
            <a:r>
              <a:rPr lang="en-US" dirty="0" smtClean="0"/>
              <a:t> </a:t>
            </a:r>
            <a:r>
              <a:rPr lang="en-US" dirty="0" err="1" smtClean="0"/>
              <a:t>deve</a:t>
            </a:r>
            <a:r>
              <a:rPr lang="en-US" dirty="0" smtClean="0"/>
              <a:t> </a:t>
            </a:r>
            <a:r>
              <a:rPr lang="en-US" dirty="0" err="1" smtClean="0"/>
              <a:t>possuir</a:t>
            </a:r>
            <a:r>
              <a:rPr lang="en-US" dirty="0" smtClean="0"/>
              <a:t>:</a:t>
            </a:r>
          </a:p>
          <a:p>
            <a:r>
              <a:rPr lang="en-US" dirty="0" err="1" smtClean="0"/>
              <a:t>Protocolos</a:t>
            </a:r>
            <a:r>
              <a:rPr lang="en-US" dirty="0" smtClean="0"/>
              <a:t> </a:t>
            </a:r>
            <a:r>
              <a:rPr lang="en-US" dirty="0" err="1" smtClean="0"/>
              <a:t>escritos</a:t>
            </a:r>
            <a:r>
              <a:rPr lang="en-US" dirty="0" smtClean="0"/>
              <a:t> de </a:t>
            </a:r>
            <a:r>
              <a:rPr lang="en-US" dirty="0" err="1" smtClean="0"/>
              <a:t>conduta</a:t>
            </a:r>
            <a:r>
              <a:rPr lang="en-US" dirty="0" smtClean="0"/>
              <a:t> do AVE </a:t>
            </a:r>
            <a:r>
              <a:rPr lang="en-US" dirty="0" err="1" smtClean="0"/>
              <a:t>na</a:t>
            </a:r>
            <a:r>
              <a:rPr lang="en-US" dirty="0" smtClean="0"/>
              <a:t> </a:t>
            </a:r>
            <a:r>
              <a:rPr lang="en-US" dirty="0" err="1" smtClean="0"/>
              <a:t>emergência</a:t>
            </a:r>
            <a:endParaRPr lang="en-US" dirty="0" smtClean="0"/>
          </a:p>
          <a:p>
            <a:r>
              <a:rPr lang="en-US" dirty="0" err="1" smtClean="0"/>
              <a:t>Contrato</a:t>
            </a:r>
            <a:r>
              <a:rPr lang="en-US" dirty="0" smtClean="0"/>
              <a:t> com </a:t>
            </a:r>
            <a:r>
              <a:rPr lang="en-US" dirty="0" err="1" smtClean="0"/>
              <a:t>equipe</a:t>
            </a:r>
            <a:r>
              <a:rPr lang="en-US" dirty="0" smtClean="0"/>
              <a:t> de </a:t>
            </a:r>
            <a:r>
              <a:rPr lang="en-US" dirty="0" err="1" smtClean="0"/>
              <a:t>neurocirurgia</a:t>
            </a:r>
            <a:endParaRPr lang="en-US" dirty="0" smtClean="0"/>
          </a:p>
          <a:p>
            <a:r>
              <a:rPr lang="en-US" dirty="0" err="1" smtClean="0"/>
              <a:t>Médico</a:t>
            </a:r>
            <a:r>
              <a:rPr lang="en-US" dirty="0" smtClean="0"/>
              <a:t> </a:t>
            </a:r>
            <a:r>
              <a:rPr lang="en-US" dirty="0" err="1" smtClean="0"/>
              <a:t>responsável</a:t>
            </a:r>
            <a:r>
              <a:rPr lang="en-US" dirty="0" smtClean="0"/>
              <a:t> </a:t>
            </a:r>
            <a:r>
              <a:rPr lang="en-US" dirty="0" err="1" smtClean="0"/>
              <a:t>por</a:t>
            </a:r>
            <a:r>
              <a:rPr lang="en-US" dirty="0" smtClean="0"/>
              <a:t> </a:t>
            </a:r>
            <a:r>
              <a:rPr lang="en-US" dirty="0" err="1" smtClean="0"/>
              <a:t>atualizar</a:t>
            </a:r>
            <a:r>
              <a:rPr lang="en-US" dirty="0" smtClean="0"/>
              <a:t> </a:t>
            </a:r>
            <a:r>
              <a:rPr lang="en-US" dirty="0" err="1" smtClean="0"/>
              <a:t>os</a:t>
            </a:r>
            <a:r>
              <a:rPr lang="en-US" dirty="0" smtClean="0"/>
              <a:t> </a:t>
            </a:r>
            <a:r>
              <a:rPr lang="en-US" dirty="0" err="1" smtClean="0"/>
              <a:t>protocolos</a:t>
            </a:r>
            <a:r>
              <a:rPr lang="en-US" dirty="0" smtClean="0"/>
              <a:t> e  </a:t>
            </a:r>
            <a:r>
              <a:rPr lang="en-US" dirty="0" err="1" smtClean="0"/>
              <a:t>procedimentos</a:t>
            </a:r>
            <a:r>
              <a:rPr lang="en-US" dirty="0" smtClean="0"/>
              <a:t>  </a:t>
            </a:r>
            <a:r>
              <a:rPr lang="en-US" dirty="0" err="1" smtClean="0"/>
              <a:t>em</a:t>
            </a:r>
            <a:r>
              <a:rPr lang="en-US" dirty="0" smtClean="0"/>
              <a:t> AVE</a:t>
            </a:r>
          </a:p>
          <a:p>
            <a:r>
              <a:rPr lang="en-US" dirty="0" err="1" smtClean="0"/>
              <a:t>Habilidade</a:t>
            </a:r>
            <a:r>
              <a:rPr lang="en-US" dirty="0" smtClean="0"/>
              <a:t> para </a:t>
            </a:r>
            <a:r>
              <a:rPr lang="en-US" dirty="0" err="1" smtClean="0"/>
              <a:t>administrar</a:t>
            </a:r>
            <a:r>
              <a:rPr lang="en-US" dirty="0" smtClean="0"/>
              <a:t> </a:t>
            </a:r>
            <a:r>
              <a:rPr lang="en-US" dirty="0" err="1" smtClean="0"/>
              <a:t>rtPA</a:t>
            </a:r>
            <a:r>
              <a:rPr lang="en-US" dirty="0" smtClean="0"/>
              <a:t> EV</a:t>
            </a:r>
          </a:p>
          <a:p>
            <a:r>
              <a:rPr lang="en-US" dirty="0" err="1" smtClean="0"/>
              <a:t>Exames</a:t>
            </a:r>
            <a:r>
              <a:rPr lang="en-US" dirty="0" smtClean="0"/>
              <a:t> de </a:t>
            </a:r>
            <a:r>
              <a:rPr lang="en-US" dirty="0" err="1" smtClean="0"/>
              <a:t>imagem</a:t>
            </a:r>
            <a:r>
              <a:rPr lang="en-US" dirty="0" smtClean="0"/>
              <a:t> e </a:t>
            </a:r>
            <a:r>
              <a:rPr lang="en-US" dirty="0" err="1" smtClean="0"/>
              <a:t>laboratoriais</a:t>
            </a:r>
            <a:r>
              <a:rPr lang="en-US" dirty="0" smtClean="0"/>
              <a:t> de </a:t>
            </a:r>
            <a:r>
              <a:rPr lang="en-US" dirty="0" err="1" smtClean="0"/>
              <a:t>emergência</a:t>
            </a:r>
            <a:endParaRPr lang="en-US" dirty="0" smtClean="0"/>
          </a:p>
          <a:p>
            <a:pPr marL="0" indent="0">
              <a:buNone/>
            </a:pPr>
            <a:endParaRPr lang="en-US" dirty="0" smtClean="0"/>
          </a:p>
          <a:p>
            <a:pPr marL="0" indent="0">
              <a:buNone/>
            </a:pPr>
            <a:endParaRPr lang="en-US" dirty="0" smtClean="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261623"/>
            <a:ext cx="1691680" cy="1639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aixaDeTexto 4"/>
          <p:cNvSpPr txBox="1"/>
          <p:nvPr/>
        </p:nvSpPr>
        <p:spPr>
          <a:xfrm>
            <a:off x="6549957" y="6488668"/>
            <a:ext cx="2537554" cy="369332"/>
          </a:xfrm>
          <a:prstGeom prst="rect">
            <a:avLst/>
          </a:prstGeom>
          <a:noFill/>
        </p:spPr>
        <p:txBody>
          <a:bodyPr wrap="none" rtlCol="0">
            <a:spAutoFit/>
          </a:bodyPr>
          <a:lstStyle/>
          <a:p>
            <a:r>
              <a:rPr lang="pt-BR" dirty="0" err="1" smtClean="0"/>
              <a:t>Stroke</a:t>
            </a:r>
            <a:r>
              <a:rPr lang="pt-BR" dirty="0" smtClean="0"/>
              <a:t>. 2013; 44: 870-974</a:t>
            </a:r>
            <a:endParaRPr lang="pt-BR" dirty="0"/>
          </a:p>
        </p:txBody>
      </p:sp>
    </p:spTree>
    <p:extLst>
      <p:ext uri="{BB962C8B-B14F-4D97-AF65-F5344CB8AC3E}">
        <p14:creationId xmlns:p14="http://schemas.microsoft.com/office/powerpoint/2010/main" val="37447442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Atendimento hospitalar</a:t>
            </a:r>
            <a:endParaRPr lang="pt-BR" dirty="0"/>
          </a:p>
        </p:txBody>
      </p:sp>
      <p:sp>
        <p:nvSpPr>
          <p:cNvPr id="3" name="Espaço Reservado para Conteúdo 2"/>
          <p:cNvSpPr>
            <a:spLocks noGrp="1"/>
          </p:cNvSpPr>
          <p:nvPr>
            <p:ph sz="quarter" idx="1"/>
          </p:nvPr>
        </p:nvSpPr>
        <p:spPr/>
        <p:txBody>
          <a:bodyPr/>
          <a:lstStyle/>
          <a:p>
            <a:r>
              <a:rPr lang="pt-BR" dirty="0" smtClean="0"/>
              <a:t>Avaliar vias aéreas, respiração, circulação</a:t>
            </a:r>
          </a:p>
          <a:p>
            <a:r>
              <a:rPr lang="pt-BR" dirty="0" smtClean="0"/>
              <a:t>Obter anamnese</a:t>
            </a:r>
          </a:p>
          <a:p>
            <a:r>
              <a:rPr lang="pt-BR" dirty="0" smtClean="0"/>
              <a:t>Checar possíveis </a:t>
            </a:r>
            <a:r>
              <a:rPr lang="pt-BR" dirty="0" err="1" smtClean="0"/>
              <a:t>comorbidades</a:t>
            </a:r>
            <a:endParaRPr lang="pt-BR" dirty="0" smtClean="0"/>
          </a:p>
          <a:p>
            <a:r>
              <a:rPr lang="pt-BR" dirty="0" smtClean="0"/>
              <a:t>Sinais vitais</a:t>
            </a:r>
          </a:p>
          <a:p>
            <a:r>
              <a:rPr lang="pt-BR" dirty="0" smtClean="0"/>
              <a:t>Exame físico geral</a:t>
            </a:r>
          </a:p>
          <a:p>
            <a:r>
              <a:rPr lang="pt-BR" dirty="0" smtClean="0"/>
              <a:t>Exame neurológico e aplicação de escalas de AVE</a:t>
            </a:r>
          </a:p>
        </p:txBody>
      </p:sp>
      <p:sp>
        <p:nvSpPr>
          <p:cNvPr id="4" name="CaixaDeTexto 3"/>
          <p:cNvSpPr txBox="1"/>
          <p:nvPr/>
        </p:nvSpPr>
        <p:spPr>
          <a:xfrm>
            <a:off x="6549957" y="6488668"/>
            <a:ext cx="2537554" cy="369332"/>
          </a:xfrm>
          <a:prstGeom prst="rect">
            <a:avLst/>
          </a:prstGeom>
          <a:noFill/>
        </p:spPr>
        <p:txBody>
          <a:bodyPr wrap="none" rtlCol="0">
            <a:spAutoFit/>
          </a:bodyPr>
          <a:lstStyle/>
          <a:p>
            <a:r>
              <a:rPr lang="pt-BR" dirty="0" err="1" smtClean="0"/>
              <a:t>Stroke</a:t>
            </a:r>
            <a:r>
              <a:rPr lang="pt-BR" dirty="0" smtClean="0"/>
              <a:t>. 2013; 44: 870-974</a:t>
            </a:r>
            <a:endParaRPr lang="pt-BR" dirty="0"/>
          </a:p>
        </p:txBody>
      </p:sp>
    </p:spTree>
    <p:extLst>
      <p:ext uri="{BB962C8B-B14F-4D97-AF65-F5344CB8AC3E}">
        <p14:creationId xmlns:p14="http://schemas.microsoft.com/office/powerpoint/2010/main" val="25307496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Escala AVE -NIH</a:t>
            </a:r>
            <a:endParaRPr lang="pt-BR" dirty="0"/>
          </a:p>
        </p:txBody>
      </p:sp>
      <p:sp>
        <p:nvSpPr>
          <p:cNvPr id="3" name="Espaço Reservado para Conteúdo 2"/>
          <p:cNvSpPr>
            <a:spLocks noGrp="1"/>
          </p:cNvSpPr>
          <p:nvPr>
            <p:ph sz="quarter" idx="1"/>
          </p:nvPr>
        </p:nvSpPr>
        <p:spPr/>
        <p:txBody>
          <a:bodyPr>
            <a:normAutofit fontScale="92500" lnSpcReduction="10000"/>
          </a:bodyPr>
          <a:lstStyle/>
          <a:p>
            <a:r>
              <a:rPr lang="pt-BR" dirty="0" smtClean="0"/>
              <a:t>Nível de consciência</a:t>
            </a:r>
          </a:p>
          <a:p>
            <a:r>
              <a:rPr lang="pt-BR" dirty="0" smtClean="0"/>
              <a:t>Orientação</a:t>
            </a:r>
          </a:p>
          <a:p>
            <a:r>
              <a:rPr lang="pt-BR" dirty="0" smtClean="0"/>
              <a:t>Resposta a comandos</a:t>
            </a:r>
          </a:p>
          <a:p>
            <a:r>
              <a:rPr lang="pt-BR" dirty="0" smtClean="0"/>
              <a:t>Movimentos oculares</a:t>
            </a:r>
          </a:p>
          <a:p>
            <a:r>
              <a:rPr lang="pt-BR" dirty="0" smtClean="0"/>
              <a:t>Campo visual</a:t>
            </a:r>
          </a:p>
          <a:p>
            <a:r>
              <a:rPr lang="pt-BR" dirty="0" smtClean="0"/>
              <a:t>Movimentos faciais</a:t>
            </a:r>
          </a:p>
          <a:p>
            <a:r>
              <a:rPr lang="pt-BR" dirty="0" smtClean="0"/>
              <a:t>Função motora em MMSS e MMII</a:t>
            </a:r>
          </a:p>
          <a:p>
            <a:r>
              <a:rPr lang="pt-BR" dirty="0" smtClean="0"/>
              <a:t>Ataxia de membros</a:t>
            </a:r>
          </a:p>
          <a:p>
            <a:r>
              <a:rPr lang="pt-BR" dirty="0" smtClean="0"/>
              <a:t>Sensibilidade</a:t>
            </a:r>
          </a:p>
          <a:p>
            <a:r>
              <a:rPr lang="pt-BR" dirty="0" smtClean="0"/>
              <a:t>Linguagem</a:t>
            </a:r>
          </a:p>
          <a:p>
            <a:r>
              <a:rPr lang="pt-BR" dirty="0" err="1" smtClean="0"/>
              <a:t>Disartria</a:t>
            </a:r>
            <a:r>
              <a:rPr lang="pt-BR" dirty="0" smtClean="0"/>
              <a:t> </a:t>
            </a:r>
          </a:p>
          <a:p>
            <a:r>
              <a:rPr lang="pt-BR" dirty="0" smtClean="0"/>
              <a:t>Extinção (perda sensorial)</a:t>
            </a:r>
          </a:p>
          <a:p>
            <a:endParaRPr lang="pt-BR"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44691" y="1700808"/>
            <a:ext cx="2872429"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aixaDeTexto 4"/>
          <p:cNvSpPr txBox="1"/>
          <p:nvPr/>
        </p:nvSpPr>
        <p:spPr>
          <a:xfrm>
            <a:off x="6549957" y="6488668"/>
            <a:ext cx="2537554" cy="369332"/>
          </a:xfrm>
          <a:prstGeom prst="rect">
            <a:avLst/>
          </a:prstGeom>
          <a:noFill/>
        </p:spPr>
        <p:txBody>
          <a:bodyPr wrap="none" rtlCol="0">
            <a:spAutoFit/>
          </a:bodyPr>
          <a:lstStyle/>
          <a:p>
            <a:r>
              <a:rPr lang="pt-BR" dirty="0" err="1" smtClean="0"/>
              <a:t>Stroke</a:t>
            </a:r>
            <a:r>
              <a:rPr lang="pt-BR" dirty="0" smtClean="0"/>
              <a:t>. 2013; 44: 870-974</a:t>
            </a:r>
            <a:endParaRPr lang="pt-BR" dirty="0"/>
          </a:p>
        </p:txBody>
      </p:sp>
    </p:spTree>
    <p:extLst>
      <p:ext uri="{BB962C8B-B14F-4D97-AF65-F5344CB8AC3E}">
        <p14:creationId xmlns:p14="http://schemas.microsoft.com/office/powerpoint/2010/main" val="40441377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
            </a:r>
            <a:br>
              <a:rPr lang="pt-BR" dirty="0" smtClean="0"/>
            </a:br>
            <a:r>
              <a:rPr lang="pt-BR" dirty="0" smtClean="0"/>
              <a:t>Exames necessários para todos os pacientes</a:t>
            </a:r>
            <a:br>
              <a:rPr lang="pt-BR" dirty="0" smtClean="0"/>
            </a:br>
            <a:endParaRPr lang="pt-BR" dirty="0"/>
          </a:p>
        </p:txBody>
      </p:sp>
      <p:sp>
        <p:nvSpPr>
          <p:cNvPr id="3" name="Espaço Reservado para Conteúdo 2"/>
          <p:cNvSpPr>
            <a:spLocks noGrp="1"/>
          </p:cNvSpPr>
          <p:nvPr>
            <p:ph sz="quarter" idx="1"/>
          </p:nvPr>
        </p:nvSpPr>
        <p:spPr/>
        <p:txBody>
          <a:bodyPr>
            <a:normAutofit lnSpcReduction="10000"/>
          </a:bodyPr>
          <a:lstStyle/>
          <a:p>
            <a:r>
              <a:rPr lang="pt-BR" dirty="0" smtClean="0"/>
              <a:t>Glicemia</a:t>
            </a:r>
          </a:p>
          <a:p>
            <a:r>
              <a:rPr lang="pt-BR" dirty="0" smtClean="0"/>
              <a:t>Eletrólitos</a:t>
            </a:r>
          </a:p>
          <a:p>
            <a:r>
              <a:rPr lang="pt-BR" dirty="0"/>
              <a:t>F</a:t>
            </a:r>
            <a:r>
              <a:rPr lang="pt-BR" dirty="0" smtClean="0"/>
              <a:t>unção renal</a:t>
            </a:r>
          </a:p>
          <a:p>
            <a:r>
              <a:rPr lang="pt-BR" dirty="0" smtClean="0"/>
              <a:t>Hemograma</a:t>
            </a:r>
          </a:p>
          <a:p>
            <a:r>
              <a:rPr lang="pt-BR" dirty="0"/>
              <a:t>M</a:t>
            </a:r>
            <a:r>
              <a:rPr lang="pt-BR" dirty="0" smtClean="0"/>
              <a:t>arcadores de isquemia cardíaca</a:t>
            </a:r>
          </a:p>
          <a:p>
            <a:r>
              <a:rPr lang="pt-BR" dirty="0"/>
              <a:t>T</a:t>
            </a:r>
            <a:r>
              <a:rPr lang="pt-BR" dirty="0" smtClean="0"/>
              <a:t>empo de </a:t>
            </a:r>
            <a:r>
              <a:rPr lang="pt-BR" dirty="0" err="1" smtClean="0"/>
              <a:t>protrombina</a:t>
            </a:r>
            <a:r>
              <a:rPr lang="pt-BR" dirty="0" smtClean="0"/>
              <a:t>, INR, tempo de tromboplastina parcial ativada</a:t>
            </a:r>
          </a:p>
          <a:p>
            <a:r>
              <a:rPr lang="pt-BR" dirty="0" smtClean="0"/>
              <a:t>ECG</a:t>
            </a:r>
          </a:p>
          <a:p>
            <a:r>
              <a:rPr lang="pt-BR" dirty="0" smtClean="0"/>
              <a:t>TC sem contraste/RM</a:t>
            </a:r>
          </a:p>
          <a:p>
            <a:r>
              <a:rPr lang="en-US" dirty="0" err="1" smtClean="0"/>
              <a:t>Ecocardiograma</a:t>
            </a:r>
            <a:endParaRPr lang="en-US" dirty="0" smtClean="0"/>
          </a:p>
          <a:p>
            <a:r>
              <a:rPr lang="en-US" dirty="0" smtClean="0"/>
              <a:t>Duplex-scan de </a:t>
            </a:r>
            <a:r>
              <a:rPr lang="en-US" dirty="0" err="1" smtClean="0"/>
              <a:t>carótidas</a:t>
            </a:r>
            <a:endParaRPr lang="pt-BR"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4149080"/>
            <a:ext cx="2057400" cy="221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976" y="1052736"/>
            <a:ext cx="4464496" cy="1887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aixaDeTexto 5"/>
          <p:cNvSpPr txBox="1"/>
          <p:nvPr/>
        </p:nvSpPr>
        <p:spPr>
          <a:xfrm>
            <a:off x="6549957" y="6488668"/>
            <a:ext cx="2537554" cy="369332"/>
          </a:xfrm>
          <a:prstGeom prst="rect">
            <a:avLst/>
          </a:prstGeom>
          <a:noFill/>
        </p:spPr>
        <p:txBody>
          <a:bodyPr wrap="none" rtlCol="0">
            <a:spAutoFit/>
          </a:bodyPr>
          <a:lstStyle/>
          <a:p>
            <a:r>
              <a:rPr lang="pt-BR" dirty="0" err="1" smtClean="0"/>
              <a:t>Stroke</a:t>
            </a:r>
            <a:r>
              <a:rPr lang="pt-BR" dirty="0" smtClean="0"/>
              <a:t>. 2013; 44: 870-974</a:t>
            </a:r>
            <a:endParaRPr lang="pt-BR" dirty="0"/>
          </a:p>
        </p:txBody>
      </p:sp>
    </p:spTree>
    <p:extLst>
      <p:ext uri="{BB962C8B-B14F-4D97-AF65-F5344CB8AC3E}">
        <p14:creationId xmlns:p14="http://schemas.microsoft.com/office/powerpoint/2010/main" val="21456485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DIAGNÓSTICO PRECOCE:</a:t>
            </a:r>
            <a:br>
              <a:rPr lang="pt-BR" dirty="0" smtClean="0"/>
            </a:br>
            <a:r>
              <a:rPr lang="pt-BR" dirty="0" smtClean="0"/>
              <a:t>MÉTODOS DE IMAGEM</a:t>
            </a:r>
            <a:endParaRPr lang="pt-BR" dirty="0"/>
          </a:p>
        </p:txBody>
      </p:sp>
      <p:sp>
        <p:nvSpPr>
          <p:cNvPr id="3" name="Espaço Reservado para Conteúdo 2"/>
          <p:cNvSpPr>
            <a:spLocks noGrp="1"/>
          </p:cNvSpPr>
          <p:nvPr>
            <p:ph sz="quarter" idx="1"/>
          </p:nvPr>
        </p:nvSpPr>
        <p:spPr/>
        <p:txBody>
          <a:bodyPr/>
          <a:lstStyle/>
          <a:p>
            <a:r>
              <a:rPr lang="en-US" dirty="0" err="1" smtClean="0"/>
              <a:t>Todo</a:t>
            </a:r>
            <a:r>
              <a:rPr lang="en-US" dirty="0" smtClean="0"/>
              <a:t> </a:t>
            </a:r>
            <a:r>
              <a:rPr lang="en-US" dirty="0" err="1" smtClean="0"/>
              <a:t>paciente</a:t>
            </a:r>
            <a:r>
              <a:rPr lang="en-US" dirty="0" smtClean="0"/>
              <a:t> com </a:t>
            </a:r>
            <a:r>
              <a:rPr lang="pt-BR" dirty="0" smtClean="0"/>
              <a:t>déficit neurológico focal de início súbito que dura mais de 20 minutos deve ser encarado como AVE (isquêmico ou hemorrágico).</a:t>
            </a:r>
          </a:p>
          <a:p>
            <a:endParaRPr lang="pt-BR" dirty="0" smtClean="0"/>
          </a:p>
          <a:p>
            <a:r>
              <a:rPr lang="pt-BR" dirty="0" smtClean="0"/>
              <a:t>Métodos de imagem cerebral e vascular são essenciais para uma avaliação rápida e DX de pacientes com suspeita de </a:t>
            </a:r>
            <a:r>
              <a:rPr lang="pt-BR" dirty="0" err="1" smtClean="0"/>
              <a:t>AVCi</a:t>
            </a:r>
            <a:r>
              <a:rPr lang="pt-BR" dirty="0" smtClean="0"/>
              <a:t>  e AIT, antes de iniciar qualquer terapia. </a:t>
            </a:r>
          </a:p>
          <a:p>
            <a:endParaRPr lang="pt-BR" dirty="0"/>
          </a:p>
        </p:txBody>
      </p:sp>
      <p:sp>
        <p:nvSpPr>
          <p:cNvPr id="4" name="CaixaDeTexto 3"/>
          <p:cNvSpPr txBox="1"/>
          <p:nvPr/>
        </p:nvSpPr>
        <p:spPr>
          <a:xfrm>
            <a:off x="6549957" y="6488668"/>
            <a:ext cx="2537554" cy="369332"/>
          </a:xfrm>
          <a:prstGeom prst="rect">
            <a:avLst/>
          </a:prstGeom>
          <a:noFill/>
        </p:spPr>
        <p:txBody>
          <a:bodyPr wrap="none" rtlCol="0">
            <a:spAutoFit/>
          </a:bodyPr>
          <a:lstStyle/>
          <a:p>
            <a:r>
              <a:rPr lang="pt-BR" dirty="0" err="1" smtClean="0"/>
              <a:t>Stroke</a:t>
            </a:r>
            <a:r>
              <a:rPr lang="pt-BR" dirty="0" smtClean="0"/>
              <a:t>. 2013; 44: 870-974</a:t>
            </a:r>
            <a:endParaRPr lang="pt-B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smtClean="0"/>
              <a:t>MÉTODOS DE IMAGEM- CEREBRAL</a:t>
            </a:r>
            <a:endParaRPr lang="pt-BR" dirty="0"/>
          </a:p>
        </p:txBody>
      </p:sp>
      <p:sp>
        <p:nvSpPr>
          <p:cNvPr id="3" name="Espaço Reservado para Conteúdo 2"/>
          <p:cNvSpPr>
            <a:spLocks noGrp="1"/>
          </p:cNvSpPr>
          <p:nvPr>
            <p:ph sz="quarter" idx="1"/>
          </p:nvPr>
        </p:nvSpPr>
        <p:spPr/>
        <p:txBody>
          <a:bodyPr>
            <a:normAutofit/>
          </a:bodyPr>
          <a:lstStyle/>
          <a:p>
            <a:r>
              <a:rPr lang="pt-BR" sz="2000" dirty="0" smtClean="0"/>
              <a:t>Tomografia computadorizada: mais utilizado, identifica lesões parenquimatosas depois de 24h do infarto, modelo mais rápido.</a:t>
            </a:r>
          </a:p>
          <a:p>
            <a:r>
              <a:rPr lang="pt-BR" sz="2000" dirty="0" smtClean="0"/>
              <a:t>Ressonância magnética(T2, FLAIR: edema vasogênico ; DWI: edema citotóxico) mais sensível, diferencia lesões crônicas de agudas, pode identificar  área de infarto em questão de minutos (RM-DWI), infarto em regiões pequenas, profundas, em fossa posterior.</a:t>
            </a:r>
            <a:endParaRPr lang="pt-BR" sz="2000" dirty="0"/>
          </a:p>
        </p:txBody>
      </p:sp>
      <p:sp>
        <p:nvSpPr>
          <p:cNvPr id="4" name="Seta para baixo 3"/>
          <p:cNvSpPr/>
          <p:nvPr/>
        </p:nvSpPr>
        <p:spPr>
          <a:xfrm>
            <a:off x="3923928" y="3212976"/>
            <a:ext cx="504056"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CaixaDeTexto 4"/>
          <p:cNvSpPr txBox="1"/>
          <p:nvPr/>
        </p:nvSpPr>
        <p:spPr>
          <a:xfrm>
            <a:off x="2267744" y="4005064"/>
            <a:ext cx="3859070" cy="923330"/>
          </a:xfrm>
          <a:prstGeom prst="rect">
            <a:avLst/>
          </a:prstGeom>
          <a:noFill/>
        </p:spPr>
        <p:txBody>
          <a:bodyPr wrap="none" rtlCol="0">
            <a:spAutoFit/>
          </a:bodyPr>
          <a:lstStyle/>
          <a:p>
            <a:pPr algn="ctr"/>
            <a:r>
              <a:rPr lang="pt-BR" dirty="0" smtClean="0"/>
              <a:t>SINAIS DE ISQUEMIA </a:t>
            </a:r>
          </a:p>
          <a:p>
            <a:pPr algn="ctr"/>
            <a:r>
              <a:rPr lang="pt-BR" dirty="0" smtClean="0"/>
              <a:t>SINAIS DE HEMORRAGIA</a:t>
            </a:r>
          </a:p>
          <a:p>
            <a:pPr algn="ctr"/>
            <a:r>
              <a:rPr lang="pt-BR" dirty="0" smtClean="0"/>
              <a:t>SINAIS NÃO-VASCULARES (ex: tumores)</a:t>
            </a:r>
            <a:endParaRPr lang="pt-BR" dirty="0"/>
          </a:p>
        </p:txBody>
      </p:sp>
      <p:sp>
        <p:nvSpPr>
          <p:cNvPr id="6" name="Seta para baixo 5"/>
          <p:cNvSpPr/>
          <p:nvPr/>
        </p:nvSpPr>
        <p:spPr>
          <a:xfrm>
            <a:off x="3923928" y="5013176"/>
            <a:ext cx="504056"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p:cNvSpPr txBox="1"/>
          <p:nvPr/>
        </p:nvSpPr>
        <p:spPr>
          <a:xfrm>
            <a:off x="611560" y="5661248"/>
            <a:ext cx="8316416" cy="369332"/>
          </a:xfrm>
          <a:prstGeom prst="rect">
            <a:avLst/>
          </a:prstGeom>
          <a:noFill/>
        </p:spPr>
        <p:txBody>
          <a:bodyPr wrap="square" rtlCol="0">
            <a:spAutoFit/>
          </a:bodyPr>
          <a:lstStyle/>
          <a:p>
            <a:r>
              <a:rPr lang="pt-BR" dirty="0" smtClean="0"/>
              <a:t>Capaz de excluir uma lesão hemorrágica, contra indicando o uso da terapia fibrinolítica.</a:t>
            </a:r>
            <a:endParaRPr lang="pt-BR" dirty="0"/>
          </a:p>
        </p:txBody>
      </p:sp>
      <p:sp>
        <p:nvSpPr>
          <p:cNvPr id="8" name="CaixaDeTexto 7"/>
          <p:cNvSpPr txBox="1"/>
          <p:nvPr/>
        </p:nvSpPr>
        <p:spPr>
          <a:xfrm>
            <a:off x="6549957" y="6488668"/>
            <a:ext cx="2537554" cy="369332"/>
          </a:xfrm>
          <a:prstGeom prst="rect">
            <a:avLst/>
          </a:prstGeom>
          <a:noFill/>
        </p:spPr>
        <p:txBody>
          <a:bodyPr wrap="none" rtlCol="0">
            <a:spAutoFit/>
          </a:bodyPr>
          <a:lstStyle/>
          <a:p>
            <a:r>
              <a:rPr lang="pt-BR" dirty="0" err="1" smtClean="0"/>
              <a:t>Stroke</a:t>
            </a:r>
            <a:r>
              <a:rPr lang="pt-BR" dirty="0" smtClean="0"/>
              <a:t>. 2013; 44: 870-974</a:t>
            </a:r>
            <a:endParaRPr lang="pt-B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8229600" cy="1143000"/>
          </a:xfrm>
        </p:spPr>
        <p:txBody>
          <a:bodyPr>
            <a:normAutofit/>
          </a:bodyPr>
          <a:lstStyle/>
          <a:p>
            <a:r>
              <a:rPr lang="pt-BR" dirty="0" smtClean="0"/>
              <a:t>TC:</a:t>
            </a:r>
            <a:br>
              <a:rPr lang="pt-BR" dirty="0" smtClean="0"/>
            </a:br>
            <a:r>
              <a:rPr lang="pt-BR" sz="2000" dirty="0" smtClean="0"/>
              <a:t>isquemia x hemorragia</a:t>
            </a:r>
            <a:endParaRPr lang="pt-BR" sz="2000" dirty="0"/>
          </a:p>
        </p:txBody>
      </p:sp>
      <p:pic>
        <p:nvPicPr>
          <p:cNvPr id="4" name="Espaço Reservado para Conteúdo 3" descr="20130311091631.jpg"/>
          <p:cNvPicPr>
            <a:picLocks noGrp="1" noChangeAspect="1"/>
          </p:cNvPicPr>
          <p:nvPr>
            <p:ph sz="quarter" idx="1"/>
          </p:nvPr>
        </p:nvPicPr>
        <p:blipFill>
          <a:blip r:embed="rId2" cstate="print"/>
          <a:stretch>
            <a:fillRect/>
          </a:stretch>
        </p:blipFill>
        <p:spPr>
          <a:xfrm>
            <a:off x="3297257" y="260648"/>
            <a:ext cx="5846743" cy="6309320"/>
          </a:xfrm>
        </p:spPr>
      </p:pic>
      <p:cxnSp>
        <p:nvCxnSpPr>
          <p:cNvPr id="6" name="Conector de seta reta 5"/>
          <p:cNvCxnSpPr/>
          <p:nvPr/>
        </p:nvCxnSpPr>
        <p:spPr>
          <a:xfrm flipH="1">
            <a:off x="2627784" y="2060848"/>
            <a:ext cx="1152128"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Conector de seta reta 7"/>
          <p:cNvCxnSpPr/>
          <p:nvPr/>
        </p:nvCxnSpPr>
        <p:spPr>
          <a:xfrm flipH="1">
            <a:off x="2699792" y="5085184"/>
            <a:ext cx="1368152"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CaixaDeTexto 8"/>
          <p:cNvSpPr txBox="1"/>
          <p:nvPr/>
        </p:nvSpPr>
        <p:spPr>
          <a:xfrm>
            <a:off x="0" y="1556792"/>
            <a:ext cx="2627784" cy="3416320"/>
          </a:xfrm>
          <a:prstGeom prst="rect">
            <a:avLst/>
          </a:prstGeom>
          <a:noFill/>
        </p:spPr>
        <p:txBody>
          <a:bodyPr wrap="square" rtlCol="0">
            <a:spAutoFit/>
          </a:bodyPr>
          <a:lstStyle/>
          <a:p>
            <a:pPr algn="ctr"/>
            <a:r>
              <a:rPr lang="pt-BR" dirty="0" smtClean="0"/>
              <a:t>ISQUEMIA</a:t>
            </a:r>
          </a:p>
          <a:p>
            <a:pPr algn="ctr"/>
            <a:r>
              <a:rPr lang="pt-BR" dirty="0" smtClean="0"/>
              <a:t>ACHADOS VARIÁVEIS EM &lt;67% DOS CASOS EM 3H</a:t>
            </a:r>
          </a:p>
          <a:p>
            <a:pPr algn="ctr"/>
            <a:r>
              <a:rPr lang="pt-BR" dirty="0" smtClean="0"/>
              <a:t>-mistura de densidades</a:t>
            </a:r>
          </a:p>
          <a:p>
            <a:pPr algn="ctr"/>
            <a:r>
              <a:rPr lang="pt-BR" dirty="0" smtClean="0"/>
              <a:t>-Apagamento dos núcleos da base</a:t>
            </a:r>
          </a:p>
          <a:p>
            <a:pPr algn="ctr">
              <a:buFontTx/>
              <a:buChar char="-"/>
            </a:pPr>
            <a:r>
              <a:rPr lang="pt-BR" dirty="0" smtClean="0"/>
              <a:t>Dilatação dos giros e apagamento dos sulcos</a:t>
            </a:r>
          </a:p>
          <a:p>
            <a:pPr algn="ctr">
              <a:buFontTx/>
              <a:buChar char="-"/>
            </a:pPr>
            <a:r>
              <a:rPr lang="pt-BR" dirty="0" smtClean="0"/>
              <a:t>Hipodensidade (área de penumbra)</a:t>
            </a:r>
          </a:p>
          <a:p>
            <a:pPr algn="ctr"/>
            <a:endParaRPr lang="pt-BR" dirty="0"/>
          </a:p>
        </p:txBody>
      </p:sp>
      <p:sp>
        <p:nvSpPr>
          <p:cNvPr id="10" name="CaixaDeTexto 9"/>
          <p:cNvSpPr txBox="1"/>
          <p:nvPr/>
        </p:nvSpPr>
        <p:spPr>
          <a:xfrm>
            <a:off x="467544" y="5229200"/>
            <a:ext cx="1790939" cy="646331"/>
          </a:xfrm>
          <a:prstGeom prst="rect">
            <a:avLst/>
          </a:prstGeom>
          <a:noFill/>
        </p:spPr>
        <p:txBody>
          <a:bodyPr wrap="none" rtlCol="0">
            <a:spAutoFit/>
          </a:bodyPr>
          <a:lstStyle/>
          <a:p>
            <a:r>
              <a:rPr lang="pt-BR" dirty="0" smtClean="0"/>
              <a:t>HEMORRAGIA</a:t>
            </a:r>
          </a:p>
          <a:p>
            <a:r>
              <a:rPr lang="pt-BR" dirty="0" smtClean="0"/>
              <a:t>- Hiperdensidade</a:t>
            </a:r>
            <a:endParaRPr lang="pt-BR" dirty="0"/>
          </a:p>
        </p:txBody>
      </p:sp>
      <p:sp>
        <p:nvSpPr>
          <p:cNvPr id="11" name="CaixaDeTexto 10"/>
          <p:cNvSpPr txBox="1"/>
          <p:nvPr/>
        </p:nvSpPr>
        <p:spPr>
          <a:xfrm>
            <a:off x="6549957" y="6488668"/>
            <a:ext cx="2537554" cy="369332"/>
          </a:xfrm>
          <a:prstGeom prst="rect">
            <a:avLst/>
          </a:prstGeom>
          <a:noFill/>
        </p:spPr>
        <p:txBody>
          <a:bodyPr wrap="none" rtlCol="0">
            <a:spAutoFit/>
          </a:bodyPr>
          <a:lstStyle/>
          <a:p>
            <a:r>
              <a:rPr lang="pt-BR" dirty="0" err="1" smtClean="0"/>
              <a:t>Stroke</a:t>
            </a:r>
            <a:r>
              <a:rPr lang="pt-BR" dirty="0" smtClean="0"/>
              <a:t>. 2013; 44: 870-974</a:t>
            </a:r>
            <a:endParaRPr lang="pt-B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315416"/>
            <a:ext cx="8229600" cy="1143000"/>
          </a:xfrm>
        </p:spPr>
        <p:txBody>
          <a:bodyPr/>
          <a:lstStyle/>
          <a:p>
            <a:r>
              <a:rPr lang="pt-BR" dirty="0" smtClean="0"/>
              <a:t>INFARTO X HEMORRAGIA</a:t>
            </a:r>
            <a:endParaRPr lang="pt-BR" dirty="0"/>
          </a:p>
        </p:txBody>
      </p:sp>
      <p:pic>
        <p:nvPicPr>
          <p:cNvPr id="4" name="Espaço Reservado para Conteúdo 3" descr="hiper hemorragia.jpg"/>
          <p:cNvPicPr>
            <a:picLocks noGrp="1" noChangeAspect="1"/>
          </p:cNvPicPr>
          <p:nvPr>
            <p:ph sz="quarter" idx="1"/>
          </p:nvPr>
        </p:nvPicPr>
        <p:blipFill>
          <a:blip r:embed="rId2" cstate="print"/>
          <a:stretch>
            <a:fillRect/>
          </a:stretch>
        </p:blipFill>
        <p:spPr>
          <a:xfrm>
            <a:off x="4890183" y="908720"/>
            <a:ext cx="4253817" cy="5112568"/>
          </a:xfrm>
        </p:spPr>
      </p:pic>
      <p:pic>
        <p:nvPicPr>
          <p:cNvPr id="5" name="Imagem 4" descr="hipodenso.jpg"/>
          <p:cNvPicPr>
            <a:picLocks noChangeAspect="1"/>
          </p:cNvPicPr>
          <p:nvPr/>
        </p:nvPicPr>
        <p:blipFill>
          <a:blip r:embed="rId3" cstate="print"/>
          <a:stretch>
            <a:fillRect/>
          </a:stretch>
        </p:blipFill>
        <p:spPr>
          <a:xfrm>
            <a:off x="0" y="908720"/>
            <a:ext cx="4337558" cy="5112568"/>
          </a:xfrm>
          <a:prstGeom prst="rect">
            <a:avLst/>
          </a:prstGeom>
        </p:spPr>
      </p:pic>
      <p:sp>
        <p:nvSpPr>
          <p:cNvPr id="6" name="CaixaDeTexto 5"/>
          <p:cNvSpPr txBox="1"/>
          <p:nvPr/>
        </p:nvSpPr>
        <p:spPr>
          <a:xfrm>
            <a:off x="899592" y="6021288"/>
            <a:ext cx="2236703" cy="369332"/>
          </a:xfrm>
          <a:prstGeom prst="rect">
            <a:avLst/>
          </a:prstGeom>
          <a:noFill/>
        </p:spPr>
        <p:txBody>
          <a:bodyPr wrap="none" rtlCol="0">
            <a:spAutoFit/>
          </a:bodyPr>
          <a:lstStyle/>
          <a:p>
            <a:r>
              <a:rPr lang="pt-BR" dirty="0" smtClean="0"/>
              <a:t>Área hipodensa 3-24h</a:t>
            </a:r>
            <a:endParaRPr lang="pt-BR" dirty="0"/>
          </a:p>
        </p:txBody>
      </p:sp>
      <p:sp>
        <p:nvSpPr>
          <p:cNvPr id="7" name="CaixaDeTexto 6"/>
          <p:cNvSpPr txBox="1"/>
          <p:nvPr/>
        </p:nvSpPr>
        <p:spPr>
          <a:xfrm>
            <a:off x="6228184" y="6021288"/>
            <a:ext cx="2609304" cy="369332"/>
          </a:xfrm>
          <a:prstGeom prst="rect">
            <a:avLst/>
          </a:prstGeom>
          <a:noFill/>
        </p:spPr>
        <p:txBody>
          <a:bodyPr wrap="none" rtlCol="0">
            <a:spAutoFit/>
          </a:bodyPr>
          <a:lstStyle/>
          <a:p>
            <a:r>
              <a:rPr lang="pt-BR" dirty="0" smtClean="0"/>
              <a:t>Área hiperdensa: imediato</a:t>
            </a:r>
            <a:endParaRPr lang="pt-BR" dirty="0"/>
          </a:p>
        </p:txBody>
      </p:sp>
      <p:sp>
        <p:nvSpPr>
          <p:cNvPr id="8" name="CaixaDeTexto 7"/>
          <p:cNvSpPr txBox="1"/>
          <p:nvPr/>
        </p:nvSpPr>
        <p:spPr>
          <a:xfrm>
            <a:off x="6549957" y="6488668"/>
            <a:ext cx="2537554" cy="369332"/>
          </a:xfrm>
          <a:prstGeom prst="rect">
            <a:avLst/>
          </a:prstGeom>
          <a:noFill/>
        </p:spPr>
        <p:txBody>
          <a:bodyPr wrap="none" rtlCol="0">
            <a:spAutoFit/>
          </a:bodyPr>
          <a:lstStyle/>
          <a:p>
            <a:r>
              <a:rPr lang="pt-BR" dirty="0" err="1" smtClean="0"/>
              <a:t>Stroke</a:t>
            </a:r>
            <a:r>
              <a:rPr lang="pt-BR" dirty="0" smtClean="0"/>
              <a:t>. 2013; 44: 870-974</a:t>
            </a:r>
            <a:endParaRPr lang="pt-B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ço Reservado para Conteúdo 5" descr="TC.jpg"/>
          <p:cNvPicPr>
            <a:picLocks noGrp="1" noChangeAspect="1"/>
          </p:cNvPicPr>
          <p:nvPr>
            <p:ph sz="quarter" idx="1"/>
          </p:nvPr>
        </p:nvPicPr>
        <p:blipFill>
          <a:blip r:embed="rId2" cstate="print"/>
          <a:stretch>
            <a:fillRect/>
          </a:stretch>
        </p:blipFill>
        <p:spPr>
          <a:xfrm>
            <a:off x="1763688" y="980728"/>
            <a:ext cx="5472608" cy="2428470"/>
          </a:xfrm>
        </p:spPr>
      </p:pic>
      <p:pic>
        <p:nvPicPr>
          <p:cNvPr id="7" name="Imagem 6" descr="RMN-2.jpg"/>
          <p:cNvPicPr>
            <a:picLocks noChangeAspect="1"/>
          </p:cNvPicPr>
          <p:nvPr/>
        </p:nvPicPr>
        <p:blipFill>
          <a:blip r:embed="rId3" cstate="print"/>
          <a:stretch>
            <a:fillRect/>
          </a:stretch>
        </p:blipFill>
        <p:spPr>
          <a:xfrm>
            <a:off x="1043608" y="3573016"/>
            <a:ext cx="2088232" cy="2933819"/>
          </a:xfrm>
          <a:prstGeom prst="rect">
            <a:avLst/>
          </a:prstGeom>
        </p:spPr>
      </p:pic>
      <p:pic>
        <p:nvPicPr>
          <p:cNvPr id="8" name="Imagem 7" descr="ANGIO-RMN.jpg"/>
          <p:cNvPicPr>
            <a:picLocks noChangeAspect="1"/>
          </p:cNvPicPr>
          <p:nvPr/>
        </p:nvPicPr>
        <p:blipFill>
          <a:blip r:embed="rId4" cstate="print"/>
          <a:stretch>
            <a:fillRect/>
          </a:stretch>
        </p:blipFill>
        <p:spPr>
          <a:xfrm>
            <a:off x="4932040" y="3501008"/>
            <a:ext cx="2410468" cy="2808312"/>
          </a:xfrm>
          <a:prstGeom prst="rect">
            <a:avLst/>
          </a:prstGeom>
        </p:spPr>
      </p:pic>
      <p:sp>
        <p:nvSpPr>
          <p:cNvPr id="9" name="Título 1"/>
          <p:cNvSpPr txBox="1">
            <a:spLocks/>
          </p:cNvSpPr>
          <p:nvPr/>
        </p:nvSpPr>
        <p:spPr>
          <a:xfrm>
            <a:off x="539552" y="0"/>
            <a:ext cx="8229600" cy="1143000"/>
          </a:xfrm>
          <a:prstGeom prst="rect">
            <a:avLst/>
          </a:prstGeom>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400" b="0" i="0" u="none" strike="noStrike" kern="1200" cap="none" spc="0" normalizeH="0" baseline="0" noProof="0" dirty="0" smtClean="0">
                <a:ln>
                  <a:noFill/>
                </a:ln>
                <a:solidFill>
                  <a:schemeClr val="tx1"/>
                </a:solidFill>
                <a:effectLst/>
                <a:uLnTx/>
                <a:uFillTx/>
                <a:latin typeface="+mj-lt"/>
                <a:ea typeface="+mj-ea"/>
                <a:cs typeface="+mj-cs"/>
              </a:rPr>
              <a:t>Sinal da artéria média hiperdensa</a:t>
            </a:r>
          </a:p>
        </p:txBody>
      </p:sp>
      <p:sp>
        <p:nvSpPr>
          <p:cNvPr id="10" name="CaixaDeTexto 9"/>
          <p:cNvSpPr txBox="1"/>
          <p:nvPr/>
        </p:nvSpPr>
        <p:spPr>
          <a:xfrm>
            <a:off x="7452320" y="1772816"/>
            <a:ext cx="415563" cy="369332"/>
          </a:xfrm>
          <a:prstGeom prst="rect">
            <a:avLst/>
          </a:prstGeom>
          <a:noFill/>
        </p:spPr>
        <p:txBody>
          <a:bodyPr wrap="none" rtlCol="0">
            <a:spAutoFit/>
          </a:bodyPr>
          <a:lstStyle/>
          <a:p>
            <a:r>
              <a:rPr lang="pt-BR" dirty="0" smtClean="0"/>
              <a:t>TC</a:t>
            </a:r>
            <a:endParaRPr lang="pt-BR" dirty="0"/>
          </a:p>
        </p:txBody>
      </p:sp>
      <p:sp>
        <p:nvSpPr>
          <p:cNvPr id="11" name="CaixaDeTexto 10"/>
          <p:cNvSpPr txBox="1"/>
          <p:nvPr/>
        </p:nvSpPr>
        <p:spPr>
          <a:xfrm>
            <a:off x="3131840" y="6165304"/>
            <a:ext cx="506870" cy="369332"/>
          </a:xfrm>
          <a:prstGeom prst="rect">
            <a:avLst/>
          </a:prstGeom>
          <a:noFill/>
        </p:spPr>
        <p:txBody>
          <a:bodyPr wrap="none" rtlCol="0">
            <a:spAutoFit/>
          </a:bodyPr>
          <a:lstStyle/>
          <a:p>
            <a:r>
              <a:rPr lang="pt-BR" dirty="0" smtClean="0"/>
              <a:t>RM</a:t>
            </a:r>
            <a:endParaRPr lang="pt-BR" dirty="0"/>
          </a:p>
        </p:txBody>
      </p:sp>
      <p:sp>
        <p:nvSpPr>
          <p:cNvPr id="12" name="CaixaDeTexto 11"/>
          <p:cNvSpPr txBox="1"/>
          <p:nvPr/>
        </p:nvSpPr>
        <p:spPr>
          <a:xfrm>
            <a:off x="7380312" y="5877272"/>
            <a:ext cx="1268296" cy="369332"/>
          </a:xfrm>
          <a:prstGeom prst="rect">
            <a:avLst/>
          </a:prstGeom>
          <a:noFill/>
        </p:spPr>
        <p:txBody>
          <a:bodyPr wrap="none" rtlCol="0">
            <a:spAutoFit/>
          </a:bodyPr>
          <a:lstStyle/>
          <a:p>
            <a:r>
              <a:rPr lang="pt-BR" dirty="0" smtClean="0"/>
              <a:t>ANGIO- RM</a:t>
            </a:r>
            <a:endParaRPr lang="pt-BR" dirty="0"/>
          </a:p>
        </p:txBody>
      </p:sp>
      <p:sp>
        <p:nvSpPr>
          <p:cNvPr id="13" name="CaixaDeTexto 12"/>
          <p:cNvSpPr txBox="1"/>
          <p:nvPr/>
        </p:nvSpPr>
        <p:spPr>
          <a:xfrm>
            <a:off x="6549957" y="6488668"/>
            <a:ext cx="2537554" cy="369332"/>
          </a:xfrm>
          <a:prstGeom prst="rect">
            <a:avLst/>
          </a:prstGeom>
          <a:noFill/>
        </p:spPr>
        <p:txBody>
          <a:bodyPr wrap="none" rtlCol="0">
            <a:spAutoFit/>
          </a:bodyPr>
          <a:lstStyle/>
          <a:p>
            <a:r>
              <a:rPr lang="pt-BR" dirty="0" err="1" smtClean="0"/>
              <a:t>Stroke</a:t>
            </a:r>
            <a:r>
              <a:rPr lang="pt-BR" dirty="0" smtClean="0"/>
              <a:t>. 2013; 44: 870-974</a:t>
            </a:r>
            <a:endParaRPr lang="pt-B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dirty="0" err="1" smtClean="0"/>
              <a:t>Mortalidade</a:t>
            </a:r>
            <a:endParaRPr lang="pt-BR" dirty="0"/>
          </a:p>
        </p:txBody>
      </p:sp>
      <p:pic>
        <p:nvPicPr>
          <p:cNvPr id="1026" name="Picture 2"/>
          <p:cNvPicPr>
            <a:picLocks noChangeAspect="1" noChangeArrowheads="1"/>
          </p:cNvPicPr>
          <p:nvPr/>
        </p:nvPicPr>
        <p:blipFill>
          <a:blip r:embed="rId2" cstate="print"/>
          <a:srcRect/>
          <a:stretch>
            <a:fillRect/>
          </a:stretch>
        </p:blipFill>
        <p:spPr bwMode="auto">
          <a:xfrm>
            <a:off x="2000232" y="1500174"/>
            <a:ext cx="5500726" cy="44693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“DOT SIGNAL”</a:t>
            </a:r>
            <a:endParaRPr lang="pt-BR" dirty="0"/>
          </a:p>
        </p:txBody>
      </p:sp>
      <p:pic>
        <p:nvPicPr>
          <p:cNvPr id="4" name="Espaço Reservado para Conteúdo 3" descr="dot.jpg"/>
          <p:cNvPicPr>
            <a:picLocks noGrp="1" noChangeAspect="1"/>
          </p:cNvPicPr>
          <p:nvPr>
            <p:ph sz="quarter" idx="1"/>
          </p:nvPr>
        </p:nvPicPr>
        <p:blipFill>
          <a:blip r:embed="rId2" cstate="print"/>
          <a:stretch>
            <a:fillRect/>
          </a:stretch>
        </p:blipFill>
        <p:spPr>
          <a:xfrm>
            <a:off x="0" y="1196752"/>
            <a:ext cx="4267783" cy="4896544"/>
          </a:xfrm>
        </p:spPr>
      </p:pic>
      <p:pic>
        <p:nvPicPr>
          <p:cNvPr id="5" name="Imagem 4" descr="4af6456218295de86894283f93ae3d.png"/>
          <p:cNvPicPr>
            <a:picLocks noChangeAspect="1"/>
          </p:cNvPicPr>
          <p:nvPr/>
        </p:nvPicPr>
        <p:blipFill>
          <a:blip r:embed="rId3" cstate="print"/>
          <a:stretch>
            <a:fillRect/>
          </a:stretch>
        </p:blipFill>
        <p:spPr>
          <a:xfrm>
            <a:off x="4489921" y="1196752"/>
            <a:ext cx="4654079" cy="4654079"/>
          </a:xfrm>
          <a:prstGeom prst="rect">
            <a:avLst/>
          </a:prstGeom>
        </p:spPr>
      </p:pic>
      <p:sp>
        <p:nvSpPr>
          <p:cNvPr id="6" name="CaixaDeTexto 5"/>
          <p:cNvSpPr txBox="1"/>
          <p:nvPr/>
        </p:nvSpPr>
        <p:spPr>
          <a:xfrm>
            <a:off x="6549957" y="6516052"/>
            <a:ext cx="2537554" cy="369332"/>
          </a:xfrm>
          <a:prstGeom prst="rect">
            <a:avLst/>
          </a:prstGeom>
          <a:noFill/>
        </p:spPr>
        <p:txBody>
          <a:bodyPr wrap="none" rtlCol="0">
            <a:spAutoFit/>
          </a:bodyPr>
          <a:lstStyle/>
          <a:p>
            <a:r>
              <a:rPr lang="pt-BR" dirty="0" err="1" smtClean="0"/>
              <a:t>Stroke</a:t>
            </a:r>
            <a:r>
              <a:rPr lang="pt-BR" dirty="0" smtClean="0"/>
              <a:t>. 2013; 44: 870-974</a:t>
            </a:r>
            <a:endParaRPr lang="pt-B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ACHADOS DO </a:t>
            </a:r>
            <a:r>
              <a:rPr lang="pt-BR" dirty="0" err="1" smtClean="0"/>
              <a:t>AVCi</a:t>
            </a:r>
            <a:r>
              <a:rPr lang="pt-BR" dirty="0" smtClean="0"/>
              <a:t> antigo</a:t>
            </a:r>
            <a:endParaRPr lang="pt-BR" dirty="0"/>
          </a:p>
        </p:txBody>
      </p:sp>
      <p:pic>
        <p:nvPicPr>
          <p:cNvPr id="4" name="Espaço Reservado para Conteúdo 3" descr="cronico].jpg"/>
          <p:cNvPicPr>
            <a:picLocks noGrp="1" noChangeAspect="1"/>
          </p:cNvPicPr>
          <p:nvPr>
            <p:ph sz="quarter" idx="1"/>
          </p:nvPr>
        </p:nvPicPr>
        <p:blipFill>
          <a:blip r:embed="rId2" cstate="print"/>
          <a:stretch>
            <a:fillRect/>
          </a:stretch>
        </p:blipFill>
        <p:spPr>
          <a:xfrm>
            <a:off x="611560" y="1268760"/>
            <a:ext cx="4320480" cy="5355802"/>
          </a:xfrm>
        </p:spPr>
      </p:pic>
      <p:sp>
        <p:nvSpPr>
          <p:cNvPr id="5" name="CaixaDeTexto 4"/>
          <p:cNvSpPr txBox="1"/>
          <p:nvPr/>
        </p:nvSpPr>
        <p:spPr>
          <a:xfrm>
            <a:off x="5220072" y="2564904"/>
            <a:ext cx="3672408" cy="2308324"/>
          </a:xfrm>
          <a:prstGeom prst="rect">
            <a:avLst/>
          </a:prstGeom>
          <a:noFill/>
        </p:spPr>
        <p:txBody>
          <a:bodyPr wrap="square" rtlCol="0">
            <a:spAutoFit/>
          </a:bodyPr>
          <a:lstStyle/>
          <a:p>
            <a:pPr>
              <a:buFontTx/>
              <a:buChar char="-"/>
            </a:pPr>
            <a:r>
              <a:rPr lang="pt-BR" b="1" dirty="0" smtClean="0"/>
              <a:t>7-10 DIAS:</a:t>
            </a:r>
          </a:p>
          <a:p>
            <a:pPr lvl="1">
              <a:buFontTx/>
              <a:buChar char="-"/>
            </a:pPr>
            <a:r>
              <a:rPr lang="pt-BR" dirty="0" smtClean="0"/>
              <a:t>Edema solucionado</a:t>
            </a:r>
          </a:p>
          <a:p>
            <a:pPr lvl="1">
              <a:buFontTx/>
              <a:buChar char="-"/>
            </a:pPr>
            <a:r>
              <a:rPr lang="pt-BR" dirty="0" smtClean="0"/>
              <a:t>Nitidez entre região infartada e normal</a:t>
            </a:r>
          </a:p>
          <a:p>
            <a:pPr>
              <a:buFontTx/>
              <a:buChar char="-"/>
            </a:pPr>
            <a:r>
              <a:rPr lang="pt-BR" b="1" dirty="0" smtClean="0"/>
              <a:t>MESES A ANOS:</a:t>
            </a:r>
          </a:p>
          <a:p>
            <a:pPr lvl="1">
              <a:buFontTx/>
              <a:buChar char="-"/>
            </a:pPr>
            <a:r>
              <a:rPr lang="pt-BR" dirty="0" smtClean="0"/>
              <a:t>Perda de volume</a:t>
            </a:r>
          </a:p>
          <a:p>
            <a:pPr lvl="1">
              <a:buFontTx/>
              <a:buChar char="-"/>
            </a:pPr>
            <a:r>
              <a:rPr lang="pt-BR" dirty="0" smtClean="0"/>
              <a:t>Tecido cicatricial</a:t>
            </a:r>
          </a:p>
          <a:p>
            <a:pPr lvl="1">
              <a:buFontTx/>
              <a:buChar char="-"/>
            </a:pPr>
            <a:r>
              <a:rPr lang="pt-BR" dirty="0" smtClean="0"/>
              <a:t>Retração  </a:t>
            </a:r>
          </a:p>
        </p:txBody>
      </p:sp>
      <p:sp>
        <p:nvSpPr>
          <p:cNvPr id="6" name="CaixaDeTexto 5"/>
          <p:cNvSpPr txBox="1"/>
          <p:nvPr/>
        </p:nvSpPr>
        <p:spPr>
          <a:xfrm>
            <a:off x="6549957" y="6488668"/>
            <a:ext cx="2537554" cy="369332"/>
          </a:xfrm>
          <a:prstGeom prst="rect">
            <a:avLst/>
          </a:prstGeom>
          <a:noFill/>
        </p:spPr>
        <p:txBody>
          <a:bodyPr wrap="none" rtlCol="0">
            <a:spAutoFit/>
          </a:bodyPr>
          <a:lstStyle/>
          <a:p>
            <a:r>
              <a:rPr lang="pt-BR" dirty="0" err="1" smtClean="0"/>
              <a:t>Stroke</a:t>
            </a:r>
            <a:r>
              <a:rPr lang="pt-BR" dirty="0" smtClean="0"/>
              <a:t>. 2013; 44: 870-974</a:t>
            </a:r>
            <a:endParaRPr lang="pt-B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RM – T2				RM-FLAIR </a:t>
            </a:r>
            <a:endParaRPr lang="pt-BR" dirty="0"/>
          </a:p>
        </p:txBody>
      </p:sp>
      <p:pic>
        <p:nvPicPr>
          <p:cNvPr id="4" name="Espaço Reservado para Conteúdo 3" descr="t2 art cerembral media.jpg"/>
          <p:cNvPicPr>
            <a:picLocks noGrp="1" noChangeAspect="1"/>
          </p:cNvPicPr>
          <p:nvPr>
            <p:ph sz="quarter" idx="1"/>
          </p:nvPr>
        </p:nvPicPr>
        <p:blipFill>
          <a:blip r:embed="rId2" cstate="print"/>
          <a:stretch>
            <a:fillRect/>
          </a:stretch>
        </p:blipFill>
        <p:spPr>
          <a:xfrm>
            <a:off x="323528" y="2348880"/>
            <a:ext cx="3635896" cy="4320920"/>
          </a:xfrm>
        </p:spPr>
      </p:pic>
      <p:sp>
        <p:nvSpPr>
          <p:cNvPr id="5" name="CaixaDeTexto 4"/>
          <p:cNvSpPr txBox="1"/>
          <p:nvPr/>
        </p:nvSpPr>
        <p:spPr>
          <a:xfrm>
            <a:off x="0" y="1484784"/>
            <a:ext cx="4608512" cy="584775"/>
          </a:xfrm>
          <a:prstGeom prst="rect">
            <a:avLst/>
          </a:prstGeom>
          <a:noFill/>
        </p:spPr>
        <p:txBody>
          <a:bodyPr wrap="square" rtlCol="0">
            <a:spAutoFit/>
          </a:bodyPr>
          <a:lstStyle/>
          <a:p>
            <a:pPr algn="ctr"/>
            <a:r>
              <a:rPr lang="pt-BR" sz="1600" b="1" dirty="0" smtClean="0"/>
              <a:t> </a:t>
            </a:r>
            <a:r>
              <a:rPr lang="pt-BR" sz="1600" b="1" dirty="0" err="1" smtClean="0"/>
              <a:t>Líquor</a:t>
            </a:r>
            <a:r>
              <a:rPr lang="pt-BR" sz="1600" b="1" dirty="0" smtClean="0"/>
              <a:t> brilha, destacando os ventrículos, sulcos e cisternas</a:t>
            </a:r>
            <a:endParaRPr lang="pt-BR" sz="1600" dirty="0"/>
          </a:p>
        </p:txBody>
      </p:sp>
      <p:pic>
        <p:nvPicPr>
          <p:cNvPr id="6" name="Imagem 5" descr="flair.jpg"/>
          <p:cNvPicPr>
            <a:picLocks noChangeAspect="1"/>
          </p:cNvPicPr>
          <p:nvPr/>
        </p:nvPicPr>
        <p:blipFill>
          <a:blip r:embed="rId3" cstate="print"/>
          <a:stretch>
            <a:fillRect/>
          </a:stretch>
        </p:blipFill>
        <p:spPr>
          <a:xfrm>
            <a:off x="4644008" y="2708920"/>
            <a:ext cx="4218660" cy="3888432"/>
          </a:xfrm>
          <a:prstGeom prst="rect">
            <a:avLst/>
          </a:prstGeom>
        </p:spPr>
      </p:pic>
      <p:sp>
        <p:nvSpPr>
          <p:cNvPr id="7" name="CaixaDeTexto 6"/>
          <p:cNvSpPr txBox="1"/>
          <p:nvPr/>
        </p:nvSpPr>
        <p:spPr>
          <a:xfrm>
            <a:off x="5004048" y="1196752"/>
            <a:ext cx="3851920" cy="1569660"/>
          </a:xfrm>
          <a:prstGeom prst="rect">
            <a:avLst/>
          </a:prstGeom>
          <a:noFill/>
        </p:spPr>
        <p:txBody>
          <a:bodyPr wrap="square" rtlCol="0">
            <a:spAutoFit/>
          </a:bodyPr>
          <a:lstStyle/>
          <a:p>
            <a:pPr algn="ctr"/>
            <a:r>
              <a:rPr lang="pt-BR" sz="1600" b="1" dirty="0" smtClean="0"/>
              <a:t> Analisa lesões de substância branca. As áreas de perda da mielina e </a:t>
            </a:r>
            <a:r>
              <a:rPr lang="pt-BR" sz="1600" b="1" dirty="0" err="1" smtClean="0"/>
              <a:t>gliose</a:t>
            </a:r>
            <a:r>
              <a:rPr lang="pt-BR" sz="1600" b="1" dirty="0" smtClean="0"/>
              <a:t>,devido a lesões isquêmicas, apresentam maior hidratação do tecido, que aparece claramente como hipersinal.</a:t>
            </a:r>
            <a:endParaRPr lang="pt-BR" sz="16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RM-DWI ( imagem ponderada de difusão)</a:t>
            </a:r>
            <a:endParaRPr lang="pt-BR" dirty="0"/>
          </a:p>
        </p:txBody>
      </p:sp>
      <p:pic>
        <p:nvPicPr>
          <p:cNvPr id="4" name="Espaço Reservado para Conteúdo 3" descr="dwi.jpg"/>
          <p:cNvPicPr>
            <a:picLocks noGrp="1" noChangeAspect="1"/>
          </p:cNvPicPr>
          <p:nvPr>
            <p:ph sz="quarter" idx="1"/>
          </p:nvPr>
        </p:nvPicPr>
        <p:blipFill>
          <a:blip r:embed="rId2" cstate="print"/>
          <a:stretch>
            <a:fillRect/>
          </a:stretch>
        </p:blipFill>
        <p:spPr>
          <a:xfrm>
            <a:off x="3275856" y="1286000"/>
            <a:ext cx="2182191" cy="5572000"/>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smtClean="0"/>
              <a:t>MÉTODOS DE IMAGEM-VASCULAR</a:t>
            </a:r>
            <a:endParaRPr lang="pt-BR" dirty="0"/>
          </a:p>
        </p:txBody>
      </p:sp>
      <p:sp>
        <p:nvSpPr>
          <p:cNvPr id="3" name="Espaço Reservado para Conteúdo 2"/>
          <p:cNvSpPr>
            <a:spLocks noGrp="1"/>
          </p:cNvSpPr>
          <p:nvPr>
            <p:ph sz="quarter" idx="1"/>
          </p:nvPr>
        </p:nvSpPr>
        <p:spPr/>
        <p:txBody>
          <a:bodyPr/>
          <a:lstStyle/>
          <a:p>
            <a:r>
              <a:rPr lang="pt-BR" dirty="0" smtClean="0"/>
              <a:t>Angiografia TC, RM, Convencional e USG </a:t>
            </a:r>
            <a:r>
              <a:rPr lang="pt-BR" dirty="0" err="1" smtClean="0"/>
              <a:t>doppler</a:t>
            </a:r>
            <a:endParaRPr lang="pt-BR" dirty="0" smtClean="0"/>
          </a:p>
          <a:p>
            <a:pPr lvl="1"/>
            <a:r>
              <a:rPr lang="pt-BR" dirty="0" smtClean="0"/>
              <a:t>INTRACRANIANA</a:t>
            </a:r>
          </a:p>
          <a:p>
            <a:pPr lvl="1"/>
            <a:r>
              <a:rPr lang="pt-BR" dirty="0" smtClean="0"/>
              <a:t>EXTRACRANIANA</a:t>
            </a:r>
          </a:p>
        </p:txBody>
      </p:sp>
      <p:sp>
        <p:nvSpPr>
          <p:cNvPr id="4" name="Seta para baixo 3"/>
          <p:cNvSpPr/>
          <p:nvPr/>
        </p:nvSpPr>
        <p:spPr>
          <a:xfrm>
            <a:off x="2123728" y="3717032"/>
            <a:ext cx="504056"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CaixaDeTexto 4"/>
          <p:cNvSpPr txBox="1"/>
          <p:nvPr/>
        </p:nvSpPr>
        <p:spPr>
          <a:xfrm>
            <a:off x="539552" y="4581128"/>
            <a:ext cx="4466416" cy="584775"/>
          </a:xfrm>
          <a:prstGeom prst="rect">
            <a:avLst/>
          </a:prstGeom>
          <a:noFill/>
        </p:spPr>
        <p:txBody>
          <a:bodyPr wrap="none" rtlCol="0">
            <a:spAutoFit/>
          </a:bodyPr>
          <a:lstStyle/>
          <a:p>
            <a:r>
              <a:rPr lang="pt-BR" sz="3200" dirty="0" smtClean="0"/>
              <a:t>ESTENOSE E OBSTRUÇÃO </a:t>
            </a:r>
            <a:endParaRPr lang="pt-BR" sz="3200" dirty="0"/>
          </a:p>
        </p:txBody>
      </p:sp>
      <p:sp>
        <p:nvSpPr>
          <p:cNvPr id="6" name="CaixaDeTexto 5"/>
          <p:cNvSpPr txBox="1"/>
          <p:nvPr/>
        </p:nvSpPr>
        <p:spPr>
          <a:xfrm>
            <a:off x="6549957" y="6488668"/>
            <a:ext cx="2537554" cy="369332"/>
          </a:xfrm>
          <a:prstGeom prst="rect">
            <a:avLst/>
          </a:prstGeom>
          <a:noFill/>
        </p:spPr>
        <p:txBody>
          <a:bodyPr wrap="none" rtlCol="0">
            <a:spAutoFit/>
          </a:bodyPr>
          <a:lstStyle/>
          <a:p>
            <a:r>
              <a:rPr lang="pt-BR" dirty="0" err="1" smtClean="0"/>
              <a:t>Stroke</a:t>
            </a:r>
            <a:r>
              <a:rPr lang="pt-BR" dirty="0" smtClean="0"/>
              <a:t>. 2013; 44: 870-974</a:t>
            </a:r>
            <a:endParaRPr lang="pt-B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descr="ANGIO TM; RM CAROTIDA INTERNA DIREITA ESTENOSE.jpg"/>
          <p:cNvPicPr>
            <a:picLocks noGrp="1" noChangeAspect="1"/>
          </p:cNvPicPr>
          <p:nvPr>
            <p:ph sz="quarter" idx="1"/>
          </p:nvPr>
        </p:nvPicPr>
        <p:blipFill>
          <a:blip r:embed="rId2" cstate="print"/>
          <a:stretch>
            <a:fillRect/>
          </a:stretch>
        </p:blipFill>
        <p:spPr>
          <a:xfrm>
            <a:off x="395536" y="0"/>
            <a:ext cx="3133898" cy="6984776"/>
          </a:xfrm>
        </p:spPr>
      </p:pic>
      <p:pic>
        <p:nvPicPr>
          <p:cNvPr id="5" name="Imagem 4" descr="USG DIPLLER CAROTIDA INTERNA ESQUERDA.jpg"/>
          <p:cNvPicPr>
            <a:picLocks noChangeAspect="1"/>
          </p:cNvPicPr>
          <p:nvPr/>
        </p:nvPicPr>
        <p:blipFill>
          <a:blip r:embed="rId3" cstate="print"/>
          <a:stretch>
            <a:fillRect/>
          </a:stretch>
        </p:blipFill>
        <p:spPr>
          <a:xfrm>
            <a:off x="4484704" y="-531440"/>
            <a:ext cx="4659296" cy="7389440"/>
          </a:xfrm>
          <a:prstGeom prst="rect">
            <a:avLst/>
          </a:prstGeom>
        </p:spPr>
      </p:pic>
      <p:sp>
        <p:nvSpPr>
          <p:cNvPr id="6" name="CaixaDeTexto 5"/>
          <p:cNvSpPr txBox="1"/>
          <p:nvPr/>
        </p:nvSpPr>
        <p:spPr>
          <a:xfrm>
            <a:off x="755576" y="2708920"/>
            <a:ext cx="506870" cy="369332"/>
          </a:xfrm>
          <a:prstGeom prst="rect">
            <a:avLst/>
          </a:prstGeom>
          <a:noFill/>
        </p:spPr>
        <p:txBody>
          <a:bodyPr wrap="none" rtlCol="0">
            <a:spAutoFit/>
          </a:bodyPr>
          <a:lstStyle/>
          <a:p>
            <a:r>
              <a:rPr lang="pt-BR" dirty="0" smtClean="0">
                <a:solidFill>
                  <a:schemeClr val="bg1"/>
                </a:solidFill>
              </a:rPr>
              <a:t>RM</a:t>
            </a:r>
            <a:endParaRPr lang="pt-BR" dirty="0">
              <a:solidFill>
                <a:schemeClr val="bg1"/>
              </a:solidFill>
            </a:endParaRPr>
          </a:p>
        </p:txBody>
      </p:sp>
      <p:sp>
        <p:nvSpPr>
          <p:cNvPr id="7" name="CaixaDeTexto 6"/>
          <p:cNvSpPr txBox="1"/>
          <p:nvPr/>
        </p:nvSpPr>
        <p:spPr>
          <a:xfrm>
            <a:off x="1979712" y="6488668"/>
            <a:ext cx="1215397" cy="369332"/>
          </a:xfrm>
          <a:prstGeom prst="rect">
            <a:avLst/>
          </a:prstGeom>
          <a:noFill/>
        </p:spPr>
        <p:txBody>
          <a:bodyPr wrap="none" rtlCol="0">
            <a:spAutoFit/>
          </a:bodyPr>
          <a:lstStyle/>
          <a:p>
            <a:r>
              <a:rPr lang="pt-BR" dirty="0" smtClean="0">
                <a:solidFill>
                  <a:schemeClr val="bg1"/>
                </a:solidFill>
              </a:rPr>
              <a:t>ANGIO-RM</a:t>
            </a:r>
            <a:endParaRPr lang="pt-BR" dirty="0">
              <a:solidFill>
                <a:schemeClr val="bg1"/>
              </a:solidFill>
            </a:endParaRPr>
          </a:p>
        </p:txBody>
      </p:sp>
      <p:sp>
        <p:nvSpPr>
          <p:cNvPr id="8" name="CaixaDeTexto 7"/>
          <p:cNvSpPr txBox="1"/>
          <p:nvPr/>
        </p:nvSpPr>
        <p:spPr>
          <a:xfrm>
            <a:off x="6300192" y="2924944"/>
            <a:ext cx="2647841" cy="369332"/>
          </a:xfrm>
          <a:prstGeom prst="rect">
            <a:avLst/>
          </a:prstGeom>
          <a:noFill/>
        </p:spPr>
        <p:txBody>
          <a:bodyPr wrap="none" rtlCol="0">
            <a:spAutoFit/>
          </a:bodyPr>
          <a:lstStyle/>
          <a:p>
            <a:r>
              <a:rPr lang="pt-BR" dirty="0" smtClean="0">
                <a:solidFill>
                  <a:schemeClr val="bg1"/>
                </a:solidFill>
              </a:rPr>
              <a:t>USG DOPPLER-CARÓTIDAS</a:t>
            </a:r>
            <a:endParaRPr lang="pt-BR" dirty="0">
              <a:solidFill>
                <a:schemeClr val="bg1"/>
              </a:solidFill>
            </a:endParaRPr>
          </a:p>
        </p:txBody>
      </p:sp>
      <p:sp>
        <p:nvSpPr>
          <p:cNvPr id="9" name="CaixaDeTexto 8"/>
          <p:cNvSpPr txBox="1"/>
          <p:nvPr/>
        </p:nvSpPr>
        <p:spPr>
          <a:xfrm>
            <a:off x="6444208" y="6488668"/>
            <a:ext cx="1215397" cy="369332"/>
          </a:xfrm>
          <a:prstGeom prst="rect">
            <a:avLst/>
          </a:prstGeom>
          <a:noFill/>
        </p:spPr>
        <p:txBody>
          <a:bodyPr wrap="none" rtlCol="0">
            <a:spAutoFit/>
          </a:bodyPr>
          <a:lstStyle/>
          <a:p>
            <a:r>
              <a:rPr lang="pt-BR" dirty="0" smtClean="0">
                <a:solidFill>
                  <a:schemeClr val="bg1"/>
                </a:solidFill>
              </a:rPr>
              <a:t>ANGIO-RM</a:t>
            </a:r>
            <a:endParaRPr lang="pt-BR" dirty="0">
              <a:solidFill>
                <a:schemeClr val="bg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CUIDADOS E TRATAMENTO DE COMPLICAÇÕES</a:t>
            </a:r>
            <a:endParaRPr lang="pt-BR" dirty="0"/>
          </a:p>
        </p:txBody>
      </p:sp>
      <p:pic>
        <p:nvPicPr>
          <p:cNvPr id="4" name="Espaço Reservado para Conteúdo 3" descr="Hospitais da FHGV integram rede de Cuidado ao AVC no Estado.jpg"/>
          <p:cNvPicPr>
            <a:picLocks noGrp="1" noChangeAspect="1"/>
          </p:cNvPicPr>
          <p:nvPr>
            <p:ph sz="quarter" idx="1"/>
          </p:nvPr>
        </p:nvPicPr>
        <p:blipFill>
          <a:blip r:embed="rId2" cstate="print"/>
          <a:stretch>
            <a:fillRect/>
          </a:stretch>
        </p:blipFill>
        <p:spPr>
          <a:xfrm>
            <a:off x="1259632" y="1556792"/>
            <a:ext cx="6698418" cy="4320480"/>
          </a:xfrm>
        </p:spPr>
      </p:pic>
      <p:sp>
        <p:nvSpPr>
          <p:cNvPr id="5" name="CaixaDeTexto 4"/>
          <p:cNvSpPr txBox="1"/>
          <p:nvPr/>
        </p:nvSpPr>
        <p:spPr>
          <a:xfrm>
            <a:off x="6549957" y="6488668"/>
            <a:ext cx="2537554" cy="369332"/>
          </a:xfrm>
          <a:prstGeom prst="rect">
            <a:avLst/>
          </a:prstGeom>
          <a:noFill/>
        </p:spPr>
        <p:txBody>
          <a:bodyPr wrap="none" rtlCol="0">
            <a:spAutoFit/>
          </a:bodyPr>
          <a:lstStyle/>
          <a:p>
            <a:r>
              <a:rPr lang="pt-BR" dirty="0" err="1" smtClean="0"/>
              <a:t>Stroke</a:t>
            </a:r>
            <a:r>
              <a:rPr lang="pt-BR" dirty="0" smtClean="0"/>
              <a:t>. 2013; 44: 870-974</a:t>
            </a:r>
            <a:endParaRPr lang="pt-B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smtClean="0"/>
              <a:t>MONITORAMENTO CARDÍACO</a:t>
            </a:r>
            <a:endParaRPr lang="pt-BR" dirty="0"/>
          </a:p>
        </p:txBody>
      </p:sp>
      <p:sp>
        <p:nvSpPr>
          <p:cNvPr id="3" name="Espaço Reservado para Conteúdo 2"/>
          <p:cNvSpPr>
            <a:spLocks noGrp="1"/>
          </p:cNvSpPr>
          <p:nvPr>
            <p:ph sz="quarter" idx="1"/>
          </p:nvPr>
        </p:nvSpPr>
        <p:spPr/>
        <p:txBody>
          <a:bodyPr/>
          <a:lstStyle/>
          <a:p>
            <a:r>
              <a:rPr lang="pt-BR" dirty="0" smtClean="0"/>
              <a:t>Avaliar </a:t>
            </a:r>
            <a:r>
              <a:rPr lang="pt-BR" dirty="0" err="1" smtClean="0"/>
              <a:t>fibrilação</a:t>
            </a:r>
            <a:r>
              <a:rPr lang="pt-BR" dirty="0" smtClean="0"/>
              <a:t> atrial e outras arritmias, pelo menos nas primeiras 24h.</a:t>
            </a:r>
            <a:endParaRPr lang="pt-BR" dirty="0"/>
          </a:p>
        </p:txBody>
      </p:sp>
      <p:pic>
        <p:nvPicPr>
          <p:cNvPr id="4" name="Imagem 3" descr="N1111b-2.jpg"/>
          <p:cNvPicPr>
            <a:picLocks noChangeAspect="1"/>
          </p:cNvPicPr>
          <p:nvPr/>
        </p:nvPicPr>
        <p:blipFill>
          <a:blip r:embed="rId2" cstate="print"/>
          <a:stretch>
            <a:fillRect/>
          </a:stretch>
        </p:blipFill>
        <p:spPr>
          <a:xfrm>
            <a:off x="899592" y="3501008"/>
            <a:ext cx="7056784" cy="3590566"/>
          </a:xfrm>
          <a:prstGeom prst="rect">
            <a:avLst/>
          </a:prstGeom>
        </p:spPr>
      </p:pic>
      <p:sp>
        <p:nvSpPr>
          <p:cNvPr id="5" name="CaixaDeTexto 4"/>
          <p:cNvSpPr txBox="1"/>
          <p:nvPr/>
        </p:nvSpPr>
        <p:spPr>
          <a:xfrm>
            <a:off x="6549957" y="6488668"/>
            <a:ext cx="2537554" cy="369332"/>
          </a:xfrm>
          <a:prstGeom prst="rect">
            <a:avLst/>
          </a:prstGeom>
          <a:noFill/>
        </p:spPr>
        <p:txBody>
          <a:bodyPr wrap="none" rtlCol="0">
            <a:spAutoFit/>
          </a:bodyPr>
          <a:lstStyle/>
          <a:p>
            <a:r>
              <a:rPr lang="pt-BR" dirty="0" err="1" smtClean="0"/>
              <a:t>Stroke</a:t>
            </a:r>
            <a:r>
              <a:rPr lang="pt-BR" dirty="0" smtClean="0"/>
              <a:t>. 2013; 44: 870-974</a:t>
            </a:r>
            <a:endParaRPr lang="pt-B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CONTROLE DA PA</a:t>
            </a:r>
            <a:endParaRPr lang="pt-BR" dirty="0"/>
          </a:p>
        </p:txBody>
      </p:sp>
      <p:sp>
        <p:nvSpPr>
          <p:cNvPr id="3" name="Espaço Reservado para Conteúdo 2"/>
          <p:cNvSpPr>
            <a:spLocks noGrp="1"/>
          </p:cNvSpPr>
          <p:nvPr>
            <p:ph sz="quarter" idx="1"/>
          </p:nvPr>
        </p:nvSpPr>
        <p:spPr/>
        <p:txBody>
          <a:bodyPr/>
          <a:lstStyle/>
          <a:p>
            <a:r>
              <a:rPr lang="pt-BR" dirty="0" smtClean="0"/>
              <a:t>Em pacientes candidatos ao tratamento com </a:t>
            </a:r>
            <a:r>
              <a:rPr lang="pt-BR" dirty="0" err="1" smtClean="0"/>
              <a:t>rtPA</a:t>
            </a:r>
            <a:endParaRPr lang="pt-BR" dirty="0"/>
          </a:p>
        </p:txBody>
      </p:sp>
      <p:sp>
        <p:nvSpPr>
          <p:cNvPr id="4" name="Seta para baixo 3"/>
          <p:cNvSpPr/>
          <p:nvPr/>
        </p:nvSpPr>
        <p:spPr>
          <a:xfrm>
            <a:off x="4067944" y="2492896"/>
            <a:ext cx="576064"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CaixaDeTexto 4"/>
          <p:cNvSpPr txBox="1"/>
          <p:nvPr/>
        </p:nvSpPr>
        <p:spPr>
          <a:xfrm>
            <a:off x="1115616" y="3429000"/>
            <a:ext cx="6624736" cy="1077218"/>
          </a:xfrm>
          <a:prstGeom prst="rect">
            <a:avLst/>
          </a:prstGeom>
          <a:noFill/>
        </p:spPr>
        <p:txBody>
          <a:bodyPr wrap="square" rtlCol="0">
            <a:spAutoFit/>
          </a:bodyPr>
          <a:lstStyle/>
          <a:p>
            <a:pPr algn="ctr"/>
            <a:r>
              <a:rPr lang="pt-BR" sz="3200" dirty="0" smtClean="0"/>
              <a:t>Controle da PA: </a:t>
            </a:r>
          </a:p>
          <a:p>
            <a:pPr algn="ctr"/>
            <a:r>
              <a:rPr lang="pt-BR" sz="3200" dirty="0" smtClean="0"/>
              <a:t>PAS &lt;185 e PAD &lt;110</a:t>
            </a:r>
            <a:endParaRPr lang="pt-BR" sz="3200" dirty="0"/>
          </a:p>
        </p:txBody>
      </p:sp>
      <p:pic>
        <p:nvPicPr>
          <p:cNvPr id="6" name="Imagem 5" descr="pressao-arterial-62.jpg"/>
          <p:cNvPicPr>
            <a:picLocks noChangeAspect="1"/>
          </p:cNvPicPr>
          <p:nvPr/>
        </p:nvPicPr>
        <p:blipFill>
          <a:blip r:embed="rId2" cstate="print"/>
          <a:stretch>
            <a:fillRect/>
          </a:stretch>
        </p:blipFill>
        <p:spPr>
          <a:xfrm>
            <a:off x="2339752" y="4581128"/>
            <a:ext cx="4320480" cy="2082159"/>
          </a:xfrm>
          <a:prstGeom prst="rect">
            <a:avLst/>
          </a:prstGeom>
        </p:spPr>
      </p:pic>
      <p:sp>
        <p:nvSpPr>
          <p:cNvPr id="7" name="CaixaDeTexto 6"/>
          <p:cNvSpPr txBox="1"/>
          <p:nvPr/>
        </p:nvSpPr>
        <p:spPr>
          <a:xfrm>
            <a:off x="6549957" y="6488668"/>
            <a:ext cx="2537554" cy="369332"/>
          </a:xfrm>
          <a:prstGeom prst="rect">
            <a:avLst/>
          </a:prstGeom>
          <a:noFill/>
        </p:spPr>
        <p:txBody>
          <a:bodyPr wrap="none" rtlCol="0">
            <a:spAutoFit/>
          </a:bodyPr>
          <a:lstStyle/>
          <a:p>
            <a:r>
              <a:rPr lang="pt-BR" dirty="0" err="1" smtClean="0"/>
              <a:t>Stroke</a:t>
            </a:r>
            <a:r>
              <a:rPr lang="pt-BR" dirty="0" smtClean="0"/>
              <a:t>. 2013; 44: 870-974</a:t>
            </a:r>
            <a:endParaRPr lang="pt-B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descr="pa.jpg"/>
          <p:cNvPicPr>
            <a:picLocks noGrp="1" noChangeAspect="1"/>
          </p:cNvPicPr>
          <p:nvPr>
            <p:ph sz="quarter" idx="1"/>
          </p:nvPr>
        </p:nvPicPr>
        <p:blipFill>
          <a:blip r:embed="rId2" cstate="print"/>
          <a:stretch>
            <a:fillRect/>
          </a:stretch>
        </p:blipFill>
        <p:spPr>
          <a:xfrm>
            <a:off x="1485946" y="1"/>
            <a:ext cx="6182398" cy="6858000"/>
          </a:xfrm>
        </p:spPr>
      </p:pic>
      <p:sp>
        <p:nvSpPr>
          <p:cNvPr id="5" name="CaixaDeTexto 4"/>
          <p:cNvSpPr txBox="1"/>
          <p:nvPr/>
        </p:nvSpPr>
        <p:spPr>
          <a:xfrm>
            <a:off x="6549957" y="6488668"/>
            <a:ext cx="2537554" cy="369332"/>
          </a:xfrm>
          <a:prstGeom prst="rect">
            <a:avLst/>
          </a:prstGeom>
          <a:noFill/>
        </p:spPr>
        <p:txBody>
          <a:bodyPr wrap="none" rtlCol="0">
            <a:spAutoFit/>
          </a:bodyPr>
          <a:lstStyle/>
          <a:p>
            <a:r>
              <a:rPr lang="pt-BR" dirty="0" err="1" smtClean="0"/>
              <a:t>Stroke</a:t>
            </a:r>
            <a:r>
              <a:rPr lang="pt-BR" dirty="0" smtClean="0"/>
              <a:t>. 2013; 44: 870-974</a:t>
            </a:r>
            <a:endParaRPr lang="pt-B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Autofit/>
          </a:bodyPr>
          <a:lstStyle/>
          <a:p>
            <a:r>
              <a:rPr lang="pt-BR" sz="2400" dirty="0" smtClean="0"/>
              <a:t>Segundo a Organização Mundial de Saúde (OMS), o AVC é definido como o desenvolvimento rápido de sintomas/sinais clínicos de um distúrbio focal (ocasionalmente global) da(s) função(</a:t>
            </a:r>
            <a:r>
              <a:rPr lang="pt-BR" sz="2400" dirty="0" err="1" smtClean="0"/>
              <a:t>ões</a:t>
            </a:r>
            <a:r>
              <a:rPr lang="pt-BR" sz="2400" dirty="0" smtClean="0"/>
              <a:t>) cerebral(ais), com duração superior a 24 horas ou que conduzam à morte, sem outra causa aparente para além da vascular.</a:t>
            </a:r>
          </a:p>
          <a:p>
            <a:r>
              <a:rPr lang="en-US" sz="2400" dirty="0" smtClean="0"/>
              <a:t>O AVE </a:t>
            </a:r>
            <a:r>
              <a:rPr lang="en-US" sz="2400" dirty="0" err="1" smtClean="0"/>
              <a:t>isquêmico</a:t>
            </a:r>
            <a:r>
              <a:rPr lang="en-US" sz="2400" dirty="0" smtClean="0"/>
              <a:t> é </a:t>
            </a:r>
            <a:r>
              <a:rPr lang="en-US" sz="2400" dirty="0" err="1" smtClean="0"/>
              <a:t>decorrente</a:t>
            </a:r>
            <a:r>
              <a:rPr lang="en-US" sz="2400" dirty="0" smtClean="0"/>
              <a:t> </a:t>
            </a:r>
            <a:r>
              <a:rPr lang="en-US" sz="2400" dirty="0" err="1" smtClean="0"/>
              <a:t>da</a:t>
            </a:r>
            <a:r>
              <a:rPr lang="en-US" sz="2400" dirty="0" smtClean="0"/>
              <a:t> </a:t>
            </a:r>
            <a:r>
              <a:rPr lang="en-US" sz="2400" dirty="0" err="1" smtClean="0"/>
              <a:t>oclusão</a:t>
            </a:r>
            <a:r>
              <a:rPr lang="en-US" sz="2400" dirty="0" smtClean="0"/>
              <a:t> </a:t>
            </a:r>
            <a:r>
              <a:rPr lang="en-US" sz="2400" dirty="0" err="1" smtClean="0"/>
              <a:t>aguda</a:t>
            </a:r>
            <a:r>
              <a:rPr lang="en-US" sz="2400" dirty="0" smtClean="0"/>
              <a:t> </a:t>
            </a:r>
            <a:r>
              <a:rPr lang="pt-BR" sz="2400" dirty="0" smtClean="0"/>
              <a:t>de uma artéria de médio ou pequeno calibre. Esta oclusão, na maioria das vezes, é do tipo </a:t>
            </a:r>
            <a:r>
              <a:rPr lang="pt-BR" sz="2400" b="1" dirty="0" smtClean="0"/>
              <a:t>embólica</a:t>
            </a:r>
            <a:r>
              <a:rPr lang="pt-BR" sz="2400" dirty="0" smtClean="0"/>
              <a:t> (trombo proveniente de local distante que caminha pela circulação arterial até impactar na artéria), mas também pode ser </a:t>
            </a:r>
            <a:r>
              <a:rPr lang="pt-BR" sz="2400" b="1" dirty="0" smtClean="0"/>
              <a:t>trombótica</a:t>
            </a:r>
            <a:r>
              <a:rPr lang="pt-BR" sz="2400" dirty="0" smtClean="0"/>
              <a:t> (trombo formado na própria artéria envolvida no AVE).</a:t>
            </a:r>
            <a:endParaRPr lang="pt-BR" sz="2400" dirty="0"/>
          </a:p>
        </p:txBody>
      </p:sp>
      <p:sp>
        <p:nvSpPr>
          <p:cNvPr id="2" name="Título 1"/>
          <p:cNvSpPr>
            <a:spLocks noGrp="1"/>
          </p:cNvSpPr>
          <p:nvPr>
            <p:ph type="title"/>
          </p:nvPr>
        </p:nvSpPr>
        <p:spPr/>
        <p:txBody>
          <a:bodyPr>
            <a:normAutofit/>
          </a:bodyPr>
          <a:lstStyle/>
          <a:p>
            <a:r>
              <a:rPr lang="en-US" dirty="0" err="1" smtClean="0"/>
              <a:t>Patogenia</a:t>
            </a:r>
            <a:r>
              <a:rPr lang="en-US" dirty="0" smtClean="0"/>
              <a:t> e </a:t>
            </a:r>
            <a:r>
              <a:rPr lang="en-US" dirty="0" err="1" smtClean="0"/>
              <a:t>Patologia</a:t>
            </a:r>
            <a:endParaRPr lang="pt-B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CONTROLE DA PA</a:t>
            </a:r>
            <a:endParaRPr lang="pt-BR" dirty="0"/>
          </a:p>
        </p:txBody>
      </p:sp>
      <p:sp>
        <p:nvSpPr>
          <p:cNvPr id="3" name="Espaço Reservado para Conteúdo 2"/>
          <p:cNvSpPr>
            <a:spLocks noGrp="1"/>
          </p:cNvSpPr>
          <p:nvPr>
            <p:ph sz="quarter" idx="1"/>
          </p:nvPr>
        </p:nvSpPr>
        <p:spPr/>
        <p:txBody>
          <a:bodyPr>
            <a:normAutofit fontScale="92500" lnSpcReduction="10000"/>
          </a:bodyPr>
          <a:lstStyle/>
          <a:p>
            <a:r>
              <a:rPr lang="pt-BR" dirty="0" smtClean="0"/>
              <a:t>Em pacientes hipertensos que não vão receber o tratamento fibrinolítico, o alvo de redução da PA é por volta de 15% durante das primeiras 24h depois do inicio dos sintomas</a:t>
            </a:r>
          </a:p>
          <a:p>
            <a:endParaRPr lang="pt-BR" dirty="0"/>
          </a:p>
          <a:p>
            <a:r>
              <a:rPr lang="pt-BR" dirty="0" smtClean="0"/>
              <a:t>Não há um consenso do alvo da PA nesses casos, é indicado conter a medicação a menos que a PAS&gt;220mmHg ou PAD&gt; 120 </a:t>
            </a:r>
            <a:r>
              <a:rPr lang="pt-BR" dirty="0" err="1" smtClean="0"/>
              <a:t>mmHg</a:t>
            </a:r>
            <a:endParaRPr lang="pt-BR" dirty="0" smtClean="0"/>
          </a:p>
          <a:p>
            <a:endParaRPr lang="pt-BR" dirty="0"/>
          </a:p>
          <a:p>
            <a:r>
              <a:rPr lang="pt-BR" dirty="0" smtClean="0"/>
              <a:t>De acordo com a evidência de uma Ensaio clinico randomizado, é seguro iniciar terapia anti hipertensiva após 24h do inicio dos sintomas em hipertensos crônicos, se estão neurologicamente estáveis, a menos que tenha contra indicações.</a:t>
            </a:r>
            <a:endParaRPr lang="pt-BR" dirty="0"/>
          </a:p>
        </p:txBody>
      </p:sp>
      <p:sp>
        <p:nvSpPr>
          <p:cNvPr id="4" name="CaixaDeTexto 3"/>
          <p:cNvSpPr txBox="1"/>
          <p:nvPr/>
        </p:nvSpPr>
        <p:spPr>
          <a:xfrm>
            <a:off x="6549957" y="6488668"/>
            <a:ext cx="2537554" cy="369332"/>
          </a:xfrm>
          <a:prstGeom prst="rect">
            <a:avLst/>
          </a:prstGeom>
          <a:noFill/>
        </p:spPr>
        <p:txBody>
          <a:bodyPr wrap="none" rtlCol="0">
            <a:spAutoFit/>
          </a:bodyPr>
          <a:lstStyle/>
          <a:p>
            <a:r>
              <a:rPr lang="pt-BR" dirty="0" err="1" smtClean="0"/>
              <a:t>Stroke</a:t>
            </a:r>
            <a:r>
              <a:rPr lang="pt-BR" dirty="0" smtClean="0"/>
              <a:t>. 2013; 44: 870-974</a:t>
            </a:r>
            <a:endParaRPr lang="pt-B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SUPORTE RESPIRATÓRIO</a:t>
            </a:r>
            <a:endParaRPr lang="pt-BR" dirty="0"/>
          </a:p>
        </p:txBody>
      </p:sp>
      <p:sp>
        <p:nvSpPr>
          <p:cNvPr id="3" name="Espaço Reservado para Conteúdo 2"/>
          <p:cNvSpPr>
            <a:spLocks noGrp="1"/>
          </p:cNvSpPr>
          <p:nvPr>
            <p:ph sz="quarter" idx="1"/>
          </p:nvPr>
        </p:nvSpPr>
        <p:spPr>
          <a:xfrm>
            <a:off x="467544" y="1268760"/>
            <a:ext cx="8229600" cy="4525963"/>
          </a:xfrm>
        </p:spPr>
        <p:txBody>
          <a:bodyPr/>
          <a:lstStyle/>
          <a:p>
            <a:r>
              <a:rPr lang="pt-BR" dirty="0" smtClean="0"/>
              <a:t>Pacientes com AVC agudo com queda da consciência ou com disfunção bulbar </a:t>
            </a:r>
            <a:endParaRPr lang="pt-BR" dirty="0"/>
          </a:p>
        </p:txBody>
      </p:sp>
      <p:pic>
        <p:nvPicPr>
          <p:cNvPr id="4" name="Imagem 3" descr="idv.jpg"/>
          <p:cNvPicPr>
            <a:picLocks noChangeAspect="1"/>
          </p:cNvPicPr>
          <p:nvPr/>
        </p:nvPicPr>
        <p:blipFill>
          <a:blip r:embed="rId2" cstate="print"/>
          <a:stretch>
            <a:fillRect/>
          </a:stretch>
        </p:blipFill>
        <p:spPr>
          <a:xfrm>
            <a:off x="2471258" y="2420888"/>
            <a:ext cx="3936437" cy="2952328"/>
          </a:xfrm>
          <a:prstGeom prst="rect">
            <a:avLst/>
          </a:prstGeom>
        </p:spPr>
      </p:pic>
      <p:sp>
        <p:nvSpPr>
          <p:cNvPr id="5" name="CaixaDeTexto 4"/>
          <p:cNvSpPr txBox="1"/>
          <p:nvPr/>
        </p:nvSpPr>
        <p:spPr>
          <a:xfrm>
            <a:off x="1475656" y="5805264"/>
            <a:ext cx="6438173" cy="369332"/>
          </a:xfrm>
          <a:prstGeom prst="rect">
            <a:avLst/>
          </a:prstGeom>
          <a:noFill/>
        </p:spPr>
        <p:txBody>
          <a:bodyPr wrap="none" rtlCol="0">
            <a:spAutoFit/>
          </a:bodyPr>
          <a:lstStyle/>
          <a:p>
            <a:r>
              <a:rPr lang="pt-BR" dirty="0" smtClean="0"/>
              <a:t>* Suplemento de Oxigênio para manter saturação&gt; 94%, se </a:t>
            </a:r>
            <a:r>
              <a:rPr lang="pt-BR" dirty="0" err="1" smtClean="0"/>
              <a:t>hipóxia</a:t>
            </a:r>
            <a:endParaRPr lang="pt-BR" dirty="0"/>
          </a:p>
        </p:txBody>
      </p:sp>
      <p:sp>
        <p:nvSpPr>
          <p:cNvPr id="6" name="CaixaDeTexto 5"/>
          <p:cNvSpPr txBox="1"/>
          <p:nvPr/>
        </p:nvSpPr>
        <p:spPr>
          <a:xfrm>
            <a:off x="6549957" y="6488668"/>
            <a:ext cx="2537554" cy="369332"/>
          </a:xfrm>
          <a:prstGeom prst="rect">
            <a:avLst/>
          </a:prstGeom>
          <a:noFill/>
        </p:spPr>
        <p:txBody>
          <a:bodyPr wrap="none" rtlCol="0">
            <a:spAutoFit/>
          </a:bodyPr>
          <a:lstStyle/>
          <a:p>
            <a:r>
              <a:rPr lang="pt-BR" dirty="0" err="1" smtClean="0"/>
              <a:t>Stroke</a:t>
            </a:r>
            <a:r>
              <a:rPr lang="pt-BR" dirty="0" smtClean="0"/>
              <a:t>. 2013; 44: 870-974</a:t>
            </a:r>
            <a:endParaRPr lang="pt-B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CONTENDO A HIPERTEMIA</a:t>
            </a:r>
            <a:endParaRPr lang="pt-BR" dirty="0"/>
          </a:p>
        </p:txBody>
      </p:sp>
      <p:sp>
        <p:nvSpPr>
          <p:cNvPr id="3" name="Espaço Reservado para Conteúdo 2"/>
          <p:cNvSpPr>
            <a:spLocks noGrp="1"/>
          </p:cNvSpPr>
          <p:nvPr>
            <p:ph sz="quarter" idx="1"/>
          </p:nvPr>
        </p:nvSpPr>
        <p:spPr/>
        <p:txBody>
          <a:bodyPr/>
          <a:lstStyle/>
          <a:p>
            <a:r>
              <a:rPr lang="pt-BR" dirty="0" smtClean="0"/>
              <a:t>Fontes de hipertemia (T&gt; 38°C) devem ser identificadas e tratadas; administração medicamentos antipiréticos </a:t>
            </a:r>
            <a:endParaRPr lang="pt-BR" dirty="0"/>
          </a:p>
        </p:txBody>
      </p:sp>
      <p:pic>
        <p:nvPicPr>
          <p:cNvPr id="4" name="Imagem 3" descr="FEBRE (1).jpg"/>
          <p:cNvPicPr>
            <a:picLocks noChangeAspect="1"/>
          </p:cNvPicPr>
          <p:nvPr/>
        </p:nvPicPr>
        <p:blipFill>
          <a:blip r:embed="rId2" cstate="print"/>
          <a:stretch>
            <a:fillRect/>
          </a:stretch>
        </p:blipFill>
        <p:spPr>
          <a:xfrm>
            <a:off x="1907704" y="3068960"/>
            <a:ext cx="5035296" cy="3389376"/>
          </a:xfrm>
          <a:prstGeom prst="rect">
            <a:avLst/>
          </a:prstGeom>
        </p:spPr>
      </p:pic>
      <p:sp>
        <p:nvSpPr>
          <p:cNvPr id="5" name="CaixaDeTexto 4"/>
          <p:cNvSpPr txBox="1"/>
          <p:nvPr/>
        </p:nvSpPr>
        <p:spPr>
          <a:xfrm>
            <a:off x="6549957" y="6488668"/>
            <a:ext cx="2537554" cy="369332"/>
          </a:xfrm>
          <a:prstGeom prst="rect">
            <a:avLst/>
          </a:prstGeom>
          <a:noFill/>
        </p:spPr>
        <p:txBody>
          <a:bodyPr wrap="none" rtlCol="0">
            <a:spAutoFit/>
          </a:bodyPr>
          <a:lstStyle/>
          <a:p>
            <a:r>
              <a:rPr lang="pt-BR" dirty="0" err="1" smtClean="0"/>
              <a:t>Stroke</a:t>
            </a:r>
            <a:r>
              <a:rPr lang="pt-BR" dirty="0" smtClean="0"/>
              <a:t>. 2013; 44: 870-974</a:t>
            </a:r>
            <a:endParaRPr lang="pt-B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VOLEMIA E ARRITMIA CARDÍACA</a:t>
            </a:r>
            <a:endParaRPr lang="pt-BR" dirty="0"/>
          </a:p>
        </p:txBody>
      </p:sp>
      <p:sp>
        <p:nvSpPr>
          <p:cNvPr id="3" name="Espaço Reservado para Conteúdo 2"/>
          <p:cNvSpPr>
            <a:spLocks noGrp="1"/>
          </p:cNvSpPr>
          <p:nvPr>
            <p:ph sz="quarter" idx="1"/>
          </p:nvPr>
        </p:nvSpPr>
        <p:spPr/>
        <p:txBody>
          <a:bodyPr/>
          <a:lstStyle/>
          <a:p>
            <a:r>
              <a:rPr lang="pt-BR" dirty="0" smtClean="0"/>
              <a:t>Correção da hipovolemia com solução fisiológica IV</a:t>
            </a:r>
          </a:p>
          <a:p>
            <a:r>
              <a:rPr lang="pt-BR" dirty="0" smtClean="0"/>
              <a:t>Correção de arritmias cardíacas com digitálicos </a:t>
            </a:r>
            <a:endParaRPr lang="pt-BR" dirty="0"/>
          </a:p>
        </p:txBody>
      </p:sp>
      <p:sp>
        <p:nvSpPr>
          <p:cNvPr id="4" name="Seta para baixo 3"/>
          <p:cNvSpPr/>
          <p:nvPr/>
        </p:nvSpPr>
        <p:spPr>
          <a:xfrm>
            <a:off x="3635896" y="2996952"/>
            <a:ext cx="1008112"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CaixaDeTexto 4"/>
          <p:cNvSpPr txBox="1"/>
          <p:nvPr/>
        </p:nvSpPr>
        <p:spPr>
          <a:xfrm>
            <a:off x="1259632" y="5013176"/>
            <a:ext cx="6682022" cy="584775"/>
          </a:xfrm>
          <a:prstGeom prst="rect">
            <a:avLst/>
          </a:prstGeom>
          <a:noFill/>
        </p:spPr>
        <p:txBody>
          <a:bodyPr wrap="none" rtlCol="0">
            <a:spAutoFit/>
          </a:bodyPr>
          <a:lstStyle/>
          <a:p>
            <a:r>
              <a:rPr lang="pt-BR" sz="3200" dirty="0" smtClean="0"/>
              <a:t>Evitar diminuição da potência cardíaca </a:t>
            </a:r>
            <a:endParaRPr lang="pt-BR" sz="3200" dirty="0"/>
          </a:p>
        </p:txBody>
      </p:sp>
      <p:sp>
        <p:nvSpPr>
          <p:cNvPr id="6" name="CaixaDeTexto 5"/>
          <p:cNvSpPr txBox="1"/>
          <p:nvPr/>
        </p:nvSpPr>
        <p:spPr>
          <a:xfrm>
            <a:off x="6549957" y="6488668"/>
            <a:ext cx="2537554" cy="369332"/>
          </a:xfrm>
          <a:prstGeom prst="rect">
            <a:avLst/>
          </a:prstGeom>
          <a:noFill/>
        </p:spPr>
        <p:txBody>
          <a:bodyPr wrap="none" rtlCol="0">
            <a:spAutoFit/>
          </a:bodyPr>
          <a:lstStyle/>
          <a:p>
            <a:r>
              <a:rPr lang="pt-BR" dirty="0" err="1" smtClean="0"/>
              <a:t>Stroke</a:t>
            </a:r>
            <a:r>
              <a:rPr lang="pt-BR" dirty="0" smtClean="0"/>
              <a:t>. 2013; 44: 870-974</a:t>
            </a:r>
            <a:endParaRPr lang="pt-BR"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GLICEMIA</a:t>
            </a:r>
            <a:endParaRPr lang="pt-BR" dirty="0"/>
          </a:p>
        </p:txBody>
      </p:sp>
      <p:sp>
        <p:nvSpPr>
          <p:cNvPr id="3" name="Espaço Reservado para Conteúdo 2"/>
          <p:cNvSpPr>
            <a:spLocks noGrp="1"/>
          </p:cNvSpPr>
          <p:nvPr>
            <p:ph sz="quarter" idx="1"/>
          </p:nvPr>
        </p:nvSpPr>
        <p:spPr/>
        <p:txBody>
          <a:bodyPr/>
          <a:lstStyle/>
          <a:p>
            <a:r>
              <a:rPr lang="pt-BR" dirty="0" smtClean="0"/>
              <a:t>Hipoglicemia (&lt;60mg/dL) deve ser tratada até atingir </a:t>
            </a:r>
            <a:r>
              <a:rPr lang="pt-BR" dirty="0" err="1" smtClean="0"/>
              <a:t>normoglicemia</a:t>
            </a:r>
            <a:endParaRPr lang="pt-BR" dirty="0" smtClean="0"/>
          </a:p>
          <a:p>
            <a:r>
              <a:rPr lang="pt-BR" dirty="0" smtClean="0"/>
              <a:t>Hiperglicemia  deve ser tratada até atingir glicemia por volta de 140-180 </a:t>
            </a:r>
            <a:r>
              <a:rPr lang="pt-BR" dirty="0" err="1" smtClean="0"/>
              <a:t>mg</a:t>
            </a:r>
            <a:r>
              <a:rPr lang="pt-BR" dirty="0" smtClean="0"/>
              <a:t>/dL</a:t>
            </a:r>
            <a:endParaRPr lang="pt-BR" dirty="0"/>
          </a:p>
        </p:txBody>
      </p:sp>
      <p:pic>
        <p:nvPicPr>
          <p:cNvPr id="4" name="Imagem 3" descr="glucoselevelbloodtest_mhi_default.jpg"/>
          <p:cNvPicPr>
            <a:picLocks noChangeAspect="1"/>
          </p:cNvPicPr>
          <p:nvPr/>
        </p:nvPicPr>
        <p:blipFill>
          <a:blip r:embed="rId2" cstate="print"/>
          <a:stretch>
            <a:fillRect/>
          </a:stretch>
        </p:blipFill>
        <p:spPr>
          <a:xfrm>
            <a:off x="2267744" y="2924944"/>
            <a:ext cx="4993065" cy="3313046"/>
          </a:xfrm>
          <a:prstGeom prst="rect">
            <a:avLst/>
          </a:prstGeom>
        </p:spPr>
      </p:pic>
      <p:sp>
        <p:nvSpPr>
          <p:cNvPr id="5" name="CaixaDeTexto 4"/>
          <p:cNvSpPr txBox="1"/>
          <p:nvPr/>
        </p:nvSpPr>
        <p:spPr>
          <a:xfrm>
            <a:off x="6549957" y="6488668"/>
            <a:ext cx="2537554" cy="369332"/>
          </a:xfrm>
          <a:prstGeom prst="rect">
            <a:avLst/>
          </a:prstGeom>
          <a:noFill/>
        </p:spPr>
        <p:txBody>
          <a:bodyPr wrap="none" rtlCol="0">
            <a:spAutoFit/>
          </a:bodyPr>
          <a:lstStyle/>
          <a:p>
            <a:r>
              <a:rPr lang="pt-BR" dirty="0" err="1" smtClean="0"/>
              <a:t>Stroke</a:t>
            </a:r>
            <a:r>
              <a:rPr lang="pt-BR" dirty="0" smtClean="0"/>
              <a:t>. 2013; 44: 870-974</a:t>
            </a:r>
            <a:endParaRPr lang="pt-BR"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sz="quarter" idx="1"/>
          </p:nvPr>
        </p:nvSpPr>
        <p:spPr>
          <a:xfrm>
            <a:off x="456480" y="1604329"/>
            <a:ext cx="3788640" cy="4552318"/>
          </a:xfrm>
          <a:ln/>
        </p:spPr>
        <p:txBody>
          <a:bodyPr tIns="25471" anchor="t">
            <a:normAutofit/>
          </a:bodyPr>
          <a:lstStyle/>
          <a:p>
            <a:pPr marL="311045" indent="-311045" algn="l">
              <a:spcAft>
                <a:spcPts val="1282"/>
              </a:spcAft>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pt-BR" sz="2000" dirty="0" err="1">
                <a:cs typeface="Tahoma" pitchFamily="32" charset="0"/>
              </a:rPr>
              <a:t>rtPA</a:t>
            </a:r>
            <a:r>
              <a:rPr lang="pt-BR" sz="2000" dirty="0">
                <a:cs typeface="Tahoma" pitchFamily="32" charset="0"/>
              </a:rPr>
              <a:t>: </a:t>
            </a:r>
            <a:r>
              <a:rPr lang="pt-BR" sz="2000" dirty="0" err="1">
                <a:cs typeface="Tahoma" pitchFamily="32" charset="0"/>
              </a:rPr>
              <a:t>recombinant</a:t>
            </a:r>
            <a:r>
              <a:rPr lang="pt-BR" sz="2000" dirty="0">
                <a:cs typeface="Tahoma" pitchFamily="32" charset="0"/>
              </a:rPr>
              <a:t> </a:t>
            </a:r>
            <a:r>
              <a:rPr lang="pt-BR" sz="2000" dirty="0" err="1">
                <a:cs typeface="Tahoma" pitchFamily="32" charset="0"/>
              </a:rPr>
              <a:t>tissue-type</a:t>
            </a:r>
            <a:r>
              <a:rPr lang="pt-BR" sz="2000" dirty="0">
                <a:cs typeface="Tahoma" pitchFamily="32" charset="0"/>
              </a:rPr>
              <a:t> </a:t>
            </a:r>
            <a:r>
              <a:rPr lang="pt-BR" sz="2000" dirty="0" err="1">
                <a:cs typeface="Tahoma" pitchFamily="32" charset="0"/>
              </a:rPr>
              <a:t>plasminogen</a:t>
            </a:r>
            <a:r>
              <a:rPr lang="pt-BR" sz="2000" dirty="0">
                <a:cs typeface="Tahoma" pitchFamily="32" charset="0"/>
              </a:rPr>
              <a:t> </a:t>
            </a:r>
            <a:r>
              <a:rPr lang="pt-BR" sz="2000" dirty="0" err="1">
                <a:cs typeface="Tahoma" pitchFamily="32" charset="0"/>
              </a:rPr>
              <a:t>activator</a:t>
            </a:r>
            <a:endParaRPr lang="pt-BR" sz="2000" dirty="0">
              <a:cs typeface="Tahoma" pitchFamily="32" charset="0"/>
            </a:endParaRPr>
          </a:p>
          <a:p>
            <a:pPr marL="311045" indent="-311045" algn="just">
              <a:spcAft>
                <a:spcPts val="1282"/>
              </a:spcAft>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pt-BR" sz="2000" dirty="0"/>
          </a:p>
          <a:p>
            <a:pPr marL="311045" indent="-311045" algn="just">
              <a:spcAft>
                <a:spcPts val="1282"/>
              </a:spcAft>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pt-BR" sz="2000" dirty="0"/>
              <a:t>Efeitos adversos potenciais: hemorragia intracerebral, sangramento sistêmico e </a:t>
            </a:r>
            <a:r>
              <a:rPr lang="pt-BR" sz="2000" dirty="0" err="1"/>
              <a:t>angioedema</a:t>
            </a:r>
            <a:r>
              <a:rPr lang="pt-BR" sz="2000" dirty="0"/>
              <a:t> (raro) - </a:t>
            </a:r>
            <a:r>
              <a:rPr lang="pt-BR" sz="2000" i="1" dirty="0" err="1"/>
              <a:t>Class</a:t>
            </a:r>
            <a:r>
              <a:rPr lang="pt-BR" sz="2000" i="1" dirty="0"/>
              <a:t> I; </a:t>
            </a:r>
            <a:r>
              <a:rPr lang="pt-BR" sz="2000" i="1" dirty="0" err="1"/>
              <a:t>Level</a:t>
            </a:r>
            <a:r>
              <a:rPr lang="pt-BR" sz="2000" i="1" dirty="0"/>
              <a:t> </a:t>
            </a:r>
            <a:r>
              <a:rPr lang="pt-BR" sz="2000" i="1" dirty="0" err="1"/>
              <a:t>of</a:t>
            </a:r>
            <a:r>
              <a:rPr lang="pt-BR" sz="2000" i="1" dirty="0"/>
              <a:t> </a:t>
            </a:r>
            <a:r>
              <a:rPr lang="pt-BR" sz="2000" i="1" dirty="0" err="1"/>
              <a:t>Evidence</a:t>
            </a:r>
            <a:r>
              <a:rPr lang="pt-BR" sz="2000" i="1" dirty="0"/>
              <a:t> B.</a:t>
            </a:r>
            <a:r>
              <a:rPr lang="pt-BR" sz="2000" dirty="0"/>
              <a:t> </a:t>
            </a:r>
          </a:p>
        </p:txBody>
      </p:sp>
      <p:pic>
        <p:nvPicPr>
          <p:cNvPr id="3074" name="Picture 2"/>
          <p:cNvPicPr>
            <a:picLocks noChangeAspect="1" noChangeArrowheads="1"/>
          </p:cNvPicPr>
          <p:nvPr/>
        </p:nvPicPr>
        <p:blipFill>
          <a:blip r:embed="rId3" cstate="print"/>
          <a:srcRect/>
          <a:stretch>
            <a:fillRect/>
          </a:stretch>
        </p:blipFill>
        <p:spPr bwMode="auto">
          <a:xfrm>
            <a:off x="4572000" y="1862116"/>
            <a:ext cx="4112640" cy="4147635"/>
          </a:xfrm>
          <a:prstGeom prst="rect">
            <a:avLst/>
          </a:prstGeom>
          <a:noFill/>
          <a:ln w="9525" cap="flat">
            <a:noFill/>
            <a:round/>
            <a:headEnd/>
            <a:tailEnd/>
          </a:ln>
          <a:effectLst/>
        </p:spPr>
      </p:pic>
      <p:sp>
        <p:nvSpPr>
          <p:cNvPr id="3075" name="Text Box 3"/>
          <p:cNvSpPr txBox="1">
            <a:spLocks noChangeArrowheads="1"/>
          </p:cNvSpPr>
          <p:nvPr/>
        </p:nvSpPr>
        <p:spPr bwMode="auto">
          <a:xfrm>
            <a:off x="456481" y="273629"/>
            <a:ext cx="8228160" cy="1144921"/>
          </a:xfrm>
          <a:prstGeom prst="rect">
            <a:avLst/>
          </a:prstGeom>
          <a:noFill/>
          <a:ln w="9525" cap="flat">
            <a:noFill/>
            <a:round/>
            <a:headEnd/>
            <a:tailEnd/>
          </a:ln>
          <a:effectLst/>
        </p:spPr>
        <p:txBody>
          <a:bodyPr lIns="0" tIns="35268" rIns="0" bIns="0" anchor="ctr"/>
          <a:lstStyle/>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pt-BR" sz="4000" dirty="0" err="1">
                <a:solidFill>
                  <a:srgbClr val="000000"/>
                </a:solidFill>
              </a:rPr>
              <a:t>Fibrinólise</a:t>
            </a:r>
            <a:r>
              <a:rPr lang="pt-BR" sz="4000" dirty="0">
                <a:solidFill>
                  <a:srgbClr val="000000"/>
                </a:solidFill>
              </a:rPr>
              <a:t> intravenosa</a:t>
            </a:r>
          </a:p>
        </p:txBody>
      </p:sp>
      <p:sp>
        <p:nvSpPr>
          <p:cNvPr id="5" name="CaixaDeTexto 4"/>
          <p:cNvSpPr txBox="1"/>
          <p:nvPr/>
        </p:nvSpPr>
        <p:spPr>
          <a:xfrm>
            <a:off x="6549957" y="6488668"/>
            <a:ext cx="2537554" cy="369332"/>
          </a:xfrm>
          <a:prstGeom prst="rect">
            <a:avLst/>
          </a:prstGeom>
          <a:noFill/>
        </p:spPr>
        <p:txBody>
          <a:bodyPr wrap="none" rtlCol="0">
            <a:spAutoFit/>
          </a:bodyPr>
          <a:lstStyle/>
          <a:p>
            <a:r>
              <a:rPr lang="pt-BR" dirty="0" err="1" smtClean="0"/>
              <a:t>Stroke</a:t>
            </a:r>
            <a:r>
              <a:rPr lang="pt-BR" dirty="0" smtClean="0"/>
              <a:t>. 2013; 44: 870-974</a:t>
            </a:r>
            <a:endParaRPr lang="pt-BR"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sz="quarter" idx="1"/>
          </p:nvPr>
        </p:nvSpPr>
        <p:spPr>
          <a:xfrm>
            <a:off x="456481" y="298112"/>
            <a:ext cx="8228160" cy="4552317"/>
          </a:xfrm>
          <a:ln/>
        </p:spPr>
        <p:txBody>
          <a:bodyPr tIns="25471" anchor="t"/>
          <a:lstStyle/>
          <a:p>
            <a:pPr marL="311045" indent="-311045" algn="just">
              <a:spcAft>
                <a:spcPts val="1282"/>
              </a:spcAft>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pt-BR" sz="1300" b="1" i="1" dirty="0"/>
              <a:t>Tabela 10 - </a:t>
            </a:r>
            <a:r>
              <a:rPr lang="pt-BR" sz="1300" b="1" i="1" dirty="0" err="1"/>
              <a:t>Class</a:t>
            </a:r>
            <a:r>
              <a:rPr lang="pt-BR" sz="1300" b="1" i="1" dirty="0"/>
              <a:t> I; </a:t>
            </a:r>
            <a:r>
              <a:rPr lang="pt-BR" sz="1300" b="1" i="1" dirty="0" err="1"/>
              <a:t>Level</a:t>
            </a:r>
            <a:r>
              <a:rPr lang="pt-BR" sz="1300" b="1" i="1" dirty="0"/>
              <a:t> </a:t>
            </a:r>
            <a:r>
              <a:rPr lang="pt-BR" sz="1300" b="1" i="1" dirty="0" err="1"/>
              <a:t>of</a:t>
            </a:r>
            <a:r>
              <a:rPr lang="pt-BR" sz="1300" b="1" i="1" dirty="0"/>
              <a:t> </a:t>
            </a:r>
            <a:r>
              <a:rPr lang="pt-BR" sz="1300" b="1" i="1" dirty="0" err="1"/>
              <a:t>Evidence</a:t>
            </a:r>
            <a:r>
              <a:rPr lang="pt-BR" sz="1300" b="1" i="1" dirty="0"/>
              <a:t> A</a:t>
            </a:r>
          </a:p>
          <a:p>
            <a:pPr marL="311045" indent="-311045" algn="just">
              <a:spcAft>
                <a:spcPts val="1282"/>
              </a:spcAft>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pt-BR" sz="1300" b="1" i="1" dirty="0"/>
              <a:t>Tabela 11 - </a:t>
            </a:r>
            <a:r>
              <a:rPr lang="pt-BR" sz="1300" b="1" i="1" dirty="0" err="1"/>
              <a:t>Class</a:t>
            </a:r>
            <a:r>
              <a:rPr lang="pt-BR" sz="1300" b="1" i="1" dirty="0"/>
              <a:t> I; </a:t>
            </a:r>
            <a:r>
              <a:rPr lang="pt-BR" sz="1300" b="1" i="1" dirty="0" err="1"/>
              <a:t>Level</a:t>
            </a:r>
            <a:r>
              <a:rPr lang="pt-BR" sz="1300" b="1" i="1" dirty="0"/>
              <a:t> </a:t>
            </a:r>
            <a:r>
              <a:rPr lang="pt-BR" sz="1300" b="1" i="1" dirty="0" err="1"/>
              <a:t>of</a:t>
            </a:r>
            <a:r>
              <a:rPr lang="pt-BR" sz="1300" b="1" i="1" dirty="0"/>
              <a:t> </a:t>
            </a:r>
            <a:r>
              <a:rPr lang="pt-BR" sz="1300" b="1" i="1" dirty="0" err="1"/>
              <a:t>Evidence</a:t>
            </a:r>
            <a:r>
              <a:rPr lang="pt-BR" sz="1300" b="1" i="1" dirty="0"/>
              <a:t> B</a:t>
            </a:r>
          </a:p>
          <a:p>
            <a:pPr marL="311045" indent="-311045" algn="just">
              <a:spcAft>
                <a:spcPts val="1282"/>
              </a:spcAft>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pt-BR" sz="1300" b="1" i="1" dirty="0"/>
              <a:t> 			“</a:t>
            </a:r>
            <a:r>
              <a:rPr lang="pt-BR" sz="1300" b="1" i="1" dirty="0" err="1"/>
              <a:t>Criterios</a:t>
            </a:r>
            <a:r>
              <a:rPr lang="pt-BR" sz="1300" b="1" i="1" dirty="0"/>
              <a:t> de exclusão relativos”, não está comprovada a efetividade de IV </a:t>
            </a:r>
            <a:r>
              <a:rPr lang="pt-BR" sz="1300" b="1" i="1" dirty="0" err="1"/>
              <a:t>rtPA</a:t>
            </a:r>
            <a:r>
              <a:rPr lang="pt-BR" sz="1300" b="1" i="1" dirty="0"/>
              <a:t> (</a:t>
            </a:r>
            <a:r>
              <a:rPr lang="pt-BR" sz="1300" b="1" i="1" dirty="0" err="1"/>
              <a:t>Class</a:t>
            </a:r>
            <a:r>
              <a:rPr lang="pt-BR" sz="1300" b="1" i="1" dirty="0"/>
              <a:t> </a:t>
            </a:r>
            <a:r>
              <a:rPr lang="pt-BR" sz="1300" b="1" i="1" dirty="0" err="1"/>
              <a:t>IIb</a:t>
            </a:r>
            <a:r>
              <a:rPr lang="pt-BR" sz="1300" b="1" i="1" dirty="0"/>
              <a:t>; </a:t>
            </a:r>
            <a:r>
              <a:rPr lang="pt-BR" sz="1300" b="1" i="1" dirty="0" err="1"/>
              <a:t>Level</a:t>
            </a:r>
            <a:r>
              <a:rPr lang="pt-BR" sz="1300" b="1" i="1" dirty="0"/>
              <a:t> </a:t>
            </a:r>
            <a:r>
              <a:rPr lang="pt-BR" sz="1300" b="1" i="1" dirty="0" err="1"/>
              <a:t>of</a:t>
            </a:r>
            <a:r>
              <a:rPr lang="pt-BR" sz="1300" b="1" i="1" dirty="0"/>
              <a:t> </a:t>
            </a:r>
            <a:r>
              <a:rPr lang="pt-BR" sz="1300" b="1" i="1" dirty="0" err="1"/>
              <a:t>Evidence</a:t>
            </a:r>
            <a:r>
              <a:rPr lang="pt-BR" sz="1300" b="1" i="1" dirty="0"/>
              <a:t> C)</a:t>
            </a:r>
          </a:p>
        </p:txBody>
      </p:sp>
      <p:pic>
        <p:nvPicPr>
          <p:cNvPr id="4098" name="Picture 2"/>
          <p:cNvPicPr>
            <a:picLocks noChangeAspect="1" noChangeArrowheads="1"/>
          </p:cNvPicPr>
          <p:nvPr/>
        </p:nvPicPr>
        <p:blipFill>
          <a:blip r:embed="rId3" cstate="print"/>
          <a:srcRect/>
          <a:stretch>
            <a:fillRect/>
          </a:stretch>
        </p:blipFill>
        <p:spPr bwMode="auto">
          <a:xfrm>
            <a:off x="632160" y="1600008"/>
            <a:ext cx="3646080" cy="5029008"/>
          </a:xfrm>
          <a:prstGeom prst="rect">
            <a:avLst/>
          </a:prstGeom>
          <a:noFill/>
          <a:ln w="9525" cap="flat">
            <a:noFill/>
            <a:round/>
            <a:headEnd/>
            <a:tailEnd/>
          </a:ln>
          <a:effectLst/>
        </p:spPr>
      </p:pic>
      <p:pic>
        <p:nvPicPr>
          <p:cNvPr id="4099" name="Picture 3"/>
          <p:cNvPicPr>
            <a:picLocks noChangeAspect="1" noChangeArrowheads="1"/>
          </p:cNvPicPr>
          <p:nvPr/>
        </p:nvPicPr>
        <p:blipFill>
          <a:blip r:embed="rId4" cstate="print"/>
          <a:srcRect/>
          <a:stretch>
            <a:fillRect/>
          </a:stretch>
        </p:blipFill>
        <p:spPr bwMode="auto">
          <a:xfrm>
            <a:off x="4898880" y="2808295"/>
            <a:ext cx="3507840" cy="2108381"/>
          </a:xfrm>
          <a:prstGeom prst="rect">
            <a:avLst/>
          </a:prstGeom>
          <a:noFill/>
          <a:ln w="9525" cap="flat">
            <a:noFill/>
            <a:round/>
            <a:headEnd/>
            <a:tailEnd/>
          </a:ln>
          <a:effectLst/>
        </p:spPr>
      </p:pic>
      <p:sp>
        <p:nvSpPr>
          <p:cNvPr id="5" name="CaixaDeTexto 4"/>
          <p:cNvSpPr txBox="1"/>
          <p:nvPr/>
        </p:nvSpPr>
        <p:spPr>
          <a:xfrm>
            <a:off x="6549957" y="6488668"/>
            <a:ext cx="2537554" cy="369332"/>
          </a:xfrm>
          <a:prstGeom prst="rect">
            <a:avLst/>
          </a:prstGeom>
          <a:noFill/>
        </p:spPr>
        <p:txBody>
          <a:bodyPr wrap="none" rtlCol="0">
            <a:spAutoFit/>
          </a:bodyPr>
          <a:lstStyle/>
          <a:p>
            <a:r>
              <a:rPr lang="pt-BR" dirty="0" err="1" smtClean="0"/>
              <a:t>Stroke</a:t>
            </a:r>
            <a:r>
              <a:rPr lang="pt-BR" dirty="0" smtClean="0"/>
              <a:t>. 2013; 44: 870-974</a:t>
            </a:r>
            <a:endParaRPr lang="pt-BR"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467544" y="0"/>
            <a:ext cx="8228160" cy="1144921"/>
          </a:xfrm>
          <a:ln/>
        </p:spPr>
        <p:txBody>
          <a:bodyPr tIns="35268"/>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pt-BR" dirty="0" err="1"/>
              <a:t>Fibrinólise</a:t>
            </a:r>
            <a:r>
              <a:rPr lang="pt-BR" dirty="0"/>
              <a:t> intravenosa</a:t>
            </a:r>
          </a:p>
        </p:txBody>
      </p:sp>
      <p:sp>
        <p:nvSpPr>
          <p:cNvPr id="5122" name="Rectangle 2"/>
          <p:cNvSpPr>
            <a:spLocks noGrp="1" noChangeArrowheads="1"/>
          </p:cNvSpPr>
          <p:nvPr>
            <p:ph sz="quarter" idx="1"/>
          </p:nvPr>
        </p:nvSpPr>
        <p:spPr>
          <a:xfrm>
            <a:off x="456481" y="1604329"/>
            <a:ext cx="8228160" cy="4612805"/>
          </a:xfrm>
          <a:ln/>
        </p:spPr>
        <p:txBody>
          <a:bodyPr tIns="11103">
            <a:normAutofit/>
          </a:bodyPr>
          <a:lstStyle/>
          <a:p>
            <a:pPr indent="-309605" algn="just">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pt-BR" sz="1800" b="1" dirty="0"/>
          </a:p>
          <a:p>
            <a:pPr indent="-309605" algn="just">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pt-BR" sz="1800" b="1" dirty="0" err="1"/>
              <a:t>Streptokinase</a:t>
            </a:r>
            <a:r>
              <a:rPr lang="pt-BR" sz="1800" b="1" dirty="0"/>
              <a:t> IV não é </a:t>
            </a:r>
            <a:r>
              <a:rPr lang="pt-BR" sz="1800" b="1" dirty="0" err="1"/>
              <a:t>recomendanda</a:t>
            </a:r>
            <a:r>
              <a:rPr lang="pt-BR" sz="1800" b="1" dirty="0"/>
              <a:t> para tratamento de AVE - Classe</a:t>
            </a:r>
            <a:r>
              <a:rPr lang="pt-BR" sz="1800" b="1" i="1" dirty="0"/>
              <a:t> III; </a:t>
            </a:r>
            <a:r>
              <a:rPr lang="pt-BR" sz="1800" b="1" i="1" dirty="0" err="1"/>
              <a:t>Level</a:t>
            </a:r>
            <a:r>
              <a:rPr lang="pt-BR" sz="1800" b="1" i="1" dirty="0"/>
              <a:t> </a:t>
            </a:r>
            <a:r>
              <a:rPr lang="pt-BR" sz="1800" b="1" i="1" dirty="0" err="1"/>
              <a:t>of</a:t>
            </a:r>
            <a:r>
              <a:rPr lang="pt-BR" sz="1800" b="1" i="1" dirty="0"/>
              <a:t> </a:t>
            </a:r>
            <a:r>
              <a:rPr lang="pt-BR" sz="1800" b="1" i="1" dirty="0" err="1"/>
              <a:t>Evidence</a:t>
            </a:r>
            <a:r>
              <a:rPr lang="pt-BR" sz="1800" b="1" i="1" dirty="0"/>
              <a:t> A.</a:t>
            </a:r>
          </a:p>
          <a:p>
            <a:pPr indent="-309605" algn="just">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pt-BR" sz="1800" dirty="0"/>
              <a:t>IV </a:t>
            </a:r>
            <a:r>
              <a:rPr lang="pt-BR" sz="1800" dirty="0" err="1"/>
              <a:t>rtPA</a:t>
            </a:r>
            <a:r>
              <a:rPr lang="pt-BR" sz="1800" dirty="0"/>
              <a:t> em pacientes em uso de inibidores diretos da trombina ou inibidores diretos do fator </a:t>
            </a:r>
            <a:r>
              <a:rPr lang="pt-BR" sz="1800" dirty="0" err="1"/>
              <a:t>Xa</a:t>
            </a:r>
            <a:r>
              <a:rPr lang="pt-BR" sz="1800" dirty="0"/>
              <a:t> devem ter seus exames laboratoriais </a:t>
            </a:r>
            <a:r>
              <a:rPr lang="pt-BR" sz="1800" dirty="0" smtClean="0"/>
              <a:t>acompanhados</a:t>
            </a:r>
            <a:r>
              <a:rPr lang="pt-BR" sz="1800" dirty="0"/>
              <a:t>, entre eles: </a:t>
            </a:r>
            <a:r>
              <a:rPr lang="pt-BR" sz="1800" dirty="0" err="1"/>
              <a:t>aPTT</a:t>
            </a:r>
            <a:r>
              <a:rPr lang="pt-BR" sz="1800" dirty="0"/>
              <a:t>, INR e contagem plaquetas. </a:t>
            </a:r>
          </a:p>
          <a:p>
            <a:pPr indent="-309605" algn="just">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pt-BR" sz="1800" dirty="0"/>
              <a:t>Quanto mais cedo iniciar o tratamento, </a:t>
            </a:r>
            <a:r>
              <a:rPr lang="pt-BR" sz="1800" dirty="0" smtClean="0"/>
              <a:t>melhores </a:t>
            </a:r>
            <a:r>
              <a:rPr lang="pt-BR" sz="1800" dirty="0"/>
              <a:t>resultados.</a:t>
            </a:r>
          </a:p>
        </p:txBody>
      </p:sp>
      <p:sp>
        <p:nvSpPr>
          <p:cNvPr id="4" name="CaixaDeTexto 3"/>
          <p:cNvSpPr txBox="1"/>
          <p:nvPr/>
        </p:nvSpPr>
        <p:spPr>
          <a:xfrm>
            <a:off x="6549957" y="6488668"/>
            <a:ext cx="2537554" cy="369332"/>
          </a:xfrm>
          <a:prstGeom prst="rect">
            <a:avLst/>
          </a:prstGeom>
          <a:noFill/>
        </p:spPr>
        <p:txBody>
          <a:bodyPr wrap="none" rtlCol="0">
            <a:spAutoFit/>
          </a:bodyPr>
          <a:lstStyle/>
          <a:p>
            <a:r>
              <a:rPr lang="pt-BR" dirty="0" err="1" smtClean="0"/>
              <a:t>Stroke</a:t>
            </a:r>
            <a:r>
              <a:rPr lang="pt-BR" dirty="0" smtClean="0"/>
              <a:t>. 2013; 44: 870-974</a:t>
            </a:r>
            <a:endParaRPr lang="pt-BR"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67544" y="0"/>
            <a:ext cx="8228160" cy="1144921"/>
          </a:xfrm>
          <a:ln/>
        </p:spPr>
        <p:txBody>
          <a:bodyPr tIns="10450"/>
          <a:lstStyle/>
          <a:p>
            <a:pPr algn="just">
              <a:lnSpc>
                <a:spcPct val="95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pt-BR" sz="3400" b="1" dirty="0"/>
              <a:t>Intervenções endovasculares</a:t>
            </a:r>
          </a:p>
        </p:txBody>
      </p:sp>
      <p:sp>
        <p:nvSpPr>
          <p:cNvPr id="6146" name="Rectangle 2"/>
          <p:cNvSpPr>
            <a:spLocks noGrp="1" noChangeArrowheads="1"/>
          </p:cNvSpPr>
          <p:nvPr>
            <p:ph sz="quarter" idx="1"/>
          </p:nvPr>
        </p:nvSpPr>
        <p:spPr>
          <a:xfrm>
            <a:off x="456481" y="1604329"/>
            <a:ext cx="8228160" cy="5054931"/>
          </a:xfrm>
          <a:ln/>
        </p:spPr>
        <p:txBody>
          <a:bodyPr tIns="11103">
            <a:normAutofit/>
          </a:bodyPr>
          <a:lstStyle/>
          <a:p>
            <a:pPr indent="-309605" algn="just">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pt-BR" sz="1600" dirty="0"/>
              <a:t>1 – </a:t>
            </a:r>
            <a:r>
              <a:rPr lang="pt-BR" sz="1600" dirty="0" err="1"/>
              <a:t>Fibrinólise</a:t>
            </a:r>
            <a:r>
              <a:rPr lang="pt-BR" sz="1600" dirty="0"/>
              <a:t> intra-arterial (IAF)</a:t>
            </a:r>
          </a:p>
          <a:p>
            <a:pPr indent="-309605" algn="just">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pt-BR" sz="1600" dirty="0"/>
              <a:t>Se IV </a:t>
            </a:r>
            <a:r>
              <a:rPr lang="pt-BR" sz="1600" dirty="0" err="1"/>
              <a:t>rtPA</a:t>
            </a:r>
            <a:r>
              <a:rPr lang="pt-BR" sz="1600" dirty="0"/>
              <a:t> contra indicada - </a:t>
            </a:r>
            <a:r>
              <a:rPr lang="pt-BR" sz="1600" i="1" dirty="0" err="1"/>
              <a:t>Class</a:t>
            </a:r>
            <a:r>
              <a:rPr lang="pt-BR" sz="1600" i="1" dirty="0"/>
              <a:t> </a:t>
            </a:r>
            <a:r>
              <a:rPr lang="pt-BR" sz="1600" i="1" dirty="0" err="1"/>
              <a:t>IIa</a:t>
            </a:r>
            <a:r>
              <a:rPr lang="pt-BR" sz="1600" i="1" dirty="0"/>
              <a:t>; </a:t>
            </a:r>
            <a:r>
              <a:rPr lang="pt-BR" sz="1600" i="1" dirty="0" err="1"/>
              <a:t>Level</a:t>
            </a:r>
            <a:r>
              <a:rPr lang="pt-BR" sz="1600" i="1" dirty="0"/>
              <a:t> </a:t>
            </a:r>
            <a:r>
              <a:rPr lang="pt-BR" sz="1600" i="1" dirty="0" err="1"/>
              <a:t>of</a:t>
            </a:r>
            <a:r>
              <a:rPr lang="pt-BR" sz="1600" i="1" dirty="0"/>
              <a:t> </a:t>
            </a:r>
            <a:r>
              <a:rPr lang="pt-BR" sz="1600" i="1" dirty="0" err="1"/>
              <a:t>Evidence</a:t>
            </a:r>
            <a:r>
              <a:rPr lang="pt-BR" sz="1600" i="1" dirty="0"/>
              <a:t> C</a:t>
            </a:r>
          </a:p>
          <a:p>
            <a:pPr indent="-309605" algn="just">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pt-BR" sz="1600" dirty="0"/>
              <a:t>Pode ser mais efetiva para recanalização de grandes trombos - </a:t>
            </a:r>
            <a:r>
              <a:rPr lang="pt-BR" sz="1600" i="1" dirty="0" err="1"/>
              <a:t>Class</a:t>
            </a:r>
            <a:r>
              <a:rPr lang="pt-BR" sz="1600" i="1" dirty="0"/>
              <a:t> </a:t>
            </a:r>
            <a:r>
              <a:rPr lang="pt-BR" sz="1600" i="1" dirty="0" err="1"/>
              <a:t>IIb</a:t>
            </a:r>
            <a:r>
              <a:rPr lang="pt-BR" sz="1600" i="1" dirty="0"/>
              <a:t>; </a:t>
            </a:r>
            <a:r>
              <a:rPr lang="pt-BR" sz="1600" i="1" dirty="0" err="1"/>
              <a:t>Level</a:t>
            </a:r>
            <a:r>
              <a:rPr lang="pt-BR" sz="1600" i="1" dirty="0"/>
              <a:t> </a:t>
            </a:r>
            <a:r>
              <a:rPr lang="pt-BR" sz="1600" i="1" dirty="0" err="1"/>
              <a:t>of</a:t>
            </a:r>
            <a:r>
              <a:rPr lang="pt-BR" sz="1600" i="1" dirty="0"/>
              <a:t> </a:t>
            </a:r>
            <a:r>
              <a:rPr lang="pt-BR" sz="1600" i="1" dirty="0" err="1"/>
              <a:t>Evidence</a:t>
            </a:r>
            <a:r>
              <a:rPr lang="pt-BR" sz="1600" i="1" dirty="0"/>
              <a:t> B</a:t>
            </a:r>
          </a:p>
          <a:p>
            <a:pPr indent="-309605" algn="just">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pt-BR" sz="1600" dirty="0"/>
          </a:p>
          <a:p>
            <a:pPr indent="-309605" algn="just">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pt-BR" sz="1600" dirty="0"/>
              <a:t>2 – </a:t>
            </a:r>
            <a:r>
              <a:rPr lang="pt-BR" sz="1600" dirty="0" smtClean="0"/>
              <a:t>Combinação </a:t>
            </a:r>
            <a:r>
              <a:rPr lang="pt-BR" sz="1600" dirty="0"/>
              <a:t>IV </a:t>
            </a:r>
            <a:r>
              <a:rPr lang="pt-BR" sz="1600" dirty="0" err="1"/>
              <a:t>rtPA</a:t>
            </a:r>
            <a:r>
              <a:rPr lang="pt-BR" sz="1600" dirty="0"/>
              <a:t> + IAF</a:t>
            </a:r>
          </a:p>
          <a:p>
            <a:pPr indent="-309605" algn="just">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pt-BR" sz="1600" dirty="0"/>
              <a:t>Proximal intracranial arterial </a:t>
            </a:r>
            <a:r>
              <a:rPr lang="pt-BR" sz="1600" dirty="0" err="1"/>
              <a:t>occlusions</a:t>
            </a:r>
            <a:r>
              <a:rPr lang="pt-BR" sz="1600" dirty="0"/>
              <a:t> (distal </a:t>
            </a:r>
            <a:r>
              <a:rPr lang="pt-BR" sz="1600" dirty="0" err="1"/>
              <a:t>internal</a:t>
            </a:r>
            <a:r>
              <a:rPr lang="pt-BR" sz="1600" dirty="0"/>
              <a:t> </a:t>
            </a:r>
            <a:r>
              <a:rPr lang="pt-BR" sz="1600" dirty="0" err="1"/>
              <a:t>carotid</a:t>
            </a:r>
            <a:r>
              <a:rPr lang="pt-BR" sz="1600" dirty="0"/>
              <a:t> </a:t>
            </a:r>
            <a:r>
              <a:rPr lang="pt-BR" sz="1600" dirty="0" err="1"/>
              <a:t>artery</a:t>
            </a:r>
            <a:r>
              <a:rPr lang="pt-BR" sz="1600" dirty="0"/>
              <a:t>, MCA, </a:t>
            </a:r>
            <a:r>
              <a:rPr lang="pt-BR" sz="1600" dirty="0" err="1"/>
              <a:t>or</a:t>
            </a:r>
            <a:r>
              <a:rPr lang="pt-BR" sz="1600" dirty="0"/>
              <a:t> basilar </a:t>
            </a:r>
            <a:r>
              <a:rPr lang="pt-BR" sz="1600" dirty="0" err="1"/>
              <a:t>artery</a:t>
            </a:r>
            <a:r>
              <a:rPr lang="pt-BR" sz="1600" dirty="0"/>
              <a:t>).</a:t>
            </a:r>
          </a:p>
          <a:p>
            <a:pPr indent="-309605" algn="just">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pt-BR" sz="1600" dirty="0"/>
          </a:p>
          <a:p>
            <a:pPr indent="-309605" algn="just">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pt-BR" sz="1600" dirty="0"/>
              <a:t>3 – </a:t>
            </a:r>
            <a:r>
              <a:rPr lang="pt-BR" sz="1600" dirty="0" err="1"/>
              <a:t>Trombectomia</a:t>
            </a:r>
            <a:r>
              <a:rPr lang="pt-BR" sz="1600" dirty="0"/>
              <a:t> ou ruptura do trombo</a:t>
            </a:r>
          </a:p>
          <a:p>
            <a:pPr indent="-309605" algn="just">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pt-BR" sz="1600" dirty="0"/>
              <a:t>Considerados como estratégias primárias ou em conjunto com fibrinolíticos.</a:t>
            </a:r>
          </a:p>
          <a:p>
            <a:pPr indent="-309605" algn="just">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pt-BR" sz="1600" dirty="0"/>
          </a:p>
          <a:p>
            <a:pPr indent="-309605" algn="just">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pt-BR" sz="1600" dirty="0"/>
              <a:t>4 – Angioplastia e </a:t>
            </a:r>
            <a:r>
              <a:rPr lang="pt-BR" sz="1600" dirty="0" err="1"/>
              <a:t>stent</a:t>
            </a:r>
            <a:endParaRPr lang="pt-BR" sz="1600" dirty="0"/>
          </a:p>
          <a:p>
            <a:pPr indent="-309605" algn="just">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pt-BR" sz="1600" dirty="0"/>
              <a:t>Intracraniana – a fim de restaurar o fluxo anterógrado, com ou sem </a:t>
            </a:r>
            <a:r>
              <a:rPr lang="pt-BR" sz="1600" dirty="0" err="1"/>
              <a:t>fibrinólise</a:t>
            </a:r>
            <a:r>
              <a:rPr lang="pt-BR" sz="1600" dirty="0"/>
              <a:t> ou extração do coágulo</a:t>
            </a:r>
          </a:p>
          <a:p>
            <a:pPr indent="-309605" algn="just">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pt-BR" sz="1600" dirty="0"/>
              <a:t>Extracraniana- mais usada para prevenção do que tratamento do </a:t>
            </a:r>
            <a:r>
              <a:rPr lang="pt-BR" sz="1600" dirty="0" err="1"/>
              <a:t>AVEa</a:t>
            </a:r>
            <a:endParaRPr lang="pt-BR" sz="1600" dirty="0"/>
          </a:p>
        </p:txBody>
      </p:sp>
      <p:sp>
        <p:nvSpPr>
          <p:cNvPr id="4" name="CaixaDeTexto 3"/>
          <p:cNvSpPr txBox="1"/>
          <p:nvPr/>
        </p:nvSpPr>
        <p:spPr>
          <a:xfrm>
            <a:off x="6549957" y="6488668"/>
            <a:ext cx="2537554" cy="369332"/>
          </a:xfrm>
          <a:prstGeom prst="rect">
            <a:avLst/>
          </a:prstGeom>
          <a:noFill/>
        </p:spPr>
        <p:txBody>
          <a:bodyPr wrap="none" rtlCol="0">
            <a:spAutoFit/>
          </a:bodyPr>
          <a:lstStyle/>
          <a:p>
            <a:r>
              <a:rPr lang="pt-BR" dirty="0" err="1" smtClean="0"/>
              <a:t>Stroke</a:t>
            </a:r>
            <a:r>
              <a:rPr lang="pt-BR" dirty="0" smtClean="0"/>
              <a:t>. 2013; 44: 870-974</a:t>
            </a:r>
            <a:endParaRPr lang="pt-BR"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395536" y="0"/>
            <a:ext cx="8228160" cy="1146360"/>
          </a:xfrm>
          <a:ln/>
        </p:spPr>
        <p:txBody>
          <a:bodyPr/>
          <a:lstStyle/>
          <a:p>
            <a:pPr algn="just">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pt-BR" sz="3000" b="1" dirty="0">
                <a:latin typeface="Times-Bold" pitchFamily="16" charset="0"/>
              </a:rPr>
              <a:t>Anticoagulantes</a:t>
            </a:r>
          </a:p>
        </p:txBody>
      </p:sp>
      <p:sp>
        <p:nvSpPr>
          <p:cNvPr id="7170" name="Rectangle 2"/>
          <p:cNvSpPr>
            <a:spLocks noGrp="1" noChangeArrowheads="1"/>
          </p:cNvSpPr>
          <p:nvPr>
            <p:ph sz="quarter" idx="1"/>
          </p:nvPr>
        </p:nvSpPr>
        <p:spPr>
          <a:xfrm>
            <a:off x="456481" y="1212608"/>
            <a:ext cx="8228160" cy="5518659"/>
          </a:xfrm>
          <a:ln/>
        </p:spPr>
        <p:txBody>
          <a:bodyPr/>
          <a:lstStyle/>
          <a:p>
            <a:pPr algn="just">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pt-BR" sz="1300" b="1" dirty="0" smtClean="0"/>
              <a:t>Anticoagulação </a:t>
            </a:r>
            <a:r>
              <a:rPr lang="pt-BR" sz="1300" b="1" dirty="0"/>
              <a:t>urgente contra indicada no </a:t>
            </a:r>
            <a:r>
              <a:rPr lang="pt-BR" sz="1300" b="1" dirty="0" err="1"/>
              <a:t>AVEa</a:t>
            </a:r>
            <a:r>
              <a:rPr lang="pt-BR" sz="1300" b="1" dirty="0"/>
              <a:t>, mesmo para o manejo de condições não cerebrovasculares - Classe III, nível de evidencia A</a:t>
            </a:r>
          </a:p>
          <a:p>
            <a:pPr algn="just">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pt-BR" sz="1300" b="1" dirty="0"/>
              <a:t>Não recomendado iniciar até 24h após IV </a:t>
            </a:r>
            <a:r>
              <a:rPr lang="pt-BR" sz="1300" b="1" dirty="0" err="1"/>
              <a:t>rtPA</a:t>
            </a:r>
            <a:r>
              <a:rPr lang="pt-BR" sz="1300" b="1" dirty="0"/>
              <a:t> – </a:t>
            </a:r>
            <a:r>
              <a:rPr lang="pt-BR" sz="1300" b="1" dirty="0" smtClean="0"/>
              <a:t>Classe </a:t>
            </a:r>
            <a:r>
              <a:rPr lang="pt-BR" sz="1300" b="1" dirty="0"/>
              <a:t>III, </a:t>
            </a:r>
            <a:r>
              <a:rPr lang="pt-BR" sz="1300" b="1" dirty="0" err="1"/>
              <a:t>nivel</a:t>
            </a:r>
            <a:r>
              <a:rPr lang="pt-BR" sz="1300" b="1" dirty="0"/>
              <a:t> de evidencia B</a:t>
            </a:r>
          </a:p>
          <a:p>
            <a:pPr algn="just">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pt-BR" sz="1300" b="1" dirty="0"/>
          </a:p>
          <a:p>
            <a:pPr algn="just">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pt-BR" sz="1300" b="1" dirty="0"/>
              <a:t>1 – </a:t>
            </a:r>
            <a:r>
              <a:rPr lang="pt-BR" sz="1300" b="1" dirty="0" err="1"/>
              <a:t>Heparina</a:t>
            </a:r>
            <a:r>
              <a:rPr lang="pt-BR" sz="1300" b="1" dirty="0"/>
              <a:t> não fracionada</a:t>
            </a:r>
          </a:p>
          <a:p>
            <a:pPr algn="just">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pt-BR" sz="1300" b="1" dirty="0"/>
              <a:t>Eleva taxa de complicações hemorrágicas</a:t>
            </a:r>
          </a:p>
          <a:p>
            <a:pPr algn="just">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pt-BR" sz="1300" b="1" dirty="0"/>
              <a:t>Não reduz risco de evento TE</a:t>
            </a:r>
          </a:p>
          <a:p>
            <a:pPr algn="just">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pt-BR" sz="1300" b="1" dirty="0"/>
              <a:t>Risco de trombocitopenia induzida por </a:t>
            </a:r>
            <a:r>
              <a:rPr lang="pt-BR" sz="1300" b="1" dirty="0" err="1"/>
              <a:t>heparina</a:t>
            </a:r>
            <a:endParaRPr lang="pt-BR" sz="1300" b="1" dirty="0"/>
          </a:p>
          <a:p>
            <a:pPr algn="just">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pt-BR" sz="1300" b="1" dirty="0"/>
          </a:p>
          <a:p>
            <a:pPr algn="just">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pt-BR" sz="1300" b="1" dirty="0"/>
              <a:t>2 – LMWH</a:t>
            </a:r>
          </a:p>
          <a:p>
            <a:pPr algn="just">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pt-BR" sz="1300" b="1" dirty="0"/>
              <a:t>Eleva risco de hemorragia</a:t>
            </a:r>
          </a:p>
          <a:p>
            <a:pPr algn="just">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pt-BR" sz="1300" b="1" dirty="0"/>
              <a:t>Não deve substituir AAS como rotina</a:t>
            </a:r>
          </a:p>
          <a:p>
            <a:pPr algn="just">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pt-BR" sz="1300" b="1" dirty="0"/>
              <a:t>Risco de TVP/TEP reduz com </a:t>
            </a:r>
            <a:r>
              <a:rPr lang="pt-BR" sz="1300" b="1" dirty="0" err="1"/>
              <a:t>enoxaparina</a:t>
            </a:r>
            <a:endParaRPr lang="pt-BR" sz="1300" b="1" dirty="0"/>
          </a:p>
          <a:p>
            <a:pPr algn="just">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pt-BR" sz="1300" b="1" dirty="0"/>
          </a:p>
          <a:p>
            <a:pPr algn="just">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pt-BR" sz="1300" b="1" dirty="0"/>
              <a:t>3 – Inibidores da trombina</a:t>
            </a:r>
          </a:p>
          <a:p>
            <a:pPr algn="just">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pt-BR" sz="1300" b="1" dirty="0"/>
              <a:t>Alternativa para trombocitopenia associada a </a:t>
            </a:r>
            <a:r>
              <a:rPr lang="pt-BR" sz="1300" b="1" dirty="0" err="1"/>
              <a:t>heparina</a:t>
            </a:r>
            <a:endParaRPr lang="pt-BR" sz="1300" b="1" dirty="0"/>
          </a:p>
          <a:p>
            <a:pPr algn="just">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pt-BR" sz="1300" b="1" dirty="0"/>
              <a:t>Tempo de início não </a:t>
            </a:r>
            <a:r>
              <a:rPr lang="pt-BR" sz="1300" b="1" dirty="0" err="1"/>
              <a:t>estabalecido</a:t>
            </a:r>
            <a:r>
              <a:rPr lang="pt-BR" sz="1300" b="1" dirty="0"/>
              <a:t>.</a:t>
            </a:r>
          </a:p>
        </p:txBody>
      </p:sp>
      <p:sp>
        <p:nvSpPr>
          <p:cNvPr id="4" name="CaixaDeTexto 3"/>
          <p:cNvSpPr txBox="1"/>
          <p:nvPr/>
        </p:nvSpPr>
        <p:spPr>
          <a:xfrm>
            <a:off x="6549957" y="6516052"/>
            <a:ext cx="2537554" cy="369332"/>
          </a:xfrm>
          <a:prstGeom prst="rect">
            <a:avLst/>
          </a:prstGeom>
          <a:noFill/>
        </p:spPr>
        <p:txBody>
          <a:bodyPr wrap="none" rtlCol="0">
            <a:spAutoFit/>
          </a:bodyPr>
          <a:lstStyle/>
          <a:p>
            <a:r>
              <a:rPr lang="pt-BR" dirty="0" err="1" smtClean="0"/>
              <a:t>Stroke</a:t>
            </a:r>
            <a:r>
              <a:rPr lang="pt-BR" dirty="0" smtClean="0"/>
              <a:t>. 2013; 44: 870-974</a:t>
            </a:r>
            <a:endParaRPr lang="pt-BR"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Patogenia</a:t>
            </a:r>
            <a:r>
              <a:rPr lang="en-US" dirty="0" smtClean="0"/>
              <a:t> e </a:t>
            </a:r>
            <a:r>
              <a:rPr lang="en-US" dirty="0" err="1" smtClean="0"/>
              <a:t>Patologia</a:t>
            </a:r>
            <a:endParaRPr lang="pt-BR" dirty="0"/>
          </a:p>
        </p:txBody>
      </p:sp>
      <p:graphicFrame>
        <p:nvGraphicFramePr>
          <p:cNvPr id="5" name="Tabela 4"/>
          <p:cNvGraphicFramePr>
            <a:graphicFrameLocks noGrp="1"/>
          </p:cNvGraphicFramePr>
          <p:nvPr/>
        </p:nvGraphicFramePr>
        <p:xfrm>
          <a:off x="1666876" y="2039940"/>
          <a:ext cx="5476892" cy="3557581"/>
        </p:xfrm>
        <a:graphic>
          <a:graphicData uri="http://schemas.openxmlformats.org/drawingml/2006/table">
            <a:tbl>
              <a:tblPr firstRow="1" bandRow="1">
                <a:tableStyleId>{7DF18680-E054-41AD-8BC1-D1AEF772440D}</a:tableStyleId>
              </a:tblPr>
              <a:tblGrid>
                <a:gridCol w="5476892"/>
              </a:tblGrid>
              <a:tr h="46134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err="1" smtClean="0">
                          <a:effectLst>
                            <a:outerShdw blurRad="38100" dist="38100" dir="2700000" algn="tl">
                              <a:srgbClr val="000000">
                                <a:alpha val="43137"/>
                              </a:srgbClr>
                            </a:outerShdw>
                          </a:effectLst>
                        </a:rPr>
                        <a:t>Patogenia</a:t>
                      </a:r>
                      <a:r>
                        <a:rPr lang="en-US" sz="2000" dirty="0" smtClean="0">
                          <a:effectLst>
                            <a:outerShdw blurRad="38100" dist="38100" dir="2700000" algn="tl">
                              <a:srgbClr val="000000">
                                <a:alpha val="43137"/>
                              </a:srgbClr>
                            </a:outerShdw>
                          </a:effectLst>
                        </a:rPr>
                        <a:t> do AVE </a:t>
                      </a:r>
                      <a:r>
                        <a:rPr lang="en-US" sz="2000" dirty="0" err="1" smtClean="0">
                          <a:effectLst>
                            <a:outerShdw blurRad="38100" dist="38100" dir="2700000" algn="tl">
                              <a:srgbClr val="000000">
                                <a:alpha val="43137"/>
                              </a:srgbClr>
                            </a:outerShdw>
                          </a:effectLst>
                        </a:rPr>
                        <a:t>isquêmico</a:t>
                      </a:r>
                      <a:endParaRPr lang="en-US" sz="2000" dirty="0" smtClean="0">
                        <a:effectLst>
                          <a:outerShdw blurRad="38100" dist="38100" dir="2700000" algn="tl">
                            <a:srgbClr val="000000">
                              <a:alpha val="43137"/>
                            </a:srgbClr>
                          </a:outerShdw>
                        </a:effectLst>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2000" dirty="0" smtClean="0">
                        <a:effectLst>
                          <a:outerShdw blurRad="38100" dist="38100" dir="2700000" algn="tl">
                            <a:srgbClr val="000000">
                              <a:alpha val="43137"/>
                            </a:srgbClr>
                          </a:outerShdw>
                        </a:effectLst>
                      </a:endParaRPr>
                    </a:p>
                  </a:txBody>
                  <a:tcPr/>
                </a:tc>
              </a:tr>
              <a:tr h="1137560">
                <a:tc>
                  <a:txBody>
                    <a:bodyPr/>
                    <a:lstStyle/>
                    <a:p>
                      <a:r>
                        <a:rPr lang="en-US" b="1" dirty="0" smtClean="0"/>
                        <a:t>AVE</a:t>
                      </a:r>
                      <a:r>
                        <a:rPr lang="en-US" b="1" baseline="0" dirty="0" smtClean="0"/>
                        <a:t> </a:t>
                      </a:r>
                      <a:r>
                        <a:rPr lang="en-US" b="1" baseline="0" dirty="0" err="1" smtClean="0"/>
                        <a:t>embólico</a:t>
                      </a:r>
                      <a:r>
                        <a:rPr lang="en-US" b="1" baseline="0" dirty="0" smtClean="0"/>
                        <a:t> – 45% </a:t>
                      </a:r>
                      <a:endParaRPr lang="en-US" b="0" baseline="0" dirty="0" smtClean="0"/>
                    </a:p>
                    <a:p>
                      <a:r>
                        <a:rPr lang="en-US" b="0" baseline="0" dirty="0" smtClean="0"/>
                        <a:t>- </a:t>
                      </a:r>
                      <a:r>
                        <a:rPr lang="en-US" b="0" baseline="0" dirty="0" err="1" smtClean="0"/>
                        <a:t>Cardioembólico</a:t>
                      </a:r>
                      <a:endParaRPr lang="en-US" b="0" baseline="0" dirty="0" smtClean="0"/>
                    </a:p>
                    <a:p>
                      <a:r>
                        <a:rPr lang="en-US" b="0" baseline="0" dirty="0" smtClean="0"/>
                        <a:t>- </a:t>
                      </a:r>
                      <a:r>
                        <a:rPr lang="en-US" b="0" baseline="0" dirty="0" err="1" smtClean="0"/>
                        <a:t>Artérioembólico</a:t>
                      </a:r>
                      <a:endParaRPr lang="pt-BR" b="1" dirty="0"/>
                    </a:p>
                  </a:txBody>
                  <a:tcPr/>
                </a:tc>
              </a:tr>
              <a:tr h="461344">
                <a:tc>
                  <a:txBody>
                    <a:bodyPr/>
                    <a:lstStyle/>
                    <a:p>
                      <a:r>
                        <a:rPr lang="en-US" b="1" dirty="0" err="1" smtClean="0"/>
                        <a:t>Criptogênico</a:t>
                      </a:r>
                      <a:r>
                        <a:rPr lang="en-US" b="1" baseline="0" dirty="0" smtClean="0"/>
                        <a:t> – 30%</a:t>
                      </a:r>
                      <a:endParaRPr lang="pt-BR" b="1" dirty="0"/>
                    </a:p>
                  </a:txBody>
                  <a:tcPr/>
                </a:tc>
              </a:tr>
              <a:tr h="461344">
                <a:tc>
                  <a:txBody>
                    <a:bodyPr/>
                    <a:lstStyle/>
                    <a:p>
                      <a:r>
                        <a:rPr lang="en-US" b="1" dirty="0" smtClean="0"/>
                        <a:t>AVE</a:t>
                      </a:r>
                      <a:r>
                        <a:rPr lang="en-US" b="1" baseline="0" dirty="0" smtClean="0"/>
                        <a:t> </a:t>
                      </a:r>
                      <a:r>
                        <a:rPr lang="en-US" b="1" baseline="0" dirty="0" err="1" smtClean="0"/>
                        <a:t>trombótico</a:t>
                      </a:r>
                      <a:r>
                        <a:rPr lang="en-US" b="1" baseline="0" dirty="0" smtClean="0"/>
                        <a:t> </a:t>
                      </a:r>
                      <a:r>
                        <a:rPr lang="en-US" b="1" baseline="0" dirty="0" err="1" smtClean="0"/>
                        <a:t>lacunar</a:t>
                      </a:r>
                      <a:r>
                        <a:rPr lang="en-US" b="1" baseline="0" dirty="0" smtClean="0"/>
                        <a:t> – 20%</a:t>
                      </a:r>
                      <a:endParaRPr lang="pt-BR" b="1" dirty="0"/>
                    </a:p>
                  </a:txBody>
                  <a:tcPr/>
                </a:tc>
              </a:tr>
              <a:tr h="796293">
                <a:tc>
                  <a:txBody>
                    <a:bodyPr/>
                    <a:lstStyle/>
                    <a:p>
                      <a:r>
                        <a:rPr lang="en-US" b="1" dirty="0" smtClean="0"/>
                        <a:t>AVE</a:t>
                      </a:r>
                      <a:r>
                        <a:rPr lang="en-US" b="1" baseline="0" dirty="0" smtClean="0"/>
                        <a:t> </a:t>
                      </a:r>
                      <a:r>
                        <a:rPr lang="en-US" b="1" baseline="0" dirty="0" err="1" smtClean="0"/>
                        <a:t>trombótico</a:t>
                      </a:r>
                      <a:r>
                        <a:rPr lang="en-US" b="1" baseline="0" dirty="0" smtClean="0"/>
                        <a:t> </a:t>
                      </a:r>
                      <a:r>
                        <a:rPr lang="en-US" b="1" baseline="0" dirty="0" err="1" smtClean="0"/>
                        <a:t>em</a:t>
                      </a:r>
                      <a:r>
                        <a:rPr lang="en-US" b="1" baseline="0" dirty="0" smtClean="0"/>
                        <a:t> a. </a:t>
                      </a:r>
                      <a:r>
                        <a:rPr lang="en-US" b="1" baseline="0" dirty="0" err="1" smtClean="0"/>
                        <a:t>médio</a:t>
                      </a:r>
                      <a:r>
                        <a:rPr lang="en-US" b="1" baseline="0" dirty="0" smtClean="0"/>
                        <a:t> </a:t>
                      </a:r>
                      <a:r>
                        <a:rPr lang="en-US" b="1" baseline="0" dirty="0" err="1" smtClean="0"/>
                        <a:t>calibre</a:t>
                      </a:r>
                      <a:r>
                        <a:rPr lang="en-US" b="1" baseline="0" dirty="0" smtClean="0"/>
                        <a:t> – 5%</a:t>
                      </a:r>
                    </a:p>
                  </a:txBody>
                  <a:tcPr/>
                </a:tc>
              </a:tr>
            </a:tbl>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p:nvPr>
        </p:nvSpPr>
        <p:spPr bwMode="auto">
          <a:noFill/>
        </p:spPr>
        <p:txBody>
          <a:bodyPr wrap="square" lIns="91440" tIns="45720" rIns="91440" bIns="45720" numCol="1" anchorCtr="0" compatLnSpc="1">
            <a:prstTxWarp prst="textNoShape">
              <a:avLst/>
            </a:prstTxWarp>
            <a:normAutofit fontScale="90000"/>
          </a:bodyPr>
          <a:lstStyle/>
          <a:p>
            <a:r>
              <a:rPr lang="pt-BR" sz="3200" cap="none" dirty="0" smtClean="0"/>
              <a:t>Tratamento – </a:t>
            </a:r>
            <a:r>
              <a:rPr lang="pt-BR" sz="3200" cap="none" dirty="0" err="1" smtClean="0"/>
              <a:t>Antiagregantes</a:t>
            </a:r>
            <a:r>
              <a:rPr lang="pt-BR" sz="3200" cap="none" dirty="0" smtClean="0"/>
              <a:t> </a:t>
            </a:r>
            <a:r>
              <a:rPr lang="pt-BR" sz="3200" cap="none" dirty="0" err="1" smtClean="0"/>
              <a:t>Plaquetários</a:t>
            </a:r>
            <a:endParaRPr lang="pt-BR" sz="3200" cap="none" dirty="0" smtClean="0"/>
          </a:p>
        </p:txBody>
      </p:sp>
      <p:sp>
        <p:nvSpPr>
          <p:cNvPr id="51203" name="Rectangle 3"/>
          <p:cNvSpPr>
            <a:spLocks noGrp="1"/>
          </p:cNvSpPr>
          <p:nvPr>
            <p:ph idx="1"/>
          </p:nvPr>
        </p:nvSpPr>
        <p:spPr/>
        <p:txBody>
          <a:bodyPr>
            <a:normAutofit/>
          </a:bodyPr>
          <a:lstStyle/>
          <a:p>
            <a:r>
              <a:rPr lang="pt-BR" sz="2400" dirty="0" smtClean="0"/>
              <a:t>Administração de AAS – dose inicial de 325mg, via oral, após 24 – 48h do episódio é recomendado para a maioria dos pacientes. </a:t>
            </a:r>
            <a:r>
              <a:rPr lang="pt-BR" sz="1600" dirty="0" smtClean="0"/>
              <a:t>(Classe I; Evidência A)</a:t>
            </a:r>
          </a:p>
          <a:p>
            <a:r>
              <a:rPr lang="pt-BR" sz="2400" dirty="0" smtClean="0"/>
              <a:t>O uso de clopidogrel não é bem estabelecido. </a:t>
            </a:r>
            <a:r>
              <a:rPr lang="pt-BR" sz="1600" dirty="0" smtClean="0"/>
              <a:t>(Classe </a:t>
            </a:r>
            <a:r>
              <a:rPr lang="pt-BR" sz="1600" dirty="0" err="1" smtClean="0"/>
              <a:t>IIb</a:t>
            </a:r>
            <a:r>
              <a:rPr lang="pt-BR" sz="1600" dirty="0" smtClean="0"/>
              <a:t>, Evidência C)</a:t>
            </a:r>
          </a:p>
          <a:p>
            <a:r>
              <a:rPr lang="pt-BR" sz="2400" dirty="0" smtClean="0"/>
              <a:t>AAS não é recomendado como substituto do tratamento trombolítico. </a:t>
            </a:r>
            <a:r>
              <a:rPr lang="pt-BR" sz="1600" dirty="0" smtClean="0"/>
              <a:t>(Classe </a:t>
            </a:r>
            <a:r>
              <a:rPr lang="pt-BR" sz="1600" dirty="0" err="1" smtClean="0"/>
              <a:t>IIb</a:t>
            </a:r>
            <a:r>
              <a:rPr lang="pt-BR" sz="1600" dirty="0" smtClean="0"/>
              <a:t>, Evidência B)</a:t>
            </a:r>
          </a:p>
          <a:p>
            <a:r>
              <a:rPr lang="pt-BR" sz="2400" dirty="0" smtClean="0"/>
              <a:t>Não se recomenda a administração de aspirina (ou outros antiplaquetários) como terapia adjuvante no prazo de 24h de fibrinólise intravenosa </a:t>
            </a:r>
            <a:r>
              <a:rPr lang="pt-BR" sz="1600" dirty="0" smtClean="0"/>
              <a:t>(Classe III, o nível de evidência C).</a:t>
            </a:r>
          </a:p>
          <a:p>
            <a:endParaRPr lang="pt-BR" sz="2400" dirty="0" smtClean="0"/>
          </a:p>
          <a:p>
            <a:pPr>
              <a:buNone/>
            </a:pPr>
            <a:r>
              <a:rPr lang="pt-BR" dirty="0" smtClean="0"/>
              <a:t>                                              </a:t>
            </a:r>
          </a:p>
          <a:p>
            <a:endParaRPr lang="pt-BR" dirty="0" smtClean="0"/>
          </a:p>
        </p:txBody>
      </p:sp>
      <p:sp>
        <p:nvSpPr>
          <p:cNvPr id="4" name="CaixaDeTexto 3"/>
          <p:cNvSpPr txBox="1"/>
          <p:nvPr/>
        </p:nvSpPr>
        <p:spPr>
          <a:xfrm>
            <a:off x="6549957" y="6516052"/>
            <a:ext cx="2537554" cy="369332"/>
          </a:xfrm>
          <a:prstGeom prst="rect">
            <a:avLst/>
          </a:prstGeom>
          <a:noFill/>
        </p:spPr>
        <p:txBody>
          <a:bodyPr wrap="none" rtlCol="0">
            <a:spAutoFit/>
          </a:bodyPr>
          <a:lstStyle/>
          <a:p>
            <a:r>
              <a:rPr lang="pt-BR" dirty="0" err="1" smtClean="0"/>
              <a:t>Stroke</a:t>
            </a:r>
            <a:r>
              <a:rPr lang="pt-BR" dirty="0" smtClean="0"/>
              <a:t>. 2013; 44: 870-974</a:t>
            </a:r>
            <a:endParaRPr lang="pt-BR"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Fernanda\Pictures\a15fig01.gi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60648"/>
            <a:ext cx="8424936" cy="64087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p:cNvSpPr>
          <p:nvPr>
            <p:ph type="title"/>
          </p:nvPr>
        </p:nvSpPr>
        <p:spPr bwMode="auto">
          <a:noFill/>
        </p:spPr>
        <p:txBody>
          <a:bodyPr wrap="square" lIns="91440" tIns="45720" rIns="91440" bIns="45720" numCol="1" anchorCtr="0" compatLnSpc="1">
            <a:prstTxWarp prst="textNoShape">
              <a:avLst/>
            </a:prstTxWarp>
            <a:normAutofit fontScale="90000"/>
          </a:bodyPr>
          <a:lstStyle/>
          <a:p>
            <a:r>
              <a:rPr lang="pt-BR" sz="3200" cap="none" dirty="0" smtClean="0"/>
              <a:t>Tratamento – Volume, Vasodilatação e Hipertensão induzida</a:t>
            </a:r>
          </a:p>
        </p:txBody>
      </p:sp>
      <p:sp>
        <p:nvSpPr>
          <p:cNvPr id="52227" name="Rectangle 3"/>
          <p:cNvSpPr>
            <a:spLocks noGrp="1"/>
          </p:cNvSpPr>
          <p:nvPr>
            <p:ph idx="1"/>
          </p:nvPr>
        </p:nvSpPr>
        <p:spPr/>
        <p:txBody>
          <a:bodyPr>
            <a:normAutofit/>
          </a:bodyPr>
          <a:lstStyle/>
          <a:p>
            <a:r>
              <a:rPr lang="pt-BR" sz="2400" dirty="0" smtClean="0"/>
              <a:t>Em situações especiais (lesão cerebral por hipotensão, por exemplo) o médico pode prescrever drogas vasoativas buscando melhora na perfusão cerebral</a:t>
            </a:r>
            <a:r>
              <a:rPr lang="pt-BR" sz="2400" dirty="0" smtClean="0">
                <a:sym typeface="Wingdings" pitchFamily="2" charset="2"/>
              </a:rPr>
              <a:t>. Se forem utilizadas drogas que induzem hipertensão</a:t>
            </a:r>
            <a:r>
              <a:rPr lang="pt-BR" sz="2400" dirty="0" smtClean="0"/>
              <a:t>monitorar função cardíaca e neurológica. </a:t>
            </a:r>
            <a:r>
              <a:rPr lang="pt-BR" sz="1600" dirty="0" smtClean="0"/>
              <a:t>(Classe I, Evidência C)</a:t>
            </a:r>
          </a:p>
          <a:p>
            <a:r>
              <a:rPr lang="pt-BR" sz="2400" dirty="0" smtClean="0"/>
              <a:t>Administração de altas doses de albumina não está bem estabelecida para </a:t>
            </a:r>
            <a:r>
              <a:rPr lang="pt-BR" sz="2400" dirty="0" err="1" smtClean="0"/>
              <a:t>AVCi</a:t>
            </a:r>
            <a:r>
              <a:rPr lang="pt-BR" sz="2400" dirty="0" smtClean="0"/>
              <a:t> agudo- necessita de maiores estudos </a:t>
            </a:r>
            <a:r>
              <a:rPr lang="pt-BR" sz="1600" dirty="0" smtClean="0"/>
              <a:t>(Classe IIB, Evidência B)</a:t>
            </a:r>
            <a:endParaRPr lang="pt-BR" sz="2400" dirty="0" smtClean="0"/>
          </a:p>
          <a:p>
            <a:endParaRPr lang="pt-BR" sz="2000" dirty="0" smtClean="0"/>
          </a:p>
          <a:p>
            <a:r>
              <a:rPr lang="pt-BR" sz="2400" dirty="0" err="1" smtClean="0"/>
              <a:t>Hemodiluição</a:t>
            </a:r>
            <a:r>
              <a:rPr lang="pt-BR" sz="2400" dirty="0" smtClean="0"/>
              <a:t> por aumento de volume não está recomendada. </a:t>
            </a:r>
            <a:r>
              <a:rPr lang="pt-BR" sz="1700" dirty="0" smtClean="0"/>
              <a:t>(Classe III, Evidência A)</a:t>
            </a:r>
          </a:p>
          <a:p>
            <a:r>
              <a:rPr lang="pt-BR" sz="2400" dirty="0" smtClean="0"/>
              <a:t>O uso de vasodilatadores (como a </a:t>
            </a:r>
            <a:r>
              <a:rPr lang="pt-BR" sz="2400" dirty="0" err="1" smtClean="0"/>
              <a:t>pentoxifilina</a:t>
            </a:r>
            <a:r>
              <a:rPr lang="pt-BR" dirty="0" smtClean="0"/>
              <a:t>)</a:t>
            </a:r>
            <a:r>
              <a:rPr lang="pt-BR" sz="2400" dirty="0" smtClean="0"/>
              <a:t> não é recomendado</a:t>
            </a:r>
            <a:r>
              <a:rPr lang="pt-BR" sz="1700" dirty="0" smtClean="0"/>
              <a:t>. (Classe III, Evidência A)</a:t>
            </a:r>
          </a:p>
        </p:txBody>
      </p:sp>
      <p:sp>
        <p:nvSpPr>
          <p:cNvPr id="4" name="CaixaDeTexto 3"/>
          <p:cNvSpPr txBox="1"/>
          <p:nvPr/>
        </p:nvSpPr>
        <p:spPr>
          <a:xfrm>
            <a:off x="6549957" y="6516052"/>
            <a:ext cx="2537554" cy="369332"/>
          </a:xfrm>
          <a:prstGeom prst="rect">
            <a:avLst/>
          </a:prstGeom>
          <a:noFill/>
        </p:spPr>
        <p:txBody>
          <a:bodyPr wrap="none" rtlCol="0">
            <a:spAutoFit/>
          </a:bodyPr>
          <a:lstStyle/>
          <a:p>
            <a:r>
              <a:rPr lang="pt-BR" dirty="0" err="1" smtClean="0"/>
              <a:t>Stroke</a:t>
            </a:r>
            <a:r>
              <a:rPr lang="pt-BR" dirty="0" smtClean="0"/>
              <a:t>. 2013; 44: 870-974</a:t>
            </a:r>
            <a:endParaRPr lang="pt-BR"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wrap="square" lIns="91440" tIns="45720" rIns="91440" bIns="45720" numCol="1" anchorCtr="0" compatLnSpc="1">
            <a:prstTxWarp prst="textNoShape">
              <a:avLst/>
            </a:prstTxWarp>
            <a:normAutofit/>
          </a:bodyPr>
          <a:lstStyle/>
          <a:p>
            <a:r>
              <a:rPr lang="pt-BR" sz="3200" cap="none" dirty="0" smtClean="0"/>
              <a:t>Tratamento – Neuroproteção</a:t>
            </a:r>
          </a:p>
        </p:txBody>
      </p:sp>
      <p:sp>
        <p:nvSpPr>
          <p:cNvPr id="33794" name="Espaço Reservado para Conteúdo 2"/>
          <p:cNvSpPr>
            <a:spLocks noGrp="1"/>
          </p:cNvSpPr>
          <p:nvPr>
            <p:ph idx="1"/>
          </p:nvPr>
        </p:nvSpPr>
        <p:spPr/>
        <p:txBody>
          <a:bodyPr/>
          <a:lstStyle/>
          <a:p>
            <a:r>
              <a:rPr lang="pt-BR" sz="2400" dirty="0" smtClean="0"/>
              <a:t>O uso de estatinas, para os pacientes que já faziam uso previamente, no período agudo, é aceitável – atorvastatina/ sinvastatina</a:t>
            </a:r>
            <a:r>
              <a:rPr lang="pt-BR" sz="1600" dirty="0" smtClean="0"/>
              <a:t>. ( Classe </a:t>
            </a:r>
            <a:r>
              <a:rPr lang="pt-BR" sz="1600" dirty="0" err="1" smtClean="0"/>
              <a:t>IIa</a:t>
            </a:r>
            <a:r>
              <a:rPr lang="pt-BR" sz="1600" dirty="0" smtClean="0"/>
              <a:t>, Evidência B)</a:t>
            </a:r>
          </a:p>
          <a:p>
            <a:r>
              <a:rPr lang="pt-BR" sz="2400" dirty="0" smtClean="0"/>
              <a:t>A utilidade de hipotermia no tratamento é questionável e precisa de mais estudos.</a:t>
            </a:r>
            <a:r>
              <a:rPr lang="pt-BR" sz="1600" dirty="0" smtClean="0">
                <a:solidFill>
                  <a:prstClr val="black"/>
                </a:solidFill>
              </a:rPr>
              <a:t> ( Classe </a:t>
            </a:r>
            <a:r>
              <a:rPr lang="pt-BR" sz="1600" dirty="0" err="1" smtClean="0">
                <a:solidFill>
                  <a:prstClr val="black"/>
                </a:solidFill>
              </a:rPr>
              <a:t>IIb</a:t>
            </a:r>
            <a:r>
              <a:rPr lang="pt-BR" sz="1600" dirty="0" smtClean="0">
                <a:solidFill>
                  <a:prstClr val="black"/>
                </a:solidFill>
              </a:rPr>
              <a:t>, Evidência B)</a:t>
            </a:r>
            <a:endParaRPr lang="pt-BR" sz="2400" dirty="0" smtClean="0"/>
          </a:p>
          <a:p>
            <a:r>
              <a:rPr lang="pt-BR" sz="2400" dirty="0" smtClean="0"/>
              <a:t>No momento nenhum agente farmacológico com ação neuroprotetora tem administração recomendada</a:t>
            </a:r>
            <a:r>
              <a:rPr lang="pt-BR" sz="1600" dirty="0" smtClean="0"/>
              <a:t>.( Classe III, Evidência B)</a:t>
            </a:r>
          </a:p>
          <a:p>
            <a:endParaRPr lang="pt-BR" sz="1600" dirty="0" smtClean="0"/>
          </a:p>
          <a:p>
            <a:pPr>
              <a:buFont typeface="Wingdings" pitchFamily="2" charset="2"/>
              <a:buNone/>
            </a:pPr>
            <a:endParaRPr lang="pt-BR" sz="2800" dirty="0" smtClean="0"/>
          </a:p>
        </p:txBody>
      </p:sp>
      <p:sp>
        <p:nvSpPr>
          <p:cNvPr id="4" name="CaixaDeTexto 3"/>
          <p:cNvSpPr txBox="1"/>
          <p:nvPr/>
        </p:nvSpPr>
        <p:spPr>
          <a:xfrm>
            <a:off x="6549957" y="6488668"/>
            <a:ext cx="2537554" cy="369332"/>
          </a:xfrm>
          <a:prstGeom prst="rect">
            <a:avLst/>
          </a:prstGeom>
          <a:noFill/>
        </p:spPr>
        <p:txBody>
          <a:bodyPr wrap="none" rtlCol="0">
            <a:spAutoFit/>
          </a:bodyPr>
          <a:lstStyle/>
          <a:p>
            <a:r>
              <a:rPr lang="pt-BR" dirty="0" err="1" smtClean="0"/>
              <a:t>Stroke</a:t>
            </a:r>
            <a:r>
              <a:rPr lang="pt-BR" dirty="0" smtClean="0"/>
              <a:t>. 2013; 44: 870-974</a:t>
            </a:r>
            <a:endParaRPr lang="pt-BR"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800" dirty="0" smtClean="0"/>
              <a:t>Intervenções Cirúrgicas</a:t>
            </a:r>
            <a:endParaRPr lang="pt-BR" sz="2800" dirty="0"/>
          </a:p>
        </p:txBody>
      </p:sp>
      <p:sp>
        <p:nvSpPr>
          <p:cNvPr id="3" name="Espaço Reservado para Conteúdo 2"/>
          <p:cNvSpPr>
            <a:spLocks noGrp="1"/>
          </p:cNvSpPr>
          <p:nvPr>
            <p:ph idx="1"/>
          </p:nvPr>
        </p:nvSpPr>
        <p:spPr/>
        <p:txBody>
          <a:bodyPr>
            <a:normAutofit/>
          </a:bodyPr>
          <a:lstStyle/>
          <a:p>
            <a:r>
              <a:rPr lang="pt-BR" sz="2400" dirty="0" smtClean="0">
                <a:solidFill>
                  <a:prstClr val="black"/>
                </a:solidFill>
              </a:rPr>
              <a:t>Uso emergencial de </a:t>
            </a:r>
            <a:r>
              <a:rPr lang="pt-BR" sz="2400" dirty="0" err="1" smtClean="0">
                <a:solidFill>
                  <a:prstClr val="black"/>
                </a:solidFill>
              </a:rPr>
              <a:t>Endarterectomia</a:t>
            </a:r>
            <a:r>
              <a:rPr lang="pt-BR" sz="2400" dirty="0" smtClean="0">
                <a:solidFill>
                  <a:prstClr val="black"/>
                </a:solidFill>
              </a:rPr>
              <a:t> de carótida  quando os indicadores clínicos e de imagem sugerem um núcleo de infarto cerebral com um largo território de risco (penumbra) ou fluxo sanguíneo inadequado  por estenose de carótida- não está bem estabelecida. </a:t>
            </a:r>
            <a:r>
              <a:rPr lang="pt-BR" sz="1600" dirty="0" smtClean="0">
                <a:solidFill>
                  <a:prstClr val="black"/>
                </a:solidFill>
              </a:rPr>
              <a:t>(Classe </a:t>
            </a:r>
            <a:r>
              <a:rPr lang="pt-BR" sz="1600" dirty="0" err="1" smtClean="0">
                <a:solidFill>
                  <a:prstClr val="black"/>
                </a:solidFill>
              </a:rPr>
              <a:t>IIb</a:t>
            </a:r>
            <a:r>
              <a:rPr lang="pt-BR" sz="1600" dirty="0" smtClean="0">
                <a:solidFill>
                  <a:prstClr val="black"/>
                </a:solidFill>
              </a:rPr>
              <a:t>, Evidência B)</a:t>
            </a:r>
          </a:p>
          <a:p>
            <a:endParaRPr lang="pt-BR" sz="1600" dirty="0"/>
          </a:p>
        </p:txBody>
      </p:sp>
      <p:pic>
        <p:nvPicPr>
          <p:cNvPr id="4" name="Imagem 3" descr="endarterectomia.jpg"/>
          <p:cNvPicPr>
            <a:picLocks noChangeAspect="1"/>
          </p:cNvPicPr>
          <p:nvPr/>
        </p:nvPicPr>
        <p:blipFill>
          <a:blip r:embed="rId2" cstate="print"/>
          <a:stretch>
            <a:fillRect/>
          </a:stretch>
        </p:blipFill>
        <p:spPr>
          <a:xfrm>
            <a:off x="899592" y="3501008"/>
            <a:ext cx="7128792" cy="3048000"/>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800" dirty="0" smtClean="0"/>
              <a:t>Recomendações e Reabilitação</a:t>
            </a:r>
            <a:endParaRPr lang="pt-BR" sz="2800" dirty="0"/>
          </a:p>
        </p:txBody>
      </p:sp>
      <p:sp>
        <p:nvSpPr>
          <p:cNvPr id="3" name="Espaço Reservado para Conteúdo 2"/>
          <p:cNvSpPr>
            <a:spLocks noGrp="1"/>
          </p:cNvSpPr>
          <p:nvPr>
            <p:ph idx="1"/>
          </p:nvPr>
        </p:nvSpPr>
        <p:spPr/>
        <p:txBody>
          <a:bodyPr>
            <a:normAutofit/>
          </a:bodyPr>
          <a:lstStyle/>
          <a:p>
            <a:pPr>
              <a:buNone/>
            </a:pPr>
            <a:r>
              <a:rPr lang="pt-BR" sz="2000" dirty="0" smtClean="0">
                <a:solidFill>
                  <a:srgbClr val="FF0000"/>
                </a:solidFill>
              </a:rPr>
              <a:t>  Recomendações:</a:t>
            </a:r>
          </a:p>
          <a:p>
            <a:r>
              <a:rPr lang="pt-BR" sz="2000" dirty="0" smtClean="0"/>
              <a:t>Não utilização de álcool e tabaco.</a:t>
            </a:r>
          </a:p>
          <a:p>
            <a:r>
              <a:rPr lang="pt-BR" sz="2000" dirty="0" smtClean="0"/>
              <a:t>Redução e controle do peso</a:t>
            </a:r>
          </a:p>
          <a:p>
            <a:r>
              <a:rPr lang="pt-BR" sz="2000" dirty="0" smtClean="0"/>
              <a:t>Dislipidemia: tratamento objetiva LDL&lt;100</a:t>
            </a:r>
          </a:p>
          <a:p>
            <a:r>
              <a:rPr lang="pt-BR" sz="2000" dirty="0" smtClean="0"/>
              <a:t>Diabetes </a:t>
            </a:r>
            <a:r>
              <a:rPr lang="pt-BR" sz="2000" dirty="0" err="1" smtClean="0"/>
              <a:t>mellitus</a:t>
            </a:r>
            <a:r>
              <a:rPr lang="pt-BR" sz="2000" dirty="0" smtClean="0"/>
              <a:t>: </a:t>
            </a:r>
            <a:r>
              <a:rPr lang="pt-BR" sz="2000" dirty="0" err="1" smtClean="0"/>
              <a:t>Hb</a:t>
            </a:r>
            <a:r>
              <a:rPr lang="pt-BR" sz="2000" dirty="0" smtClean="0"/>
              <a:t> </a:t>
            </a:r>
            <a:r>
              <a:rPr lang="pt-BR" sz="2000" dirty="0" err="1" smtClean="0"/>
              <a:t>glic</a:t>
            </a:r>
            <a:r>
              <a:rPr lang="pt-BR" sz="2000" dirty="0" smtClean="0"/>
              <a:t> &lt;7,0</a:t>
            </a:r>
          </a:p>
          <a:p>
            <a:r>
              <a:rPr lang="pt-BR" sz="2000" dirty="0" smtClean="0"/>
              <a:t>Uso de antitrombóticos</a:t>
            </a:r>
          </a:p>
          <a:p>
            <a:pPr>
              <a:buNone/>
            </a:pPr>
            <a:r>
              <a:rPr lang="pt-BR" sz="2000" dirty="0" smtClean="0">
                <a:solidFill>
                  <a:srgbClr val="FF0000"/>
                </a:solidFill>
              </a:rPr>
              <a:t>Reabilitação:</a:t>
            </a:r>
          </a:p>
          <a:p>
            <a:r>
              <a:rPr lang="pt-BR" sz="2000" dirty="0" smtClean="0"/>
              <a:t>A intervenção em até 30 dias pós-AVC  se relaciona  à melhora funcional.</a:t>
            </a:r>
          </a:p>
          <a:p>
            <a:r>
              <a:rPr lang="pt-BR" sz="2000" dirty="0" smtClean="0"/>
              <a:t>Equipe de reabilitação: médicos, fisioterapeutas, terapeutas ocupacionais, fonoaudiólogos, psicólogos, enfermeiros e  nutricionistas.</a:t>
            </a:r>
          </a:p>
          <a:p>
            <a:r>
              <a:rPr lang="pt-BR" sz="2000" dirty="0" smtClean="0"/>
              <a:t>Objetivo: identificar e tratar as diferentes necessidades do paciente de forma organizada e colaborativa. </a:t>
            </a:r>
          </a:p>
          <a:p>
            <a:endParaRPr lang="pt-BR" sz="2000" dirty="0" smtClean="0"/>
          </a:p>
          <a:p>
            <a:endParaRPr lang="pt-BR" sz="2000" dirty="0" smtClean="0"/>
          </a:p>
          <a:p>
            <a:pPr>
              <a:buNone/>
            </a:pPr>
            <a:endParaRPr lang="pt-BR" sz="2000" dirty="0" smtClean="0"/>
          </a:p>
          <a:p>
            <a:pPr>
              <a:buNone/>
            </a:pPr>
            <a:endParaRPr lang="pt-BR" sz="2000" dirty="0" smtClean="0"/>
          </a:p>
          <a:p>
            <a:endParaRPr lang="pt-BR" sz="2000" dirty="0" smtClean="0"/>
          </a:p>
          <a:p>
            <a:endParaRPr lang="pt-BR" sz="2000" dirty="0"/>
          </a:p>
        </p:txBody>
      </p:sp>
      <p:sp>
        <p:nvSpPr>
          <p:cNvPr id="4" name="CaixaDeTexto 3"/>
          <p:cNvSpPr txBox="1"/>
          <p:nvPr/>
        </p:nvSpPr>
        <p:spPr>
          <a:xfrm>
            <a:off x="6549957" y="6516052"/>
            <a:ext cx="2537554" cy="369332"/>
          </a:xfrm>
          <a:prstGeom prst="rect">
            <a:avLst/>
          </a:prstGeom>
          <a:noFill/>
        </p:spPr>
        <p:txBody>
          <a:bodyPr wrap="none" rtlCol="0">
            <a:spAutoFit/>
          </a:bodyPr>
          <a:lstStyle/>
          <a:p>
            <a:r>
              <a:rPr lang="pt-BR" dirty="0" err="1" smtClean="0"/>
              <a:t>Stroke</a:t>
            </a:r>
            <a:r>
              <a:rPr lang="pt-BR" dirty="0" smtClean="0"/>
              <a:t>. 2013; 44: 870-974</a:t>
            </a:r>
            <a:endParaRPr lang="pt-BR"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800" dirty="0" smtClean="0"/>
              <a:t>Admissão hospitalar e cuidados gerais (após hospitalização)</a:t>
            </a:r>
            <a:endParaRPr lang="pt-BR" sz="2800" dirty="0"/>
          </a:p>
        </p:txBody>
      </p:sp>
      <p:sp>
        <p:nvSpPr>
          <p:cNvPr id="3" name="Espaço Reservado para Conteúdo 2"/>
          <p:cNvSpPr>
            <a:spLocks noGrp="1"/>
          </p:cNvSpPr>
          <p:nvPr>
            <p:ph idx="1"/>
          </p:nvPr>
        </p:nvSpPr>
        <p:spPr/>
        <p:txBody>
          <a:bodyPr>
            <a:normAutofit/>
          </a:bodyPr>
          <a:lstStyle/>
          <a:p>
            <a:r>
              <a:rPr lang="pt-BR" sz="2000" dirty="0" smtClean="0"/>
              <a:t>Uso de cuidado especializado (</a:t>
            </a:r>
            <a:r>
              <a:rPr lang="pt-BR" sz="2000" dirty="0" err="1" smtClean="0"/>
              <a:t>stroke</a:t>
            </a:r>
            <a:r>
              <a:rPr lang="pt-BR" sz="2000" dirty="0" smtClean="0"/>
              <a:t> </a:t>
            </a:r>
            <a:r>
              <a:rPr lang="pt-BR" sz="2000" dirty="0" err="1" smtClean="0"/>
              <a:t>units</a:t>
            </a:r>
            <a:r>
              <a:rPr lang="pt-BR" sz="2000" dirty="0" smtClean="0"/>
              <a:t>) é recomendado</a:t>
            </a:r>
          </a:p>
          <a:p>
            <a:r>
              <a:rPr lang="pt-BR" sz="2000" dirty="0" smtClean="0"/>
              <a:t>Pacientes com suspeita de pneumonia ou infecção urinária devem ser tratados com antibióticos apropriados (Classe I, Evidência A)</a:t>
            </a:r>
          </a:p>
          <a:p>
            <a:r>
              <a:rPr lang="pt-BR" sz="2000" dirty="0" smtClean="0"/>
              <a:t>Uso de anticoagulantes é recomendado para o tratamento de pacientes imobilizados. (Classe I, Evidência A) . No caso de contraindicação, usar AAS. (Classe </a:t>
            </a:r>
            <a:r>
              <a:rPr lang="pt-BR" sz="2000" dirty="0" err="1" smtClean="0"/>
              <a:t>IIa</a:t>
            </a:r>
            <a:r>
              <a:rPr lang="pt-BR" sz="2000" dirty="0" smtClean="0"/>
              <a:t>, Evidência A)</a:t>
            </a:r>
          </a:p>
          <a:p>
            <a:r>
              <a:rPr lang="pt-BR" sz="2000" dirty="0" smtClean="0"/>
              <a:t>Avaliação da deglutição antes e depois de comer, beber e receber medicações orais é recomendada. (Classe I, Evidência B)</a:t>
            </a:r>
          </a:p>
          <a:p>
            <a:r>
              <a:rPr lang="pt-BR" sz="2000" dirty="0" smtClean="0"/>
              <a:t>Caso os pacientes não consigam deglutir, utilizar alimentação parenteral. (Classe I, Evidência B)</a:t>
            </a:r>
          </a:p>
          <a:p>
            <a:r>
              <a:rPr lang="pt-BR" sz="2000" dirty="0" smtClean="0"/>
              <a:t>Utilização de suplementação alimentar ou antibioticoterapia profilática não mostraram benefício. (Classe III, Evidência B)</a:t>
            </a:r>
          </a:p>
          <a:p>
            <a:endParaRPr lang="pt-BR" sz="2000" dirty="0" smtClean="0"/>
          </a:p>
          <a:p>
            <a:endParaRPr lang="pt-BR" sz="2000" dirty="0" smtClean="0"/>
          </a:p>
          <a:p>
            <a:endParaRPr lang="pt-BR" sz="2000" dirty="0" smtClean="0"/>
          </a:p>
          <a:p>
            <a:endParaRPr lang="pt-BR" sz="2000" dirty="0" smtClean="0"/>
          </a:p>
          <a:p>
            <a:endParaRPr lang="pt-BR" sz="2000" dirty="0"/>
          </a:p>
        </p:txBody>
      </p:sp>
      <p:sp>
        <p:nvSpPr>
          <p:cNvPr id="4" name="CaixaDeTexto 3"/>
          <p:cNvSpPr txBox="1"/>
          <p:nvPr/>
        </p:nvSpPr>
        <p:spPr>
          <a:xfrm>
            <a:off x="6549957" y="6516052"/>
            <a:ext cx="2537554" cy="369332"/>
          </a:xfrm>
          <a:prstGeom prst="rect">
            <a:avLst/>
          </a:prstGeom>
          <a:noFill/>
        </p:spPr>
        <p:txBody>
          <a:bodyPr wrap="none" rtlCol="0">
            <a:spAutoFit/>
          </a:bodyPr>
          <a:lstStyle/>
          <a:p>
            <a:r>
              <a:rPr lang="pt-BR" dirty="0" err="1" smtClean="0"/>
              <a:t>Stroke</a:t>
            </a:r>
            <a:r>
              <a:rPr lang="pt-BR" dirty="0" smtClean="0"/>
              <a:t>. 2013; 44: 870-974</a:t>
            </a:r>
            <a:endParaRPr lang="pt-BR"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descr="img_cont_neurofisiologia.jpg"/>
          <p:cNvPicPr>
            <a:picLocks noGrp="1" noChangeAspect="1"/>
          </p:cNvPicPr>
          <p:nvPr>
            <p:ph sz="quarter" idx="1"/>
          </p:nvPr>
        </p:nvPicPr>
        <p:blipFill>
          <a:blip r:embed="rId2" cstate="print"/>
          <a:stretch>
            <a:fillRect/>
          </a:stretch>
        </p:blipFill>
        <p:spPr>
          <a:xfrm>
            <a:off x="-1188640" y="-270792"/>
            <a:ext cx="10808915" cy="7128792"/>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Patogenia</a:t>
            </a:r>
            <a:r>
              <a:rPr lang="en-US" dirty="0" smtClean="0"/>
              <a:t> e </a:t>
            </a:r>
            <a:r>
              <a:rPr lang="en-US" dirty="0" err="1" smtClean="0"/>
              <a:t>Patologia</a:t>
            </a:r>
            <a:endParaRPr lang="pt-BR" dirty="0"/>
          </a:p>
        </p:txBody>
      </p:sp>
      <p:sp>
        <p:nvSpPr>
          <p:cNvPr id="3" name="Espaço Reservado para Conteúdo 2"/>
          <p:cNvSpPr>
            <a:spLocks noGrp="1"/>
          </p:cNvSpPr>
          <p:nvPr>
            <p:ph idx="1"/>
          </p:nvPr>
        </p:nvSpPr>
        <p:spPr/>
        <p:txBody>
          <a:bodyPr>
            <a:normAutofit/>
          </a:bodyPr>
          <a:lstStyle/>
          <a:p>
            <a:pPr>
              <a:buNone/>
            </a:pPr>
            <a:r>
              <a:rPr lang="en-US" dirty="0" err="1" smtClean="0"/>
              <a:t>Existem</a:t>
            </a:r>
            <a:r>
              <a:rPr lang="en-US" dirty="0" smtClean="0"/>
              <a:t> </a:t>
            </a:r>
            <a:r>
              <a:rPr lang="en-US" dirty="0" err="1" smtClean="0"/>
              <a:t>dois</a:t>
            </a:r>
            <a:r>
              <a:rPr lang="en-US" dirty="0" smtClean="0"/>
              <a:t> </a:t>
            </a:r>
            <a:r>
              <a:rPr lang="pt-BR" dirty="0" smtClean="0"/>
              <a:t>tipos de AVE isquêmico embólico:</a:t>
            </a:r>
          </a:p>
          <a:p>
            <a:r>
              <a:rPr lang="en-US" b="1" dirty="0" err="1" smtClean="0"/>
              <a:t>Cardioembólico</a:t>
            </a:r>
            <a:r>
              <a:rPr lang="en-US" b="1" dirty="0" smtClean="0"/>
              <a:t>: </a:t>
            </a:r>
            <a:r>
              <a:rPr lang="en-US" dirty="0" smtClean="0"/>
              <a:t>a </a:t>
            </a:r>
            <a:r>
              <a:rPr lang="en-US" dirty="0" err="1" smtClean="0"/>
              <a:t>fonte</a:t>
            </a:r>
            <a:r>
              <a:rPr lang="en-US" dirty="0" smtClean="0"/>
              <a:t> </a:t>
            </a:r>
            <a:r>
              <a:rPr lang="en-US" dirty="0" err="1" smtClean="0"/>
              <a:t>emboligênica</a:t>
            </a:r>
            <a:r>
              <a:rPr lang="en-US" dirty="0" smtClean="0"/>
              <a:t> é o </a:t>
            </a:r>
            <a:r>
              <a:rPr lang="en-US" dirty="0" err="1" smtClean="0"/>
              <a:t>coração</a:t>
            </a:r>
            <a:r>
              <a:rPr lang="en-US" dirty="0" smtClean="0"/>
              <a:t>, </a:t>
            </a:r>
            <a:r>
              <a:rPr lang="en-US" dirty="0" err="1" smtClean="0"/>
              <a:t>na</a:t>
            </a:r>
            <a:r>
              <a:rPr lang="en-US" dirty="0" smtClean="0"/>
              <a:t> </a:t>
            </a:r>
            <a:r>
              <a:rPr lang="en-US" dirty="0" err="1" smtClean="0"/>
              <a:t>maioria</a:t>
            </a:r>
            <a:r>
              <a:rPr lang="en-US" dirty="0" smtClean="0"/>
              <a:t> das </a:t>
            </a:r>
            <a:r>
              <a:rPr lang="en-US" dirty="0" err="1" smtClean="0"/>
              <a:t>vezes</a:t>
            </a:r>
            <a:r>
              <a:rPr lang="en-US" dirty="0" smtClean="0"/>
              <a:t> com </a:t>
            </a:r>
            <a:r>
              <a:rPr lang="en-US" dirty="0" err="1" smtClean="0"/>
              <a:t>fibrilação</a:t>
            </a:r>
            <a:r>
              <a:rPr lang="en-US" dirty="0" smtClean="0"/>
              <a:t> </a:t>
            </a:r>
            <a:r>
              <a:rPr lang="en-US" dirty="0" err="1" smtClean="0"/>
              <a:t>atrial</a:t>
            </a:r>
            <a:r>
              <a:rPr lang="en-US" dirty="0" smtClean="0"/>
              <a:t> (</a:t>
            </a:r>
            <a:r>
              <a:rPr lang="en-US" dirty="0" err="1" smtClean="0"/>
              <a:t>trombro</a:t>
            </a:r>
            <a:r>
              <a:rPr lang="en-US" dirty="0" smtClean="0"/>
              <a:t> no AE), </a:t>
            </a:r>
            <a:r>
              <a:rPr lang="en-US" dirty="0" err="1" smtClean="0"/>
              <a:t>seguida</a:t>
            </a:r>
            <a:r>
              <a:rPr lang="en-US" dirty="0" smtClean="0"/>
              <a:t> </a:t>
            </a:r>
            <a:r>
              <a:rPr lang="en-US" dirty="0" err="1" smtClean="0"/>
              <a:t>pelo</a:t>
            </a:r>
            <a:r>
              <a:rPr lang="en-US" dirty="0" smtClean="0"/>
              <a:t> IAM de </a:t>
            </a:r>
            <a:r>
              <a:rPr lang="en-US" dirty="0" err="1" smtClean="0"/>
              <a:t>parede</a:t>
            </a:r>
            <a:r>
              <a:rPr lang="en-US" dirty="0" smtClean="0"/>
              <a:t> anterior (</a:t>
            </a:r>
            <a:r>
              <a:rPr lang="en-US" dirty="0" err="1" smtClean="0"/>
              <a:t>trombo</a:t>
            </a:r>
            <a:r>
              <a:rPr lang="en-US" dirty="0" smtClean="0"/>
              <a:t> no VE) e </a:t>
            </a:r>
            <a:r>
              <a:rPr lang="en-US" dirty="0" err="1" smtClean="0"/>
              <a:t>pelas</a:t>
            </a:r>
            <a:r>
              <a:rPr lang="en-US" dirty="0" smtClean="0"/>
              <a:t> </a:t>
            </a:r>
            <a:r>
              <a:rPr lang="en-US" dirty="0" err="1" smtClean="0"/>
              <a:t>cardiomiopatias</a:t>
            </a:r>
            <a:r>
              <a:rPr lang="en-US" dirty="0" smtClean="0"/>
              <a:t> </a:t>
            </a:r>
            <a:r>
              <a:rPr lang="en-US" dirty="0" err="1" smtClean="0"/>
              <a:t>dilatadas</a:t>
            </a:r>
            <a:r>
              <a:rPr lang="en-US" dirty="0" smtClean="0"/>
              <a:t> (</a:t>
            </a:r>
            <a:r>
              <a:rPr lang="en-US" dirty="0" err="1" smtClean="0"/>
              <a:t>trombo</a:t>
            </a:r>
            <a:r>
              <a:rPr lang="en-US" dirty="0" smtClean="0"/>
              <a:t> </a:t>
            </a:r>
            <a:r>
              <a:rPr lang="en-US" dirty="0" err="1" smtClean="0"/>
              <a:t>em</a:t>
            </a:r>
            <a:r>
              <a:rPr lang="en-US" dirty="0" smtClean="0"/>
              <a:t> VE e/</a:t>
            </a:r>
            <a:r>
              <a:rPr lang="en-US" dirty="0" err="1" smtClean="0"/>
              <a:t>ou</a:t>
            </a:r>
            <a:r>
              <a:rPr lang="en-US" dirty="0" smtClean="0"/>
              <a:t> AE).</a:t>
            </a:r>
          </a:p>
          <a:p>
            <a:r>
              <a:rPr lang="en-US" b="1" dirty="0" err="1" smtClean="0"/>
              <a:t>Arterioembólico</a:t>
            </a:r>
            <a:r>
              <a:rPr lang="en-US" b="1" dirty="0" smtClean="0"/>
              <a:t>: </a:t>
            </a:r>
            <a:r>
              <a:rPr lang="en-US" dirty="0" smtClean="0"/>
              <a:t>é o AVE </a:t>
            </a:r>
            <a:r>
              <a:rPr lang="en-US" dirty="0" err="1" smtClean="0"/>
              <a:t>isquêmico</a:t>
            </a:r>
            <a:r>
              <a:rPr lang="en-US" dirty="0" smtClean="0"/>
              <a:t> </a:t>
            </a:r>
            <a:r>
              <a:rPr lang="en-US" dirty="0" err="1" smtClean="0"/>
              <a:t>típico</a:t>
            </a:r>
            <a:r>
              <a:rPr lang="en-US" dirty="0" smtClean="0"/>
              <a:t> dos </a:t>
            </a:r>
            <a:r>
              <a:rPr lang="en-US" dirty="0" err="1" smtClean="0"/>
              <a:t>pacientes</a:t>
            </a:r>
            <a:r>
              <a:rPr lang="en-US" dirty="0" smtClean="0"/>
              <a:t> </a:t>
            </a:r>
            <a:r>
              <a:rPr lang="en-US" dirty="0" err="1" smtClean="0"/>
              <a:t>hipertensos</a:t>
            </a:r>
            <a:r>
              <a:rPr lang="en-US" dirty="0" smtClean="0"/>
              <a:t>. A </a:t>
            </a:r>
            <a:r>
              <a:rPr lang="en-US" dirty="0" err="1" smtClean="0"/>
              <a:t>fonte</a:t>
            </a:r>
            <a:r>
              <a:rPr lang="en-US" dirty="0" smtClean="0"/>
              <a:t> </a:t>
            </a:r>
            <a:r>
              <a:rPr lang="en-US" dirty="0" err="1" smtClean="0"/>
              <a:t>emboligênica</a:t>
            </a:r>
            <a:r>
              <a:rPr lang="en-US" dirty="0" smtClean="0"/>
              <a:t> </a:t>
            </a:r>
            <a:r>
              <a:rPr lang="en-US" dirty="0" err="1" smtClean="0"/>
              <a:t>geralmente</a:t>
            </a:r>
            <a:r>
              <a:rPr lang="en-US" dirty="0" smtClean="0"/>
              <a:t> é </a:t>
            </a:r>
            <a:r>
              <a:rPr lang="en-US" dirty="0" err="1" smtClean="0"/>
              <a:t>uma</a:t>
            </a:r>
            <a:r>
              <a:rPr lang="en-US" dirty="0" smtClean="0"/>
              <a:t> </a:t>
            </a:r>
            <a:r>
              <a:rPr lang="en-US" dirty="0" err="1" smtClean="0"/>
              <a:t>placa</a:t>
            </a:r>
            <a:r>
              <a:rPr lang="en-US" dirty="0" smtClean="0"/>
              <a:t> </a:t>
            </a:r>
            <a:r>
              <a:rPr lang="en-US" dirty="0" err="1" smtClean="0"/>
              <a:t>aterosclerótica</a:t>
            </a:r>
            <a:r>
              <a:rPr lang="en-US" dirty="0" smtClean="0"/>
              <a:t> </a:t>
            </a:r>
            <a:r>
              <a:rPr lang="en-US" dirty="0" err="1" smtClean="0"/>
              <a:t>instável</a:t>
            </a:r>
            <a:r>
              <a:rPr lang="en-US" dirty="0" smtClean="0"/>
              <a:t> (com </a:t>
            </a:r>
            <a:r>
              <a:rPr lang="en-US" dirty="0" err="1" smtClean="0"/>
              <a:t>trombo</a:t>
            </a:r>
            <a:r>
              <a:rPr lang="en-US" dirty="0" smtClean="0"/>
              <a:t>) </a:t>
            </a:r>
            <a:r>
              <a:rPr lang="en-US" dirty="0" err="1" smtClean="0"/>
              <a:t>na</a:t>
            </a:r>
            <a:r>
              <a:rPr lang="en-US" dirty="0" smtClean="0"/>
              <a:t> </a:t>
            </a:r>
            <a:r>
              <a:rPr lang="en-US" dirty="0" err="1" smtClean="0"/>
              <a:t>carótida</a:t>
            </a:r>
            <a:r>
              <a:rPr lang="en-US" dirty="0" smtClean="0"/>
              <a:t> </a:t>
            </a:r>
            <a:r>
              <a:rPr lang="en-US" dirty="0" err="1" smtClean="0"/>
              <a:t>comum</a:t>
            </a:r>
            <a:r>
              <a:rPr lang="en-US" dirty="0" smtClean="0"/>
              <a:t> </a:t>
            </a:r>
            <a:r>
              <a:rPr lang="en-US" dirty="0" err="1" smtClean="0"/>
              <a:t>ou</a:t>
            </a:r>
            <a:r>
              <a:rPr lang="en-US" dirty="0" smtClean="0"/>
              <a:t> </a:t>
            </a:r>
            <a:r>
              <a:rPr lang="en-US" dirty="0" err="1" smtClean="0"/>
              <a:t>bifurcação</a:t>
            </a:r>
            <a:r>
              <a:rPr lang="en-US" dirty="0" smtClean="0"/>
              <a:t> </a:t>
            </a:r>
            <a:r>
              <a:rPr lang="en-US" dirty="0" err="1" smtClean="0"/>
              <a:t>carotídea</a:t>
            </a:r>
            <a:r>
              <a:rPr lang="en-US" dirty="0" smtClean="0"/>
              <a:t> </a:t>
            </a:r>
            <a:r>
              <a:rPr lang="en-US" dirty="0" err="1" smtClean="0"/>
              <a:t>ou</a:t>
            </a:r>
            <a:r>
              <a:rPr lang="en-US" dirty="0" smtClean="0"/>
              <a:t> </a:t>
            </a:r>
            <a:r>
              <a:rPr lang="en-US" dirty="0" err="1" smtClean="0"/>
              <a:t>na</a:t>
            </a:r>
            <a:r>
              <a:rPr lang="en-US" dirty="0" smtClean="0"/>
              <a:t> </a:t>
            </a:r>
            <a:r>
              <a:rPr lang="en-US" dirty="0" err="1" smtClean="0"/>
              <a:t>artéria</a:t>
            </a:r>
            <a:r>
              <a:rPr lang="en-US" dirty="0" smtClean="0"/>
              <a:t> vertebral. </a:t>
            </a:r>
            <a:endParaRPr lang="pt-BR" dirty="0" smtClean="0"/>
          </a:p>
          <a:p>
            <a:endParaRPr lang="pt-B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Patogenia</a:t>
            </a:r>
            <a:r>
              <a:rPr lang="en-US" dirty="0" smtClean="0"/>
              <a:t> e </a:t>
            </a:r>
            <a:r>
              <a:rPr lang="en-US" dirty="0" err="1" smtClean="0"/>
              <a:t>Patologia</a:t>
            </a:r>
            <a:endParaRPr lang="pt-BR" dirty="0"/>
          </a:p>
        </p:txBody>
      </p:sp>
      <p:sp>
        <p:nvSpPr>
          <p:cNvPr id="3" name="Espaço Reservado para Conteúdo 2"/>
          <p:cNvSpPr>
            <a:spLocks noGrp="1"/>
          </p:cNvSpPr>
          <p:nvPr>
            <p:ph idx="1"/>
          </p:nvPr>
        </p:nvSpPr>
        <p:spPr/>
        <p:txBody>
          <a:bodyPr numCol="2"/>
          <a:lstStyle/>
          <a:p>
            <a:pPr algn="ctr"/>
            <a:endParaRPr lang="en-US" dirty="0" smtClean="0"/>
          </a:p>
          <a:p>
            <a:pPr algn="ctr"/>
            <a:r>
              <a:rPr lang="en-US" dirty="0" err="1" smtClean="0"/>
              <a:t>Cardioembólico</a:t>
            </a:r>
            <a:r>
              <a:rPr lang="en-US" dirty="0" smtClean="0"/>
              <a:t>:</a:t>
            </a:r>
          </a:p>
          <a:p>
            <a:pPr algn="ctr">
              <a:buNone/>
            </a:pPr>
            <a:endParaRPr lang="en-US" dirty="0" smtClean="0"/>
          </a:p>
          <a:p>
            <a:pPr algn="ctr">
              <a:buNone/>
            </a:pPr>
            <a:r>
              <a:rPr lang="en-US" dirty="0" smtClean="0"/>
              <a:t>		</a:t>
            </a:r>
            <a:r>
              <a:rPr lang="en-US" dirty="0" err="1" smtClean="0"/>
              <a:t>Arterioembólico</a:t>
            </a:r>
            <a:r>
              <a:rPr lang="en-US" dirty="0" smtClean="0"/>
              <a:t>:</a:t>
            </a:r>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r>
              <a:rPr lang="en-US" dirty="0" err="1" smtClean="0"/>
              <a:t>Arterioembólico</a:t>
            </a:r>
            <a:r>
              <a:rPr lang="en-US" dirty="0" smtClean="0"/>
              <a:t>:</a:t>
            </a:r>
          </a:p>
          <a:p>
            <a:pPr>
              <a:buNone/>
            </a:pPr>
            <a:endParaRPr lang="pt-BR" dirty="0"/>
          </a:p>
        </p:txBody>
      </p:sp>
      <p:pic>
        <p:nvPicPr>
          <p:cNvPr id="20485" name="Picture 5" descr="http://pennstatehershey.adam.com/graphics/images/en/18006.jpg"/>
          <p:cNvPicPr>
            <a:picLocks noChangeAspect="1" noChangeArrowheads="1"/>
          </p:cNvPicPr>
          <p:nvPr/>
        </p:nvPicPr>
        <p:blipFill>
          <a:blip r:embed="rId2" cstate="print"/>
          <a:srcRect/>
          <a:stretch>
            <a:fillRect/>
          </a:stretch>
        </p:blipFill>
        <p:spPr bwMode="auto">
          <a:xfrm>
            <a:off x="4601414" y="2473221"/>
            <a:ext cx="4435082" cy="3548067"/>
          </a:xfrm>
          <a:prstGeom prst="rect">
            <a:avLst/>
          </a:prstGeom>
          <a:noFill/>
        </p:spPr>
      </p:pic>
      <p:pic>
        <p:nvPicPr>
          <p:cNvPr id="20487" name="Picture 7" descr="http://2.bp.blogspot.com/-2xRnLZyE8Hk/T2BEJnjTWUI/AAAAAAAABr0/YGxXm_50aLg/s640/afibpic.jpg"/>
          <p:cNvPicPr>
            <a:picLocks noChangeAspect="1" noChangeArrowheads="1"/>
          </p:cNvPicPr>
          <p:nvPr/>
        </p:nvPicPr>
        <p:blipFill>
          <a:blip r:embed="rId3" cstate="print"/>
          <a:srcRect/>
          <a:stretch>
            <a:fillRect/>
          </a:stretch>
        </p:blipFill>
        <p:spPr bwMode="auto">
          <a:xfrm>
            <a:off x="262787" y="2636912"/>
            <a:ext cx="4165197" cy="307183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Patogenia</a:t>
            </a:r>
            <a:r>
              <a:rPr lang="en-US" dirty="0" smtClean="0"/>
              <a:t> e </a:t>
            </a:r>
            <a:r>
              <a:rPr lang="en-US" dirty="0" err="1" smtClean="0"/>
              <a:t>Patologia</a:t>
            </a:r>
            <a:endParaRPr lang="pt-BR" dirty="0"/>
          </a:p>
        </p:txBody>
      </p:sp>
      <p:sp>
        <p:nvSpPr>
          <p:cNvPr id="3" name="Espaço Reservado para Conteúdo 2"/>
          <p:cNvSpPr>
            <a:spLocks noGrp="1"/>
          </p:cNvSpPr>
          <p:nvPr>
            <p:ph idx="1"/>
          </p:nvPr>
        </p:nvSpPr>
        <p:spPr>
          <a:xfrm>
            <a:off x="457200" y="1428736"/>
            <a:ext cx="8229600" cy="5043510"/>
          </a:xfrm>
        </p:spPr>
        <p:txBody>
          <a:bodyPr>
            <a:noAutofit/>
          </a:bodyPr>
          <a:lstStyle/>
          <a:p>
            <a:r>
              <a:rPr lang="en-US" sz="2000" dirty="0" smtClean="0"/>
              <a:t>O</a:t>
            </a:r>
            <a:r>
              <a:rPr lang="pt-BR" sz="2000" dirty="0" smtClean="0"/>
              <a:t> AVE isquêmico trombótico mais comum é o </a:t>
            </a:r>
            <a:r>
              <a:rPr lang="pt-BR" sz="2000" b="1" dirty="0" smtClean="0"/>
              <a:t>AVE lacunar </a:t>
            </a:r>
            <a:r>
              <a:rPr lang="pt-BR" sz="2000" dirty="0" smtClean="0"/>
              <a:t>(20% dos </a:t>
            </a:r>
            <a:r>
              <a:rPr lang="pt-BR" sz="2000" dirty="0" err="1" smtClean="0"/>
              <a:t>AVEs</a:t>
            </a:r>
            <a:r>
              <a:rPr lang="pt-BR" sz="2000" dirty="0" smtClean="0"/>
              <a:t> isquêmicos), definido por infarto de tamanho inferior a 2cm (0,2 a 15mm</a:t>
            </a:r>
            <a:r>
              <a:rPr lang="en-US" sz="2000" dirty="0" smtClean="0"/>
              <a:t>³</a:t>
            </a:r>
            <a:r>
              <a:rPr lang="pt-BR" sz="2000" dirty="0" smtClean="0"/>
              <a:t>), causado pela oclusão de pequenas artérias perfurantes cerebrais, que nutrem o tálamo, a cápsula interna e os gânglios da base, ou dos ramos arteriais que irrigam o tronco cerebral.</a:t>
            </a:r>
          </a:p>
          <a:p>
            <a:r>
              <a:rPr lang="en-US" sz="2000" dirty="0" smtClean="0"/>
              <a:t>O </a:t>
            </a:r>
            <a:r>
              <a:rPr lang="en-US" sz="2000" b="1" dirty="0" smtClean="0"/>
              <a:t>AVE </a:t>
            </a:r>
            <a:r>
              <a:rPr lang="en-US" sz="2000" b="1" dirty="0" err="1" smtClean="0"/>
              <a:t>trombótico</a:t>
            </a:r>
            <a:r>
              <a:rPr lang="en-US" sz="2000" b="1" dirty="0" smtClean="0"/>
              <a:t> de </a:t>
            </a:r>
            <a:r>
              <a:rPr lang="en-US" sz="2000" b="1" dirty="0" err="1" smtClean="0"/>
              <a:t>artéria</a:t>
            </a:r>
            <a:r>
              <a:rPr lang="en-US" sz="2000" b="1" dirty="0" smtClean="0"/>
              <a:t> de </a:t>
            </a:r>
            <a:r>
              <a:rPr lang="en-US" sz="2000" b="1" dirty="0" err="1" smtClean="0"/>
              <a:t>médio</a:t>
            </a:r>
            <a:r>
              <a:rPr lang="en-US" sz="2000" b="1" dirty="0" smtClean="0"/>
              <a:t> </a:t>
            </a:r>
            <a:r>
              <a:rPr lang="en-US" sz="2000" b="1" dirty="0" err="1" smtClean="0"/>
              <a:t>calibre</a:t>
            </a:r>
            <a:r>
              <a:rPr lang="en-US" sz="2000" b="1" dirty="0" smtClean="0"/>
              <a:t> </a:t>
            </a:r>
            <a:r>
              <a:rPr lang="en-US" sz="2000" dirty="0" smtClean="0"/>
              <a:t>é </a:t>
            </a:r>
            <a:r>
              <a:rPr lang="en-US" sz="2000" dirty="0" err="1" smtClean="0"/>
              <a:t>raro</a:t>
            </a:r>
            <a:r>
              <a:rPr lang="en-US" sz="2000" dirty="0" smtClean="0"/>
              <a:t>, </a:t>
            </a:r>
            <a:r>
              <a:rPr lang="en-US" sz="2000" dirty="0" err="1" smtClean="0"/>
              <a:t>sendo</a:t>
            </a:r>
            <a:r>
              <a:rPr lang="en-US" sz="2000" dirty="0" smtClean="0"/>
              <a:t> o </a:t>
            </a:r>
            <a:r>
              <a:rPr lang="en-US" sz="2000" dirty="0" err="1" smtClean="0"/>
              <a:t>mais</a:t>
            </a:r>
            <a:r>
              <a:rPr lang="en-US" sz="2000" dirty="0" smtClean="0"/>
              <a:t> </a:t>
            </a:r>
            <a:r>
              <a:rPr lang="en-US" sz="2000" dirty="0" err="1" smtClean="0"/>
              <a:t>clássico</a:t>
            </a:r>
            <a:r>
              <a:rPr lang="en-US" sz="2000" dirty="0" smtClean="0"/>
              <a:t> o AVE </a:t>
            </a:r>
            <a:r>
              <a:rPr lang="en-US" sz="2000" dirty="0" err="1" smtClean="0"/>
              <a:t>pontino</a:t>
            </a:r>
            <a:r>
              <a:rPr lang="en-US" sz="2000" dirty="0" smtClean="0"/>
              <a:t> </a:t>
            </a:r>
            <a:r>
              <a:rPr lang="en-US" sz="2000" dirty="0" err="1" smtClean="0"/>
              <a:t>extenso</a:t>
            </a:r>
            <a:r>
              <a:rPr lang="en-US" sz="2000" dirty="0" smtClean="0"/>
              <a:t> </a:t>
            </a:r>
            <a:r>
              <a:rPr lang="en-US" sz="2000" dirty="0" err="1" smtClean="0"/>
              <a:t>pela</a:t>
            </a:r>
            <a:r>
              <a:rPr lang="en-US" sz="2000" dirty="0" smtClean="0"/>
              <a:t> </a:t>
            </a:r>
            <a:r>
              <a:rPr lang="en-US" sz="2000" dirty="0" err="1" smtClean="0"/>
              <a:t>trombose</a:t>
            </a:r>
            <a:r>
              <a:rPr lang="en-US" sz="2000" dirty="0" smtClean="0"/>
              <a:t> </a:t>
            </a:r>
            <a:r>
              <a:rPr lang="en-US" sz="2000" dirty="0" err="1" smtClean="0"/>
              <a:t>da</a:t>
            </a:r>
            <a:r>
              <a:rPr lang="en-US" sz="2000" dirty="0" smtClean="0"/>
              <a:t> </a:t>
            </a:r>
            <a:r>
              <a:rPr lang="en-US" sz="2000" dirty="0" err="1" smtClean="0"/>
              <a:t>artéria</a:t>
            </a:r>
            <a:r>
              <a:rPr lang="en-US" sz="2000" dirty="0" smtClean="0"/>
              <a:t> basilar. </a:t>
            </a:r>
            <a:r>
              <a:rPr lang="en-US" sz="2000" dirty="0" err="1" smtClean="0"/>
              <a:t>Suspeita</a:t>
            </a:r>
            <a:r>
              <a:rPr lang="en-US" sz="2000" dirty="0" smtClean="0"/>
              <a:t>-se </a:t>
            </a:r>
            <a:r>
              <a:rPr lang="en-US" sz="2000" dirty="0" err="1" smtClean="0"/>
              <a:t>na</a:t>
            </a:r>
            <a:r>
              <a:rPr lang="en-US" sz="2000" dirty="0" smtClean="0"/>
              <a:t> </a:t>
            </a:r>
            <a:r>
              <a:rPr lang="en-US" sz="2000" dirty="0" err="1" smtClean="0"/>
              <a:t>síndrome</a:t>
            </a:r>
            <a:r>
              <a:rPr lang="en-US" sz="2000" dirty="0" smtClean="0"/>
              <a:t> do “AVE </a:t>
            </a:r>
            <a:r>
              <a:rPr lang="en-US" sz="2000" dirty="0" err="1" smtClean="0"/>
              <a:t>em</a:t>
            </a:r>
            <a:r>
              <a:rPr lang="en-US" sz="2000" dirty="0" smtClean="0"/>
              <a:t> </a:t>
            </a:r>
            <a:r>
              <a:rPr lang="en-US" sz="2000" dirty="0" err="1" smtClean="0"/>
              <a:t>evolução</a:t>
            </a:r>
            <a:r>
              <a:rPr lang="en-US" sz="2000" dirty="0" smtClean="0"/>
              <a:t>” (o </a:t>
            </a:r>
            <a:r>
              <a:rPr lang="en-US" sz="2000" dirty="0" err="1" smtClean="0"/>
              <a:t>déficit</a:t>
            </a:r>
            <a:r>
              <a:rPr lang="en-US" sz="2000" dirty="0" smtClean="0"/>
              <a:t> </a:t>
            </a:r>
            <a:r>
              <a:rPr lang="en-US" sz="2000" dirty="0" err="1" smtClean="0"/>
              <a:t>neurológico</a:t>
            </a:r>
            <a:r>
              <a:rPr lang="en-US" sz="2000" dirty="0" smtClean="0"/>
              <a:t> se </a:t>
            </a:r>
            <a:r>
              <a:rPr lang="en-US" sz="2000" dirty="0" err="1" smtClean="0"/>
              <a:t>desenvolve</a:t>
            </a:r>
            <a:r>
              <a:rPr lang="en-US" sz="2000" dirty="0" smtClean="0"/>
              <a:t> de forma </a:t>
            </a:r>
            <a:r>
              <a:rPr lang="en-US" sz="2000" dirty="0" err="1" smtClean="0"/>
              <a:t>subaguda</a:t>
            </a:r>
            <a:r>
              <a:rPr lang="en-US" sz="2000" dirty="0" smtClean="0"/>
              <a:t>).</a:t>
            </a:r>
            <a:endParaRPr lang="pt-BR" sz="2000" dirty="0" smtClean="0"/>
          </a:p>
          <a:p>
            <a:r>
              <a:rPr lang="en-US" sz="2000" dirty="0" smtClean="0"/>
              <a:t>Um </a:t>
            </a:r>
            <a:r>
              <a:rPr lang="en-US" sz="2000" dirty="0" err="1" smtClean="0"/>
              <a:t>percentual</a:t>
            </a:r>
            <a:r>
              <a:rPr lang="en-US" sz="2000" dirty="0" smtClean="0"/>
              <a:t> dos AVE </a:t>
            </a:r>
            <a:r>
              <a:rPr lang="en-US" sz="2000" dirty="0" err="1" smtClean="0"/>
              <a:t>isquêmicos</a:t>
            </a:r>
            <a:r>
              <a:rPr lang="en-US" sz="2000" dirty="0" smtClean="0"/>
              <a:t>, </a:t>
            </a:r>
            <a:r>
              <a:rPr lang="en-US" sz="2000" dirty="0" err="1" smtClean="0"/>
              <a:t>embora</a:t>
            </a:r>
            <a:r>
              <a:rPr lang="en-US" sz="2000" dirty="0" smtClean="0"/>
              <a:t> </a:t>
            </a:r>
            <a:r>
              <a:rPr lang="en-US" sz="2000" dirty="0" err="1" smtClean="0"/>
              <a:t>tenham</a:t>
            </a:r>
            <a:r>
              <a:rPr lang="en-US" sz="2000" dirty="0" smtClean="0"/>
              <a:t> </a:t>
            </a:r>
            <a:r>
              <a:rPr lang="en-US" sz="2000" dirty="0" err="1" smtClean="0"/>
              <a:t>quadro</a:t>
            </a:r>
            <a:r>
              <a:rPr lang="en-US" sz="2000" dirty="0" smtClean="0"/>
              <a:t> </a:t>
            </a:r>
            <a:r>
              <a:rPr lang="en-US" sz="2000" dirty="0" err="1" smtClean="0"/>
              <a:t>clínico</a:t>
            </a:r>
            <a:r>
              <a:rPr lang="en-US" sz="2000" dirty="0" smtClean="0"/>
              <a:t> </a:t>
            </a:r>
            <a:r>
              <a:rPr lang="pt-BR" sz="2000" dirty="0" smtClean="0"/>
              <a:t>idêntico aos AVE embólicos (déficit focal de instalação súbita), possui ECG </a:t>
            </a:r>
            <a:r>
              <a:rPr lang="pt-BR" sz="2000" dirty="0" err="1" smtClean="0"/>
              <a:t>transtorácico</a:t>
            </a:r>
            <a:r>
              <a:rPr lang="pt-BR" sz="2000" dirty="0" smtClean="0"/>
              <a:t> sem cardiopatias </a:t>
            </a:r>
            <a:r>
              <a:rPr lang="pt-BR" sz="2000" dirty="0" err="1" smtClean="0"/>
              <a:t>emboligênicas</a:t>
            </a:r>
            <a:r>
              <a:rPr lang="pt-BR" sz="2000" dirty="0" smtClean="0"/>
              <a:t> e Doppler de carótidas/vertebrais normal, não podendo ser classificado como </a:t>
            </a:r>
            <a:r>
              <a:rPr lang="pt-BR" sz="2000" dirty="0" err="1" smtClean="0"/>
              <a:t>cardioembólico</a:t>
            </a:r>
            <a:r>
              <a:rPr lang="pt-BR" sz="2000" dirty="0" smtClean="0"/>
              <a:t> ou </a:t>
            </a:r>
            <a:r>
              <a:rPr lang="pt-BR" sz="2000" dirty="0" err="1" smtClean="0"/>
              <a:t>arterioembólico</a:t>
            </a:r>
            <a:r>
              <a:rPr lang="pt-BR" sz="2000" dirty="0" smtClean="0"/>
              <a:t>. É o AVE </a:t>
            </a:r>
            <a:r>
              <a:rPr lang="pt-BR" sz="2000" b="1" dirty="0" err="1" smtClean="0"/>
              <a:t>criptogênico</a:t>
            </a:r>
            <a:r>
              <a:rPr lang="pt-BR" sz="2000" b="1" dirty="0" smtClean="0"/>
              <a:t>. </a:t>
            </a:r>
            <a:r>
              <a:rPr lang="pt-BR" sz="2000" dirty="0" smtClean="0"/>
              <a:t>Sugere-se que muitos destes casos decorram de </a:t>
            </a:r>
            <a:r>
              <a:rPr lang="pt-BR" sz="2000" i="1" dirty="0" smtClean="0"/>
              <a:t>embolia paradoxal</a:t>
            </a:r>
            <a:r>
              <a:rPr lang="pt-BR" sz="2000" dirty="0" smtClean="0"/>
              <a:t> através do forame oval patente, ou que os êmbolos sejam provenientes de placas ateromatosas da aorta ascendente.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t>Fatores</a:t>
            </a:r>
            <a:r>
              <a:rPr lang="en-US" dirty="0" smtClean="0"/>
              <a:t> de </a:t>
            </a:r>
            <a:r>
              <a:rPr lang="en-US" dirty="0" err="1" smtClean="0"/>
              <a:t>Risco</a:t>
            </a:r>
            <a:endParaRPr lang="pt-BR" dirty="0"/>
          </a:p>
        </p:txBody>
      </p:sp>
      <p:pic>
        <p:nvPicPr>
          <p:cNvPr id="4097" name="Picture 1"/>
          <p:cNvPicPr>
            <a:picLocks noChangeAspect="1" noChangeArrowheads="1"/>
          </p:cNvPicPr>
          <p:nvPr/>
        </p:nvPicPr>
        <p:blipFill>
          <a:blip r:embed="rId2" cstate="print"/>
          <a:srcRect/>
          <a:stretch>
            <a:fillRect/>
          </a:stretch>
        </p:blipFill>
        <p:spPr bwMode="auto">
          <a:xfrm>
            <a:off x="774499" y="1357298"/>
            <a:ext cx="8000491" cy="4429156"/>
          </a:xfrm>
          <a:prstGeom prst="rect">
            <a:avLst/>
          </a:prstGeom>
          <a:noFill/>
          <a:ln w="9525">
            <a:noFill/>
            <a:miter lim="800000"/>
            <a:headEnd/>
            <a:tailEnd/>
          </a:ln>
          <a:effectLst/>
        </p:spPr>
      </p:pic>
      <p:sp>
        <p:nvSpPr>
          <p:cNvPr id="5" name="Retângulo 4"/>
          <p:cNvSpPr/>
          <p:nvPr/>
        </p:nvSpPr>
        <p:spPr>
          <a:xfrm>
            <a:off x="3286116" y="6143644"/>
            <a:ext cx="5572164" cy="369332"/>
          </a:xfrm>
          <a:prstGeom prst="rect">
            <a:avLst/>
          </a:prstGeom>
        </p:spPr>
        <p:txBody>
          <a:bodyPr wrap="square">
            <a:spAutoFit/>
          </a:bodyPr>
          <a:lstStyle/>
          <a:p>
            <a:r>
              <a:rPr lang="pt-BR" i="1" dirty="0" err="1" smtClean="0"/>
              <a:t>Rev</a:t>
            </a:r>
            <a:r>
              <a:rPr lang="pt-BR" i="1" dirty="0" smtClean="0"/>
              <a:t> </a:t>
            </a:r>
            <a:r>
              <a:rPr lang="pt-BR" i="1" dirty="0" err="1" smtClean="0"/>
              <a:t>Bras</a:t>
            </a:r>
            <a:r>
              <a:rPr lang="pt-BR" i="1" dirty="0" smtClean="0"/>
              <a:t> </a:t>
            </a:r>
            <a:r>
              <a:rPr lang="pt-BR" i="1" dirty="0" err="1" smtClean="0"/>
              <a:t>Hipertens</a:t>
            </a:r>
            <a:r>
              <a:rPr lang="pt-BR" i="1" dirty="0" smtClean="0"/>
              <a:t> </a:t>
            </a:r>
            <a:r>
              <a:rPr lang="pt-BR" i="1" dirty="0" err="1" smtClean="0"/>
              <a:t>vol</a:t>
            </a:r>
            <a:r>
              <a:rPr lang="pt-BR" i="1" dirty="0" smtClean="0"/>
              <a:t> 7(4): outubro/dezembro de 2000</a:t>
            </a:r>
            <a:endParaRPr lang="pt-BR" i="1"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em">
  <a:themeElements>
    <a:clrScheme name="Origem">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em">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em">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1210</TotalTime>
  <Words>3107</Words>
  <Application>Microsoft Office PowerPoint</Application>
  <PresentationFormat>Apresentação na tela (4:3)</PresentationFormat>
  <Paragraphs>349</Paragraphs>
  <Slides>57</Slides>
  <Notes>6</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57</vt:i4>
      </vt:variant>
    </vt:vector>
  </HeadingPairs>
  <TitlesOfParts>
    <vt:vector size="66" baseType="lpstr">
      <vt:lpstr>Arial</vt:lpstr>
      <vt:lpstr>Bookman Old Style</vt:lpstr>
      <vt:lpstr>Calibri</vt:lpstr>
      <vt:lpstr>Gill Sans MT</vt:lpstr>
      <vt:lpstr>Tahoma</vt:lpstr>
      <vt:lpstr>Times-Bold</vt:lpstr>
      <vt:lpstr>Wingdings</vt:lpstr>
      <vt:lpstr>Wingdings 3</vt:lpstr>
      <vt:lpstr>Origem</vt:lpstr>
      <vt:lpstr>ACIDENTE VASCULAR ENCEFÁLICO ISQUÊMICO (AVEi) - STROKE</vt:lpstr>
      <vt:lpstr>Epidemiologia</vt:lpstr>
      <vt:lpstr>Mortalidade</vt:lpstr>
      <vt:lpstr>Patogenia e Patologia</vt:lpstr>
      <vt:lpstr>Patogenia e Patologia</vt:lpstr>
      <vt:lpstr>Patogenia e Patologia</vt:lpstr>
      <vt:lpstr>Patogenia e Patologia</vt:lpstr>
      <vt:lpstr>Patogenia e Patologia</vt:lpstr>
      <vt:lpstr>Fatores de Risco</vt:lpstr>
      <vt:lpstr>Fatores de Risco</vt:lpstr>
      <vt:lpstr>Síndromes Isquêmicas:</vt:lpstr>
      <vt:lpstr>Regras gerais do AVE isquêmico:</vt:lpstr>
      <vt:lpstr>Alertando a população </vt:lpstr>
      <vt:lpstr>Alertando a população</vt:lpstr>
      <vt:lpstr>Cadeia de sobrevivência do AVE</vt:lpstr>
      <vt:lpstr>Atendimento pré-hospitlar</vt:lpstr>
      <vt:lpstr>Atendimento pré-hospitalar</vt:lpstr>
      <vt:lpstr>Atendimento pré-hospitalar</vt:lpstr>
      <vt:lpstr>Atendimento pré-hospitalar</vt:lpstr>
      <vt:lpstr>Situações que mimetizam o AVE e como diferenciá-las</vt:lpstr>
      <vt:lpstr>Atendimento hospitalar</vt:lpstr>
      <vt:lpstr>Atendimento hospitalar</vt:lpstr>
      <vt:lpstr>Escala AVE -NIH</vt:lpstr>
      <vt:lpstr> Exames necessários para todos os pacientes </vt:lpstr>
      <vt:lpstr>DIAGNÓSTICO PRECOCE: MÉTODOS DE IMAGEM</vt:lpstr>
      <vt:lpstr>MÉTODOS DE IMAGEM- CEREBRAL</vt:lpstr>
      <vt:lpstr>TC: isquemia x hemorragia</vt:lpstr>
      <vt:lpstr>INFARTO X HEMORRAGIA</vt:lpstr>
      <vt:lpstr>Apresentação do PowerPoint</vt:lpstr>
      <vt:lpstr>“DOT SIGNAL”</vt:lpstr>
      <vt:lpstr>ACHADOS DO AVCi antigo</vt:lpstr>
      <vt:lpstr>RM – T2    RM-FLAIR </vt:lpstr>
      <vt:lpstr>RM-DWI ( imagem ponderada de difusão)</vt:lpstr>
      <vt:lpstr>MÉTODOS DE IMAGEM-VASCULAR</vt:lpstr>
      <vt:lpstr>Apresentação do PowerPoint</vt:lpstr>
      <vt:lpstr>CUIDADOS E TRATAMENTO DE COMPLICAÇÕES</vt:lpstr>
      <vt:lpstr>MONITORAMENTO CARDÍACO</vt:lpstr>
      <vt:lpstr>CONTROLE DA PA</vt:lpstr>
      <vt:lpstr>Apresentação do PowerPoint</vt:lpstr>
      <vt:lpstr>CONTROLE DA PA</vt:lpstr>
      <vt:lpstr>SUPORTE RESPIRATÓRIO</vt:lpstr>
      <vt:lpstr>CONTENDO A HIPERTEMIA</vt:lpstr>
      <vt:lpstr>VOLEMIA E ARRITMIA CARDÍACA</vt:lpstr>
      <vt:lpstr>GLICEMIA</vt:lpstr>
      <vt:lpstr>Apresentação do PowerPoint</vt:lpstr>
      <vt:lpstr>Apresentação do PowerPoint</vt:lpstr>
      <vt:lpstr>Fibrinólise intravenosa</vt:lpstr>
      <vt:lpstr>Intervenções endovasculares</vt:lpstr>
      <vt:lpstr>Anticoagulantes</vt:lpstr>
      <vt:lpstr>Tratamento – Antiagregantes Plaquetários</vt:lpstr>
      <vt:lpstr>Apresentação do PowerPoint</vt:lpstr>
      <vt:lpstr>Tratamento – Volume, Vasodilatação e Hipertensão induzida</vt:lpstr>
      <vt:lpstr>Tratamento – Neuroproteção</vt:lpstr>
      <vt:lpstr>Intervenções Cirúrgicas</vt:lpstr>
      <vt:lpstr>Recomendações e Reabilitação</vt:lpstr>
      <vt:lpstr>Admissão hospitalar e cuidados gerais (após hospitalização)</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DIAGNÓSTICO PRECOCE: MÉTODOS DE IMAGEM</dc:title>
  <dc:creator>MIRIANE</dc:creator>
  <cp:lastModifiedBy>Escritório</cp:lastModifiedBy>
  <cp:revision>8</cp:revision>
  <dcterms:created xsi:type="dcterms:W3CDTF">2014-10-12T12:38:29Z</dcterms:created>
  <dcterms:modified xsi:type="dcterms:W3CDTF">2015-01-16T01:59:43Z</dcterms:modified>
</cp:coreProperties>
</file>