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6A9F-161C-4B88-B27E-5E4640387C30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EC63-288D-431F-8936-261FBF1115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578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AA17A1A6-09FB-4A81-94BC-229854DAF3AD}" type="slidenum">
              <a:rPr lang="pt-BR" smtClean="0"/>
              <a:pPr defTabSz="392477"/>
              <a:t>36</a:t>
            </a:fld>
            <a:endParaRPr lang="pt-BR" dirty="0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EB635677-0453-4F46-8D2C-79D031DAE9B1}" type="slidenum">
              <a:rPr lang="pt-BR" smtClean="0"/>
              <a:pPr defTabSz="392477"/>
              <a:t>37</a:t>
            </a:fld>
            <a:endParaRPr lang="pt-BR" dirty="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29179880-A5D9-4FA3-B32A-3ABA33BF4AA4}" type="slidenum">
              <a:rPr lang="pt-BR" smtClean="0"/>
              <a:pPr defTabSz="392477"/>
              <a:t>38</a:t>
            </a:fld>
            <a:endParaRPr lang="pt-BR" dirty="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5669CC69-0351-4047-9E64-BB097ABB377E}" type="slidenum">
              <a:rPr lang="pt-BR" smtClean="0"/>
              <a:pPr defTabSz="392477"/>
              <a:t>39</a:t>
            </a:fld>
            <a:endParaRPr lang="pt-BR" dirty="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8E8BCC0A-4478-4C4B-947E-26D48C230DAD}" type="slidenum">
              <a:rPr lang="pt-BR" smtClean="0"/>
              <a:pPr defTabSz="392477"/>
              <a:t>40</a:t>
            </a:fld>
            <a:endParaRPr lang="pt-BR" dirty="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6501BEA8-1A76-4240-9508-06C519A4E015}" type="slidenum">
              <a:rPr lang="pt-BR" smtClean="0"/>
              <a:pPr defTabSz="392477"/>
              <a:t>41</a:t>
            </a:fld>
            <a:endParaRPr lang="pt-BR" dirty="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921A674C-431B-496F-AFD7-D44088ECA7CD}" type="slidenum">
              <a:rPr lang="pt-BR" smtClean="0"/>
              <a:pPr defTabSz="392477"/>
              <a:t>42</a:t>
            </a:fld>
            <a:endParaRPr lang="pt-BR" dirty="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7ECD1F38-4705-4167-A99D-AA17B742399E}" type="slidenum">
              <a:rPr lang="pt-BR" smtClean="0"/>
              <a:pPr defTabSz="392477"/>
              <a:t>43</a:t>
            </a:fld>
            <a:endParaRPr lang="pt-BR" dirty="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defTabSz="392477"/>
            <a:fld id="{D0C58542-62B7-49BA-AE74-E04C7AF2D752}" type="slidenum">
              <a:rPr lang="pt-BR" smtClean="0"/>
              <a:pPr defTabSz="392477"/>
              <a:t>44</a:t>
            </a:fld>
            <a:endParaRPr lang="pt-BR" dirty="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43CF-8DDB-4E81-A2BD-5A436915F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F9C7D6-AEC6-49DC-976D-0AF2E2EF7025}" type="datetimeFigureOut">
              <a:rPr lang="pt-BR" smtClean="0"/>
              <a:pPr/>
              <a:t>29/7/2013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AA1581-F204-4A9A-9FE7-C4F0FFCF5FDA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spitalsiriolibanes.org.br/sociedade-beneficente-senhoras/Documents/protocolos-institucionais/protocolo-AVC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Acidente Vascular Cerebral Isquêmico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Turma XLIV – Medicina FAMEMA</a:t>
            </a:r>
          </a:p>
          <a:p>
            <a:r>
              <a:rPr lang="pt-BR" dirty="0" smtClean="0"/>
              <a:t>Luís Eduardo Santos</a:t>
            </a:r>
          </a:p>
          <a:p>
            <a:r>
              <a:rPr lang="pt-BR" dirty="0" smtClean="0"/>
              <a:t>Mariana </a:t>
            </a:r>
            <a:r>
              <a:rPr lang="pt-BR" dirty="0" err="1" smtClean="0"/>
              <a:t>Cincerre</a:t>
            </a:r>
            <a:r>
              <a:rPr lang="pt-BR" dirty="0" smtClean="0"/>
              <a:t> Paulino</a:t>
            </a:r>
          </a:p>
          <a:p>
            <a:r>
              <a:rPr lang="pt-BR" dirty="0" smtClean="0"/>
              <a:t>Priscila Castro</a:t>
            </a:r>
          </a:p>
          <a:p>
            <a:r>
              <a:rPr lang="pt-BR" dirty="0" smtClean="0"/>
              <a:t>Raquel Souza de Oliveira</a:t>
            </a:r>
          </a:p>
          <a:p>
            <a:r>
              <a:rPr lang="pt-BR" dirty="0" smtClean="0"/>
              <a:t>Vinícius Pilão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b="1" dirty="0" smtClean="0">
                <a:solidFill>
                  <a:schemeClr val="accent3"/>
                </a:solidFill>
                <a:sym typeface="Wingdings"/>
              </a:rPr>
              <a:t>Território </a:t>
            </a:r>
            <a:r>
              <a:rPr lang="pt-BR" b="1" dirty="0" err="1" smtClean="0">
                <a:solidFill>
                  <a:schemeClr val="accent3"/>
                </a:solidFill>
                <a:sym typeface="Wingdings"/>
              </a:rPr>
              <a:t>vertebrobasilar</a:t>
            </a:r>
            <a:r>
              <a:rPr lang="pt-BR" dirty="0" smtClean="0">
                <a:sym typeface="Wingdings"/>
              </a:rPr>
              <a:t>(responsável pela irrigação do </a:t>
            </a:r>
            <a:r>
              <a:rPr lang="pt-BR" dirty="0" smtClean="0">
                <a:sym typeface="Wingdings"/>
              </a:rPr>
              <a:t>1/3 posterior </a:t>
            </a:r>
            <a:r>
              <a:rPr lang="pt-BR" dirty="0" smtClean="0">
                <a:sym typeface="Wingdings"/>
              </a:rPr>
              <a:t>do encéfalo, incluindo cerebelo,bulbo e tronco cerebral)</a:t>
            </a:r>
          </a:p>
          <a:p>
            <a:pPr algn="just"/>
            <a:r>
              <a:rPr lang="pt-BR" dirty="0" err="1" smtClean="0">
                <a:sym typeface="Wingdings"/>
              </a:rPr>
              <a:t>Ataxia</a:t>
            </a:r>
            <a:endParaRPr lang="pt-BR" dirty="0" smtClean="0">
              <a:sym typeface="Wingdings"/>
            </a:endParaRPr>
          </a:p>
          <a:p>
            <a:pPr algn="just"/>
            <a:r>
              <a:rPr lang="pt-BR" dirty="0" smtClean="0">
                <a:sym typeface="Wingdings"/>
              </a:rPr>
              <a:t>Vertigem</a:t>
            </a:r>
          </a:p>
          <a:p>
            <a:pPr algn="just"/>
            <a:r>
              <a:rPr lang="pt-BR" dirty="0" err="1" smtClean="0">
                <a:sym typeface="Wingdings"/>
              </a:rPr>
              <a:t>Disfagia</a:t>
            </a:r>
            <a:endParaRPr lang="pt-BR" dirty="0" smtClean="0">
              <a:sym typeface="Wingdings"/>
            </a:endParaRPr>
          </a:p>
          <a:p>
            <a:pPr algn="just"/>
            <a:r>
              <a:rPr lang="pt-BR" dirty="0" smtClean="0">
                <a:sym typeface="Wingdings"/>
              </a:rPr>
              <a:t>Distúrbio visual</a:t>
            </a:r>
          </a:p>
          <a:p>
            <a:pPr algn="just"/>
            <a:r>
              <a:rPr lang="pt-BR" dirty="0" smtClean="0">
                <a:sym typeface="Wingdings"/>
              </a:rPr>
              <a:t>Distúrbio respiratório</a:t>
            </a:r>
          </a:p>
          <a:p>
            <a:pPr algn="just"/>
            <a:r>
              <a:rPr lang="pt-BR" dirty="0" smtClean="0">
                <a:sym typeface="Wingdings"/>
              </a:rPr>
              <a:t>Cefaleia</a:t>
            </a:r>
          </a:p>
          <a:p>
            <a:pPr algn="just"/>
            <a:r>
              <a:rPr lang="pt-BR" dirty="0" smtClean="0">
                <a:sym typeface="Wingdings"/>
              </a:rPr>
              <a:t>Distúrbio de consciência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Clínico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1934" y="1935163"/>
            <a:ext cx="4420132" cy="4389437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História clínica: </a:t>
            </a:r>
            <a:r>
              <a:rPr lang="pt-BR" dirty="0" smtClean="0"/>
              <a:t>como se deu o início do quadro</a:t>
            </a:r>
            <a:r>
              <a:rPr lang="pt-BR" dirty="0" smtClean="0"/>
              <a:t>, os </a:t>
            </a:r>
            <a:r>
              <a:rPr lang="pt-BR" dirty="0" smtClean="0"/>
              <a:t>antecedentes(história familiar</a:t>
            </a:r>
            <a:r>
              <a:rPr lang="pt-BR" dirty="0" smtClean="0"/>
              <a:t>, fatores </a:t>
            </a:r>
            <a:r>
              <a:rPr lang="pt-BR" dirty="0" smtClean="0"/>
              <a:t>de risco).</a:t>
            </a:r>
          </a:p>
          <a:p>
            <a:r>
              <a:rPr lang="pt-BR" b="1" dirty="0" smtClean="0">
                <a:solidFill>
                  <a:schemeClr val="accent3"/>
                </a:solidFill>
              </a:rPr>
              <a:t>Exame clínico</a:t>
            </a:r>
            <a:r>
              <a:rPr lang="pt-BR" b="1" dirty="0" smtClean="0">
                <a:solidFill>
                  <a:schemeClr val="accent3"/>
                </a:solidFill>
              </a:rPr>
              <a:t>: </a:t>
            </a:r>
            <a:r>
              <a:rPr lang="pt-BR" dirty="0" smtClean="0"/>
              <a:t>acurado</a:t>
            </a:r>
            <a:r>
              <a:rPr lang="pt-BR" b="1" dirty="0" smtClean="0">
                <a:solidFill>
                  <a:schemeClr val="accent3"/>
                </a:solidFill>
              </a:rPr>
              <a:t> </a:t>
            </a:r>
            <a:r>
              <a:rPr lang="pt-BR" dirty="0" smtClean="0"/>
              <a:t>que deve incluir exame vascular periférico, e ausculta dos vasos do pescoço.</a:t>
            </a:r>
          </a:p>
          <a:p>
            <a:r>
              <a:rPr lang="pt-BR" b="1" dirty="0" smtClean="0">
                <a:solidFill>
                  <a:schemeClr val="accent3"/>
                </a:solidFill>
              </a:rPr>
              <a:t>Exames de sangue: </a:t>
            </a:r>
            <a:r>
              <a:rPr lang="pt-BR" dirty="0" smtClean="0"/>
              <a:t>glicemia</a:t>
            </a:r>
            <a:r>
              <a:rPr lang="pt-BR" b="1" dirty="0" smtClean="0">
                <a:solidFill>
                  <a:schemeClr val="accent3"/>
                </a:solidFill>
              </a:rPr>
              <a:t> </a:t>
            </a:r>
            <a:r>
              <a:rPr lang="pt-BR" dirty="0" smtClean="0"/>
              <a:t>sérica, hemograma completo com plaquetas, eletrólitos, creatinina, Tempo de </a:t>
            </a:r>
            <a:r>
              <a:rPr lang="pt-BR" dirty="0" err="1" smtClean="0"/>
              <a:t>Protrombina</a:t>
            </a:r>
            <a:r>
              <a:rPr lang="pt-BR" dirty="0" smtClean="0"/>
              <a:t>, Tempo de tromboplastina parcial ativado.</a:t>
            </a:r>
          </a:p>
          <a:p>
            <a:r>
              <a:rPr lang="pt-BR" b="1" dirty="0" smtClean="0">
                <a:solidFill>
                  <a:schemeClr val="accent3"/>
                </a:solidFill>
              </a:rPr>
              <a:t>Exames de imagem: </a:t>
            </a:r>
            <a:r>
              <a:rPr lang="pt-BR" dirty="0" smtClean="0"/>
              <a:t>tomografia  computadorizada (TC), e </a:t>
            </a:r>
            <a:r>
              <a:rPr lang="pt-BR" dirty="0" smtClean="0"/>
              <a:t>ressonância nuclear magnética(RNM) </a:t>
            </a:r>
            <a:r>
              <a:rPr lang="pt-BR" dirty="0" err="1" smtClean="0"/>
              <a:t>cranio-encefálica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Trombolíticos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 smtClean="0"/>
              <a:t>Agem no </a:t>
            </a:r>
            <a:r>
              <a:rPr lang="pt-BR" dirty="0" err="1" smtClean="0"/>
              <a:t>plasminogênio</a:t>
            </a:r>
            <a:r>
              <a:rPr lang="pt-BR" dirty="0" smtClean="0"/>
              <a:t> em sua transformação em </a:t>
            </a:r>
            <a:r>
              <a:rPr lang="pt-BR" dirty="0" err="1" smtClean="0"/>
              <a:t>plasmina</a:t>
            </a:r>
            <a:r>
              <a:rPr lang="pt-BR" dirty="0" smtClean="0"/>
              <a:t>. Esta tem capacidade de degradar fibrina em compostos solúveis. </a:t>
            </a:r>
          </a:p>
          <a:p>
            <a:r>
              <a:rPr lang="pt-BR" dirty="0" smtClean="0"/>
              <a:t>São, portanto, fibrinolíticos.</a:t>
            </a:r>
          </a:p>
          <a:p>
            <a:r>
              <a:rPr lang="pt-BR" dirty="0" smtClean="0"/>
              <a:t>Atualmente existem seis tipos disponíveis para uso clínico e são divididos em </a:t>
            </a:r>
            <a:r>
              <a:rPr lang="pt-BR" dirty="0" err="1" smtClean="0"/>
              <a:t>não-fibrino</a:t>
            </a:r>
            <a:r>
              <a:rPr lang="pt-BR" dirty="0" smtClean="0"/>
              <a:t> específicos e </a:t>
            </a:r>
            <a:r>
              <a:rPr lang="pt-BR" dirty="0" err="1" smtClean="0"/>
              <a:t>fibrinoespecíficos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Não-fibrinoespecíficos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60848"/>
            <a:ext cx="8229600" cy="4608231"/>
          </a:xfrm>
        </p:spPr>
        <p:txBody>
          <a:bodyPr>
            <a:normAutofit/>
          </a:bodyPr>
          <a:lstStyle/>
          <a:p>
            <a:r>
              <a:rPr lang="pt-BR" dirty="0" err="1" smtClean="0"/>
              <a:t>Estreptoquinase</a:t>
            </a:r>
            <a:r>
              <a:rPr lang="pt-BR" dirty="0"/>
              <a:t> </a:t>
            </a:r>
            <a:r>
              <a:rPr lang="pt-BR" dirty="0" smtClean="0"/>
              <a:t>(SK)</a:t>
            </a:r>
          </a:p>
          <a:p>
            <a:r>
              <a:rPr lang="pt-BR" dirty="0" err="1" smtClean="0"/>
              <a:t>Anistreplase</a:t>
            </a:r>
            <a:r>
              <a:rPr lang="pt-BR" dirty="0" smtClean="0"/>
              <a:t> (Ativador do complexo </a:t>
            </a:r>
            <a:r>
              <a:rPr lang="pt-BR" dirty="0" err="1" smtClean="0"/>
              <a:t>plasminogênio-estreptoquinase</a:t>
            </a:r>
            <a:r>
              <a:rPr lang="pt-BR" dirty="0" smtClean="0"/>
              <a:t> sem </a:t>
            </a:r>
            <a:r>
              <a:rPr lang="pt-BR" dirty="0" err="1" smtClean="0"/>
              <a:t>acilação</a:t>
            </a:r>
            <a:r>
              <a:rPr lang="pt-BR" dirty="0" smtClean="0"/>
              <a:t> – APSAC)</a:t>
            </a:r>
          </a:p>
          <a:p>
            <a:r>
              <a:rPr lang="pt-BR" dirty="0" smtClean="0"/>
              <a:t>Ativador do </a:t>
            </a:r>
            <a:r>
              <a:rPr lang="pt-BR" dirty="0" err="1" smtClean="0"/>
              <a:t>plasminogênio</a:t>
            </a:r>
            <a:r>
              <a:rPr lang="pt-BR" dirty="0" smtClean="0"/>
              <a:t> tipo </a:t>
            </a:r>
            <a:r>
              <a:rPr lang="pt-BR" dirty="0" err="1" smtClean="0"/>
              <a:t>uroquinase</a:t>
            </a:r>
            <a:r>
              <a:rPr lang="pt-BR" dirty="0" smtClean="0"/>
              <a:t> de cadeia única (</a:t>
            </a:r>
            <a:r>
              <a:rPr lang="pt-BR" dirty="0" err="1" smtClean="0"/>
              <a:t>scu-PA</a:t>
            </a:r>
            <a:r>
              <a:rPr lang="pt-BR" dirty="0" smtClean="0"/>
              <a:t>)</a:t>
            </a:r>
          </a:p>
          <a:p>
            <a:r>
              <a:rPr lang="pt-BR" dirty="0" smtClean="0"/>
              <a:t>Induzem a geração de grande quantidade de </a:t>
            </a:r>
            <a:r>
              <a:rPr lang="pt-BR" dirty="0" err="1" smtClean="0"/>
              <a:t>plasmina</a:t>
            </a:r>
            <a:r>
              <a:rPr lang="pt-BR" dirty="0" smtClean="0"/>
              <a:t> sistêmica.</a:t>
            </a:r>
          </a:p>
          <a:p>
            <a:r>
              <a:rPr lang="pt-BR" dirty="0" smtClean="0"/>
              <a:t>Há degradação de várias proteínas plasmáticas como fibrinogênio, fatores V, VIII, XII da coagulação e fator de </a:t>
            </a:r>
            <a:r>
              <a:rPr lang="pt-BR" dirty="0" smtClean="0"/>
              <a:t>V</a:t>
            </a:r>
            <a:r>
              <a:rPr lang="pt-BR" dirty="0" smtClean="0"/>
              <a:t>on </a:t>
            </a:r>
            <a:r>
              <a:rPr lang="pt-BR" dirty="0" err="1" smtClean="0"/>
              <a:t>Willebrand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Fibrinoespecíficos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54300"/>
          </a:xfrm>
        </p:spPr>
        <p:txBody>
          <a:bodyPr/>
          <a:lstStyle/>
          <a:p>
            <a:r>
              <a:rPr lang="pt-BR" dirty="0" smtClean="0"/>
              <a:t>Ativador tecidual do </a:t>
            </a:r>
            <a:r>
              <a:rPr lang="pt-BR" dirty="0" err="1" smtClean="0"/>
              <a:t>plasminogênio</a:t>
            </a:r>
            <a:r>
              <a:rPr lang="pt-BR" dirty="0" smtClean="0"/>
              <a:t> (</a:t>
            </a:r>
            <a:r>
              <a:rPr lang="pt-BR" dirty="0" err="1" smtClean="0"/>
              <a:t>t-PA</a:t>
            </a:r>
            <a:r>
              <a:rPr lang="pt-BR" dirty="0" smtClean="0"/>
              <a:t>/ </a:t>
            </a:r>
            <a:r>
              <a:rPr lang="pt-BR" dirty="0" err="1" smtClean="0"/>
              <a:t>Alteplase</a:t>
            </a:r>
            <a:r>
              <a:rPr lang="pt-BR" dirty="0" smtClean="0"/>
              <a:t>) e sua forma recombinante (rt-PA)</a:t>
            </a:r>
          </a:p>
          <a:p>
            <a:r>
              <a:rPr lang="pt-BR" dirty="0" smtClean="0"/>
              <a:t>Ativador do </a:t>
            </a:r>
            <a:r>
              <a:rPr lang="pt-BR" dirty="0" err="1" smtClean="0"/>
              <a:t>plasminogênio</a:t>
            </a:r>
            <a:r>
              <a:rPr lang="pt-BR" dirty="0" smtClean="0"/>
              <a:t> do tipo </a:t>
            </a:r>
            <a:r>
              <a:rPr lang="pt-BR" dirty="0" err="1" smtClean="0"/>
              <a:t>uroquinase</a:t>
            </a:r>
            <a:r>
              <a:rPr lang="pt-BR" dirty="0" smtClean="0"/>
              <a:t> de cadeia dupla (tcu-PA).</a:t>
            </a:r>
          </a:p>
          <a:p>
            <a:r>
              <a:rPr lang="pt-BR" dirty="0" smtClean="0"/>
              <a:t>São mais potentes na presença de fibrina, portanto são mais ativas sobre a </a:t>
            </a:r>
            <a:r>
              <a:rPr lang="pt-BR" dirty="0" err="1" smtClean="0"/>
              <a:t>plasmina</a:t>
            </a:r>
            <a:r>
              <a:rPr lang="pt-BR" dirty="0" smtClean="0"/>
              <a:t> ligada à fibrina que sobre a plasmática. Por isso são chamadas de “seletivas de coágulos”.</a:t>
            </a:r>
          </a:p>
          <a:p>
            <a:r>
              <a:rPr lang="pt-BR" dirty="0" smtClean="0"/>
              <a:t>Além disso, a </a:t>
            </a:r>
            <a:r>
              <a:rPr lang="pt-BR" dirty="0" err="1" smtClean="0"/>
              <a:t>plasmina</a:t>
            </a:r>
            <a:r>
              <a:rPr lang="pt-BR" dirty="0" smtClean="0"/>
              <a:t> ligada à fibrina fica protegida da ação da a₂-</a:t>
            </a:r>
            <a:r>
              <a:rPr lang="pt-BR" dirty="0" err="1" smtClean="0"/>
              <a:t>antiplasmina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r>
              <a:rPr lang="pt-BR" dirty="0" err="1" smtClean="0"/>
              <a:t>Estreptoquinase</a:t>
            </a:r>
            <a:r>
              <a:rPr lang="pt-BR" dirty="0" smtClean="0"/>
              <a:t> (SK)</a:t>
            </a:r>
          </a:p>
          <a:p>
            <a:r>
              <a:rPr lang="pt-BR" dirty="0" smtClean="0"/>
              <a:t>Obtida a partir de culturas de </a:t>
            </a:r>
            <a:r>
              <a:rPr lang="pt-BR" dirty="0" smtClean="0"/>
              <a:t>estreptococos </a:t>
            </a:r>
            <a:r>
              <a:rPr lang="pt-BR" dirty="0" smtClean="0"/>
              <a:t>beta-hemolíticos.</a:t>
            </a:r>
          </a:p>
          <a:p>
            <a:r>
              <a:rPr lang="pt-BR" dirty="0" smtClean="0"/>
              <a:t>Pode causar reações alérgicas (tremores vermelhidão da pele e/ou </a:t>
            </a:r>
            <a:r>
              <a:rPr lang="pt-BR" dirty="0" err="1" smtClean="0"/>
              <a:t>pirexia</a:t>
            </a:r>
            <a:r>
              <a:rPr lang="pt-BR" dirty="0" smtClean="0"/>
              <a:t> podem ocorrer em até 10% dos pacientes tratados).</a:t>
            </a:r>
          </a:p>
          <a:p>
            <a:r>
              <a:rPr lang="pt-BR" dirty="0" smtClean="0"/>
              <a:t>A eficácia do tratamento não é atrapalhada pela reação alérgica, mas seu uso deve ser evitado por período de 1 a 2 anos.</a:t>
            </a:r>
          </a:p>
          <a:p>
            <a:r>
              <a:rPr lang="pt-BR" dirty="0" smtClean="0"/>
              <a:t>Também podem ocorrer hipotensão e sangramentos.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5014910"/>
          </a:xfrm>
        </p:spPr>
        <p:txBody>
          <a:bodyPr/>
          <a:lstStyle/>
          <a:p>
            <a:r>
              <a:rPr lang="pt-BR" dirty="0" smtClean="0"/>
              <a:t>rt-PA</a:t>
            </a:r>
            <a:endParaRPr lang="pt-BR" dirty="0" smtClean="0"/>
          </a:p>
          <a:p>
            <a:r>
              <a:rPr lang="pt-BR" dirty="0" smtClean="0"/>
              <a:t>Ativador direto do </a:t>
            </a:r>
            <a:r>
              <a:rPr lang="pt-BR" dirty="0" err="1" smtClean="0"/>
              <a:t>plasminogênio</a:t>
            </a:r>
            <a:r>
              <a:rPr lang="pt-BR" dirty="0" smtClean="0"/>
              <a:t>. Sem </a:t>
            </a:r>
            <a:r>
              <a:rPr lang="pt-BR" dirty="0" err="1" smtClean="0"/>
              <a:t>imunogenicidade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Principal </a:t>
            </a:r>
            <a:r>
              <a:rPr lang="pt-BR" dirty="0" smtClean="0"/>
              <a:t>complicação : risco de sangramento.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smtClean="0"/>
              <a:t>SUS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Antiagregantes</a:t>
            </a:r>
            <a:r>
              <a:rPr lang="pt-BR" dirty="0" smtClean="0"/>
              <a:t> </a:t>
            </a:r>
            <a:r>
              <a:rPr lang="pt-BR" dirty="0" err="1" smtClean="0"/>
              <a:t>Plaquetários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São agentes diversos, que têm em comum a propriedade de inibir a formação do trombo, sem interferir de forma significativa nos demais segmentos da coagulação.</a:t>
            </a:r>
          </a:p>
          <a:p>
            <a:pPr algn="just"/>
            <a:r>
              <a:rPr lang="pt-BR" dirty="0" smtClean="0"/>
              <a:t>Promovem a inibição das funções </a:t>
            </a:r>
            <a:r>
              <a:rPr lang="pt-BR" dirty="0" err="1" smtClean="0"/>
              <a:t>plaquetárias</a:t>
            </a:r>
            <a:r>
              <a:rPr lang="pt-BR" dirty="0" smtClean="0"/>
              <a:t> como </a:t>
            </a:r>
            <a:r>
              <a:rPr lang="pt-BR" dirty="0" err="1" smtClean="0"/>
              <a:t>adesividade</a:t>
            </a:r>
            <a:r>
              <a:rPr lang="pt-BR" dirty="0" smtClean="0"/>
              <a:t> e agregação, inibem a reação de liberação ou secreção das plaquetas, reduzem os agregados </a:t>
            </a:r>
            <a:r>
              <a:rPr lang="pt-BR" dirty="0" err="1" smtClean="0"/>
              <a:t>plaquetários</a:t>
            </a:r>
            <a:r>
              <a:rPr lang="pt-BR" dirty="0" smtClean="0"/>
              <a:t> circulantes e inibem a formação do trombo, induzido predominantemente por plaquetas.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pt-BR" dirty="0" smtClean="0"/>
              <a:t>Atuam na: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Via do ácido </a:t>
            </a:r>
            <a:r>
              <a:rPr lang="pt-BR" dirty="0" err="1" smtClean="0"/>
              <a:t>aracdônico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Aumento do AMP cíclico </a:t>
            </a:r>
            <a:r>
              <a:rPr lang="pt-BR" dirty="0" err="1" smtClean="0"/>
              <a:t>plaquetário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Inibição do ADP e da ligação do fibrinogênio com receptores das glicoproteínas </a:t>
            </a:r>
            <a:r>
              <a:rPr lang="pt-BR" dirty="0" err="1" smtClean="0"/>
              <a:t>IIb</a:t>
            </a:r>
            <a:r>
              <a:rPr lang="pt-BR" dirty="0" smtClean="0"/>
              <a:t>/</a:t>
            </a:r>
            <a:r>
              <a:rPr lang="pt-BR" dirty="0" err="1" smtClean="0"/>
              <a:t>IIIa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Antagonistas dos receptores das glicoproteínas </a:t>
            </a:r>
            <a:r>
              <a:rPr lang="pt-BR" dirty="0" err="1" smtClean="0"/>
              <a:t>IIb</a:t>
            </a:r>
            <a:r>
              <a:rPr lang="pt-BR" dirty="0" smtClean="0"/>
              <a:t>/</a:t>
            </a:r>
            <a:r>
              <a:rPr lang="pt-BR" dirty="0" err="1" smtClean="0"/>
              <a:t>IIIa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Inibidores de agonistas específicos.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922115"/>
          </a:xfrm>
        </p:spPr>
        <p:txBody>
          <a:bodyPr>
            <a:normAutofit/>
          </a:bodyPr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Uma manifestação clínica e/ou anatomopatológica,em razão de um comprometimento da circulação cerebral(tratado de clinica medica </a:t>
            </a:r>
            <a:r>
              <a:rPr lang="pt-BR" dirty="0" smtClean="0"/>
              <a:t>2ª </a:t>
            </a:r>
            <a:r>
              <a:rPr lang="pt-BR" dirty="0" smtClean="0"/>
              <a:t>edição).</a:t>
            </a:r>
          </a:p>
          <a:p>
            <a:pPr algn="just"/>
            <a:r>
              <a:rPr lang="pt-BR" dirty="0" smtClean="0"/>
              <a:t>“Grupo de doenças que apresentam início abrupto e provocam danos neurológicos” (Cecil, 23ª ed.).</a:t>
            </a:r>
          </a:p>
          <a:p>
            <a:pPr algn="just"/>
            <a:r>
              <a:rPr lang="pt-BR" dirty="0" smtClean="0"/>
              <a:t>O acidente vascular cerebral (AVC) define-se como um déficit neurológico súbito motivado por isquemia ou hemorragia no sistema nervoso central (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stroke</a:t>
            </a:r>
            <a:r>
              <a:rPr lang="pt-BR" dirty="0" smtClean="0"/>
              <a:t> </a:t>
            </a:r>
            <a:r>
              <a:rPr lang="pt-BR" dirty="0" err="1" smtClean="0"/>
              <a:t>iniciative</a:t>
            </a:r>
            <a:r>
              <a:rPr lang="pt-BR" dirty="0" smtClean="0"/>
              <a:t> 2003).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Aspirina - AAS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Seu principal mecanismo de ação é a inibição irreversível da atividade das isoenzimas </a:t>
            </a:r>
            <a:r>
              <a:rPr lang="pt-BR" dirty="0" err="1" smtClean="0"/>
              <a:t>cicloxigenase</a:t>
            </a:r>
            <a:r>
              <a:rPr lang="pt-BR" dirty="0" smtClean="0"/>
              <a:t> - COX 1 (plaquetas, estômago e rim) e COX 2 (SNC, traqueia, rim, células endoteliais, testículos, ovários </a:t>
            </a:r>
            <a:r>
              <a:rPr lang="pt-BR" dirty="0" err="1" smtClean="0"/>
              <a:t>etc</a:t>
            </a:r>
            <a:r>
              <a:rPr lang="pt-BR" dirty="0" smtClean="0"/>
              <a:t>), que propiciam a transformação do ácido </a:t>
            </a:r>
            <a:r>
              <a:rPr lang="pt-BR" dirty="0" err="1" smtClean="0"/>
              <a:t>aracdônico</a:t>
            </a:r>
            <a:r>
              <a:rPr lang="pt-BR" dirty="0" smtClean="0"/>
              <a:t> em PGH2, que é o precursor imediato da PGD2, PGE2, PGF2a, PGI2 e TXA2, ocorrendo bloqueio da produção de </a:t>
            </a:r>
            <a:r>
              <a:rPr lang="pt-BR" dirty="0" err="1" smtClean="0"/>
              <a:t>tromboxane</a:t>
            </a:r>
            <a:r>
              <a:rPr lang="pt-BR" dirty="0" smtClean="0"/>
              <a:t> A2. </a:t>
            </a:r>
          </a:p>
          <a:p>
            <a:r>
              <a:rPr lang="pt-BR" dirty="0"/>
              <a:t>A</a:t>
            </a:r>
            <a:r>
              <a:rPr lang="pt-BR" dirty="0" smtClean="0"/>
              <a:t>s plaquetas produzem a PGH2 que é responsável pela liberação do </a:t>
            </a:r>
            <a:r>
              <a:rPr lang="pt-BR" dirty="0" err="1" smtClean="0"/>
              <a:t>tromboxane</a:t>
            </a:r>
            <a:r>
              <a:rPr lang="pt-BR" dirty="0" smtClean="0"/>
              <a:t> A2 (TXA2), um potente </a:t>
            </a:r>
            <a:r>
              <a:rPr lang="pt-BR" dirty="0" err="1" smtClean="0"/>
              <a:t>agregante</a:t>
            </a:r>
            <a:r>
              <a:rPr lang="pt-BR" dirty="0" smtClean="0"/>
              <a:t> </a:t>
            </a:r>
            <a:r>
              <a:rPr lang="pt-BR" dirty="0" err="1" smtClean="0"/>
              <a:t>plaquetário</a:t>
            </a:r>
            <a:r>
              <a:rPr lang="pt-BR" dirty="0" smtClean="0"/>
              <a:t> e vasoconstrictor. Este tem suas ações contrabalançadas pela liberação da </a:t>
            </a:r>
            <a:r>
              <a:rPr lang="pt-BR" dirty="0" err="1" smtClean="0"/>
              <a:t>prostaciclina</a:t>
            </a:r>
            <a:r>
              <a:rPr lang="pt-BR" dirty="0" smtClean="0"/>
              <a:t> (PGI2) das células endoteliais vasculares, produzindo vasodilatação e inibindo a agregação </a:t>
            </a:r>
            <a:r>
              <a:rPr lang="pt-BR" dirty="0" err="1" smtClean="0"/>
              <a:t>plaquetária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505475"/>
          </a:xfrm>
        </p:spPr>
        <p:txBody>
          <a:bodyPr>
            <a:normAutofit/>
          </a:bodyPr>
          <a:lstStyle/>
          <a:p>
            <a:r>
              <a:rPr lang="pt-BR" dirty="0" smtClean="0"/>
              <a:t> O TXA2 é por essência um derivado da COX-1 (plaqueta) e altamente sensível à ação do AAS, enquanto que a </a:t>
            </a:r>
            <a:r>
              <a:rPr lang="pt-BR" dirty="0" err="1" smtClean="0"/>
              <a:t>prostaciclina</a:t>
            </a:r>
            <a:r>
              <a:rPr lang="pt-BR" dirty="0" smtClean="0"/>
              <a:t> advém tanto da COX-1 (resposta de curta duração à estimulação de </a:t>
            </a:r>
            <a:r>
              <a:rPr lang="pt-BR" dirty="0" err="1" smtClean="0"/>
              <a:t>agonistas</a:t>
            </a:r>
            <a:r>
              <a:rPr lang="pt-BR" dirty="0" smtClean="0"/>
              <a:t> como a bradicinina) como da COX-2 (ação de longa duração em resposta ao estresse laminar de bainha que é insensível às doses convencionais da aspirina).</a:t>
            </a:r>
          </a:p>
          <a:p>
            <a:r>
              <a:rPr lang="pt-BR" dirty="0" smtClean="0"/>
              <a:t>Afeta </a:t>
            </a:r>
            <a:r>
              <a:rPr lang="pt-BR" dirty="0" smtClean="0"/>
              <a:t>a adesão </a:t>
            </a:r>
            <a:r>
              <a:rPr lang="pt-BR" dirty="0" err="1" smtClean="0"/>
              <a:t>plaquetária</a:t>
            </a:r>
            <a:r>
              <a:rPr lang="pt-BR" dirty="0" smtClean="0"/>
              <a:t> ao endotélio e à placa aterosclerótica, inibindo parcialmente a agregação induzida pela trombina, colágeno ou ácido araquidônico, bloqueando a produção </a:t>
            </a:r>
            <a:r>
              <a:rPr lang="pt-BR" dirty="0" err="1" smtClean="0"/>
              <a:t>plaquetária</a:t>
            </a:r>
            <a:r>
              <a:rPr lang="pt-BR" dirty="0" smtClean="0"/>
              <a:t> de </a:t>
            </a:r>
            <a:r>
              <a:rPr lang="pt-BR" dirty="0" err="1" smtClean="0"/>
              <a:t>diacilglicerol</a:t>
            </a:r>
            <a:r>
              <a:rPr lang="pt-BR" dirty="0" smtClean="0"/>
              <a:t>, ações que são menos duradouras que a inibição da </a:t>
            </a:r>
            <a:r>
              <a:rPr lang="pt-BR" dirty="0" err="1" smtClean="0"/>
              <a:t>ciclooxigenase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77483"/>
          </a:xfrm>
        </p:spPr>
        <p:txBody>
          <a:bodyPr>
            <a:normAutofit/>
          </a:bodyPr>
          <a:lstStyle/>
          <a:p>
            <a:r>
              <a:rPr lang="pt-BR" dirty="0"/>
              <a:t>P</a:t>
            </a:r>
            <a:r>
              <a:rPr lang="pt-BR" dirty="0" smtClean="0"/>
              <a:t>ermanece o papel trombogênico das plaquetas pela ativação de outras vias, o que explica tanto a manutenção da </a:t>
            </a:r>
            <a:r>
              <a:rPr lang="pt-BR" dirty="0" err="1" smtClean="0"/>
              <a:t>hemostasia</a:t>
            </a:r>
            <a:r>
              <a:rPr lang="pt-BR" dirty="0" smtClean="0"/>
              <a:t>, quanto a falha da profilaxia antitrombótica em alguns casos.</a:t>
            </a:r>
          </a:p>
          <a:p>
            <a:r>
              <a:rPr lang="pt-BR" dirty="0" smtClean="0"/>
              <a:t>O AAS bloqueia a síntese da PGI2 nas células endoteliais, promovendo a quebra de seu efeito inibidor da agregação e de adesão </a:t>
            </a:r>
            <a:r>
              <a:rPr lang="pt-BR" dirty="0" err="1" smtClean="0"/>
              <a:t>plaquetária</a:t>
            </a:r>
            <a:r>
              <a:rPr lang="pt-BR" dirty="0" smtClean="0"/>
              <a:t> e do efeito vasodilatador (efeito de menor duração, devido às células serem nucleadas e </a:t>
            </a:r>
            <a:r>
              <a:rPr lang="pt-BR" dirty="0" err="1" smtClean="0"/>
              <a:t>ressintetizarem</a:t>
            </a:r>
            <a:r>
              <a:rPr lang="pt-BR" dirty="0" smtClean="0"/>
              <a:t> a enzima).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Farmacocinética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Após sua ingestão, é completamente absorvida no estômago e porção superior do intestino delgado.</a:t>
            </a:r>
          </a:p>
          <a:p>
            <a:r>
              <a:rPr lang="pt-BR" dirty="0" smtClean="0"/>
              <a:t>Seu início de ação se faz entre 20 e 30 minutos, com pico de ação em uma a duas horas na preparação habitual e em três a quatro horas com as de revestimento entérico.</a:t>
            </a:r>
          </a:p>
          <a:p>
            <a:r>
              <a:rPr lang="pt-BR" dirty="0" smtClean="0"/>
              <a:t>Tem meia vida plasmática de 15 a 20 minutos.</a:t>
            </a:r>
          </a:p>
          <a:p>
            <a:r>
              <a:rPr lang="pt-BR" dirty="0" smtClean="0"/>
              <a:t>Seu efeito persiste pelo tempo de vida das plaquetas</a:t>
            </a:r>
          </a:p>
          <a:p>
            <a:r>
              <a:rPr lang="pt-BR" dirty="0" smtClean="0"/>
              <a:t>(10 dias) devido à inativação </a:t>
            </a:r>
            <a:r>
              <a:rPr lang="pt-BR" dirty="0" err="1" smtClean="0"/>
              <a:t>plaquetária</a:t>
            </a:r>
            <a:r>
              <a:rPr lang="pt-BR" dirty="0" smtClean="0"/>
              <a:t> irreversível da COX-1.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49491"/>
          </a:xfrm>
        </p:spPr>
        <p:txBody>
          <a:bodyPr>
            <a:normAutofit/>
          </a:bodyPr>
          <a:lstStyle/>
          <a:p>
            <a:r>
              <a:rPr lang="pt-BR" dirty="0" smtClean="0"/>
              <a:t>Após a absorção, são encontrados no sangue, na saliva, no líquido </a:t>
            </a:r>
            <a:r>
              <a:rPr lang="pt-BR" dirty="0" err="1" smtClean="0"/>
              <a:t>sinovial</a:t>
            </a:r>
            <a:r>
              <a:rPr lang="pt-BR" dirty="0" smtClean="0"/>
              <a:t> e cefalorraquidiano e na bile.</a:t>
            </a:r>
          </a:p>
          <a:p>
            <a:r>
              <a:rPr lang="pt-BR" dirty="0" smtClean="0"/>
              <a:t>No sangue sofre processo de hidrólise a ácido acético e ácido salicílico.</a:t>
            </a:r>
          </a:p>
          <a:p>
            <a:r>
              <a:rPr lang="pt-BR" dirty="0" smtClean="0"/>
              <a:t>Seus metabólitos são excretados pelos rins.</a:t>
            </a:r>
          </a:p>
          <a:p>
            <a:r>
              <a:rPr lang="pt-BR" dirty="0" smtClean="0"/>
              <a:t>A posologia varia de 50 a 1500 </a:t>
            </a:r>
            <a:r>
              <a:rPr lang="pt-BR" dirty="0" err="1" smtClean="0"/>
              <a:t>mg</a:t>
            </a:r>
            <a:r>
              <a:rPr lang="pt-BR" dirty="0" smtClean="0"/>
              <a:t>/dia, não havendo benefícios com as altas doses em relação à redução de risco de IAM e morte cardiovascular, aumentando os efeitos colaterais da mesma, especialmente os gastrointestinais.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77483"/>
          </a:xfrm>
        </p:spPr>
        <p:txBody>
          <a:bodyPr>
            <a:normAutofit/>
          </a:bodyPr>
          <a:lstStyle/>
          <a:p>
            <a:r>
              <a:rPr lang="pt-BR" dirty="0" smtClean="0"/>
              <a:t>As doses entre 75-325 </a:t>
            </a:r>
            <a:r>
              <a:rPr lang="pt-BR" dirty="0" err="1" smtClean="0"/>
              <a:t>mg</a:t>
            </a:r>
            <a:r>
              <a:rPr lang="pt-BR" dirty="0" smtClean="0"/>
              <a:t> são as mais empregadas, sendo que a manutenção com as baixas doses deve ser precedida de uma dose inicial de 160 a 325 </a:t>
            </a:r>
            <a:r>
              <a:rPr lang="pt-BR" dirty="0" err="1" smtClean="0"/>
              <a:t>mg</a:t>
            </a:r>
            <a:r>
              <a:rPr lang="pt-BR" dirty="0" smtClean="0"/>
              <a:t>, mastigada, para que obtenhamos os efeitos antiplaquetários requeridos.</a:t>
            </a:r>
          </a:p>
          <a:p>
            <a:r>
              <a:rPr lang="pt-BR" dirty="0" smtClean="0"/>
              <a:t>É descrita uma perda de resposta ao tratamento com aspirina ao longo do tempo, denominada como resistência à aspirina. Porém tanto o mecanismo quanto a relevância clínica da resistência deve ainda ser estabelecida.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Clínicas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SCA sem supra de ST: morte e IAM foram reduzidos de forma similar em quatro grandes estudos com as seguintes doses: 75 </a:t>
            </a:r>
            <a:r>
              <a:rPr lang="pt-BR" dirty="0" err="1" smtClean="0"/>
              <a:t>mg</a:t>
            </a:r>
            <a:r>
              <a:rPr lang="pt-BR" dirty="0" smtClean="0"/>
              <a:t>, 325 </a:t>
            </a:r>
            <a:r>
              <a:rPr lang="pt-BR" dirty="0" err="1" smtClean="0"/>
              <a:t>mg</a:t>
            </a:r>
            <a:r>
              <a:rPr lang="pt-BR" dirty="0" smtClean="0"/>
              <a:t>, 650 </a:t>
            </a:r>
            <a:r>
              <a:rPr lang="pt-BR" dirty="0" err="1" smtClean="0"/>
              <a:t>mg</a:t>
            </a:r>
            <a:r>
              <a:rPr lang="pt-BR" dirty="0" smtClean="0"/>
              <a:t> e 1300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</a:p>
          <a:p>
            <a:r>
              <a:rPr lang="pt-BR" dirty="0" smtClean="0"/>
              <a:t>Angina estável: redução de morte súbita e IAM com a dose de 75 </a:t>
            </a:r>
            <a:r>
              <a:rPr lang="pt-BR" dirty="0" err="1" smtClean="0"/>
              <a:t>mg</a:t>
            </a:r>
            <a:r>
              <a:rPr lang="pt-BR" dirty="0" smtClean="0"/>
              <a:t>.</a:t>
            </a:r>
          </a:p>
          <a:p>
            <a:r>
              <a:rPr lang="pt-BR" dirty="0" smtClean="0"/>
              <a:t>Revascularização miocárdica cirúrgica: redução da oclusão precoce com doses diárias de 100mg, 500 </a:t>
            </a:r>
            <a:r>
              <a:rPr lang="pt-BR" dirty="0" err="1" smtClean="0"/>
              <a:t>mg</a:t>
            </a:r>
            <a:r>
              <a:rPr lang="pt-BR" dirty="0" smtClean="0"/>
              <a:t> e 1500 </a:t>
            </a:r>
            <a:r>
              <a:rPr lang="pt-BR" dirty="0" err="1" smtClean="0"/>
              <a:t>mg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77483"/>
          </a:xfrm>
        </p:spPr>
        <p:txBody>
          <a:bodyPr>
            <a:normAutofit/>
          </a:bodyPr>
          <a:lstStyle/>
          <a:p>
            <a:r>
              <a:rPr lang="pt-BR" dirty="0" smtClean="0"/>
              <a:t>Profilaxia de trombos em pacientes com próteses valvares cardíacas recebendo warfarina concomitante, nas doses de 100 </a:t>
            </a:r>
            <a:r>
              <a:rPr lang="pt-BR" dirty="0" err="1" smtClean="0"/>
              <a:t>mg</a:t>
            </a:r>
            <a:r>
              <a:rPr lang="pt-BR" dirty="0" smtClean="0"/>
              <a:t>, 500 </a:t>
            </a:r>
            <a:r>
              <a:rPr lang="pt-BR" dirty="0" err="1" smtClean="0"/>
              <a:t>mg</a:t>
            </a:r>
            <a:r>
              <a:rPr lang="pt-BR" dirty="0" smtClean="0"/>
              <a:t> e 1500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</a:p>
          <a:p>
            <a:r>
              <a:rPr lang="pt-BR" dirty="0" smtClean="0"/>
              <a:t>Profilaxia de trombos em fístulas arteriovenosas de pacientes que realizam hemodiálise por longo tempo, na dose de 160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</a:p>
          <a:p>
            <a:r>
              <a:rPr lang="pt-BR" dirty="0" smtClean="0"/>
              <a:t>IAM: redução da mortalidade precoce (35 dias), reinfarto não fatal e AVE na dose de 162,5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</a:p>
          <a:p>
            <a:r>
              <a:rPr lang="pt-BR" dirty="0" smtClean="0"/>
              <a:t>Isquemia cerebral transitória em doses que variaram de 50mg a 1200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</a:p>
          <a:p>
            <a:r>
              <a:rPr lang="pt-BR" dirty="0" smtClean="0"/>
              <a:t>AVE isquêmica para diminuição da mortalidade e da recorrência de AVE nas doses de 160mg a 300 </a:t>
            </a:r>
            <a:r>
              <a:rPr lang="pt-BR" dirty="0" err="1" smtClean="0"/>
              <a:t>mg</a:t>
            </a:r>
            <a:r>
              <a:rPr lang="pt-BR" dirty="0" smtClean="0"/>
              <a:t>/dia.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Adversos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balanço entre o risco e o benefício da prevenção de oclusão vascular e o sangramento causado pelo uso de AAS está diretamente relacionado com o risco individual de trombose/hemorragia do paciente.</a:t>
            </a:r>
          </a:p>
          <a:p>
            <a:r>
              <a:rPr lang="pt-BR" dirty="0" smtClean="0"/>
              <a:t>Os efeitos deletérios gastrointestinais relacionam-se tanto com a inibição da COX-1 </a:t>
            </a:r>
            <a:r>
              <a:rPr lang="pt-BR" dirty="0" err="1" smtClean="0"/>
              <a:t>plaquetária</a:t>
            </a:r>
            <a:r>
              <a:rPr lang="pt-BR" dirty="0" smtClean="0"/>
              <a:t> quanto com a da mucosa gastrointestinal e o risco relativo de sangramento cresce à medida que as doses aumentam.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Inibidores Reversíveis da </a:t>
            </a:r>
            <a:r>
              <a:rPr lang="pt-BR" dirty="0" err="1" smtClean="0"/>
              <a:t>Ciclooxigenase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Sulfinpirazona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 smtClean="0"/>
              <a:t>Promove uma inibição competitiva e reversível da </a:t>
            </a:r>
            <a:r>
              <a:rPr lang="pt-BR" dirty="0" err="1" smtClean="0"/>
              <a:t>cicloxegenase</a:t>
            </a:r>
            <a:r>
              <a:rPr lang="pt-BR" dirty="0" smtClean="0"/>
              <a:t> </a:t>
            </a:r>
            <a:r>
              <a:rPr lang="pt-BR" dirty="0" err="1" smtClean="0"/>
              <a:t>plaquetária</a:t>
            </a:r>
            <a:r>
              <a:rPr lang="pt-BR" dirty="0" smtClean="0"/>
              <a:t> (COX1) com diminuição do TXA2 e mínimo efeito sobre a </a:t>
            </a:r>
            <a:r>
              <a:rPr lang="pt-BR" dirty="0" err="1" smtClean="0"/>
              <a:t>prostaciclina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dose diária de 800 </a:t>
            </a:r>
            <a:r>
              <a:rPr lang="pt-BR" dirty="0" err="1" smtClean="0"/>
              <a:t>mg</a:t>
            </a:r>
            <a:r>
              <a:rPr lang="pt-BR" dirty="0" smtClean="0"/>
              <a:t> deve ser dividida em 4 tomadas.</a:t>
            </a:r>
          </a:p>
          <a:p>
            <a:r>
              <a:rPr lang="pt-BR" dirty="0" smtClean="0"/>
              <a:t>Os grandes estudos realizados utilizando esta droga no IAM e na angina instável não foram positivos, provavelmente pelo fraco efeito inibitório da COX1.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 do AVC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Segundo o SUS, o AVC é a principal causa de mortes no país e a </a:t>
            </a:r>
            <a:r>
              <a:rPr lang="pt-BR" dirty="0" smtClean="0"/>
              <a:t>2ª </a:t>
            </a:r>
            <a:r>
              <a:rPr lang="pt-BR" dirty="0" smtClean="0"/>
              <a:t>maior causa no mundo.</a:t>
            </a:r>
          </a:p>
          <a:p>
            <a:pPr algn="just"/>
            <a:r>
              <a:rPr lang="pt-BR" dirty="0" smtClean="0"/>
              <a:t>Após sofrer um AVC, em 1 ano:</a:t>
            </a:r>
          </a:p>
          <a:p>
            <a:pPr algn="just">
              <a:buNone/>
            </a:pPr>
            <a:r>
              <a:rPr lang="pt-BR" dirty="0" smtClean="0"/>
              <a:t>	 31% óbito</a:t>
            </a:r>
          </a:p>
          <a:p>
            <a:pPr algn="just">
              <a:buNone/>
            </a:pPr>
            <a:r>
              <a:rPr lang="pt-BR" dirty="0" smtClean="0"/>
              <a:t>	28% déficit neurológico grave</a:t>
            </a:r>
          </a:p>
          <a:p>
            <a:pPr algn="just">
              <a:buNone/>
            </a:pPr>
            <a:r>
              <a:rPr lang="pt-BR" dirty="0" smtClean="0"/>
              <a:t>	11% invalidez moderada</a:t>
            </a:r>
          </a:p>
          <a:p>
            <a:pPr algn="just">
              <a:buNone/>
            </a:pPr>
            <a:r>
              <a:rPr lang="pt-BR" dirty="0" smtClean="0"/>
              <a:t>	11% invalidez transitória</a:t>
            </a:r>
          </a:p>
          <a:p>
            <a:pPr algn="just">
              <a:buNone/>
            </a:pPr>
            <a:r>
              <a:rPr lang="pt-BR" dirty="0" smtClean="0"/>
              <a:t>	apenas 17% sem </a:t>
            </a:r>
            <a:r>
              <a:rPr lang="pt-BR" dirty="0" err="1" smtClean="0"/>
              <a:t>sequelas</a:t>
            </a:r>
            <a:endParaRPr lang="pt-BR" dirty="0" smtClean="0"/>
          </a:p>
          <a:p>
            <a:pPr algn="just"/>
            <a:r>
              <a:rPr lang="pt-BR" dirty="0" smtClean="0"/>
              <a:t>DATA SUS: </a:t>
            </a:r>
            <a:r>
              <a:rPr lang="pt-BR" dirty="0" smtClean="0"/>
              <a:t>taxas médias de mortalidade de 50,9:100.000 habitantes.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Indobufen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 smtClean="0"/>
              <a:t>Tem a capacidade de inibir 95% da atividade da COX1 com a dose diária de 400 </a:t>
            </a:r>
            <a:r>
              <a:rPr lang="pt-BR" dirty="0" err="1" smtClean="0"/>
              <a:t>mg</a:t>
            </a:r>
            <a:r>
              <a:rPr lang="pt-BR" dirty="0" smtClean="0"/>
              <a:t> divididos em duas tomadas.</a:t>
            </a:r>
          </a:p>
          <a:p>
            <a:r>
              <a:rPr lang="pt-BR" dirty="0" smtClean="0"/>
              <a:t>Dois estudos realizados em pacientes submetidos a revascularização cirúrgica mostraram ser esta droga tão eficaz quanto o AAS na prevenção da oclusão dos enxertos e, em um pequeno estudo em portadores de angina instável, apresentou maior capacidade de inibir o TXA2 do que baixas doses de AAS, provavelmente devido à inibição da COX2 dos monócitos.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Flurbiprofen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 smtClean="0"/>
              <a:t>Foi avaliado em um pequeno grupo de portadores de IAM com baixas taxas de reinfarto em 6 meses.</a:t>
            </a:r>
            <a:endParaRPr lang="pt-BR" dirty="0"/>
          </a:p>
          <a:p>
            <a:pPr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Triflusal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/>
              <a:t>É</a:t>
            </a:r>
            <a:r>
              <a:rPr lang="pt-BR" dirty="0" smtClean="0"/>
              <a:t> um derivado do ácido salicílico que tem curta meia vida, cerca de 30 minutos, e é rapidamente transformado em 2-hidroxi-4- </a:t>
            </a:r>
            <a:r>
              <a:rPr lang="pt-BR" dirty="0" err="1" smtClean="0"/>
              <a:t>trifluorometilbenzóico</a:t>
            </a:r>
            <a:r>
              <a:rPr lang="pt-BR" dirty="0" smtClean="0"/>
              <a:t> que tem meia vida de 2 dias. </a:t>
            </a:r>
          </a:p>
          <a:p>
            <a:r>
              <a:rPr lang="pt-BR" dirty="0" smtClean="0"/>
              <a:t>Parece ter um pequeno efeito na produção da </a:t>
            </a:r>
            <a:r>
              <a:rPr lang="pt-BR" dirty="0" err="1" smtClean="0"/>
              <a:t>prostaciclina</a:t>
            </a:r>
            <a:r>
              <a:rPr lang="pt-BR" dirty="0" smtClean="0"/>
              <a:t>.</a:t>
            </a:r>
          </a:p>
          <a:p>
            <a:r>
              <a:rPr lang="pt-BR" dirty="0" smtClean="0"/>
              <a:t>Vários grandes estudos estão em curso para demonstrar os benefícios iniciais obtidos com essa droga na manutenção da </a:t>
            </a:r>
            <a:r>
              <a:rPr lang="pt-BR" dirty="0" err="1" smtClean="0"/>
              <a:t>patência</a:t>
            </a:r>
            <a:r>
              <a:rPr lang="pt-BR" dirty="0" smtClean="0"/>
              <a:t> dos enxertos venosos.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***É </a:t>
            </a:r>
            <a:r>
              <a:rPr lang="pt-BR" dirty="0" smtClean="0"/>
              <a:t>importante ressaltar que nenhuma destas drogas substitui a aspirina no tratamento e prevenção dos pacientes com </a:t>
            </a:r>
            <a:r>
              <a:rPr lang="pt-BR" dirty="0" smtClean="0"/>
              <a:t>AIT</a:t>
            </a:r>
            <a:r>
              <a:rPr lang="pt-BR" dirty="0" smtClean="0"/>
              <a:t> ou AVCI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Dipiridamol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É um derivado </a:t>
            </a:r>
            <a:r>
              <a:rPr lang="pt-BR" dirty="0" err="1" smtClean="0"/>
              <a:t>pirimido-pirimidínico</a:t>
            </a:r>
            <a:r>
              <a:rPr lang="pt-BR" dirty="0" smtClean="0"/>
              <a:t> que eleva o AMP cíclico </a:t>
            </a:r>
            <a:r>
              <a:rPr lang="pt-BR" dirty="0" err="1" smtClean="0"/>
              <a:t>plaquetário</a:t>
            </a:r>
            <a:r>
              <a:rPr lang="pt-BR" dirty="0" smtClean="0"/>
              <a:t> (um inibidor </a:t>
            </a:r>
            <a:r>
              <a:rPr lang="pt-BR" dirty="0" err="1" smtClean="0"/>
              <a:t>plaquetário</a:t>
            </a:r>
            <a:r>
              <a:rPr lang="pt-BR" dirty="0" smtClean="0"/>
              <a:t>) tanto inibindo o nucleotídeo </a:t>
            </a:r>
            <a:r>
              <a:rPr lang="pt-BR" dirty="0" err="1" smtClean="0"/>
              <a:t>fosfodiesterase</a:t>
            </a:r>
            <a:r>
              <a:rPr lang="pt-BR" dirty="0" smtClean="0"/>
              <a:t> cíclico, quanto bloqueando a captação de adenosina pelo endotélio vascular e hemácias. Seu efeito na adesão </a:t>
            </a:r>
            <a:r>
              <a:rPr lang="pt-BR" dirty="0" err="1" smtClean="0"/>
              <a:t>plaquetária</a:t>
            </a:r>
            <a:r>
              <a:rPr lang="pt-BR" dirty="0" smtClean="0"/>
              <a:t> é muito mais acentuado do que na agregação.</a:t>
            </a:r>
          </a:p>
          <a:p>
            <a:r>
              <a:rPr lang="pt-BR" dirty="0" smtClean="0"/>
              <a:t>É </a:t>
            </a:r>
            <a:r>
              <a:rPr lang="pt-BR" dirty="0" smtClean="0"/>
              <a:t>eliminado pela via biliar e tem meia vida de 10 horas, sendo administrado duas vezes ao dia.</a:t>
            </a:r>
          </a:p>
          <a:p>
            <a:r>
              <a:rPr lang="pt-BR" dirty="0" smtClean="0"/>
              <a:t>Os principais efeitos colaterais são: cefaleia, náuseas e </a:t>
            </a:r>
            <a:r>
              <a:rPr lang="pt-BR" dirty="0" err="1" smtClean="0"/>
              <a:t>epigastralgia</a:t>
            </a:r>
            <a:r>
              <a:rPr lang="pt-BR" dirty="0" smtClean="0"/>
              <a:t>. Não há associação com doença ulcerosa ou aumento de sangramento.</a:t>
            </a:r>
          </a:p>
          <a:p>
            <a:r>
              <a:rPr lang="pt-BR" dirty="0" smtClean="0"/>
              <a:t>Em um estudo, no qual pacientes com AIT ou AVC prévio foram submetidos a 25 </a:t>
            </a:r>
            <a:r>
              <a:rPr lang="pt-BR" dirty="0" err="1" smtClean="0"/>
              <a:t>mg</a:t>
            </a:r>
            <a:r>
              <a:rPr lang="pt-BR" dirty="0" smtClean="0"/>
              <a:t> de aspirina, dipiridamol 200 </a:t>
            </a:r>
            <a:r>
              <a:rPr lang="pt-BR" dirty="0" err="1" smtClean="0"/>
              <a:t>mg</a:t>
            </a:r>
            <a:r>
              <a:rPr lang="pt-BR" dirty="0" smtClean="0"/>
              <a:t> ou ambos, todos ingeridos 2 vezes por dia, houve redução do risco relativo para AVC ou morte de 13%, 15% e 24%, respectivamente.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Tienopiridinas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ão inibidores seletivos da ADP (indutor da agregação </a:t>
            </a:r>
            <a:r>
              <a:rPr lang="pt-BR" dirty="0" err="1" smtClean="0"/>
              <a:t>plaquetária</a:t>
            </a:r>
            <a:r>
              <a:rPr lang="pt-BR" dirty="0" smtClean="0"/>
              <a:t>), não tendo efeito direto no metabolismo do ácido </a:t>
            </a:r>
            <a:r>
              <a:rPr lang="pt-BR" dirty="0" err="1" smtClean="0"/>
              <a:t>aracdônico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Sua ação está intimamente relacionada à transformação propiciada pelo fígado em um metabólito ativo, que possivelmente induz a alterações irreversíveis em um receptor P2TAC, além de inibir a estimulação da atividade da </a:t>
            </a:r>
            <a:r>
              <a:rPr lang="pt-BR" dirty="0" err="1" smtClean="0"/>
              <a:t>adenilato</a:t>
            </a:r>
            <a:r>
              <a:rPr lang="pt-BR" dirty="0" smtClean="0"/>
              <a:t> </a:t>
            </a:r>
            <a:r>
              <a:rPr lang="pt-BR" dirty="0" err="1" smtClean="0"/>
              <a:t>ciclase</a:t>
            </a:r>
            <a:r>
              <a:rPr lang="pt-BR" dirty="0" smtClean="0"/>
              <a:t>. </a:t>
            </a:r>
          </a:p>
          <a:p>
            <a:r>
              <a:rPr lang="pt-BR" dirty="0"/>
              <a:t>P</a:t>
            </a:r>
            <a:r>
              <a:rPr lang="pt-BR" dirty="0" smtClean="0"/>
              <a:t>romoveriam uma modificação permanente da agregação </a:t>
            </a:r>
            <a:r>
              <a:rPr lang="pt-BR" dirty="0" err="1" smtClean="0"/>
              <a:t>plaquetária</a:t>
            </a:r>
            <a:r>
              <a:rPr lang="pt-BR" dirty="0" smtClean="0"/>
              <a:t> induzida pelo ADP em doses diárias cumulativas, que é corroborada pela recuperação gradual da função </a:t>
            </a:r>
            <a:r>
              <a:rPr lang="pt-BR" dirty="0" err="1" smtClean="0"/>
              <a:t>plaquetária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Ticlopidina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 smtClean="0"/>
              <a:t>Tem efeito cumulativo, aumentando aproximadamente três vezes o nível sérico de uma dose isolada de 250 </a:t>
            </a:r>
            <a:r>
              <a:rPr lang="pt-BR" dirty="0" err="1" smtClean="0"/>
              <a:t>mg</a:t>
            </a:r>
            <a:r>
              <a:rPr lang="pt-BR" dirty="0" smtClean="0"/>
              <a:t>, após seu uso contínuo por 2 a 3 semanas.</a:t>
            </a:r>
          </a:p>
          <a:p>
            <a:r>
              <a:rPr lang="pt-BR" dirty="0" smtClean="0"/>
              <a:t>O pico da concentração plasmática ocorre entre 1 e 3 horas e a meia vida varia de 24 a 36 horas (após dose única) até entre 4 e 14 dias, após a dose recomendada de 500 </a:t>
            </a:r>
            <a:r>
              <a:rPr lang="pt-BR" dirty="0" err="1" smtClean="0"/>
              <a:t>mg</a:t>
            </a:r>
            <a:r>
              <a:rPr lang="pt-BR" dirty="0" smtClean="0"/>
              <a:t>/dia dividida em duas tomadas.</a:t>
            </a:r>
          </a:p>
          <a:p>
            <a:r>
              <a:rPr lang="pt-BR" dirty="0" smtClean="0"/>
              <a:t>Apresenta significativos efeitos colaterais como trombocitopenia, anemia </a:t>
            </a:r>
            <a:r>
              <a:rPr lang="pt-BR" dirty="0" err="1" smtClean="0"/>
              <a:t>aplástica</a:t>
            </a:r>
            <a:r>
              <a:rPr lang="pt-BR" dirty="0" smtClean="0"/>
              <a:t>, púrpura </a:t>
            </a:r>
            <a:r>
              <a:rPr lang="pt-BR" dirty="0" err="1" smtClean="0"/>
              <a:t>trombocitopênica</a:t>
            </a:r>
            <a:r>
              <a:rPr lang="pt-BR" dirty="0" smtClean="0"/>
              <a:t> trombótica, </a:t>
            </a:r>
            <a:r>
              <a:rPr lang="pt-BR" dirty="0" err="1" smtClean="0"/>
              <a:t>neutropenia</a:t>
            </a:r>
            <a:r>
              <a:rPr lang="pt-BR" dirty="0" smtClean="0"/>
              <a:t> e </a:t>
            </a:r>
            <a:r>
              <a:rPr lang="pt-BR" dirty="0" err="1" smtClean="0"/>
              <a:t>hipercolesterolemia</a:t>
            </a:r>
            <a:r>
              <a:rPr lang="pt-BR" dirty="0" smtClean="0"/>
              <a:t>, além de custo elevado, o que limita seu uso em maior escala.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err="1" smtClean="0">
                <a:solidFill>
                  <a:schemeClr val="accent3"/>
                </a:solidFill>
              </a:rPr>
              <a:t>Clopidogrel</a:t>
            </a:r>
            <a:r>
              <a:rPr lang="pt-BR" b="1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pt-BR" dirty="0" smtClean="0"/>
              <a:t>Esta droga é rapidamente absorvida e extensamente metabolizada em um derivado do ácido </a:t>
            </a:r>
            <a:r>
              <a:rPr lang="pt-BR" dirty="0" smtClean="0"/>
              <a:t>carboxílico, </a:t>
            </a:r>
            <a:r>
              <a:rPr lang="pt-BR" dirty="0" smtClean="0"/>
              <a:t>que tem meia-vida aproximada de 8 horas.</a:t>
            </a:r>
          </a:p>
          <a:p>
            <a:r>
              <a:rPr lang="pt-BR" dirty="0" smtClean="0"/>
              <a:t>Seu mecanismo de ação é baseado na inibição da agregação </a:t>
            </a:r>
            <a:r>
              <a:rPr lang="pt-BR" dirty="0" err="1" smtClean="0"/>
              <a:t>plaquetária</a:t>
            </a:r>
            <a:r>
              <a:rPr lang="pt-BR" dirty="0" smtClean="0"/>
              <a:t> induzida pelo ADP.</a:t>
            </a:r>
          </a:p>
          <a:p>
            <a:r>
              <a:rPr lang="pt-BR" dirty="0" smtClean="0"/>
              <a:t>Esta inibição é dose dependente e pode ser detectada 2 horas após a ingestão de 400 </a:t>
            </a:r>
            <a:r>
              <a:rPr lang="pt-BR" dirty="0" err="1" smtClean="0"/>
              <a:t>mg</a:t>
            </a:r>
            <a:r>
              <a:rPr lang="pt-BR" dirty="0" smtClean="0"/>
              <a:t>, mantendo-se estável por 48 horas e tornando-se mais efetiva com doses diárias de 50 </a:t>
            </a:r>
            <a:r>
              <a:rPr lang="pt-BR" dirty="0" err="1" smtClean="0"/>
              <a:t>mg</a:t>
            </a:r>
            <a:r>
              <a:rPr lang="pt-BR" dirty="0" smtClean="0"/>
              <a:t>, atingindo 50% a 60% de inibição, após a primeira semana do uso da droga.</a:t>
            </a:r>
          </a:p>
          <a:p>
            <a:r>
              <a:rPr lang="pt-BR" dirty="0" smtClean="0"/>
              <a:t>Os efeitos colaterais descritos são </a:t>
            </a:r>
            <a:r>
              <a:rPr lang="pt-BR" dirty="0" err="1" smtClean="0"/>
              <a:t>diarréia</a:t>
            </a:r>
            <a:r>
              <a:rPr lang="pt-BR" dirty="0" smtClean="0"/>
              <a:t> e </a:t>
            </a:r>
            <a:r>
              <a:rPr lang="pt-BR" dirty="0" err="1" smtClean="0"/>
              <a:t>rash</a:t>
            </a:r>
            <a:r>
              <a:rPr lang="pt-BR" dirty="0" smtClean="0"/>
              <a:t> cutâneo. Foi relatada a ocorrência de púrpura </a:t>
            </a:r>
            <a:r>
              <a:rPr lang="pt-BR" dirty="0" err="1" smtClean="0"/>
              <a:t>trombocitopênica</a:t>
            </a:r>
            <a:r>
              <a:rPr lang="pt-BR" dirty="0" smtClean="0"/>
              <a:t> trombótica, que ocorre nas primeiras 2 semanas do uso do medicamento.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337901"/>
            <a:ext cx="8425440" cy="1764185"/>
          </a:xfrm>
        </p:spPr>
        <p:txBody>
          <a:bodyPr tIns="35199"/>
          <a:lstStyle/>
          <a:p>
            <a:pPr algn="ctr" defTabSz="914305"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  <a:defRPr/>
            </a:pPr>
            <a:r>
              <a:rPr lang="pt-BR" sz="3600" b="1" dirty="0" smtClean="0"/>
              <a:t>Protocolo de Tratamento de AVCI </a:t>
            </a:r>
            <a:br>
              <a:rPr lang="pt-BR" sz="3600" b="1" dirty="0" smtClean="0"/>
            </a:br>
            <a:r>
              <a:rPr lang="pt-BR" sz="3600" b="1" dirty="0" smtClean="0"/>
              <a:t>do American Heart </a:t>
            </a:r>
            <a:r>
              <a:rPr lang="pt-BR" sz="3600" b="1" dirty="0" err="1" smtClean="0"/>
              <a:t>Association</a:t>
            </a:r>
            <a:r>
              <a:rPr lang="pt-BR" sz="3600" b="1" dirty="0" smtClean="0"/>
              <a:t> </a:t>
            </a:r>
            <a:br>
              <a:rPr lang="pt-BR" sz="3600" b="1" dirty="0" smtClean="0"/>
            </a:br>
            <a:r>
              <a:rPr lang="pt-BR" sz="3600" b="1" dirty="0" smtClean="0"/>
              <a:t>e do Royal </a:t>
            </a:r>
            <a:r>
              <a:rPr lang="pt-BR" sz="3600" b="1" dirty="0" err="1" smtClean="0"/>
              <a:t>College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of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Physicians</a:t>
            </a:r>
            <a:endParaRPr lang="pt-BR" sz="3600" b="1" dirty="0" smtClean="0"/>
          </a:p>
        </p:txBody>
      </p:sp>
      <p:pic>
        <p:nvPicPr>
          <p:cNvPr id="3075" name="Picture 4" descr="C:\Users\Tatiane Lopez\Desktop\AVCI\IMG_28072013_0040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120" y="4216763"/>
            <a:ext cx="3290400" cy="13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C:\Users\Tatiane Lopez\Desktop\AVCI\IMG_28072013_0041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921" y="4016582"/>
            <a:ext cx="2832480" cy="17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79512" y="476672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Classificação das recomendações </a:t>
            </a: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e níveis de evidência</a:t>
            </a:r>
          </a:p>
        </p:txBody>
      </p:sp>
      <p:pic>
        <p:nvPicPr>
          <p:cNvPr id="4099" name="Picture 7" descr="C:\Users\Tatiane Lopez\Desktop\AVCI\IMG_28072013_001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80" y="1600009"/>
            <a:ext cx="7672320" cy="48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979712" y="548680"/>
            <a:ext cx="63360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Abordagem </a:t>
            </a: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inicial – ESCALA NIH</a:t>
            </a:r>
            <a:endParaRPr lang="pt-BR" sz="2900" b="1" kern="0" dirty="0" smtClean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5123" name="Picture 2" descr="C:\Users\Tatiane Lopez\Desktop\AVCI\IMG_28072013_004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441" y="162738"/>
            <a:ext cx="1980000" cy="12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Tatiane Lopez\Desktop\AVCI\IMG_28072013_0024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3394"/>
            <a:ext cx="4355976" cy="3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Tatiane Lopez\Desktop\AVCI\IMG_28072013_0024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000" y="2039254"/>
            <a:ext cx="4428488" cy="293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979712" y="404664"/>
            <a:ext cx="63360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F.A.S.T.</a:t>
            </a:r>
          </a:p>
        </p:txBody>
      </p:sp>
      <p:pic>
        <p:nvPicPr>
          <p:cNvPr id="6147" name="Picture 2" descr="C:\Users\Tatiane Lopez\Desktop\AVCI\IMG_28072013_0040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440" y="377319"/>
            <a:ext cx="1926720" cy="7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Tatiane Lopez\Desktop\AVCI\03062012.eeast2_.str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840" y="1486236"/>
            <a:ext cx="6595200" cy="49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35480"/>
            <a:ext cx="8496944" cy="438912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 Causas: fenômenos obstrutivos(85%) ou hemorrágicos(15%).</a:t>
            </a:r>
          </a:p>
          <a:p>
            <a:r>
              <a:rPr lang="pt-BR" dirty="0" smtClean="0"/>
              <a:t>Os obstrutivos desencadeiam os </a:t>
            </a:r>
            <a:r>
              <a:rPr lang="pt-BR" dirty="0" err="1" smtClean="0"/>
              <a:t>AVCs</a:t>
            </a:r>
            <a:r>
              <a:rPr lang="pt-BR" dirty="0" smtClean="0"/>
              <a:t> isquêmicos(AVCI),que podem ser decorrentes de trombose, embolia, dissecção da parede arterial, </a:t>
            </a:r>
            <a:r>
              <a:rPr lang="pt-BR" dirty="0" err="1" smtClean="0"/>
              <a:t>arterite</a:t>
            </a:r>
            <a:r>
              <a:rPr lang="pt-BR" dirty="0" smtClean="0"/>
              <a:t>, compressão e malformação</a:t>
            </a:r>
            <a:r>
              <a:rPr lang="pt-BR" dirty="0" smtClean="0"/>
              <a:t>.                  A </a:t>
            </a:r>
            <a:r>
              <a:rPr lang="pt-BR" dirty="0" smtClean="0"/>
              <a:t>maior causa de trombose é a aterosclerose,o principal fator responsável pelos </a:t>
            </a:r>
            <a:r>
              <a:rPr lang="pt-BR" dirty="0" err="1" smtClean="0"/>
              <a:t>AVCs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Os hemorrágicos podem ser parenquimatosos ou subaracnoideos</a:t>
            </a:r>
            <a:r>
              <a:rPr lang="pt-BR" dirty="0" smtClean="0"/>
              <a:t>.                                                                  Devem-se </a:t>
            </a:r>
            <a:r>
              <a:rPr lang="pt-BR" dirty="0" smtClean="0"/>
              <a:t>a rotura de microaneurismas,de aneurismas ou de outras malformações.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07504" y="404664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Tratamento </a:t>
            </a: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– até 3 horas </a:t>
            </a: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- </a:t>
            </a:r>
            <a:r>
              <a:rPr lang="pt-BR" sz="2900" b="1" kern="0" dirty="0" err="1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rtPA</a:t>
            </a:r>
            <a:endParaRPr lang="pt-BR" sz="2900" b="1" kern="0" dirty="0" smtClean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7171" name="Picture 2" descr="C:\Users\Tatiane Lopez\Desktop\AVCI\IMG_28072013_002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0" y="1522240"/>
            <a:ext cx="3179520" cy="43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Users\Tatiane Lopez\Desktop\AVCI\IMG_28072013_0027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201" y="2452578"/>
            <a:ext cx="3981600" cy="252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51520" y="692696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Tratamento a partir de 3horas - </a:t>
            </a:r>
            <a:r>
              <a:rPr lang="pt-BR" sz="2900" b="1" kern="0" dirty="0" err="1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rtPA</a:t>
            </a:r>
            <a:endParaRPr lang="pt-BR" sz="2900" b="1" kern="0" dirty="0" smtClean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8195" name="Picture 2" descr="C:\Users\Tatiane Lopez\Desktop\AVCI\IMG_28072013_004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120" y="1772827"/>
            <a:ext cx="1658880" cy="10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Tatiane Lopez\Desktop\AVCI\IMG_28072013_0028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41" y="3047360"/>
            <a:ext cx="3119040" cy="18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Tatiane Lopez\Desktop\AVCI\IMG_28072013_0040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5920" y="1968687"/>
            <a:ext cx="1926720" cy="7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Users\Tatiane Lopez\Desktop\AVCI\IMG_28072013_0057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093445"/>
            <a:ext cx="4743360" cy="5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:\Users\Tatiane Lopez\Desktop\AVCI\IMG_28072013_0058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07760"/>
            <a:ext cx="4734720" cy="7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57142" y="476672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Administração intra-arterial de </a:t>
            </a:r>
            <a:r>
              <a:rPr lang="pt-BR" sz="2900" b="1" kern="0" dirty="0" err="1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rtPA</a:t>
            </a:r>
            <a:endParaRPr lang="pt-BR" sz="2900" b="1" kern="0" dirty="0" smtClean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9219" name="Picture 2" descr="C:\Users\Tatiane Lopez\Desktop\AVCI\IMG_28072013_0038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721" y="2045015"/>
            <a:ext cx="6305760" cy="95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Tatiane Lopez\Desktop\AVCI\IMG_28072013_0037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041" y="3102086"/>
            <a:ext cx="6363360" cy="16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31040" y="634489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Administração de </a:t>
            </a:r>
            <a:r>
              <a:rPr lang="pt-BR" sz="2900" b="1" kern="0" dirty="0" err="1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antiplaquetarios</a:t>
            </a:r>
            <a:endParaRPr lang="pt-BR" sz="2900" b="1" kern="0" dirty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e </a:t>
            </a: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anticoagulantes</a:t>
            </a:r>
            <a:endParaRPr lang="pt-BR" sz="2900" b="1" kern="0" dirty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10243" name="Picture 2" descr="C:\Users\Tatiane Lopez\Desktop\AVCI\IMG_28072013_004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80" y="1772827"/>
            <a:ext cx="1658880" cy="10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Tatiane Lopez\Desktop\AVCI\IMG_28072013_0040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21" y="1968687"/>
            <a:ext cx="1926720" cy="7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Tatiane Lopez\Desktop\AVCI\IMG_28072013_0029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1" y="2906225"/>
            <a:ext cx="2756160" cy="5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Users\Tatiane Lopez\Desktop\AVCI\IMG_28072013_0029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1" y="3643583"/>
            <a:ext cx="2825280" cy="7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Users\Tatiane Lopez\Desktop\AVCI\IMG_28072013_0030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1" y="4474550"/>
            <a:ext cx="2842560" cy="5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C:\Users\Tatiane Lopez\Desktop\AVCI\IMG_28072013_0104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0721" y="2890384"/>
            <a:ext cx="5123520" cy="16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51520" y="692696"/>
            <a:ext cx="8294400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199" rIns="0" bIns="0" anchor="ctr"/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Administração de </a:t>
            </a:r>
            <a:r>
              <a:rPr lang="pt-BR" sz="2900" b="1" kern="0" dirty="0" err="1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antiplaquetarios</a:t>
            </a:r>
            <a:endParaRPr lang="pt-BR" sz="2900" b="1" kern="0" dirty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pt-BR" sz="2900" b="1" kern="0" dirty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e </a:t>
            </a:r>
            <a:r>
              <a:rPr lang="pt-BR" sz="2900" b="1" kern="0" dirty="0" smtClean="0">
                <a:solidFill>
                  <a:schemeClr val="tx2"/>
                </a:solidFill>
                <a:latin typeface="Helvetica Neue" pitchFamily="2"/>
                <a:cs typeface="Myriad Arabic" pitchFamily="50" charset="-78"/>
              </a:rPr>
              <a:t>anticoagulantes</a:t>
            </a:r>
            <a:endParaRPr lang="pt-BR" sz="2900" b="1" kern="0" dirty="0">
              <a:solidFill>
                <a:schemeClr val="tx2"/>
              </a:solidFill>
              <a:latin typeface="Helvetica Neue" pitchFamily="2"/>
              <a:cs typeface="Myriad Arabic" pitchFamily="50" charset="-78"/>
            </a:endParaRPr>
          </a:p>
        </p:txBody>
      </p:sp>
      <p:pic>
        <p:nvPicPr>
          <p:cNvPr id="11267" name="Picture 2" descr="C:\Users\Tatiane Lopez\Desktop\AVCI\IMG_28072013_0106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80" y="2318644"/>
            <a:ext cx="5209920" cy="26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Protocolo de tratamento de AVCI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="1" dirty="0" smtClean="0">
                <a:solidFill>
                  <a:schemeClr val="accent3"/>
                </a:solidFill>
              </a:rPr>
              <a:t>Tratamento do AVCI&lt;4,5h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0659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138711" cy="7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3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099" name="Picture 3" descr="C:\Users\Raquel\Pictures\tabela 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1462"/>
            <a:ext cx="813435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0088"/>
            <a:ext cx="7966596" cy="50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8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2656"/>
            <a:ext cx="837088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4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Tratamento do AVCI entre </a:t>
            </a:r>
            <a:r>
              <a:rPr lang="pt-BR" b="1" dirty="0" smtClean="0">
                <a:solidFill>
                  <a:schemeClr val="accent3"/>
                </a:solidFill>
              </a:rPr>
              <a:t>0 </a:t>
            </a:r>
            <a:r>
              <a:rPr lang="pt-BR" b="1" dirty="0" smtClean="0">
                <a:solidFill>
                  <a:schemeClr val="accent3"/>
                </a:solidFill>
              </a:rPr>
              <a:t>e 6h</a:t>
            </a:r>
          </a:p>
          <a:p>
            <a:pPr marL="0" indent="0"/>
            <a:r>
              <a:rPr lang="pt-BR" dirty="0"/>
              <a:t>A </a:t>
            </a:r>
            <a:r>
              <a:rPr lang="pt-BR" dirty="0" err="1"/>
              <a:t>trombólise</a:t>
            </a:r>
            <a:r>
              <a:rPr lang="pt-BR" dirty="0"/>
              <a:t> endovenosa é o tratamento de escolha para os pacientes com </a:t>
            </a:r>
            <a:r>
              <a:rPr lang="pt-BR" dirty="0" smtClean="0"/>
              <a:t>AVC isquêmico </a:t>
            </a:r>
            <a:r>
              <a:rPr lang="pt-BR" dirty="0"/>
              <a:t>com evolução de até 4,5 horas. Contudo, um grupo seleto de </a:t>
            </a:r>
            <a:r>
              <a:rPr lang="pt-BR" dirty="0" smtClean="0"/>
              <a:t>pacientes poderia </a:t>
            </a:r>
            <a:r>
              <a:rPr lang="pt-BR" dirty="0"/>
              <a:t>ainda se beneficiar do uso de </a:t>
            </a:r>
            <a:r>
              <a:rPr lang="pt-BR" dirty="0" err="1"/>
              <a:t>trombólise</a:t>
            </a:r>
            <a:r>
              <a:rPr lang="pt-BR" dirty="0"/>
              <a:t> após as 4,5 primeiras horas. </a:t>
            </a:r>
            <a:r>
              <a:rPr lang="pt-BR" dirty="0" smtClean="0"/>
              <a:t>Há diretrizes </a:t>
            </a:r>
            <a:r>
              <a:rPr lang="pt-BR" dirty="0"/>
              <a:t>indicando a via intra-arterial como opção nos pacientes com AVC </a:t>
            </a:r>
            <a:r>
              <a:rPr lang="pt-BR" dirty="0" smtClean="0"/>
              <a:t>isquêmico em </a:t>
            </a:r>
            <a:r>
              <a:rPr lang="pt-BR" dirty="0"/>
              <a:t>território da artéria cerebral média que apresentem área viável </a:t>
            </a:r>
            <a:r>
              <a:rPr lang="pt-BR" dirty="0" smtClean="0"/>
              <a:t>Pela </a:t>
            </a:r>
            <a:r>
              <a:rPr lang="pt-BR" dirty="0"/>
              <a:t>ressonância magnética. </a:t>
            </a:r>
            <a:endParaRPr lang="pt-BR" dirty="0" smtClean="0"/>
          </a:p>
          <a:p>
            <a:pPr marL="0" indent="0"/>
            <a:r>
              <a:rPr lang="pt-BR" dirty="0" smtClean="0"/>
              <a:t>O </a:t>
            </a:r>
            <a:r>
              <a:rPr lang="pt-BR" dirty="0"/>
              <a:t>AVC isquêmico secundário a oclusão </a:t>
            </a:r>
            <a:r>
              <a:rPr lang="pt-BR" dirty="0" smtClean="0"/>
              <a:t>da artéria </a:t>
            </a:r>
            <a:r>
              <a:rPr lang="pt-BR" dirty="0"/>
              <a:t>basilar tem prognóstico reservado e, nesses casos, deve ser oferecida </a:t>
            </a:r>
            <a:r>
              <a:rPr lang="pt-BR" dirty="0" smtClean="0"/>
              <a:t>a possibilidade </a:t>
            </a:r>
            <a:r>
              <a:rPr lang="pt-BR" dirty="0"/>
              <a:t>de </a:t>
            </a:r>
            <a:r>
              <a:rPr lang="pt-BR" dirty="0" err="1"/>
              <a:t>trombólise</a:t>
            </a:r>
            <a:r>
              <a:rPr lang="pt-BR" dirty="0"/>
              <a:t> intra-arterial superior a 4,5 horas. Desta forma, </a:t>
            </a:r>
            <a:r>
              <a:rPr lang="pt-BR" dirty="0" smtClean="0"/>
              <a:t>pacientes selecionados </a:t>
            </a:r>
            <a:r>
              <a:rPr lang="pt-BR" dirty="0"/>
              <a:t>para este procedimento deverão receber orientações (quanto ao risco </a:t>
            </a:r>
            <a:r>
              <a:rPr lang="pt-BR" dirty="0" smtClean="0"/>
              <a:t>e beneficio</a:t>
            </a:r>
            <a:r>
              <a:rPr lang="pt-BR" dirty="0"/>
              <a:t>) da equipe de neurologia e </a:t>
            </a:r>
            <a:r>
              <a:rPr lang="pt-BR" dirty="0" err="1" smtClean="0"/>
              <a:t>neuro</a:t>
            </a:r>
            <a:r>
              <a:rPr lang="pt-BR" dirty="0" smtClean="0"/>
              <a:t>-radiologia intervencionista </a:t>
            </a:r>
            <a:r>
              <a:rPr lang="pt-BR" dirty="0"/>
              <a:t>para </a:t>
            </a:r>
            <a:r>
              <a:rPr lang="pt-BR" dirty="0" smtClean="0"/>
              <a:t>o procedimento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808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Hipertensão arterial: principal fator de risco, 70% dos </a:t>
            </a:r>
            <a:r>
              <a:rPr lang="pt-BR" dirty="0" err="1" smtClean="0"/>
              <a:t>AVCs</a:t>
            </a:r>
            <a:r>
              <a:rPr lang="pt-BR" dirty="0" smtClean="0"/>
              <a:t> estão relacionados a HAS.</a:t>
            </a:r>
          </a:p>
          <a:p>
            <a:r>
              <a:rPr lang="pt-BR" dirty="0" smtClean="0"/>
              <a:t>Cardiopatias,principalmente a </a:t>
            </a:r>
            <a:r>
              <a:rPr lang="pt-BR" dirty="0" err="1" smtClean="0"/>
              <a:t>fibrilação</a:t>
            </a:r>
            <a:r>
              <a:rPr lang="pt-BR" dirty="0" smtClean="0"/>
              <a:t> atrial, importante </a:t>
            </a:r>
            <a:r>
              <a:rPr lang="pt-BR" dirty="0" smtClean="0"/>
              <a:t>fonte </a:t>
            </a:r>
            <a:r>
              <a:rPr lang="pt-BR" dirty="0" err="1" smtClean="0"/>
              <a:t>embolígena</a:t>
            </a:r>
            <a:r>
              <a:rPr lang="pt-BR" dirty="0" smtClean="0"/>
              <a:t> e as válvulas substituídas</a:t>
            </a:r>
          </a:p>
          <a:p>
            <a:r>
              <a:rPr lang="pt-BR" dirty="0" smtClean="0"/>
              <a:t>Idade avançada</a:t>
            </a:r>
          </a:p>
          <a:p>
            <a:r>
              <a:rPr lang="pt-BR" dirty="0" smtClean="0"/>
              <a:t>Gênero (homens tem incidência 40% maior que as mulheres)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A escolha </a:t>
            </a:r>
            <a:r>
              <a:rPr lang="pt-BR" b="1" dirty="0">
                <a:solidFill>
                  <a:schemeClr val="accent3"/>
                </a:solidFill>
              </a:rPr>
              <a:t>por um dos métodos (endovenoso, intra-arterial ou ambos) na janela </a:t>
            </a:r>
            <a:r>
              <a:rPr lang="pt-BR" b="1" dirty="0" smtClean="0">
                <a:solidFill>
                  <a:schemeClr val="accent3"/>
                </a:solidFill>
              </a:rPr>
              <a:t>de 0 </a:t>
            </a:r>
            <a:r>
              <a:rPr lang="pt-BR" b="1" dirty="0">
                <a:solidFill>
                  <a:schemeClr val="accent3"/>
                </a:solidFill>
              </a:rPr>
              <a:t>a </a:t>
            </a:r>
            <a:r>
              <a:rPr lang="pt-BR" b="1" dirty="0" smtClean="0">
                <a:solidFill>
                  <a:schemeClr val="accent3"/>
                </a:solidFill>
              </a:rPr>
              <a:t>6 horas </a:t>
            </a:r>
            <a:r>
              <a:rPr lang="pt-BR" b="1" dirty="0">
                <a:solidFill>
                  <a:schemeClr val="accent3"/>
                </a:solidFill>
              </a:rPr>
              <a:t>dependerá da análise de inúmeros fatores como: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1. </a:t>
            </a:r>
            <a:r>
              <a:rPr lang="pt-BR" dirty="0"/>
              <a:t>Características do coágulo. A presença de coágulos grandes, localização</a:t>
            </a:r>
          </a:p>
          <a:p>
            <a:pPr marL="0" indent="0">
              <a:buNone/>
            </a:pPr>
            <a:r>
              <a:rPr lang="pt-BR" dirty="0"/>
              <a:t>proximal, trombose associada à aterosclerose in situ e fonte cardiogênica </a:t>
            </a:r>
            <a:r>
              <a:rPr lang="pt-BR" dirty="0" smtClean="0"/>
              <a:t>podem se </a:t>
            </a:r>
            <a:r>
              <a:rPr lang="pt-BR" dirty="0"/>
              <a:t>associar a uma menor efetividade da terapêutica endovenosa.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2</a:t>
            </a:r>
            <a:r>
              <a:rPr lang="pt-BR" dirty="0"/>
              <a:t>. Critérios de inclusão ou exclusão. Pode haver algum critério que impeça a</a:t>
            </a:r>
          </a:p>
          <a:p>
            <a:pPr marL="0" indent="0">
              <a:buNone/>
            </a:pPr>
            <a:r>
              <a:rPr lang="pt-BR" dirty="0" err="1"/>
              <a:t>trombólise</a:t>
            </a:r>
            <a:r>
              <a:rPr lang="pt-BR" dirty="0"/>
              <a:t> endovenosa como, por exemplo, cirurgia recente ou presença de</a:t>
            </a:r>
          </a:p>
          <a:p>
            <a:pPr marL="0" indent="0">
              <a:buNone/>
            </a:pPr>
            <a:r>
              <a:rPr lang="pt-BR" dirty="0"/>
              <a:t>distúrbio hemorrágico ou pacientes maiores de 80 anos com mais de 3 horas </a:t>
            </a:r>
            <a:r>
              <a:rPr lang="pt-BR" dirty="0" smtClean="0"/>
              <a:t>dos sintomas </a:t>
            </a:r>
            <a:r>
              <a:rPr lang="pt-BR" dirty="0"/>
              <a:t>etc. Estes casos podem ser beneficiar de estratégias </a:t>
            </a:r>
            <a:r>
              <a:rPr lang="pt-BR" dirty="0" smtClean="0"/>
              <a:t>terapêuticas </a:t>
            </a:r>
            <a:r>
              <a:rPr lang="pt-BR" dirty="0" err="1" smtClean="0"/>
              <a:t>endovasculares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3. </a:t>
            </a:r>
            <a:r>
              <a:rPr lang="pt-BR" dirty="0"/>
              <a:t>Risco de </a:t>
            </a:r>
            <a:r>
              <a:rPr lang="pt-BR" dirty="0" smtClean="0"/>
              <a:t>reoclusão</a:t>
            </a:r>
            <a:r>
              <a:rPr lang="pt-BR" dirty="0"/>
              <a:t>. Pacientes com NIH maior que 16 ou presença de</a:t>
            </a:r>
          </a:p>
          <a:p>
            <a:pPr marL="0" indent="0">
              <a:buNone/>
            </a:pPr>
            <a:r>
              <a:rPr lang="pt-BR" dirty="0"/>
              <a:t>estenose carotídea maior que 70% ou AVC isquêmico de repetição são de alto</a:t>
            </a:r>
          </a:p>
          <a:p>
            <a:pPr marL="0" indent="0">
              <a:buNone/>
            </a:pPr>
            <a:r>
              <a:rPr lang="pt-BR" dirty="0"/>
              <a:t>risco para </a:t>
            </a:r>
            <a:r>
              <a:rPr lang="pt-BR" dirty="0" smtClean="0"/>
              <a:t>reoclusão </a:t>
            </a:r>
            <a:r>
              <a:rPr lang="pt-BR" dirty="0"/>
              <a:t>após a reperfusão.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4. </a:t>
            </a:r>
            <a:r>
              <a:rPr lang="pt-BR" dirty="0"/>
              <a:t>Janela Terapêutica. Entre 4,5-6 horas dos sintomas a terapêutica </a:t>
            </a:r>
            <a:r>
              <a:rPr lang="pt-BR" dirty="0" smtClean="0"/>
              <a:t>de </a:t>
            </a:r>
            <a:r>
              <a:rPr lang="pt-BR" dirty="0" err="1" smtClean="0"/>
              <a:t>reperfusão</a:t>
            </a:r>
            <a:r>
              <a:rPr lang="pt-BR" dirty="0" smtClean="0"/>
              <a:t> </a:t>
            </a:r>
            <a:r>
              <a:rPr lang="pt-BR" dirty="0"/>
              <a:t>escolhida deve ser </a:t>
            </a:r>
            <a:r>
              <a:rPr lang="pt-BR" dirty="0" err="1"/>
              <a:t>endovascular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5. </a:t>
            </a:r>
            <a:r>
              <a:rPr lang="pt-BR" dirty="0"/>
              <a:t>Terapêutica de resgate. Os casos que apresentaram </a:t>
            </a:r>
            <a:r>
              <a:rPr lang="pt-BR" dirty="0" err="1"/>
              <a:t>reoclusão</a:t>
            </a:r>
            <a:r>
              <a:rPr lang="pt-BR" dirty="0"/>
              <a:t> após </a:t>
            </a:r>
            <a:r>
              <a:rPr lang="pt-BR" dirty="0" smtClean="0"/>
              <a:t>o trombolítico endovenoso deverão </a:t>
            </a:r>
            <a:r>
              <a:rPr lang="pt-BR" dirty="0"/>
              <a:t>ser considerados como candidatos ao </a:t>
            </a:r>
            <a:r>
              <a:rPr lang="pt-BR" dirty="0" smtClean="0"/>
              <a:t>resgate por </a:t>
            </a:r>
            <a:r>
              <a:rPr lang="pt-BR" dirty="0"/>
              <a:t>técnicas </a:t>
            </a:r>
            <a:r>
              <a:rPr lang="pt-BR" dirty="0" err="1"/>
              <a:t>endovasculares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6. </a:t>
            </a:r>
            <a:r>
              <a:rPr lang="pt-BR" dirty="0"/>
              <a:t>Características da Ressonância. O uso associado da ressonância </a:t>
            </a:r>
            <a:r>
              <a:rPr lang="pt-BR" dirty="0" smtClean="0"/>
              <a:t>magnética com </a:t>
            </a:r>
            <a:r>
              <a:rPr lang="pt-BR" dirty="0"/>
              <a:t>estudo de difusão e perfusão permite selecionar pacientes candidatos </a:t>
            </a:r>
            <a:r>
              <a:rPr lang="pt-BR" dirty="0" smtClean="0"/>
              <a:t>a </a:t>
            </a:r>
            <a:r>
              <a:rPr lang="pt-BR" dirty="0" err="1" smtClean="0"/>
              <a:t>trombólise</a:t>
            </a:r>
            <a:r>
              <a:rPr lang="pt-BR" dirty="0" smtClean="0"/>
              <a:t> intra-arterial</a:t>
            </a:r>
            <a:r>
              <a:rPr lang="pt-BR" dirty="0"/>
              <a:t>, identificando a possível área de </a:t>
            </a:r>
            <a:r>
              <a:rPr lang="pt-BR" dirty="0" smtClean="0"/>
              <a:t>penumbra, </a:t>
            </a:r>
            <a:r>
              <a:rPr lang="pt-BR" dirty="0" smtClean="0"/>
              <a:t>bem </a:t>
            </a:r>
            <a:r>
              <a:rPr lang="pt-BR" dirty="0"/>
              <a:t>como avaliar a resposta terapêutica. Estas </a:t>
            </a:r>
            <a:r>
              <a:rPr lang="pt-BR" dirty="0" smtClean="0"/>
              <a:t>sequências </a:t>
            </a:r>
            <a:r>
              <a:rPr lang="pt-BR" dirty="0"/>
              <a:t>são </a:t>
            </a:r>
            <a:r>
              <a:rPr lang="pt-BR" dirty="0" smtClean="0"/>
              <a:t>particularmente úteis </a:t>
            </a:r>
            <a:r>
              <a:rPr lang="pt-BR" dirty="0"/>
              <a:t>para a seleção de candidatos entre 3 e 6 horas de isquemia.</a:t>
            </a:r>
          </a:p>
        </p:txBody>
      </p:sp>
    </p:spTree>
    <p:extLst>
      <p:ext uri="{BB962C8B-B14F-4D97-AF65-F5344CB8AC3E}">
        <p14:creationId xmlns:p14="http://schemas.microsoft.com/office/powerpoint/2010/main" xmlns="" val="1000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>
                <a:solidFill>
                  <a:schemeClr val="accent3"/>
                </a:solidFill>
              </a:rPr>
              <a:t>Tratamento do AVC isquêmico entre 6 e 12 </a:t>
            </a:r>
            <a:r>
              <a:rPr lang="pt-BR" b="1" dirty="0" smtClean="0">
                <a:solidFill>
                  <a:schemeClr val="accent3"/>
                </a:solidFill>
              </a:rPr>
              <a:t>horas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Os </a:t>
            </a:r>
            <a:r>
              <a:rPr lang="pt-BR" dirty="0"/>
              <a:t>pacientes com AVC isquêmico agudo devem receber, o mais rápido possível </a:t>
            </a:r>
            <a:r>
              <a:rPr lang="pt-BR" dirty="0" smtClean="0"/>
              <a:t>dentro das </a:t>
            </a:r>
            <a:r>
              <a:rPr lang="pt-BR" dirty="0"/>
              <a:t>primeiras 48 horas, uma dose de 325 mg de ácido </a:t>
            </a:r>
            <a:r>
              <a:rPr lang="pt-BR" dirty="0" smtClean="0"/>
              <a:t>acetilsalicílico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De </a:t>
            </a:r>
            <a:r>
              <a:rPr lang="pt-BR" dirty="0"/>
              <a:t>acordo </a:t>
            </a:r>
            <a:r>
              <a:rPr lang="pt-BR" dirty="0" smtClean="0"/>
              <a:t>com recomendações </a:t>
            </a:r>
            <a:r>
              <a:rPr lang="pt-BR" dirty="0"/>
              <a:t>da American Heart </a:t>
            </a:r>
            <a:r>
              <a:rPr lang="pt-BR" dirty="0" err="1"/>
              <a:t>Association</a:t>
            </a:r>
            <a:r>
              <a:rPr lang="pt-BR" dirty="0"/>
              <a:t> e da Academia Americana </a:t>
            </a:r>
            <a:r>
              <a:rPr lang="pt-BR" dirty="0" smtClean="0"/>
              <a:t>de Neurologia</a:t>
            </a:r>
            <a:r>
              <a:rPr lang="pt-BR" dirty="0"/>
              <a:t>, não há dados suficientes para a recomendação de rotina da heparina </a:t>
            </a:r>
            <a:r>
              <a:rPr lang="pt-BR" dirty="0" smtClean="0"/>
              <a:t>ou heparina </a:t>
            </a:r>
            <a:r>
              <a:rPr lang="pt-BR" dirty="0"/>
              <a:t>de baixo-peso molecular na fase aguda do AVC isquêmico. Persiste </a:t>
            </a:r>
            <a:r>
              <a:rPr lang="pt-BR" dirty="0" smtClean="0"/>
              <a:t>a necessidade </a:t>
            </a:r>
            <a:r>
              <a:rPr lang="pt-BR" dirty="0"/>
              <a:t>da avaliação dos riscos e benefícios desta terapêutica limitada (</a:t>
            </a:r>
            <a:r>
              <a:rPr lang="pt-BR" dirty="0" err="1" smtClean="0"/>
              <a:t>anticoagulação</a:t>
            </a:r>
            <a:r>
              <a:rPr lang="pt-BR" dirty="0" smtClean="0"/>
              <a:t>) em </a:t>
            </a:r>
            <a:r>
              <a:rPr lang="pt-BR" dirty="0"/>
              <a:t>grupos de alto-risco, como a presença de risco embólico cardíaco </a:t>
            </a:r>
            <a:r>
              <a:rPr lang="pt-BR" dirty="0" smtClean="0"/>
              <a:t>ou dissecção </a:t>
            </a:r>
            <a:r>
              <a:rPr lang="pt-BR" dirty="0"/>
              <a:t>carotídea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Em </a:t>
            </a:r>
            <a:r>
              <a:rPr lang="pt-BR" dirty="0"/>
              <a:t>casos selecionados de AVC isquêmico de circulação anterior entre 6 e 12 horas, </a:t>
            </a:r>
            <a:r>
              <a:rPr lang="pt-BR" dirty="0" smtClean="0"/>
              <a:t>o tratamento </a:t>
            </a:r>
            <a:r>
              <a:rPr lang="pt-BR" dirty="0" err="1"/>
              <a:t>endovascular</a:t>
            </a:r>
            <a:r>
              <a:rPr lang="pt-BR" dirty="0"/>
              <a:t> (</a:t>
            </a:r>
            <a:r>
              <a:rPr lang="pt-BR" dirty="0" err="1"/>
              <a:t>trombólise</a:t>
            </a:r>
            <a:r>
              <a:rPr lang="pt-BR" dirty="0"/>
              <a:t> intra-arterial ou mecânica) pode ser </a:t>
            </a:r>
            <a:r>
              <a:rPr lang="pt-BR" dirty="0" smtClean="0"/>
              <a:t>considerado se </a:t>
            </a:r>
            <a:r>
              <a:rPr lang="pt-BR" dirty="0"/>
              <a:t>o estudo de difusão e perfusão (ressonância magnética) identificar uma área </a:t>
            </a:r>
            <a:r>
              <a:rPr lang="pt-BR" dirty="0" smtClean="0"/>
              <a:t>de penumbra </a:t>
            </a:r>
            <a:r>
              <a:rPr lang="pt-BR" dirty="0"/>
              <a:t>(</a:t>
            </a:r>
            <a:r>
              <a:rPr lang="pt-BR" dirty="0" err="1"/>
              <a:t>mismatch</a:t>
            </a:r>
            <a:r>
              <a:rPr lang="pt-BR" dirty="0"/>
              <a:t>). O tratamento </a:t>
            </a:r>
            <a:r>
              <a:rPr lang="pt-BR" dirty="0" err="1"/>
              <a:t>endovascular</a:t>
            </a:r>
            <a:r>
              <a:rPr lang="pt-BR" dirty="0"/>
              <a:t> também poderá ser indicado </a:t>
            </a:r>
            <a:r>
              <a:rPr lang="pt-BR" dirty="0" smtClean="0"/>
              <a:t>em pacientes </a:t>
            </a:r>
            <a:r>
              <a:rPr lang="pt-BR" dirty="0"/>
              <a:t>com AVC isquêmico de circulação posterior entre 6 e 12 horas a depender </a:t>
            </a:r>
            <a:r>
              <a:rPr lang="pt-BR" dirty="0" smtClean="0"/>
              <a:t>do julgamento </a:t>
            </a:r>
            <a:r>
              <a:rPr lang="pt-BR" dirty="0"/>
              <a:t>clínico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O uso de </a:t>
            </a:r>
            <a:r>
              <a:rPr lang="pt-BR" dirty="0" err="1" smtClean="0"/>
              <a:t>antiagregantes</a:t>
            </a:r>
            <a:r>
              <a:rPr lang="pt-BR" dirty="0" smtClean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clopidogrel</a:t>
            </a:r>
            <a:r>
              <a:rPr lang="pt-BR" dirty="0" smtClean="0"/>
              <a:t> e dipiridamol) não deverá ser prescrito de rotina, mas poderá ser prescrito em casos específicos.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6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90465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Prevenção secundária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Manter a </a:t>
            </a:r>
            <a:r>
              <a:rPr lang="pt-BR" dirty="0" smtClean="0"/>
              <a:t>antiagregação </a:t>
            </a:r>
            <a:r>
              <a:rPr lang="pt-BR" dirty="0" err="1" smtClean="0"/>
              <a:t>plaquetária</a:t>
            </a:r>
            <a:r>
              <a:rPr lang="pt-BR" dirty="0" smtClean="0"/>
              <a:t> com AAS (300mg dia). </a:t>
            </a:r>
            <a:endParaRPr lang="pt-BR" dirty="0"/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-</a:t>
            </a:r>
            <a:r>
              <a:rPr lang="pt-BR" dirty="0" smtClean="0"/>
              <a:t> Avaliar a necessidade de </a:t>
            </a:r>
            <a:r>
              <a:rPr lang="pt-BR" dirty="0" err="1" smtClean="0"/>
              <a:t>anticoagulação</a:t>
            </a:r>
            <a:r>
              <a:rPr lang="pt-BR" dirty="0" smtClean="0"/>
              <a:t> (Heparina não fracionada) nas seguintes situações: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1- </a:t>
            </a:r>
            <a:r>
              <a:rPr lang="pt-BR" dirty="0" smtClean="0"/>
              <a:t>AVCI secundário a embolia cardíaca com alto risco de recorrência (doenças valvares, fibrilação atrial, infarto do miocárdio com trombo mural e trombo em átrio esquerdo).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2-</a:t>
            </a:r>
            <a:r>
              <a:rPr lang="pt-BR" dirty="0" smtClean="0"/>
              <a:t> </a:t>
            </a:r>
            <a:r>
              <a:rPr lang="pt-BR" dirty="0" err="1" smtClean="0"/>
              <a:t>Trombofilias</a:t>
            </a:r>
            <a:r>
              <a:rPr lang="pt-BR" dirty="0" smtClean="0"/>
              <a:t>, deficiência de proteína A, S</a:t>
            </a:r>
            <a:r>
              <a:rPr lang="pt-BR" dirty="0" smtClean="0"/>
              <a:t>, antitrombina III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3-</a:t>
            </a:r>
            <a:r>
              <a:rPr lang="pt-BR" dirty="0" smtClean="0"/>
              <a:t> Dissecção sintomática das artérias cervicais.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3"/>
                </a:solidFill>
              </a:rPr>
              <a:t>4-</a:t>
            </a:r>
            <a:r>
              <a:rPr lang="pt-BR" dirty="0" smtClean="0"/>
              <a:t> Estenoses sintomáticas críticas cervicais ou intracranianas.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98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OLIVEIRA, G. M. M. </a:t>
            </a:r>
            <a:r>
              <a:rPr lang="pt-BR" dirty="0" err="1" smtClean="0"/>
              <a:t>Antiagregantes</a:t>
            </a:r>
            <a:r>
              <a:rPr lang="pt-BR" dirty="0" smtClean="0"/>
              <a:t> </a:t>
            </a:r>
            <a:r>
              <a:rPr lang="pt-BR" dirty="0" err="1" smtClean="0"/>
              <a:t>plaquetários</a:t>
            </a:r>
            <a:r>
              <a:rPr lang="pt-BR" dirty="0" smtClean="0"/>
              <a:t>. </a:t>
            </a:r>
            <a:r>
              <a:rPr lang="pt-BR" i="1" dirty="0" err="1" smtClean="0"/>
              <a:t>Rev</a:t>
            </a:r>
            <a:r>
              <a:rPr lang="pt-BR" i="1" dirty="0" smtClean="0"/>
              <a:t> SOCERJ, </a:t>
            </a:r>
            <a:r>
              <a:rPr lang="pt-BR" dirty="0" smtClean="0"/>
              <a:t>Rio de Janeiro, v. 14, n. 1, p. 21-27, jan/fev/mar 2001.</a:t>
            </a:r>
          </a:p>
          <a:p>
            <a:r>
              <a:rPr lang="pt-BR" dirty="0" smtClean="0"/>
              <a:t>OLIVEIRA, C. C. Trombolíticos. </a:t>
            </a:r>
            <a:r>
              <a:rPr lang="pt-BR" i="1" dirty="0" err="1" smtClean="0"/>
              <a:t>Rev</a:t>
            </a:r>
            <a:r>
              <a:rPr lang="pt-BR" i="1" dirty="0" smtClean="0"/>
              <a:t> SOCERJ, </a:t>
            </a:r>
            <a:r>
              <a:rPr lang="pt-BR" dirty="0" smtClean="0"/>
              <a:t>Rio de Janeiro, v. 14, n. 1, p. 47-52, jan/fev/mar 2001.</a:t>
            </a:r>
          </a:p>
          <a:p>
            <a:r>
              <a:rPr lang="pt-BR" dirty="0" smtClean="0"/>
              <a:t>RANG, H.P.; DALE, </a:t>
            </a:r>
            <a:r>
              <a:rPr lang="pt-BR" dirty="0" err="1" smtClean="0"/>
              <a:t>M.M.</a:t>
            </a:r>
            <a:r>
              <a:rPr lang="pt-BR" dirty="0" smtClean="0"/>
              <a:t> </a:t>
            </a:r>
            <a:r>
              <a:rPr lang="pt-BR" i="1" dirty="0" smtClean="0"/>
              <a:t>Farmacologia. </a:t>
            </a:r>
            <a:r>
              <a:rPr lang="pt-BR" dirty="0" smtClean="0"/>
              <a:t>4. ed. Rio de Janeiro: Guanabara </a:t>
            </a:r>
            <a:r>
              <a:rPr lang="pt-BR" dirty="0" err="1" smtClean="0"/>
              <a:t>Koogan</a:t>
            </a:r>
            <a:r>
              <a:rPr lang="pt-BR" dirty="0" smtClean="0"/>
              <a:t>, 2001.</a:t>
            </a:r>
          </a:p>
          <a:p>
            <a:r>
              <a:rPr lang="pt-BR" dirty="0" smtClean="0"/>
              <a:t>Disponível em: </a:t>
            </a:r>
            <a:r>
              <a:rPr lang="pt-BR" dirty="0" smtClean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www.hospitalsiriolibanes.org.br/sociedade-beneficente-senhoras/Documents/protocolos-institucionais/protocolo-AVCI.pdf</a:t>
            </a:r>
            <a:r>
              <a:rPr lang="pt-BR" dirty="0" smtClean="0"/>
              <a:t>. Acesso </a:t>
            </a:r>
            <a:r>
              <a:rPr lang="pt-BR" dirty="0" smtClean="0"/>
              <a:t>em: 25/07/2013</a:t>
            </a:r>
          </a:p>
          <a:p>
            <a:endParaRPr lang="pt-BR" dirty="0" smtClean="0"/>
          </a:p>
          <a:p>
            <a:endParaRPr lang="pt-BR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Etnia –negros</a:t>
            </a:r>
          </a:p>
          <a:p>
            <a:r>
              <a:rPr lang="pt-BR" dirty="0" smtClean="0"/>
              <a:t>Diabetes</a:t>
            </a:r>
          </a:p>
          <a:p>
            <a:r>
              <a:rPr lang="pt-BR" dirty="0" smtClean="0"/>
              <a:t>Tabagismo</a:t>
            </a:r>
          </a:p>
          <a:p>
            <a:r>
              <a:rPr lang="pt-BR" dirty="0" smtClean="0"/>
              <a:t>Dislipidemias(principal </a:t>
            </a:r>
            <a:r>
              <a:rPr lang="pt-BR" dirty="0" err="1" smtClean="0"/>
              <a:t>hipercolesterolemia</a:t>
            </a:r>
            <a:r>
              <a:rPr lang="pt-BR" dirty="0" smtClean="0"/>
              <a:t>)</a:t>
            </a:r>
          </a:p>
          <a:p>
            <a:r>
              <a:rPr lang="pt-BR" dirty="0" smtClean="0"/>
              <a:t>Etilismo</a:t>
            </a:r>
          </a:p>
          <a:p>
            <a:r>
              <a:rPr lang="pt-BR" dirty="0" smtClean="0"/>
              <a:t>Obesidade</a:t>
            </a:r>
          </a:p>
          <a:p>
            <a:r>
              <a:rPr lang="pt-BR" dirty="0" smtClean="0"/>
              <a:t>Sedentarismo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AVCI - 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A aterosclerose leva a formação de trombo. </a:t>
            </a:r>
          </a:p>
          <a:p>
            <a:pPr>
              <a:buNone/>
            </a:pPr>
            <a:r>
              <a:rPr lang="pt-BR" dirty="0" smtClean="0"/>
              <a:t>                                         </a:t>
            </a:r>
            <a:r>
              <a:rPr lang="pt-BR" b="1" dirty="0" smtClean="0">
                <a:solidFill>
                  <a:schemeClr val="accent3"/>
                </a:solidFill>
                <a:sym typeface="Wingdings"/>
              </a:rPr>
              <a:t></a:t>
            </a:r>
            <a:endParaRPr lang="pt-BR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pt-BR" dirty="0" smtClean="0"/>
              <a:t>Este causa uma oclusão aguda de uma artéria que irriga o território encefálico</a:t>
            </a:r>
          </a:p>
          <a:p>
            <a:pPr>
              <a:buNone/>
            </a:pPr>
            <a:r>
              <a:rPr lang="pt-BR" dirty="0" smtClean="0"/>
              <a:t>                                         </a:t>
            </a:r>
            <a:r>
              <a:rPr lang="pt-BR" b="1" dirty="0" smtClean="0">
                <a:solidFill>
                  <a:schemeClr val="accent3"/>
                </a:solidFill>
                <a:sym typeface="Wingdings"/>
              </a:rPr>
              <a:t></a:t>
            </a:r>
          </a:p>
          <a:p>
            <a:pPr>
              <a:buNone/>
            </a:pPr>
            <a:r>
              <a:rPr lang="pt-BR" dirty="0" smtClean="0">
                <a:sym typeface="Wingdings"/>
              </a:rPr>
              <a:t> Gerando uma diminuição da oxigenação da </a:t>
            </a:r>
            <a:r>
              <a:rPr lang="pt-BR" dirty="0">
                <a:sym typeface="Wingdings"/>
              </a:rPr>
              <a:t>á</a:t>
            </a:r>
            <a:r>
              <a:rPr lang="pt-BR" dirty="0" smtClean="0">
                <a:sym typeface="Wingdings"/>
              </a:rPr>
              <a:t>rea afetada e, assim, a hipóxia e isquemia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</a:t>
            </a:r>
            <a:r>
              <a:rPr lang="pt-BR" dirty="0" smtClean="0"/>
              <a:t>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chemeClr val="accent3"/>
                </a:solidFill>
              </a:rPr>
              <a:t>Forma aguda: </a:t>
            </a:r>
            <a:r>
              <a:rPr lang="pt-BR" dirty="0" smtClean="0"/>
              <a:t>sintomatologia de modo abrupto que se mantém com o quadro inicial.</a:t>
            </a:r>
          </a:p>
          <a:p>
            <a:pPr algn="just"/>
            <a:r>
              <a:rPr lang="pt-BR" b="1" dirty="0" smtClean="0">
                <a:solidFill>
                  <a:schemeClr val="accent3"/>
                </a:solidFill>
              </a:rPr>
              <a:t>Forma evolutiva(ou progressiva ou subaguda): </a:t>
            </a:r>
            <a:r>
              <a:rPr lang="pt-BR" dirty="0" smtClean="0"/>
              <a:t>caracterizada por perda de alguma função de modo progressivo.É a forma mais comum de AVC e mais importante por ser a que melhor responde ao tratamento.</a:t>
            </a:r>
          </a:p>
          <a:p>
            <a:pPr algn="just"/>
            <a:r>
              <a:rPr lang="pt-BR" b="1" dirty="0" smtClean="0">
                <a:solidFill>
                  <a:schemeClr val="accent3"/>
                </a:solidFill>
              </a:rPr>
              <a:t>Forma intermitente(transitória): </a:t>
            </a:r>
            <a:r>
              <a:rPr lang="pt-BR" dirty="0" smtClean="0"/>
              <a:t>quadro com sintomatologia deficitária</a:t>
            </a:r>
            <a:r>
              <a:rPr lang="pt-BR" dirty="0" smtClean="0"/>
              <a:t>, se </a:t>
            </a:r>
            <a:r>
              <a:rPr lang="pt-BR" dirty="0" smtClean="0"/>
              <a:t>instala de modo agudo e desaparece espontaneamente em até 3h</a:t>
            </a:r>
            <a:r>
              <a:rPr lang="pt-BR" dirty="0" smtClean="0"/>
              <a:t>. É </a:t>
            </a:r>
            <a:r>
              <a:rPr lang="pt-BR" dirty="0" smtClean="0"/>
              <a:t>o clássico ataque isquêmico transitório(AIT).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Clinico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  Costuma-se dividir a sintomatologia segundo o território arterial envolvido</a:t>
            </a:r>
          </a:p>
          <a:p>
            <a:pPr algn="just">
              <a:buNone/>
            </a:pPr>
            <a:r>
              <a:rPr lang="pt-BR" b="1" dirty="0" smtClean="0">
                <a:solidFill>
                  <a:schemeClr val="accent3"/>
                </a:solidFill>
                <a:sym typeface="Wingdings"/>
              </a:rPr>
              <a:t></a:t>
            </a:r>
            <a:r>
              <a:rPr lang="pt-BR" b="1" dirty="0" smtClean="0">
                <a:solidFill>
                  <a:schemeClr val="accent3"/>
                </a:solidFill>
              </a:rPr>
              <a:t>Território carotídeo</a:t>
            </a:r>
            <a:r>
              <a:rPr lang="pt-BR" dirty="0" smtClean="0"/>
              <a:t>(responsável pela irrigação dos </a:t>
            </a:r>
            <a:r>
              <a:rPr lang="pt-BR" dirty="0" smtClean="0"/>
              <a:t>2</a:t>
            </a:r>
            <a:r>
              <a:rPr lang="pt-BR" dirty="0" smtClean="0"/>
              <a:t>/3 anteriores </a:t>
            </a:r>
            <a:r>
              <a:rPr lang="pt-BR" dirty="0" smtClean="0"/>
              <a:t>do encéfalo)</a:t>
            </a:r>
          </a:p>
          <a:p>
            <a:pPr algn="just"/>
            <a:r>
              <a:rPr lang="pt-BR" dirty="0" smtClean="0"/>
              <a:t>Hemiparesia</a:t>
            </a:r>
          </a:p>
          <a:p>
            <a:pPr algn="just"/>
            <a:r>
              <a:rPr lang="pt-BR" dirty="0" smtClean="0"/>
              <a:t>Disfasia</a:t>
            </a:r>
          </a:p>
          <a:p>
            <a:pPr algn="just"/>
            <a:r>
              <a:rPr lang="pt-BR" dirty="0" err="1" smtClean="0"/>
              <a:t>Hemihipoestesia</a:t>
            </a:r>
            <a:endParaRPr lang="pt-BR" dirty="0" smtClean="0"/>
          </a:p>
          <a:p>
            <a:pPr algn="just"/>
            <a:r>
              <a:rPr lang="pt-BR" dirty="0" err="1" smtClean="0"/>
              <a:t>Disgrafia</a:t>
            </a:r>
            <a:r>
              <a:rPr lang="pt-BR" dirty="0" smtClean="0"/>
              <a:t>, dislexia, </a:t>
            </a:r>
            <a:r>
              <a:rPr lang="pt-BR" dirty="0" err="1" smtClean="0"/>
              <a:t>discalculia</a:t>
            </a:r>
            <a:endParaRPr lang="pt-BR" dirty="0" smtClean="0"/>
          </a:p>
          <a:p>
            <a:pPr algn="just"/>
            <a:r>
              <a:rPr lang="pt-BR" dirty="0" err="1" smtClean="0"/>
              <a:t>Hemianopsia</a:t>
            </a:r>
            <a:endParaRPr lang="pt-BR" dirty="0" smtClean="0"/>
          </a:p>
          <a:p>
            <a:pPr algn="just"/>
            <a:r>
              <a:rPr lang="pt-BR" dirty="0" smtClean="0"/>
              <a:t>Distúrbios de consciência</a:t>
            </a:r>
          </a:p>
          <a:p>
            <a:pPr algn="just"/>
            <a:r>
              <a:rPr lang="pt-BR" dirty="0" smtClean="0"/>
              <a:t>Distúrbios de comportamento ou de conduta</a:t>
            </a:r>
          </a:p>
          <a:p>
            <a:pPr algn="just"/>
            <a:r>
              <a:rPr lang="pt-BR" dirty="0" smtClean="0"/>
              <a:t>Cefaleia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751</TotalTime>
  <Words>3238</Words>
  <Application>Microsoft Office PowerPoint</Application>
  <PresentationFormat>Apresentação na tela (4:3)</PresentationFormat>
  <Paragraphs>233</Paragraphs>
  <Slides>53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Fluxo</vt:lpstr>
      <vt:lpstr>Acidente Vascular Cerebral Isquêmico</vt:lpstr>
      <vt:lpstr>Definição</vt:lpstr>
      <vt:lpstr>Epidemiologia do AVC</vt:lpstr>
      <vt:lpstr>Etiologia</vt:lpstr>
      <vt:lpstr>Fatores de Risco</vt:lpstr>
      <vt:lpstr>Fatores de Risco</vt:lpstr>
      <vt:lpstr>AVCI - fisiopatologia</vt:lpstr>
      <vt:lpstr>Apresentação Clínica</vt:lpstr>
      <vt:lpstr>Quadro Clinico</vt:lpstr>
      <vt:lpstr>Quadro Clínico</vt:lpstr>
      <vt:lpstr>Quadro Clínico</vt:lpstr>
      <vt:lpstr>Diagnóstico</vt:lpstr>
      <vt:lpstr>Trombolíticos</vt:lpstr>
      <vt:lpstr>Não-fibrinoespecíficos</vt:lpstr>
      <vt:lpstr>Fibrinoespecíficos</vt:lpstr>
      <vt:lpstr>Características</vt:lpstr>
      <vt:lpstr>SUS</vt:lpstr>
      <vt:lpstr>Antiagregantes Plaquetários</vt:lpstr>
      <vt:lpstr>Slide 19</vt:lpstr>
      <vt:lpstr>Aspirina - AAS</vt:lpstr>
      <vt:lpstr>Slide 21</vt:lpstr>
      <vt:lpstr>Slide 22</vt:lpstr>
      <vt:lpstr>Farmacocinética</vt:lpstr>
      <vt:lpstr>Slide 24</vt:lpstr>
      <vt:lpstr>Slide 25</vt:lpstr>
      <vt:lpstr>Aplicações Clínicas</vt:lpstr>
      <vt:lpstr>Slide 27</vt:lpstr>
      <vt:lpstr>Efeitos Adversos</vt:lpstr>
      <vt:lpstr>Inibidores Reversíveis da Ciclooxigenase</vt:lpstr>
      <vt:lpstr>Slide 30</vt:lpstr>
      <vt:lpstr>Slide 31</vt:lpstr>
      <vt:lpstr>Dipiridamol</vt:lpstr>
      <vt:lpstr>Tienopiridinas</vt:lpstr>
      <vt:lpstr>Slide 34</vt:lpstr>
      <vt:lpstr>Slide 35</vt:lpstr>
      <vt:lpstr>Protocolo de Tratamento de AVCI  do American Heart Association  e do Royal College of Physicians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Protocolo de tratamento de AVCI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 Vascular Cerebral</dc:title>
  <dc:creator>Acer</dc:creator>
  <cp:lastModifiedBy> </cp:lastModifiedBy>
  <cp:revision>75</cp:revision>
  <dcterms:created xsi:type="dcterms:W3CDTF">2013-07-26T18:17:42Z</dcterms:created>
  <dcterms:modified xsi:type="dcterms:W3CDTF">2013-07-30T02:12:52Z</dcterms:modified>
</cp:coreProperties>
</file>