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6" r:id="rId21"/>
    <p:sldId id="275" r:id="rId22"/>
    <p:sldId id="277" r:id="rId23"/>
    <p:sldId id="278" r:id="rId24"/>
    <p:sldId id="281" r:id="rId25"/>
    <p:sldId id="280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á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á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Marcador de fech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5/2/2014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Haga clic para modificar el estilo de texto del patrón</a:t>
            </a:r>
          </a:p>
          <a:p>
            <a:pPr lvl="1" eaLnBrk="1" latinLnBrk="0" hangingPunct="1"/>
            <a:r>
              <a:rPr lang="x-none" smtClean="0"/>
              <a:t>Segundo nivel</a:t>
            </a:r>
          </a:p>
          <a:p>
            <a:pPr lvl="2" eaLnBrk="1" latinLnBrk="0" hangingPunct="1"/>
            <a:r>
              <a:rPr lang="x-none" smtClean="0"/>
              <a:t>Tercer nivel</a:t>
            </a:r>
          </a:p>
          <a:p>
            <a:pPr lvl="3" eaLnBrk="1" latinLnBrk="0" hangingPunct="1"/>
            <a:r>
              <a:rPr lang="x-none" smtClean="0"/>
              <a:t>Cuarto nivel</a:t>
            </a:r>
          </a:p>
          <a:p>
            <a:pPr lvl="4" eaLnBrk="1" latinLnBrk="0" hangingPunct="1"/>
            <a:r>
              <a:rPr lang="x-none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555-2B68-4647-A2FA-D2600ABBF4AE}" type="datetimeFigureOut">
              <a:rPr lang="es-ES" smtClean="0"/>
              <a:pPr/>
              <a:t>02/05/2014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51DF-F3D4-364B-A861-DB09084925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Haga clic para modificar el estilo de texto del patrón</a:t>
            </a:r>
          </a:p>
          <a:p>
            <a:pPr lvl="1" eaLnBrk="1" latinLnBrk="0" hangingPunct="1"/>
            <a:r>
              <a:rPr lang="x-none" smtClean="0"/>
              <a:t>Segundo nivel</a:t>
            </a:r>
          </a:p>
          <a:p>
            <a:pPr lvl="2" eaLnBrk="1" latinLnBrk="0" hangingPunct="1"/>
            <a:r>
              <a:rPr lang="x-none" smtClean="0"/>
              <a:t>Tercer nivel</a:t>
            </a:r>
          </a:p>
          <a:p>
            <a:pPr lvl="3" eaLnBrk="1" latinLnBrk="0" hangingPunct="1"/>
            <a:r>
              <a:rPr lang="x-none" smtClean="0"/>
              <a:t>Cuarto nivel</a:t>
            </a:r>
          </a:p>
          <a:p>
            <a:pPr lvl="4" eaLnBrk="1" latinLnBrk="0" hangingPunct="1"/>
            <a:r>
              <a:rPr lang="x-none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248555-2B68-4647-A2FA-D2600ABBF4AE}" type="datetimeFigureOut">
              <a:rPr lang="es-ES" smtClean="0"/>
              <a:pPr/>
              <a:t>02/05/2014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á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á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95851DF-F3D4-364B-A861-DB09084925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555-2B68-4647-A2FA-D2600ABBF4AE}" type="datetimeFigureOut">
              <a:rPr lang="es-ES" smtClean="0"/>
              <a:pPr/>
              <a:t>02/05/2014</a:t>
            </a:fld>
            <a:endParaRPr lang="pt-B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5851DF-F3D4-364B-A861-DB09084925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Haga clic para modificar el estilo de texto del patrón</a:t>
            </a:r>
          </a:p>
          <a:p>
            <a:pPr lvl="1" eaLnBrk="1" latinLnBrk="0" hangingPunct="1"/>
            <a:r>
              <a:rPr lang="x-none" smtClean="0"/>
              <a:t>Segundo nivel</a:t>
            </a:r>
          </a:p>
          <a:p>
            <a:pPr lvl="2" eaLnBrk="1" latinLnBrk="0" hangingPunct="1"/>
            <a:r>
              <a:rPr lang="x-none" smtClean="0"/>
              <a:t>Tercer nivel</a:t>
            </a:r>
          </a:p>
          <a:p>
            <a:pPr lvl="3" eaLnBrk="1" latinLnBrk="0" hangingPunct="1"/>
            <a:r>
              <a:rPr lang="x-none" smtClean="0"/>
              <a:t>Cuarto nivel</a:t>
            </a:r>
          </a:p>
          <a:p>
            <a:pPr lvl="4" eaLnBrk="1" latinLnBrk="0" hangingPunct="1"/>
            <a:r>
              <a:rPr lang="x-none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Haga clic para modificar el estilo de texto del patrón</a:t>
            </a:r>
          </a:p>
        </p:txBody>
      </p:sp>
      <p:sp>
        <p:nvSpPr>
          <p:cNvPr id="7" name="Rectá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á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12" name="Marcador de fech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5/2/2014</a:t>
            </a:fld>
            <a:endParaRPr lang="en-US"/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Haga clic para modificar el estilo de texto del patrón</a:t>
            </a:r>
          </a:p>
          <a:p>
            <a:pPr lvl="1" eaLnBrk="1" latinLnBrk="0" hangingPunct="1"/>
            <a:r>
              <a:rPr lang="x-none" smtClean="0"/>
              <a:t>Segundo nivel</a:t>
            </a:r>
          </a:p>
          <a:p>
            <a:pPr lvl="2" eaLnBrk="1" latinLnBrk="0" hangingPunct="1"/>
            <a:r>
              <a:rPr lang="x-none" smtClean="0"/>
              <a:t>Tercer nivel</a:t>
            </a:r>
          </a:p>
          <a:p>
            <a:pPr lvl="3" eaLnBrk="1" latinLnBrk="0" hangingPunct="1"/>
            <a:r>
              <a:rPr lang="x-none" smtClean="0"/>
              <a:t>Cuarto nivel</a:t>
            </a:r>
          </a:p>
          <a:p>
            <a:pPr lvl="4" eaLnBrk="1" latinLnBrk="0" hangingPunct="1"/>
            <a:r>
              <a:rPr lang="x-none" smtClean="0"/>
              <a:t>Quinto nivel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Haga clic para modificar el estilo de texto del patrón</a:t>
            </a:r>
          </a:p>
          <a:p>
            <a:pPr lvl="1" eaLnBrk="1" latinLnBrk="0" hangingPunct="1"/>
            <a:r>
              <a:rPr lang="x-none" smtClean="0"/>
              <a:t>Segundo nivel</a:t>
            </a:r>
          </a:p>
          <a:p>
            <a:pPr lvl="2" eaLnBrk="1" latinLnBrk="0" hangingPunct="1"/>
            <a:r>
              <a:rPr lang="x-none" smtClean="0"/>
              <a:t>Tercer nivel</a:t>
            </a:r>
          </a:p>
          <a:p>
            <a:pPr lvl="3" eaLnBrk="1" latinLnBrk="0" hangingPunct="1"/>
            <a:r>
              <a:rPr lang="x-none" smtClean="0"/>
              <a:t>Cuarto nivel</a:t>
            </a:r>
          </a:p>
          <a:p>
            <a:pPr lvl="4" eaLnBrk="1" latinLnBrk="0" hangingPunct="1"/>
            <a:r>
              <a:rPr lang="x-none" smtClean="0"/>
              <a:t>Quinto nivel</a:t>
            </a:r>
            <a:endParaRPr kumimoji="0" lang="en-US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248555-2B68-4647-A2FA-D2600ABBF4AE}" type="datetimeFigureOut">
              <a:rPr lang="es-ES" smtClean="0"/>
              <a:pPr/>
              <a:t>02/05/2014</a:t>
            </a:fld>
            <a:endParaRPr lang="pt-BR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5851DF-F3D4-364B-A861-DB09084925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Marcador de pie de página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Haga clic para modificar el estilo de texto del patrón</a:t>
            </a:r>
          </a:p>
          <a:p>
            <a:pPr lvl="1" eaLnBrk="1" latinLnBrk="0" hangingPunct="1"/>
            <a:r>
              <a:rPr lang="x-none" smtClean="0"/>
              <a:t>Segundo nivel</a:t>
            </a:r>
          </a:p>
          <a:p>
            <a:pPr lvl="2" eaLnBrk="1" latinLnBrk="0" hangingPunct="1"/>
            <a:r>
              <a:rPr lang="x-none" smtClean="0"/>
              <a:t>Tercer nivel</a:t>
            </a:r>
          </a:p>
          <a:p>
            <a:pPr lvl="3" eaLnBrk="1" latinLnBrk="0" hangingPunct="1"/>
            <a:r>
              <a:rPr lang="x-none" smtClean="0"/>
              <a:t>Cuarto nivel</a:t>
            </a:r>
          </a:p>
          <a:p>
            <a:pPr lvl="4" eaLnBrk="1" latinLnBrk="0" hangingPunct="1"/>
            <a:r>
              <a:rPr lang="x-none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Haga clic para modificar el estilo de texto del patrón</a:t>
            </a:r>
          </a:p>
          <a:p>
            <a:pPr lvl="1" eaLnBrk="1" latinLnBrk="0" hangingPunct="1"/>
            <a:r>
              <a:rPr lang="x-none" smtClean="0"/>
              <a:t>Segundo nivel</a:t>
            </a:r>
          </a:p>
          <a:p>
            <a:pPr lvl="2" eaLnBrk="1" latinLnBrk="0" hangingPunct="1"/>
            <a:r>
              <a:rPr lang="x-none" smtClean="0"/>
              <a:t>Tercer nivel</a:t>
            </a:r>
          </a:p>
          <a:p>
            <a:pPr lvl="3" eaLnBrk="1" latinLnBrk="0" hangingPunct="1"/>
            <a:r>
              <a:rPr lang="x-none" smtClean="0"/>
              <a:t>Cuarto nivel</a:t>
            </a:r>
          </a:p>
          <a:p>
            <a:pPr lvl="4" eaLnBrk="1" latinLnBrk="0" hangingPunct="1"/>
            <a:r>
              <a:rPr lang="x-none" smtClean="0"/>
              <a:t>Quinto nivel</a:t>
            </a:r>
            <a:endParaRPr kumimoji="0"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248555-2B68-4647-A2FA-D2600ABBF4AE}" type="datetimeFigureOut">
              <a:rPr lang="es-ES" smtClean="0"/>
              <a:pPr/>
              <a:t>02/05/2014</a:t>
            </a:fld>
            <a:endParaRPr lang="pt-BR"/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5851DF-F3D4-364B-A861-DB09084925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Marcador de pie de página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x-none" smtClean="0"/>
              <a:t>Haga clic para modificar el estilo de texto del patrón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x-none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555-2B68-4647-A2FA-D2600ABBF4AE}" type="datetimeFigureOut">
              <a:rPr lang="es-ES" smtClean="0"/>
              <a:pPr/>
              <a:t>02/05/2014</a:t>
            </a:fld>
            <a:endParaRPr lang="pt-B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5851DF-F3D4-364B-A861-DB09084925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555-2B68-4647-A2FA-D2600ABBF4AE}" type="datetimeFigureOut">
              <a:rPr lang="es-ES" smtClean="0"/>
              <a:pPr/>
              <a:t>02/05/2014</a:t>
            </a:fld>
            <a:endParaRPr lang="pt-B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5851DF-F3D4-364B-A861-DB09084925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8555-2B68-4647-A2FA-D2600ABBF4AE}" type="datetimeFigureOut">
              <a:rPr lang="es-ES" smtClean="0"/>
              <a:pPr/>
              <a:t>02/05/2014</a:t>
            </a:fld>
            <a:endParaRPr lang="pt-B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5851DF-F3D4-364B-A861-DB09084925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Haga clic para modificar el estilo de texto del patrón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x-none" smtClean="0"/>
              <a:t>Haga clic para modificar el estilo de texto del patrón</a:t>
            </a:r>
          </a:p>
          <a:p>
            <a:pPr lvl="1" eaLnBrk="1" latinLnBrk="0" hangingPunct="1"/>
            <a:r>
              <a:rPr lang="x-none" smtClean="0"/>
              <a:t>Segundo nivel</a:t>
            </a:r>
          </a:p>
          <a:p>
            <a:pPr lvl="2" eaLnBrk="1" latinLnBrk="0" hangingPunct="1"/>
            <a:r>
              <a:rPr lang="x-none" smtClean="0"/>
              <a:t>Tercer nivel</a:t>
            </a:r>
          </a:p>
          <a:p>
            <a:pPr lvl="3" eaLnBrk="1" latinLnBrk="0" hangingPunct="1"/>
            <a:r>
              <a:rPr lang="x-none" smtClean="0"/>
              <a:t>Cuarto nivel</a:t>
            </a:r>
          </a:p>
          <a:p>
            <a:pPr lvl="4" eaLnBrk="1" latinLnBrk="0" hangingPunct="1"/>
            <a:r>
              <a:rPr lang="x-none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Haga clic para modificar el estilo de texto del patrón</a:t>
            </a:r>
          </a:p>
        </p:txBody>
      </p:sp>
      <p:sp>
        <p:nvSpPr>
          <p:cNvPr id="8" name="Rectá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á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11" name="Rectá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fech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C248555-2B68-4647-A2FA-D2600ABBF4AE}" type="datetimeFigureOut">
              <a:rPr lang="es-ES" smtClean="0"/>
              <a:pPr/>
              <a:t>02/05/2014</a:t>
            </a:fld>
            <a:endParaRPr lang="pt-BR"/>
          </a:p>
        </p:txBody>
      </p:sp>
      <p:sp>
        <p:nvSpPr>
          <p:cNvPr id="13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95851DF-F3D4-364B-A861-DB090849257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Marcador de pie de página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Arrastre la imagen al marcador de posición o haga clic en el icono para agregar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 smtClean="0"/>
              <a:t>Clic para editar título</a:t>
            </a:r>
            <a:endParaRPr kumimoji="0" lang="en-US"/>
          </a:p>
        </p:txBody>
      </p:sp>
      <p:sp>
        <p:nvSpPr>
          <p:cNvPr id="13" name="Marcador de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x-none" smtClean="0"/>
              <a:t>Segundo nivel</a:t>
            </a:r>
          </a:p>
          <a:p>
            <a:pPr lvl="2" eaLnBrk="1" latinLnBrk="0" hangingPunct="1"/>
            <a:r>
              <a:rPr kumimoji="0" lang="x-none" smtClean="0"/>
              <a:t>Tercer nivel</a:t>
            </a:r>
          </a:p>
          <a:p>
            <a:pPr lvl="3" eaLnBrk="1" latinLnBrk="0" hangingPunct="1"/>
            <a:r>
              <a:rPr kumimoji="0" lang="x-none" smtClean="0"/>
              <a:t>Cuarto nivel</a:t>
            </a:r>
          </a:p>
          <a:p>
            <a:pPr lvl="4" eaLnBrk="1" latinLnBrk="0" hangingPunct="1"/>
            <a:r>
              <a:rPr kumimoji="0" lang="x-none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248555-2B68-4647-A2FA-D2600ABBF4AE}" type="datetimeFigureOut">
              <a:rPr lang="es-ES" smtClean="0"/>
              <a:pPr/>
              <a:t>02/05/2014</a:t>
            </a:fld>
            <a:endParaRPr lang="pt-B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ctá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á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5851DF-F3D4-364B-A861-DB09084925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RICARDO GREGOLIN </a:t>
            </a:r>
            <a:r>
              <a:rPr lang="pt-BR" smtClean="0"/>
              <a:t>NETO – R2 NEUROLOGIA</a:t>
            </a:r>
            <a:endParaRPr lang="pt-BR"/>
          </a:p>
        </p:txBody>
      </p:sp>
      <p:pic>
        <p:nvPicPr>
          <p:cNvPr id="4" name="Imagen 3" descr="Captura de Tela 2014-03-23 às 15.39.4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8"/>
            <a:ext cx="9144000" cy="586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28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PRESSÃO ARTERIAL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2740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Apresenta elevada flutuação no decorrer da história natural da doença no AVC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Elevados níveis de PA são comumente observados no início dos sintomas (dados americanos)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PAS &gt; 139 mmHg em 77% 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PAS &gt; 184 mmHg em 15%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 PA é comumente mais elevada entre os paciente que já são hipertensos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 PA começa a cair espontaneamente durante a fase aguda do AVC, começando entre os 90 minutos após início dos sintomas</a:t>
            </a:r>
          </a:p>
        </p:txBody>
      </p:sp>
    </p:spTree>
    <p:extLst>
      <p:ext uri="{BB962C8B-B14F-4D97-AF65-F5344CB8AC3E}">
        <p14:creationId xmlns:p14="http://schemas.microsoft.com/office/powerpoint/2010/main" xmlns="" val="258949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PRESSÃO ARTERIAL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Extremos de PA elevadas são deletérios por causaram encefalopatia, complicações cardíacas e insuficiência renal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Teoricamente PA moderada melhora a perfusão cerebral ou talvez posso piorar o edema cerebral ou favorecer transformação hemorrágica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Hipotensão é claramente deletéria por causar hipoperfusão cerebral e sistêmica</a:t>
            </a:r>
          </a:p>
          <a:p>
            <a:pPr marL="0" indent="0" algn="just">
              <a:buNone/>
            </a:pP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1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PRESSÃO ARTERIAL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Recomenda-se tratar a PA no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AVCi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se elevação &gt; 220/120 mmHg se não elegível para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trombólise</a:t>
            </a:r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Tratar valores melhores se IAM, dissecção aórtica ou ICC descompensada: não existe valor ideal – individualizar. Razoável redução 15% PAS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21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PRESSÃO ARTERIAL</a:t>
            </a:r>
            <a:b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</a:br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TROMBOLÍTICO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4" name="Imagen 3" descr="Captura de Tela 2014-04-02 às 00.02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27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HIPOTENSÃO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Hipotensão é relativamente rara no AVC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Quando presenta, normalmente secundária à arritmia cardíaca, IAM, dissecção aórtica o choque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Não existe uma definição exata para hipotensão, devendo ser individualizada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18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ADMINISTRAÇÃO DE FLUIDOS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 maioria dos paciente com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AVCi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são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euvolêmicos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ou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hipervolêmicos</a:t>
            </a:r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Hipovolemia é extremamente deletéria por piorar a lesão cerebral, causar disfunção renal e predispor à quadros trombóticos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Hipervolemia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pode piorar o edema cerebral da área isquêmica e aumentar o estresse sobre o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miocárcio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791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ADMINISTRAÇÃO DE FLUIDOS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Nos paciente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euvolêmicos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, deve-se iniciar manutenção com 30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mL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/kg/dia. 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Paciente com hipovolemia, dever ser submetidos à ressuscitação volêmica e consequente manutenção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Deve-se evitar soluções hipotônicas (SG 5% ou SF 0,45%) por piora do edema intracelular neuronal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15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CONTROLE GLICÊMICO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Hipoglicemia </a:t>
            </a:r>
            <a:r>
              <a:rPr lang="pt-BR" i="1" dirty="0" smtClean="0">
                <a:effectLst>
                  <a:innerShdw blurRad="114300">
                    <a:prstClr val="black"/>
                  </a:innerShdw>
                </a:effectLst>
              </a:rPr>
              <a:t>per se</a:t>
            </a:r>
            <a:r>
              <a:rPr lang="pt-BR" dirty="0"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no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AVCi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é rara e, quando presente, é comumente decorrente de efeitos de antidiabéticos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Hipoglicemia pode simular quadro de AVC ou induzir crises convulsivas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Tratar se glicemia &lt; 60 mg/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dL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com 25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mL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SG 50% lentamente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11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CONTROLE GLICÊMICO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Hiperglicemia é relativamente comum nos paciente com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AVCi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(&gt; 40%), especialmente nos diabéticos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Hiperglicemia é extremamente danosa, sendo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assocada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à pior desfecho neurológico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Glicemia alvo é entre 140 e 180 mg/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dL</a:t>
            </a:r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Valores maiores devem ser combatidos na fase aguda com insulina regular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902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FIBRINÓLISE - </a:t>
            </a:r>
            <a:r>
              <a:rPr lang="pt-BR" sz="3600" b="1" dirty="0" err="1" smtClean="0">
                <a:effectLst>
                  <a:innerShdw blurRad="114300">
                    <a:prstClr val="black"/>
                  </a:innerShdw>
                </a:effectLst>
              </a:rPr>
              <a:t>rtPA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1738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Aprovado pelo FDA para uso no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AVCi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desde 1996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rtPA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0,9 mg/kg até 90 mg 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X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placebo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Incapacidade global (40%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X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28%)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Desfecho global (43%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X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32%)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Atividades de vida diária (53%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X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38%)</a:t>
            </a:r>
          </a:p>
          <a:p>
            <a:pPr lvl="1" algn="just"/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Défcits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neurológicos (34%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X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20%)</a:t>
            </a:r>
          </a:p>
          <a:p>
            <a:pPr lvl="1"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Principal complicação – AVCH (6.4%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X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0.6% placebo)</a:t>
            </a:r>
          </a:p>
          <a:p>
            <a:pPr algn="just"/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Outras complicações incluem: hemorragia sistêmica, ruptura cardíaca se for ministrada poucos dias após IAM, anafilaxia ou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angioedema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30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>
                <a:effectLst>
                  <a:innerShdw blurRad="114300">
                    <a:prstClr val="black"/>
                  </a:innerShdw>
                </a:effectLst>
              </a:rPr>
              <a:t>CUIDADOS GERAIS E TRATAMENTO DAS COMPLICAÇÕES AGUDAS </a:t>
            </a:r>
            <a:endParaRPr lang="pt-BR" sz="32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Via aérea </a:t>
            </a:r>
          </a:p>
          <a:p>
            <a:pPr algn="just"/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Suporte ventilatório</a:t>
            </a:r>
          </a:p>
          <a:p>
            <a:pPr algn="just"/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Oxigenioterapia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suplementar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096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effectLst>
                  <a:innerShdw blurRad="114300">
                    <a:prstClr val="black"/>
                  </a:innerShdw>
                </a:effectLst>
              </a:rPr>
              <a:t>FIBRINÓLISE - </a:t>
            </a:r>
            <a:r>
              <a:rPr lang="pt-BR" sz="3600" b="1" dirty="0" err="1">
                <a:effectLst>
                  <a:innerShdw blurRad="114300">
                    <a:prstClr val="black"/>
                  </a:innerShdw>
                </a:effectLst>
              </a:rPr>
              <a:t>rtPA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Reações de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agioedema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orolinguais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em geral são leves e transitórias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Angioedema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ocorre de 1,3% a 5,1% dos paciente que recebem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rtPA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para tratamento AVC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Associado ao uso de IECA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Associado também a infartos envolvendo a insula e córtex frontal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Trata-se com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ranitidina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,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difenidramina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e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metilprednisolona</a:t>
            </a:r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85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effectLst>
                  <a:innerShdw blurRad="114300">
                    <a:prstClr val="black"/>
                  </a:innerShdw>
                </a:effectLst>
              </a:rPr>
              <a:t>FIBRINÓLISE - </a:t>
            </a:r>
            <a:r>
              <a:rPr lang="pt-BR" sz="3600" b="1" dirty="0" err="1">
                <a:effectLst>
                  <a:innerShdw blurRad="114300">
                    <a:prstClr val="black"/>
                  </a:innerShdw>
                </a:effectLst>
              </a:rPr>
              <a:t>rtPA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Desfecho favorável é ligado a 2 principais aspectos: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Gravidade leve a moderada do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AVCi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(NIHSS&lt;20)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Idade &lt; 75 anos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Janela de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trombólise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até 3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hs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após início dos sintomas. Alguns grupos selecionados podem ter benefício de 3 a 4,5 após início dos sintomas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89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 smtClean="0">
                <a:effectLst>
                  <a:innerShdw blurRad="114300">
                    <a:prstClr val="black"/>
                  </a:innerShdw>
                </a:effectLst>
              </a:rPr>
              <a:t>PACIENTE COM ALTERAÇÕES NEUROLÓGICAS LEVES, ISOLADAS OU RÁPIDA REVERSÃO DO DÉFCIT</a:t>
            </a:r>
            <a:endParaRPr lang="pt-BR" sz="28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Em geral, pacientes com NIHSS ≥ 4 apresentam maiores incapacidades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Paciente com distúrbios da marcha, afasia isolada ou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hemianopsia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isolada – NHISS = 2 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  <a:sym typeface="Wingdings"/>
              </a:rPr>
              <a:t> futuros candidatos?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  <a:sym typeface="Wingdings"/>
            </a:endParaRPr>
          </a:p>
          <a:p>
            <a:pPr algn="just"/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476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CRITÉRIOS PARA TROMBÓLISE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4" name="Imagen 3" descr="Captura de Tela 2014-04-06 às 14.02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0134" y="2322782"/>
            <a:ext cx="67310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471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Tela 2014-04-06 às 14.05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121" y="481360"/>
            <a:ext cx="7573780" cy="545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90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CRITÉRIO PARA TROMBÓLISE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4" name="Imagen 3" descr="Captura de Tela 2014-04-06 às 14.08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2579" y="2144465"/>
            <a:ext cx="66294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145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CRITÉRIO PARA TROMBÓLISE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4" name="Imagen 3" descr="Captura de Tela 2014-04-06 às 14.12.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4254" y="2067374"/>
            <a:ext cx="65151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306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CRITÉRIO PARA TROMBÓLISE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5" name="Imagen 4" descr="Captura de Tela 2014-04-06 às 14.13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2828" y="1634714"/>
            <a:ext cx="646430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730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TROMBÓLISE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pic>
        <p:nvPicPr>
          <p:cNvPr id="4" name="Imagen 3" descr="Captura de Tela 2014-04-06 às 14.15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4646" y="0"/>
            <a:ext cx="69640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001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RECOMENDAÇÕES GERAIS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61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Nos paciente elegíveis, iniciar o quanto antes possível a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fibrinólise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, idealmente não ultrapassar o tempo máximo de porta-agulha 60 minutos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Os paciente elegíveis para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fibrinólise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de 3 a 4,5 horas do início dos sintomas possuem os mesmos critérios dos anteriores, acrescidos os seguintes critérios de exclusão: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Idade &gt; 80 anos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Aqueles que tomas anticoagulantes orais, independentemente do INR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NIHSS&gt;25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Alterações radiológicas evidenciando lesão isquêmica envolvendo mais que 1/3 do território da ACM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História de DM e AVC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55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HIPÓXIA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Definida pelo STROKE como saturação O</a:t>
            </a:r>
            <a:r>
              <a:rPr lang="pt-BR" baseline="-25000" dirty="0" smtClean="0">
                <a:effectLst>
                  <a:innerShdw blurRad="114300">
                    <a:prstClr val="black"/>
                  </a:innerShdw>
                </a:effectLst>
              </a:rPr>
              <a:t>2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&lt; 96% por um período maior que 5 minutos</a:t>
            </a:r>
          </a:p>
          <a:p>
            <a:pPr algn="just"/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Aparece frequentemente em pacientes com AVC</a:t>
            </a:r>
          </a:p>
          <a:p>
            <a:pPr algn="just"/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Pequeno estudo com pacientes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hemiparéticos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, 63% apresentou hipóxia nas primeiras 48 horas do início dos sintomas do AVC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Doença cardíaca ou pulmonar 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895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RECOMENDAÇÕES GERAIS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6328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Recomenda-se abaixar e estabilizar a PA para menos de 185/110 mmHg antes de iniciar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fibrinólise</a:t>
            </a:r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Atentar para intervenção médica de emergência  para os potenciais efeitos colaterais, incluindo sangramentos e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angioedema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(causando obstrução parcial de vias aéreas)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É aceitável a administração de fibrinolítico em pacientes que abriram quadro de AVC com crise epiléptica, desde que se evidencie tratar-se de um AVC e não fenômeno pós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ictal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prolongado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 efetividade da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sonotrombólise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no AVC não se encontra bem estabelecida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36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RECOMENDAÇÕES GERAIS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O uso de fibrinolítico em pacientes com AVC com leve alteração neurológica,  melhora rápida dos sintomas, cirurgia nos últimos 3 meses e IAM recente deve-se pesar o risco-benefício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O único trombolítico autorizado para uso no AVC é a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Alteplase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                   (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rt-PA)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O uso de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rtPA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em pacientes tomando inibidores da trombina ou inibidor direto do fator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Xa</a:t>
            </a:r>
            <a:r>
              <a:rPr lang="pt-BR" dirty="0">
                <a:effectLst>
                  <a:innerShdw blurRad="114300">
                    <a:prstClr val="black"/>
                  </a:innerShdw>
                </a:effectLst>
              </a:rPr>
              <a:t> 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pode ser danoso e não é recomendado, a menos que o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TTPa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, INR, contagem de plaquetas, tempo de coagulação da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ecarina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, tempo de trombina ou atividade direta do fator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Xa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estejam todos normais; ou o paciente não fez uso de nenhum medicamento dessas classes há mais de 2 dias (considerando FR e FH normais). O mesmo vale para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trombólise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interarterial .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27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HIPÓXIA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Principais causas de hipóxia no paciente com AVC: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Obstrução parcial da via aérea</a:t>
            </a:r>
          </a:p>
          <a:p>
            <a:pPr lvl="1" algn="just"/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Hipoventilação</a:t>
            </a:r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lvl="1" algn="just"/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Broncoaspiração</a:t>
            </a:r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Atelectasia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Pneumonia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Pacientes com rebaixamento do nível de consciência ou disfunção de tronco encefálico apresentam risco aumentado de comprometimento das vias aéreas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Respiração de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Cheynne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-Stokes 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30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MONITORAMENTO E </a:t>
            </a:r>
            <a:b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</a:br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POSICIONAMENTO DO PACIENTE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Posicionamento do paciente pode interferir: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Saturação de O</a:t>
            </a:r>
            <a:r>
              <a:rPr lang="pt-BR" baseline="-25000" dirty="0" smtClean="0">
                <a:effectLst>
                  <a:innerShdw blurRad="114300">
                    <a:prstClr val="black"/>
                  </a:innerShdw>
                </a:effectLst>
              </a:rPr>
              <a:t>2</a:t>
            </a:r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Pressão de perfusão cerebral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Velocidade do fluxo médio da ACM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Pressão intracraniana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Posição ideal no leito dos pacientes com AVC ainda é desconhecida, sendo que cada caso de ser individualizado (riscos, tolerância, etc.)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63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b="1" dirty="0">
                <a:effectLst>
                  <a:innerShdw blurRad="114300">
                    <a:prstClr val="black"/>
                  </a:innerShdw>
                </a:effectLst>
              </a:rPr>
              <a:t>MONITORAMENTO E </a:t>
            </a:r>
            <a:br>
              <a:rPr lang="pt-BR" sz="3600" b="1" dirty="0">
                <a:effectLst>
                  <a:innerShdw blurRad="114300">
                    <a:prstClr val="black"/>
                  </a:innerShdw>
                </a:effectLst>
              </a:rPr>
            </a:br>
            <a:r>
              <a:rPr lang="pt-BR" sz="3600" b="1" dirty="0">
                <a:effectLst>
                  <a:innerShdw blurRad="114300">
                    <a:prstClr val="black"/>
                  </a:innerShdw>
                </a:effectLst>
              </a:rPr>
              <a:t>POSICIONAMENTO DO PACIENTE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Em pacientes sem hipóxia ou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comorbidades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pulmonares/respiratórias, decúbito dorsal ou lateral promovem efeitos mínimos na saturação de O</a:t>
            </a:r>
            <a:r>
              <a:rPr lang="pt-BR" baseline="-25000" dirty="0" smtClean="0">
                <a:effectLst>
                  <a:innerShdw blurRad="114300">
                    <a:prstClr val="black"/>
                  </a:innerShdw>
                </a:effectLst>
              </a:rPr>
              <a:t>2</a:t>
            </a:r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Os pacientes com hipóxia ou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comorbidades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pulmonares têm menor saturação de O</a:t>
            </a:r>
            <a:r>
              <a:rPr lang="pt-BR" baseline="-25000" dirty="0" smtClean="0">
                <a:effectLst>
                  <a:innerShdw blurRad="114300">
                    <a:prstClr val="black"/>
                  </a:innerShdw>
                </a:effectLst>
              </a:rPr>
              <a:t>2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em decúbito dorsal do que em posição ereta (sentada) no leito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Pacientes que conseguem manter saturação de O</a:t>
            </a:r>
            <a:r>
              <a:rPr lang="pt-BR" baseline="-25000" dirty="0" smtClean="0">
                <a:effectLst>
                  <a:innerShdw blurRad="114300">
                    <a:prstClr val="black"/>
                  </a:innerShdw>
                </a:effectLst>
              </a:rPr>
              <a:t>2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adequada em decúbito horizontal, o decúbito dorsal oferece mais vantagens em relação à perfusão cerebral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Os paciente com risco ou suspeita de obstrução de vias aéreas,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broncoaspiração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ou hipertensão intracraniana devem ser mantidos em decúbito dorsal com cabeceira elevada entre 15 e 30 graus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768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SUPLEMENTAÇÃO DE O</a:t>
            </a:r>
            <a:r>
              <a:rPr lang="pt-BR" sz="3600" b="1" baseline="-25000" dirty="0" smtClean="0">
                <a:effectLst>
                  <a:innerShdw blurRad="114300">
                    <a:prstClr val="black"/>
                  </a:innerShdw>
                </a:effectLst>
              </a:rPr>
              <a:t>2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Em pacientes com AVC leve a moderado, não se tem benefício de suplementação de O</a:t>
            </a:r>
            <a:r>
              <a:rPr lang="pt-BR" baseline="-25000" dirty="0" smtClean="0">
                <a:effectLst>
                  <a:innerShdw blurRad="114300">
                    <a:prstClr val="black"/>
                  </a:innerShdw>
                </a:effectLst>
              </a:rPr>
              <a:t>2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em pacientes sem hipóxia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Em paciente com AVC grave, pode-se ter algum benefício em ministrar O</a:t>
            </a:r>
            <a:r>
              <a:rPr lang="pt-BR" baseline="-25000" dirty="0" smtClean="0">
                <a:effectLst>
                  <a:innerShdw blurRad="114300">
                    <a:prstClr val="black"/>
                  </a:innerShdw>
                </a:effectLst>
              </a:rPr>
              <a:t>2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suplementar, porém os estudos são inconclusivos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Recomenda-se administrar O</a:t>
            </a:r>
            <a:r>
              <a:rPr lang="pt-BR" baseline="-25000" dirty="0" smtClean="0">
                <a:effectLst>
                  <a:innerShdw blurRad="114300">
                    <a:prstClr val="black"/>
                  </a:innerShdw>
                </a:effectLst>
              </a:rPr>
              <a:t>2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suplementar quando a saturação cair abaixo de 94%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Utilizar o método menos invasivo possível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Intubação para os paciente com HIC e/ou edema cerebral maligno decorrente do AVC</a:t>
            </a:r>
          </a:p>
        </p:txBody>
      </p:sp>
    </p:spTree>
    <p:extLst>
      <p:ext uri="{BB962C8B-B14F-4D97-AF65-F5344CB8AC3E}">
        <p14:creationId xmlns:p14="http://schemas.microsoft.com/office/powerpoint/2010/main" xmlns="" val="83018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TEMPERATURA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5181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1/3 dos paciente com AVC terão temperatura maior 37,6º. C nas primeiras horas após o evento inicial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Hipertermia está associada com pior desfecho neurológico: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Aumento da demanda metabólica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Aumento da liberação de neurotransmissores</a:t>
            </a:r>
          </a:p>
          <a:p>
            <a:pPr lvl="1"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Aumento da produção de radicais livres</a:t>
            </a:r>
          </a:p>
          <a:p>
            <a:pPr lvl="1"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Sempre determinar a origem (febre primária do AVC ou secundária infecção)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Combater com medidas farmacológicas e físicas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Hipotermia indicada para paciente no pós-parada, porém ainda não mostrou-se benéfica para paciente com AVC</a:t>
            </a:r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16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 smtClean="0">
                <a:effectLst>
                  <a:innerShdw blurRad="114300">
                    <a:prstClr val="black"/>
                  </a:innerShdw>
                </a:effectLst>
              </a:rPr>
              <a:t>MONITORIZAÇÃO CARDÍACA</a:t>
            </a:r>
            <a:endParaRPr lang="pt-BR" sz="3600" b="1" dirty="0"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A monitorização deve se iniciar no pré-hospitalar e continuar por no mínimo 24 horas após início do AVC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Holter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 indicado para paciente com suspeita de arritmias paroxísticas ou AVC </a:t>
            </a:r>
            <a:r>
              <a:rPr lang="pt-BR" dirty="0" err="1" smtClean="0">
                <a:effectLst>
                  <a:innerShdw blurRad="114300">
                    <a:prstClr val="black"/>
                  </a:innerShdw>
                </a:effectLst>
              </a:rPr>
              <a:t>criptogênico</a:t>
            </a:r>
            <a:r>
              <a:rPr lang="pt-BR" dirty="0" smtClean="0">
                <a:effectLst>
                  <a:innerShdw blurRad="114300">
                    <a:prstClr val="black"/>
                  </a:innerShdw>
                </a:effectLst>
              </a:rPr>
              <a:t>, bem como pacientes com curta estadia na internação</a:t>
            </a: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 smtClean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  <a:p>
            <a:pPr algn="just"/>
            <a:endParaRPr lang="pt-BR" dirty="0">
              <a:effectLst>
                <a:innerShdw blurRad="114300">
                  <a:prstClr val="black"/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820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a">
  <a:themeElements>
    <a:clrScheme name="Artículo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Mediana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Mediana.thmx</Template>
  <TotalTime>1703</TotalTime>
  <Words>1370</Words>
  <Application>Microsoft Macintosh PowerPoint</Application>
  <PresentationFormat>Apresentação na tela (4:3)</PresentationFormat>
  <Paragraphs>183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Mediana</vt:lpstr>
      <vt:lpstr>Slide 1</vt:lpstr>
      <vt:lpstr>CUIDADOS GERAIS E TRATAMENTO DAS COMPLICAÇÕES AGUDAS </vt:lpstr>
      <vt:lpstr>HIPÓXIA</vt:lpstr>
      <vt:lpstr>HIPÓXIA</vt:lpstr>
      <vt:lpstr>MONITORAMENTO E  POSICIONAMENTO DO PACIENTE</vt:lpstr>
      <vt:lpstr>MONITORAMENTO E  POSICIONAMENTO DO PACIENTE</vt:lpstr>
      <vt:lpstr>SUPLEMENTAÇÃO DE O2</vt:lpstr>
      <vt:lpstr>TEMPERATURA</vt:lpstr>
      <vt:lpstr>MONITORIZAÇÃO CARDÍACA</vt:lpstr>
      <vt:lpstr>PRESSÃO ARTERIAL</vt:lpstr>
      <vt:lpstr>PRESSÃO ARTERIAL</vt:lpstr>
      <vt:lpstr>PRESSÃO ARTERIAL</vt:lpstr>
      <vt:lpstr>PRESSÃO ARTERIAL TROMBOLÍTICO</vt:lpstr>
      <vt:lpstr>HIPOTENSÃO</vt:lpstr>
      <vt:lpstr>ADMINISTRAÇÃO DE FLUIDOS</vt:lpstr>
      <vt:lpstr>ADMINISTRAÇÃO DE FLUIDOS</vt:lpstr>
      <vt:lpstr>CONTROLE GLICÊMICO</vt:lpstr>
      <vt:lpstr>CONTROLE GLICÊMICO</vt:lpstr>
      <vt:lpstr>FIBRINÓLISE - rtPA</vt:lpstr>
      <vt:lpstr>FIBRINÓLISE - rtPA</vt:lpstr>
      <vt:lpstr>FIBRINÓLISE - rtPA</vt:lpstr>
      <vt:lpstr>PACIENTE COM ALTERAÇÕES NEUROLÓGICAS LEVES, ISOLADAS OU RÁPIDA REVERSÃO DO DÉFCIT</vt:lpstr>
      <vt:lpstr>CRITÉRIOS PARA TROMBÓLISE</vt:lpstr>
      <vt:lpstr>Slide 24</vt:lpstr>
      <vt:lpstr>CRITÉRIO PARA TROMBÓLISE</vt:lpstr>
      <vt:lpstr>CRITÉRIO PARA TROMBÓLISE</vt:lpstr>
      <vt:lpstr>CRITÉRIO PARA TROMBÓLISE</vt:lpstr>
      <vt:lpstr>TROMBÓLISE</vt:lpstr>
      <vt:lpstr>RECOMENDAÇÕES GERAIS</vt:lpstr>
      <vt:lpstr>RECOMENDAÇÕES GERAIS</vt:lpstr>
      <vt:lpstr>RECOMENDAÇÕES GERAIS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Gregolin Neto</dc:creator>
  <cp:lastModifiedBy>Cliente</cp:lastModifiedBy>
  <cp:revision>37</cp:revision>
  <dcterms:created xsi:type="dcterms:W3CDTF">2014-03-23T18:36:22Z</dcterms:created>
  <dcterms:modified xsi:type="dcterms:W3CDTF">2014-05-02T14:05:48Z</dcterms:modified>
</cp:coreProperties>
</file>