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5" r:id="rId5"/>
    <p:sldId id="266" r:id="rId6"/>
    <p:sldId id="260" r:id="rId7"/>
    <p:sldId id="264" r:id="rId8"/>
    <p:sldId id="261" r:id="rId9"/>
    <p:sldId id="267" r:id="rId10"/>
    <p:sldId id="262" r:id="rId11"/>
    <p:sldId id="268" r:id="rId12"/>
    <p:sldId id="263" r:id="rId13"/>
    <p:sldId id="269" r:id="rId14"/>
    <p:sldId id="296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92" d="100"/>
          <a:sy n="92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448-12BE-4559-8B1F-F22239D7822E}" type="datetimeFigureOut">
              <a:rPr lang="pt-BR" smtClean="0"/>
              <a:pPr/>
              <a:t>20/12/2013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F15A-0515-4D71-9F5F-03684AE0393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448-12BE-4559-8B1F-F22239D7822E}" type="datetimeFigureOut">
              <a:rPr lang="pt-BR" smtClean="0"/>
              <a:pPr/>
              <a:t>20/12/2013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F15A-0515-4D71-9F5F-03684AE039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448-12BE-4559-8B1F-F22239D7822E}" type="datetimeFigureOut">
              <a:rPr lang="pt-BR" smtClean="0"/>
              <a:pPr/>
              <a:t>20/12/2013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F15A-0515-4D71-9F5F-03684AE039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448-12BE-4559-8B1F-F22239D7822E}" type="datetimeFigureOut">
              <a:rPr lang="pt-BR" smtClean="0"/>
              <a:pPr/>
              <a:t>20/12/2013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F15A-0515-4D71-9F5F-03684AE039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448-12BE-4559-8B1F-F22239D7822E}" type="datetimeFigureOut">
              <a:rPr lang="pt-BR" smtClean="0"/>
              <a:pPr/>
              <a:t>20/12/2013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09F15A-0515-4D71-9F5F-03684AE039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448-12BE-4559-8B1F-F22239D7822E}" type="datetimeFigureOut">
              <a:rPr lang="pt-BR" smtClean="0"/>
              <a:pPr/>
              <a:t>20/12/2013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F15A-0515-4D71-9F5F-03684AE039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448-12BE-4559-8B1F-F22239D7822E}" type="datetimeFigureOut">
              <a:rPr lang="pt-BR" smtClean="0"/>
              <a:pPr/>
              <a:t>20/12/2013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F15A-0515-4D71-9F5F-03684AE039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448-12BE-4559-8B1F-F22239D7822E}" type="datetimeFigureOut">
              <a:rPr lang="pt-BR" smtClean="0"/>
              <a:pPr/>
              <a:t>20/12/2013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F15A-0515-4D71-9F5F-03684AE039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448-12BE-4559-8B1F-F22239D7822E}" type="datetimeFigureOut">
              <a:rPr lang="pt-BR" smtClean="0"/>
              <a:pPr/>
              <a:t>20/12/2013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F15A-0515-4D71-9F5F-03684AE039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448-12BE-4559-8B1F-F22239D7822E}" type="datetimeFigureOut">
              <a:rPr lang="pt-BR" smtClean="0"/>
              <a:pPr/>
              <a:t>20/12/2013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F15A-0515-4D71-9F5F-03684AE039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448-12BE-4559-8B1F-F22239D7822E}" type="datetimeFigureOut">
              <a:rPr lang="pt-BR" smtClean="0"/>
              <a:pPr/>
              <a:t>20/12/2013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F15A-0515-4D71-9F5F-03684AE039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603448-12BE-4559-8B1F-F22239D7822E}" type="datetimeFigureOut">
              <a:rPr lang="pt-BR" smtClean="0"/>
              <a:pPr/>
              <a:t>20/12/2013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09F15A-0515-4D71-9F5F-03684AE039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229600" cy="1440160"/>
          </a:xfrm>
        </p:spPr>
        <p:txBody>
          <a:bodyPr>
            <a:normAutofit/>
          </a:bodyPr>
          <a:lstStyle/>
          <a:p>
            <a:r>
              <a:rPr lang="pt-BR" sz="6600" dirty="0" smtClean="0"/>
              <a:t>cEFALéIAS</a:t>
            </a:r>
            <a:endParaRPr lang="pt-BR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4005064"/>
            <a:ext cx="5400600" cy="252028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Ambulatório de Cefaléia- FAMEMA</a:t>
            </a:r>
          </a:p>
          <a:p>
            <a:r>
              <a:rPr lang="pt-BR" dirty="0" smtClean="0"/>
              <a:t>Prof. Dr. Milton Marchioli</a:t>
            </a:r>
          </a:p>
          <a:p>
            <a:r>
              <a:rPr lang="pt-BR" dirty="0" smtClean="0"/>
              <a:t>Acadêmicos 4° ano da Medicina:</a:t>
            </a:r>
          </a:p>
          <a:p>
            <a:r>
              <a:rPr lang="pt-BR" dirty="0" smtClean="0"/>
              <a:t>Lays de Cassia</a:t>
            </a:r>
          </a:p>
          <a:p>
            <a:r>
              <a:rPr lang="pt-BR" dirty="0" smtClean="0"/>
              <a:t>Renata Papassoni</a:t>
            </a:r>
          </a:p>
          <a:p>
            <a:r>
              <a:rPr lang="pt-BR" dirty="0" smtClean="0"/>
              <a:t>Victória </a:t>
            </a:r>
            <a:r>
              <a:rPr lang="pt-BR" dirty="0" err="1" smtClean="0"/>
              <a:t>Zanuto</a:t>
            </a:r>
            <a:r>
              <a:rPr lang="pt-BR" dirty="0" smtClean="0"/>
              <a:t> Bianchi</a:t>
            </a:r>
          </a:p>
          <a:p>
            <a:r>
              <a:rPr lang="pt-BR" dirty="0" smtClean="0"/>
              <a:t>Vithor  Ely</a:t>
            </a:r>
          </a:p>
          <a:p>
            <a:pPr algn="r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5" name="Picture 2" descr="http://www.imagem.eti.br/clipart/animais_acao_13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16832"/>
            <a:ext cx="2727679" cy="1911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Classificação: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Segundo a classificação de cefaléias da Sociedade Internacional das Cefaléias:</a:t>
            </a:r>
          </a:p>
          <a:p>
            <a:pPr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b="1" dirty="0" smtClean="0">
                <a:solidFill>
                  <a:srgbClr val="FFC000"/>
                </a:solidFill>
              </a:rPr>
              <a:t>CT episódica:</a:t>
            </a:r>
          </a:p>
          <a:p>
            <a:pPr marL="109728" indent="0">
              <a:buNone/>
            </a:pPr>
            <a:r>
              <a:rPr lang="pt-BR" dirty="0" smtClean="0"/>
              <a:t>	</a:t>
            </a:r>
            <a:r>
              <a:rPr lang="pt-BR" i="1" dirty="0" smtClean="0"/>
              <a:t>CT episódica infrequente</a:t>
            </a:r>
            <a:r>
              <a:rPr lang="pt-BR" dirty="0" smtClean="0"/>
              <a:t>: 12 dias ou menos de dor/ano.</a:t>
            </a:r>
          </a:p>
          <a:p>
            <a:pPr marL="109728" indent="0">
              <a:buNone/>
            </a:pPr>
            <a:r>
              <a:rPr lang="pt-BR" dirty="0" smtClean="0"/>
              <a:t>	</a:t>
            </a:r>
            <a:r>
              <a:rPr lang="pt-BR" i="1" dirty="0" smtClean="0"/>
              <a:t>CT episódica frequente</a:t>
            </a:r>
            <a:r>
              <a:rPr lang="pt-BR" dirty="0" smtClean="0"/>
              <a:t>: 12 dias ou mais de dor/ano e menos de 180 dias/ano.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b="1" dirty="0" smtClean="0">
                <a:solidFill>
                  <a:srgbClr val="FFC000"/>
                </a:solidFill>
              </a:rPr>
              <a:t>CT frequente</a:t>
            </a:r>
            <a:r>
              <a:rPr lang="pt-BR" dirty="0" smtClean="0">
                <a:solidFill>
                  <a:srgbClr val="FFC000"/>
                </a:solidFill>
              </a:rPr>
              <a:t>: </a:t>
            </a:r>
            <a:r>
              <a:rPr lang="pt-BR" dirty="0" smtClean="0"/>
              <a:t>Dor em 180 dias ou mais/ano.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Tratamento: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pt-BR" dirty="0" smtClean="0"/>
          </a:p>
          <a:p>
            <a:pPr marL="109728" indent="0"/>
            <a:r>
              <a:rPr lang="pt-BR" dirty="0" smtClean="0"/>
              <a:t> Prevenção: Eliminar qualquer possibilidade de desencadeamento da patologia, tais como doenças dentárias, doença no seio da face, condições de trabalho insalubres, desequilíbrio postural, desbalanço alimentar e sono inadequado; manejo do estresse e de desordens depressivas.</a:t>
            </a:r>
          </a:p>
          <a:p>
            <a:pPr marL="109728" indent="0"/>
            <a:r>
              <a:rPr lang="pt-BR" dirty="0" smtClean="0"/>
              <a:t> Profilaxia: Fisioterapia;</a:t>
            </a:r>
          </a:p>
          <a:p>
            <a:pPr marL="109728" indent="0">
              <a:buNone/>
            </a:pPr>
            <a:r>
              <a:rPr lang="pt-BR" dirty="0" smtClean="0"/>
              <a:t>                      Amitriptilina (10-75 mg/dia).</a:t>
            </a:r>
          </a:p>
          <a:p>
            <a:pPr marL="109728" indent="0"/>
            <a:r>
              <a:rPr lang="pt-BR" dirty="0" smtClean="0"/>
              <a:t> Crises: Relaxamento (massagem,ioga...);</a:t>
            </a:r>
          </a:p>
          <a:p>
            <a:pPr marL="109728" indent="0">
              <a:buNone/>
            </a:pPr>
            <a:r>
              <a:rPr lang="pt-BR" dirty="0" smtClean="0"/>
              <a:t>                Analgésicos comuns(Paracetamol: 650-1000mg);</a:t>
            </a:r>
          </a:p>
          <a:p>
            <a:pPr marL="109728" indent="0">
              <a:buNone/>
            </a:pPr>
            <a:r>
              <a:rPr lang="pt-BR" dirty="0" smtClean="0"/>
              <a:t>                AINES;</a:t>
            </a:r>
          </a:p>
          <a:p>
            <a:pPr marL="109728" indent="0">
              <a:buNone/>
            </a:pPr>
            <a:r>
              <a:rPr lang="pt-BR" dirty="0" smtClean="0"/>
              <a:t>                Benzodiazepínicos.</a:t>
            </a:r>
          </a:p>
          <a:p>
            <a:endParaRPr lang="pt-BR" dirty="0"/>
          </a:p>
        </p:txBody>
      </p:sp>
      <p:pic>
        <p:nvPicPr>
          <p:cNvPr id="4" name="Picture 8" descr="http://3.bp.blogspot.com/-tQlef2Y9mlQ/Tc_TNJNl2yI/AAAAAAAAHJ8/5BRtcX3jVjE/s1600/0-0-0-headach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0648"/>
            <a:ext cx="2210693" cy="146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http://cefaleias.com.br/wp-content/uploads/2009/07/Slide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88640"/>
            <a:ext cx="7776865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Cefaléia Tensional vs. Enxaqueca</a:t>
            </a:r>
            <a:endParaRPr lang="pt-BR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2940" y="1622540"/>
            <a:ext cx="8218120" cy="4663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SÍNDROME SUNCT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184376"/>
            <a:ext cx="8229600" cy="154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err="1" smtClean="0"/>
              <a:t>Short-lasting</a:t>
            </a:r>
            <a:r>
              <a:rPr lang="pt-BR" dirty="0" smtClean="0"/>
              <a:t> unilateral </a:t>
            </a:r>
            <a:r>
              <a:rPr lang="pt-BR" dirty="0" err="1" smtClean="0"/>
              <a:t>neuralgiform</a:t>
            </a:r>
            <a:r>
              <a:rPr lang="pt-BR" dirty="0" smtClean="0"/>
              <a:t> </a:t>
            </a:r>
            <a:r>
              <a:rPr lang="pt-BR" dirty="0" err="1" smtClean="0"/>
              <a:t>headache</a:t>
            </a:r>
            <a:r>
              <a:rPr lang="pt-BR" dirty="0" smtClean="0"/>
              <a:t> </a:t>
            </a:r>
            <a:r>
              <a:rPr lang="pt-BR" dirty="0" err="1" smtClean="0"/>
              <a:t>attacks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conjuntival</a:t>
            </a:r>
            <a:r>
              <a:rPr lang="pt-BR" dirty="0" smtClean="0"/>
              <a:t> </a:t>
            </a:r>
            <a:r>
              <a:rPr lang="pt-BR" dirty="0" err="1" smtClean="0"/>
              <a:t>injection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tearing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 smtClean="0">
                <a:solidFill>
                  <a:schemeClr val="accent1"/>
                </a:solidFill>
              </a:rPr>
              <a:t>Epidemiologia</a:t>
            </a:r>
          </a:p>
          <a:p>
            <a:pPr marL="0" indent="0">
              <a:buNone/>
            </a:pPr>
            <a:r>
              <a:rPr lang="pt-BR" dirty="0" smtClean="0"/>
              <a:t>Homens entre 41 e 70 anos (média de 51 anos)</a:t>
            </a:r>
          </a:p>
          <a:p>
            <a:endParaRPr lang="pt-BR" dirty="0" smtClean="0"/>
          </a:p>
          <a:p>
            <a:r>
              <a:rPr lang="pt-BR" sz="3600" dirty="0" smtClean="0">
                <a:solidFill>
                  <a:schemeClr val="accent1"/>
                </a:solidFill>
              </a:rPr>
              <a:t>Quadro Clínico</a:t>
            </a:r>
          </a:p>
          <a:p>
            <a:pPr marL="0" indent="0">
              <a:buNone/>
            </a:pPr>
            <a:r>
              <a:rPr lang="pt-BR" dirty="0" smtClean="0"/>
              <a:t>Cefaleia unilateral orbitaria, </a:t>
            </a:r>
            <a:r>
              <a:rPr lang="pt-BR" dirty="0" err="1" smtClean="0"/>
              <a:t>supra-orbitaria</a:t>
            </a:r>
            <a:r>
              <a:rPr lang="pt-BR" dirty="0" smtClean="0"/>
              <a:t> ou temporal</a:t>
            </a:r>
          </a:p>
          <a:p>
            <a:pPr marL="0" indent="0">
              <a:buNone/>
            </a:pPr>
            <a:r>
              <a:rPr lang="pt-BR" dirty="0" smtClean="0"/>
              <a:t>Tipo pontada ou pulsátil</a:t>
            </a:r>
          </a:p>
          <a:p>
            <a:pPr marL="0" indent="0">
              <a:buNone/>
            </a:pPr>
            <a:r>
              <a:rPr lang="pt-BR" dirty="0" smtClean="0"/>
              <a:t>Duração de 5s a 240s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Lacrimejamento e hiperemia conjuntival </a:t>
            </a:r>
            <a:r>
              <a:rPr lang="pt-BR" dirty="0" err="1" smtClean="0"/>
              <a:t>ipsilateral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138877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Crises irregulares (períodos de remissão que podem durar meses)</a:t>
            </a:r>
          </a:p>
          <a:p>
            <a:pPr marL="0" indent="0">
              <a:buNone/>
            </a:pPr>
            <a:r>
              <a:rPr lang="pt-BR" dirty="0" smtClean="0"/>
              <a:t>1 a 2 crises por dia (até 30 crises por hora)</a:t>
            </a:r>
          </a:p>
          <a:p>
            <a:pPr marL="0" indent="0">
              <a:buNone/>
            </a:pPr>
            <a:r>
              <a:rPr lang="pt-BR" dirty="0" smtClean="0"/>
              <a:t>Predominam crises diurnas</a:t>
            </a:r>
          </a:p>
          <a:p>
            <a:pPr marL="0" indent="0">
              <a:buNone/>
            </a:pPr>
            <a:r>
              <a:rPr lang="pt-BR" dirty="0" smtClean="0"/>
              <a:t>Desencadeadas por manobras mecânicas do pescoço e por zonas de gatilho em topografias </a:t>
            </a:r>
            <a:r>
              <a:rPr lang="pt-BR" dirty="0" err="1" smtClean="0"/>
              <a:t>trigeminais</a:t>
            </a:r>
            <a:r>
              <a:rPr lang="pt-BR" dirty="0" smtClean="0"/>
              <a:t> e </a:t>
            </a:r>
            <a:r>
              <a:rPr lang="pt-BR" dirty="0" err="1" smtClean="0"/>
              <a:t>extra-trigeminais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sz="3600" dirty="0" smtClean="0">
                <a:solidFill>
                  <a:schemeClr val="accent1"/>
                </a:solidFill>
              </a:rPr>
              <a:t>Diagnostico diferencial</a:t>
            </a:r>
          </a:p>
          <a:p>
            <a:pPr marL="0" indent="0">
              <a:buNone/>
            </a:pPr>
            <a:r>
              <a:rPr lang="pt-BR" dirty="0" smtClean="0"/>
              <a:t>Hemicrania paroxística crônica</a:t>
            </a:r>
          </a:p>
          <a:p>
            <a:pPr marL="0" indent="0">
              <a:buNone/>
            </a:pPr>
            <a:r>
              <a:rPr lang="pt-BR" dirty="0" smtClean="0"/>
              <a:t>Cefaleia em salvas</a:t>
            </a:r>
          </a:p>
          <a:p>
            <a:pPr marL="0" indent="0">
              <a:buNone/>
            </a:pPr>
            <a:r>
              <a:rPr lang="pt-BR" dirty="0" smtClean="0"/>
              <a:t>Neuralgia do primeiro ramo do </a:t>
            </a:r>
            <a:r>
              <a:rPr lang="pt-BR" dirty="0" err="1" smtClean="0"/>
              <a:t>trigêmio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615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pt-BR" sz="3600" dirty="0" smtClean="0">
                <a:solidFill>
                  <a:schemeClr val="accent1"/>
                </a:solidFill>
              </a:rPr>
              <a:t>Tratamento</a:t>
            </a:r>
          </a:p>
          <a:p>
            <a:pPr marL="0" indent="0">
              <a:buNone/>
            </a:pPr>
            <a:r>
              <a:rPr lang="pt-BR" dirty="0" smtClean="0"/>
              <a:t>Refratário ao tratamento, sendo divergente na literatura</a:t>
            </a:r>
          </a:p>
          <a:p>
            <a:pPr marL="0" indent="0">
              <a:buNone/>
            </a:pPr>
            <a:r>
              <a:rPr lang="pt-BR" dirty="0" err="1" smtClean="0"/>
              <a:t>Gabapentina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 smtClean="0"/>
              <a:t>Outros: </a:t>
            </a:r>
            <a:r>
              <a:rPr lang="pt-BR" dirty="0" err="1" smtClean="0"/>
              <a:t>carbamazepina</a:t>
            </a:r>
            <a:r>
              <a:rPr lang="pt-BR" dirty="0" smtClean="0"/>
              <a:t>, </a:t>
            </a:r>
            <a:r>
              <a:rPr lang="pt-BR" dirty="0" err="1" smtClean="0"/>
              <a:t>amitriptilina</a:t>
            </a:r>
            <a:r>
              <a:rPr lang="pt-BR" dirty="0" smtClean="0"/>
              <a:t>, </a:t>
            </a:r>
            <a:r>
              <a:rPr lang="pt-BR" dirty="0" err="1" smtClean="0"/>
              <a:t>predinisona</a:t>
            </a:r>
            <a:r>
              <a:rPr lang="pt-BR" dirty="0" smtClean="0"/>
              <a:t>, </a:t>
            </a:r>
            <a:r>
              <a:rPr lang="pt-BR" dirty="0" err="1" smtClean="0"/>
              <a:t>topiramato</a:t>
            </a:r>
            <a:r>
              <a:rPr lang="pt-BR" dirty="0" smtClean="0"/>
              <a:t>, </a:t>
            </a:r>
            <a:r>
              <a:rPr lang="pt-BR" dirty="0" err="1" smtClean="0"/>
              <a:t>nifedipina</a:t>
            </a:r>
            <a:r>
              <a:rPr lang="pt-BR" dirty="0" smtClean="0"/>
              <a:t>, </a:t>
            </a:r>
            <a:r>
              <a:rPr lang="pt-BR" dirty="0" err="1" smtClean="0"/>
              <a:t>sumatriptano</a:t>
            </a:r>
            <a:r>
              <a:rPr lang="pt-BR" dirty="0" smtClean="0"/>
              <a:t>, </a:t>
            </a:r>
            <a:r>
              <a:rPr lang="pt-BR" dirty="0" err="1" smtClean="0"/>
              <a:t>lamotrigina</a:t>
            </a:r>
            <a:r>
              <a:rPr lang="pt-BR" dirty="0" smtClean="0"/>
              <a:t>, </a:t>
            </a:r>
            <a:r>
              <a:rPr lang="pt-BR" dirty="0" err="1" smtClean="0"/>
              <a:t>oxicarbamazepina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793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Hemicrania Paroxística Crônica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 smtClean="0">
                <a:solidFill>
                  <a:schemeClr val="accent1"/>
                </a:solidFill>
              </a:rPr>
              <a:t>Epidemiologia</a:t>
            </a:r>
          </a:p>
          <a:p>
            <a:pPr marL="0" indent="0">
              <a:buNone/>
            </a:pPr>
            <a:r>
              <a:rPr lang="pt-BR" dirty="0" smtClean="0"/>
              <a:t>Mulheres entre 20 e 40 anos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sz="3600" dirty="0" smtClean="0">
                <a:solidFill>
                  <a:schemeClr val="accent1"/>
                </a:solidFill>
              </a:rPr>
              <a:t>Quadro Clínico</a:t>
            </a:r>
          </a:p>
          <a:p>
            <a:pPr marL="0" indent="0">
              <a:buNone/>
            </a:pPr>
            <a:r>
              <a:rPr lang="pt-BR" dirty="0" smtClean="0"/>
              <a:t>Cefaleia unilateral orbitaria, </a:t>
            </a:r>
            <a:r>
              <a:rPr lang="pt-BR" dirty="0" err="1" smtClean="0"/>
              <a:t>supra-orbitaria</a:t>
            </a:r>
            <a:r>
              <a:rPr lang="pt-BR" dirty="0" smtClean="0"/>
              <a:t> ou temporal</a:t>
            </a:r>
          </a:p>
          <a:p>
            <a:pPr marL="0" indent="0">
              <a:buNone/>
            </a:pPr>
            <a:r>
              <a:rPr lang="pt-BR" dirty="0" smtClean="0"/>
              <a:t>Tipo pontada ou pulsátil</a:t>
            </a:r>
          </a:p>
          <a:p>
            <a:pPr marL="0" indent="0">
              <a:buNone/>
            </a:pPr>
            <a:r>
              <a:rPr lang="pt-BR" dirty="0" smtClean="0"/>
              <a:t>Duração de 2 a 30 minutos</a:t>
            </a:r>
          </a:p>
          <a:p>
            <a:pPr marL="0" indent="0">
              <a:buNone/>
            </a:pPr>
            <a:r>
              <a:rPr lang="pt-BR" dirty="0" smtClean="0"/>
              <a:t>Lacrimejamento e hiperemia conjuntival </a:t>
            </a:r>
            <a:r>
              <a:rPr lang="pt-BR" dirty="0" err="1" smtClean="0"/>
              <a:t>ipsilateral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16023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Crises irregulares ou regulares</a:t>
            </a:r>
          </a:p>
          <a:p>
            <a:pPr marL="0" indent="0">
              <a:buNone/>
            </a:pPr>
            <a:r>
              <a:rPr lang="pt-BR" dirty="0" smtClean="0"/>
              <a:t>1 a 40 crises por dia </a:t>
            </a:r>
          </a:p>
          <a:p>
            <a:pPr marL="0" indent="0">
              <a:buNone/>
            </a:pPr>
            <a:r>
              <a:rPr lang="pt-BR" dirty="0" smtClean="0"/>
              <a:t>Predominam crises diurnas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sz="3600" dirty="0" smtClean="0">
                <a:solidFill>
                  <a:schemeClr val="accent1"/>
                </a:solidFill>
              </a:rPr>
              <a:t>Diagnóstico diferencial</a:t>
            </a:r>
          </a:p>
          <a:p>
            <a:pPr marL="0" indent="0">
              <a:buNone/>
            </a:pPr>
            <a:r>
              <a:rPr lang="pt-BR" dirty="0" smtClean="0"/>
              <a:t>Cefaleia em salvas</a:t>
            </a:r>
          </a:p>
          <a:p>
            <a:pPr marL="0" indent="0">
              <a:buNone/>
            </a:pPr>
            <a:r>
              <a:rPr lang="pt-BR" dirty="0" smtClean="0"/>
              <a:t>Síndrome SUNCT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19675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Cefaléia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/>
              <a:t> Seu termo aplica-se a todo processo doloroso referido no segmento cefálico acima da linha orbitomedial.</a:t>
            </a:r>
          </a:p>
          <a:p>
            <a:pPr>
              <a:buNone/>
            </a:pPr>
            <a:endParaRPr lang="pt-BR" baseline="30000" dirty="0" smtClean="0"/>
          </a:p>
          <a:p>
            <a:pPr>
              <a:buNone/>
            </a:pPr>
            <a:r>
              <a:rPr lang="pt-BR" baseline="30000" dirty="0" smtClean="0"/>
              <a:t> </a:t>
            </a:r>
            <a:r>
              <a:rPr lang="pt-BR" dirty="0" smtClean="0"/>
              <a:t>Atualmente, são bem definidos mais de 100 tipos de cefaléia.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baseline="30000" dirty="0" smtClean="0"/>
              <a:t> </a:t>
            </a:r>
            <a:r>
              <a:rPr lang="pt-BR" dirty="0" smtClean="0"/>
              <a:t>Segundo a classificação de cefaléias publicada pela </a:t>
            </a:r>
          </a:p>
          <a:p>
            <a:pPr>
              <a:buNone/>
            </a:pPr>
            <a:r>
              <a:rPr lang="pt-BR" dirty="0" smtClean="0"/>
              <a:t>“International Headache Society”, atualizada em 2004, as cefaléias são divididas em </a:t>
            </a:r>
            <a:r>
              <a:rPr lang="pt-BR" b="1" dirty="0" smtClean="0">
                <a:solidFill>
                  <a:srgbClr val="92D050"/>
                </a:solidFill>
              </a:rPr>
              <a:t>primárias</a:t>
            </a:r>
            <a:r>
              <a:rPr lang="pt-BR" dirty="0" smtClean="0"/>
              <a:t> (resultantes da disfunção temporária ou permanente de sistemas não vitais) e</a:t>
            </a:r>
            <a:r>
              <a:rPr lang="pt-BR" dirty="0" smtClean="0">
                <a:solidFill>
                  <a:srgbClr val="92D050"/>
                </a:solidFill>
              </a:rPr>
              <a:t> secundárias </a:t>
            </a:r>
            <a:r>
              <a:rPr lang="pt-BR" dirty="0" smtClean="0"/>
              <a:t>(desencadeadas por patologias identificáveis), há ainda um terceiro subgrupo que incluem todas as nevralgias cranianas, algias fáciais e crânio cervicais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pt-BR" sz="3600" dirty="0" smtClean="0">
                <a:solidFill>
                  <a:schemeClr val="accent1"/>
                </a:solidFill>
              </a:rPr>
              <a:t>Tratamento</a:t>
            </a:r>
          </a:p>
          <a:p>
            <a:pPr marL="0" indent="0">
              <a:buNone/>
            </a:pPr>
            <a:r>
              <a:rPr lang="pt-BR" dirty="0" smtClean="0"/>
              <a:t>Indometacina (critério diagnóstico)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1575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Migrânea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Epidemiologia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15% </a:t>
            </a:r>
            <a:r>
              <a:rPr lang="en-US" dirty="0" err="1" smtClean="0"/>
              <a:t>população</a:t>
            </a:r>
            <a:r>
              <a:rPr lang="en-US" dirty="0" smtClean="0"/>
              <a:t> </a:t>
            </a:r>
            <a:r>
              <a:rPr lang="en-US" dirty="0" err="1" smtClean="0"/>
              <a:t>brasileira</a:t>
            </a:r>
            <a:endParaRPr lang="en-US" dirty="0" smtClean="0"/>
          </a:p>
          <a:p>
            <a:r>
              <a:rPr lang="en-US" dirty="0" err="1" smtClean="0"/>
              <a:t>Predomina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sexo</a:t>
            </a:r>
            <a:r>
              <a:rPr lang="en-US" dirty="0" smtClean="0"/>
              <a:t> </a:t>
            </a:r>
            <a:r>
              <a:rPr lang="en-US" dirty="0" err="1" smtClean="0"/>
              <a:t>feminino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Média</a:t>
            </a:r>
            <a:r>
              <a:rPr lang="en-US" dirty="0" smtClean="0"/>
              <a:t> de 4 </a:t>
            </a:r>
            <a:r>
              <a:rPr lang="en-US" dirty="0" err="1" smtClean="0"/>
              <a:t>dias</a:t>
            </a:r>
            <a:r>
              <a:rPr lang="en-US" dirty="0" smtClean="0"/>
              <a:t>/</a:t>
            </a:r>
            <a:r>
              <a:rPr lang="en-US" dirty="0" err="1" smtClean="0"/>
              <a:t>ano</a:t>
            </a:r>
            <a:r>
              <a:rPr lang="en-US" dirty="0" smtClean="0"/>
              <a:t>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perdido</a:t>
            </a:r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Doença</a:t>
            </a:r>
            <a:r>
              <a:rPr lang="en-US" dirty="0" smtClean="0"/>
              <a:t> neurovascular</a:t>
            </a:r>
          </a:p>
          <a:p>
            <a:r>
              <a:rPr lang="en-US" dirty="0" err="1" smtClean="0"/>
              <a:t>Frequência</a:t>
            </a:r>
            <a:r>
              <a:rPr lang="en-US" dirty="0" smtClean="0"/>
              <a:t> </a:t>
            </a:r>
            <a:r>
              <a:rPr lang="en-US" dirty="0" err="1" smtClean="0"/>
              <a:t>variável</a:t>
            </a:r>
            <a:endParaRPr lang="en-US" dirty="0" smtClean="0"/>
          </a:p>
          <a:p>
            <a:r>
              <a:rPr lang="en-US" dirty="0" err="1" smtClean="0"/>
              <a:t>Hemicraniana</a:t>
            </a:r>
            <a:r>
              <a:rPr lang="en-US" dirty="0" smtClean="0"/>
              <a:t>, </a:t>
            </a:r>
            <a:r>
              <a:rPr lang="en-US" dirty="0" err="1" smtClean="0"/>
              <a:t>piora</a:t>
            </a:r>
            <a:r>
              <a:rPr lang="en-US" dirty="0" smtClean="0"/>
              <a:t> com </a:t>
            </a:r>
            <a:r>
              <a:rPr lang="en-US" dirty="0" err="1" smtClean="0"/>
              <a:t>estímulos</a:t>
            </a:r>
            <a:endParaRPr lang="en-US" dirty="0" smtClean="0"/>
          </a:p>
          <a:p>
            <a:r>
              <a:rPr lang="en-US" dirty="0" err="1" smtClean="0"/>
              <a:t>Associada</a:t>
            </a:r>
            <a:r>
              <a:rPr lang="en-US" dirty="0" smtClean="0"/>
              <a:t> a </a:t>
            </a:r>
            <a:r>
              <a:rPr lang="en-US" dirty="0" err="1" smtClean="0"/>
              <a:t>náuseas</a:t>
            </a:r>
            <a:r>
              <a:rPr lang="en-US" dirty="0" smtClean="0"/>
              <a:t>, </a:t>
            </a:r>
            <a:r>
              <a:rPr lang="en-US" dirty="0" err="1" smtClean="0"/>
              <a:t>vômitos</a:t>
            </a:r>
            <a:r>
              <a:rPr lang="en-US" dirty="0" smtClean="0"/>
              <a:t>, </a:t>
            </a:r>
            <a:r>
              <a:rPr lang="en-US" dirty="0" err="1" smtClean="0"/>
              <a:t>fono</a:t>
            </a:r>
            <a:r>
              <a:rPr lang="en-US" dirty="0" smtClean="0"/>
              <a:t> e </a:t>
            </a:r>
            <a:r>
              <a:rPr lang="en-US" dirty="0" err="1" smtClean="0"/>
              <a:t>fotofobia</a:t>
            </a:r>
            <a:endParaRPr lang="en-US" dirty="0" smtClean="0"/>
          </a:p>
          <a:p>
            <a:r>
              <a:rPr lang="en-US" dirty="0" err="1" smtClean="0"/>
              <a:t>Duração</a:t>
            </a:r>
            <a:r>
              <a:rPr lang="en-US" dirty="0" smtClean="0"/>
              <a:t> de </a:t>
            </a:r>
            <a:r>
              <a:rPr lang="en-US" dirty="0" err="1" smtClean="0"/>
              <a:t>até</a:t>
            </a:r>
            <a:r>
              <a:rPr lang="en-US" dirty="0" smtClean="0"/>
              <a:t> 72h</a:t>
            </a:r>
          </a:p>
          <a:p>
            <a:r>
              <a:rPr lang="en-US" dirty="0" smtClean="0"/>
              <a:t>EXCLUIR OUTRAS CAUSAS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necessariamente</a:t>
            </a:r>
            <a:r>
              <a:rPr lang="en-US" dirty="0" smtClean="0"/>
              <a:t> </a:t>
            </a:r>
            <a:r>
              <a:rPr lang="en-US" dirty="0" err="1" smtClean="0"/>
              <a:t>presente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hora</a:t>
            </a:r>
            <a:r>
              <a:rPr lang="en-US" dirty="0" smtClean="0"/>
              <a:t> antes da </a:t>
            </a:r>
            <a:r>
              <a:rPr lang="en-US" dirty="0" err="1" smtClean="0"/>
              <a:t>crise</a:t>
            </a:r>
            <a:endParaRPr lang="en-US" dirty="0" smtClean="0"/>
          </a:p>
          <a:p>
            <a:r>
              <a:rPr lang="en-US" dirty="0" err="1" smtClean="0"/>
              <a:t>Sintomas</a:t>
            </a:r>
            <a:r>
              <a:rPr lang="en-US" dirty="0" smtClean="0"/>
              <a:t> </a:t>
            </a:r>
            <a:r>
              <a:rPr lang="en-US" dirty="0" err="1" smtClean="0"/>
              <a:t>neurológicos</a:t>
            </a:r>
            <a:r>
              <a:rPr lang="en-US" dirty="0" smtClean="0"/>
              <a:t> – visual e </a:t>
            </a:r>
            <a:r>
              <a:rPr lang="en-US" dirty="0" err="1" smtClean="0"/>
              <a:t>sensoriais</a:t>
            </a:r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Estímulos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esencadeantes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estresse</a:t>
            </a:r>
            <a:r>
              <a:rPr lang="pt-BR" dirty="0"/>
              <a:t>;</a:t>
            </a:r>
          </a:p>
          <a:p>
            <a:r>
              <a:rPr lang="pt-BR" dirty="0"/>
              <a:t>sono prolongado;</a:t>
            </a:r>
          </a:p>
          <a:p>
            <a:r>
              <a:rPr lang="pt-BR" dirty="0"/>
              <a:t>jejum;</a:t>
            </a:r>
          </a:p>
          <a:p>
            <a:r>
              <a:rPr lang="pt-BR" dirty="0"/>
              <a:t>traumas cranianos;</a:t>
            </a:r>
          </a:p>
          <a:p>
            <a:r>
              <a:rPr lang="pt-BR" dirty="0"/>
              <a:t>ingestão de certos </a:t>
            </a:r>
            <a:r>
              <a:rPr lang="pt-BR" dirty="0" smtClean="0"/>
              <a:t>alimentos;</a:t>
            </a:r>
            <a:endParaRPr lang="pt-BR" dirty="0"/>
          </a:p>
          <a:p>
            <a:r>
              <a:rPr lang="pt-BR" dirty="0"/>
              <a:t>privação da </a:t>
            </a:r>
            <a:r>
              <a:rPr lang="pt-BR" dirty="0" smtClean="0"/>
              <a:t>cafeína;</a:t>
            </a:r>
          </a:p>
          <a:p>
            <a:r>
              <a:rPr lang="pt-BR" dirty="0" smtClean="0"/>
              <a:t>uso de vasodilatadores</a:t>
            </a:r>
            <a:r>
              <a:rPr lang="pt-BR" dirty="0"/>
              <a:t>;</a:t>
            </a:r>
          </a:p>
          <a:p>
            <a:r>
              <a:rPr lang="pt-BR" dirty="0"/>
              <a:t>exposição a ruídos altos, odores fortes ou temperaturas elevadas;</a:t>
            </a:r>
          </a:p>
          <a:p>
            <a:r>
              <a:rPr lang="pt-BR" dirty="0"/>
              <a:t>mudanças súbitas da pressão </a:t>
            </a:r>
            <a:r>
              <a:rPr lang="pt-BR" dirty="0" smtClean="0"/>
              <a:t>atmosférica</a:t>
            </a:r>
          </a:p>
          <a:p>
            <a:r>
              <a:rPr lang="pt-BR" dirty="0" smtClean="0"/>
              <a:t>alterações </a:t>
            </a:r>
            <a:r>
              <a:rPr lang="pt-BR" dirty="0"/>
              <a:t>climáticas; exercícios intensos;</a:t>
            </a:r>
          </a:p>
          <a:p>
            <a:r>
              <a:rPr lang="pt-BR" dirty="0"/>
              <a:t>queda dos níveis hormonais que ocorre antes da menstruação.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Leves</a:t>
            </a:r>
            <a:endParaRPr lang="pt-BR" dirty="0"/>
          </a:p>
          <a:p>
            <a:r>
              <a:rPr lang="pt-BR" dirty="0" smtClean="0"/>
              <a:t>Moderadas</a:t>
            </a:r>
            <a:endParaRPr lang="pt-BR" dirty="0"/>
          </a:p>
          <a:p>
            <a:r>
              <a:rPr lang="pt-BR" dirty="0" smtClean="0"/>
              <a:t>Graves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leves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evitadas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com </a:t>
            </a:r>
            <a:r>
              <a:rPr lang="en-US" dirty="0" err="1" smtClean="0"/>
              <a:t>correção</a:t>
            </a:r>
            <a:r>
              <a:rPr lang="en-US" dirty="0" smtClean="0"/>
              <a:t> do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repouso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moderadas</a:t>
            </a:r>
            <a:r>
              <a:rPr lang="en-US" dirty="0" smtClean="0"/>
              <a:t> e graves </a:t>
            </a:r>
            <a:r>
              <a:rPr lang="en-US" dirty="0" err="1" smtClean="0"/>
              <a:t>recebem</a:t>
            </a:r>
            <a:r>
              <a:rPr lang="en-US" dirty="0" smtClean="0"/>
              <a:t> </a:t>
            </a:r>
            <a:r>
              <a:rPr lang="en-US" dirty="0" err="1" smtClean="0"/>
              <a:t>tratamento</a:t>
            </a:r>
            <a:r>
              <a:rPr lang="en-US" dirty="0" smtClean="0"/>
              <a:t> </a:t>
            </a:r>
            <a:r>
              <a:rPr lang="en-US" dirty="0" err="1" smtClean="0"/>
              <a:t>medicamentoso</a:t>
            </a:r>
            <a:endParaRPr lang="en-US" dirty="0" smtClean="0"/>
          </a:p>
          <a:p>
            <a:r>
              <a:rPr lang="en-US" dirty="0" err="1" smtClean="0"/>
              <a:t>Reconhecer</a:t>
            </a:r>
            <a:r>
              <a:rPr lang="en-US" dirty="0" smtClean="0"/>
              <a:t> </a:t>
            </a:r>
            <a:r>
              <a:rPr lang="en-US" dirty="0" err="1" smtClean="0"/>
              <a:t>comorbidades</a:t>
            </a:r>
            <a:r>
              <a:rPr lang="en-US" dirty="0" smtClean="0"/>
              <a:t> – HAS e </a:t>
            </a:r>
            <a:r>
              <a:rPr lang="en-US" dirty="0" err="1" smtClean="0"/>
              <a:t>Depressão</a:t>
            </a:r>
            <a:endParaRPr lang="en-US" dirty="0" smtClean="0"/>
          </a:p>
          <a:p>
            <a:r>
              <a:rPr lang="en-US" dirty="0" err="1" smtClean="0"/>
              <a:t>Evitar</a:t>
            </a:r>
            <a:r>
              <a:rPr lang="en-US" dirty="0" smtClean="0"/>
              <a:t> </a:t>
            </a:r>
            <a:r>
              <a:rPr lang="en-US" dirty="0" err="1" smtClean="0"/>
              <a:t>fatores</a:t>
            </a:r>
            <a:r>
              <a:rPr lang="en-US" dirty="0" smtClean="0"/>
              <a:t> </a:t>
            </a:r>
            <a:r>
              <a:rPr lang="en-US" dirty="0" err="1" smtClean="0"/>
              <a:t>desencadeantes</a:t>
            </a:r>
            <a:r>
              <a:rPr lang="en-US" dirty="0" smtClean="0"/>
              <a:t> !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 A utilização de um diário </a:t>
            </a:r>
            <a:r>
              <a:rPr lang="pt-BR" dirty="0" smtClean="0"/>
              <a:t>crises </a:t>
            </a:r>
            <a:r>
              <a:rPr lang="pt-BR" dirty="0"/>
              <a:t>deve ser encorajada.</a:t>
            </a:r>
          </a:p>
          <a:p>
            <a:r>
              <a:rPr lang="pt-BR" dirty="0" smtClean="0"/>
              <a:t>Tratamentos </a:t>
            </a:r>
            <a:r>
              <a:rPr lang="pt-BR" dirty="0"/>
              <a:t>não-farmacológicos </a:t>
            </a:r>
            <a:r>
              <a:rPr lang="pt-BR" dirty="0" smtClean="0"/>
              <a:t>e </a:t>
            </a:r>
            <a:r>
              <a:rPr lang="pt-BR" dirty="0"/>
              <a:t>homeopatia também têm sido </a:t>
            </a:r>
            <a:r>
              <a:rPr lang="pt-BR" dirty="0" smtClean="0"/>
              <a:t>considerados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Migrânea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aura</a:t>
            </a:r>
            <a:endParaRPr lang="pt-BR" dirty="0"/>
          </a:p>
        </p:txBody>
      </p:sp>
      <p:pic>
        <p:nvPicPr>
          <p:cNvPr id="4" name="Espaço Reservado para Conteúdo 3" descr="n2a29t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500174"/>
            <a:ext cx="7627486" cy="51963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Epidemiologia: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Estima-se que, durante toda a vida, 97% das mulheres e 93% dos homens apresentarão pelo menos um episódio de cefaléia</a:t>
            </a:r>
            <a:r>
              <a:rPr lang="pt-BR" baseline="-25000" dirty="0" smtClean="0"/>
              <a:t>.</a:t>
            </a:r>
          </a:p>
          <a:p>
            <a:endParaRPr lang="pt-BR" baseline="-25000" dirty="0" smtClean="0"/>
          </a:p>
          <a:p>
            <a:r>
              <a:rPr lang="pt-BR" baseline="30000" dirty="0" smtClean="0"/>
              <a:t> </a:t>
            </a:r>
            <a:r>
              <a:rPr lang="pt-BR" dirty="0" smtClean="0"/>
              <a:t>Além da dor e dos sintomas associados, as cefaléias causam consideráveis impactos na vida pessoal, familiar e social das pessoas que a apresentam.</a:t>
            </a:r>
            <a:endParaRPr lang="pt-BR" dirty="0"/>
          </a:p>
        </p:txBody>
      </p:sp>
      <p:pic>
        <p:nvPicPr>
          <p:cNvPr id="5" name="Picture 2" descr="http://www.novidadediaria.com.br/wp-content/gallery/tratamento-para-enxaqueca/thumbs/thumbs_tratamento-para-enxaqueca-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8640"/>
            <a:ext cx="25921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n2a29t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571480"/>
            <a:ext cx="7229475" cy="61152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n2a29t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642918"/>
            <a:ext cx="7077106" cy="58252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n2a29a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7" y="128902"/>
            <a:ext cx="7358113" cy="67290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n2a29a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32930"/>
            <a:ext cx="6357982" cy="67250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n2a29t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29784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/>
          <a:lstStyle/>
          <a:p>
            <a:r>
              <a:rPr lang="pt-BR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CefalÉia</a:t>
            </a:r>
            <a:r>
              <a:rPr lang="pt-B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 </a:t>
            </a:r>
            <a:r>
              <a:rPr lang="pt-BR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SalvaS</a:t>
            </a:r>
            <a:endParaRPr lang="pt-BR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632848" cy="4752528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b="1" dirty="0" smtClean="0"/>
              <a:t>Cefaleias autonômicas </a:t>
            </a:r>
            <a:r>
              <a:rPr lang="pt-BR" b="1" dirty="0" err="1" smtClean="0"/>
              <a:t>trigeminais</a:t>
            </a:r>
            <a:endParaRPr lang="pt-BR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b="1" dirty="0" smtClean="0"/>
              <a:t>Prevalência gênero masculino, ao redor 20 anos</a:t>
            </a:r>
            <a:endParaRPr lang="pt-BR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b="1" dirty="0" smtClean="0"/>
              <a:t>Características:</a:t>
            </a:r>
          </a:p>
          <a:p>
            <a:pPr algn="just"/>
            <a:r>
              <a:rPr lang="pt-BR" b="1" dirty="0" smtClean="0"/>
              <a:t>Ocorrência em surtos, alta intensidade, unilateral, geralmente região ocular, duração entre 30 a 180 minutos, associado a sintomas autonômicos como hiperemia conjuntival, lacrimejamento </a:t>
            </a:r>
            <a:r>
              <a:rPr lang="pt-BR" b="1" dirty="0" err="1" smtClean="0"/>
              <a:t>ipsilateral</a:t>
            </a:r>
            <a:r>
              <a:rPr lang="pt-BR" b="1" dirty="0" smtClean="0"/>
              <a:t>, </a:t>
            </a:r>
            <a:r>
              <a:rPr lang="pt-BR" b="1" dirty="0" err="1" smtClean="0"/>
              <a:t>rinorréia</a:t>
            </a:r>
            <a:r>
              <a:rPr lang="pt-BR" b="1" dirty="0" smtClean="0"/>
              <a:t>, congestão nasal, ptose.</a:t>
            </a:r>
          </a:p>
        </p:txBody>
      </p:sp>
    </p:spTree>
    <p:extLst>
      <p:ext uri="{BB962C8B-B14F-4D97-AF65-F5344CB8AC3E}">
        <p14:creationId xmlns="" xmlns:p14="http://schemas.microsoft.com/office/powerpoint/2010/main" val="34287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96752"/>
            <a:ext cx="5976664" cy="4680520"/>
          </a:xfrm>
        </p:spPr>
      </p:pic>
    </p:spTree>
    <p:extLst>
      <p:ext uri="{BB962C8B-B14F-4D97-AF65-F5344CB8AC3E}">
        <p14:creationId xmlns="" xmlns:p14="http://schemas.microsoft.com/office/powerpoint/2010/main" val="372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Critério diagnóstico</a:t>
            </a:r>
            <a:endParaRPr lang="pt-BR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b="1" dirty="0" smtClean="0"/>
              <a:t>A- Pelo menos  crises, preenchendo B e D;</a:t>
            </a:r>
          </a:p>
          <a:p>
            <a:pPr algn="just"/>
            <a:r>
              <a:rPr lang="pt-BR" b="1" dirty="0" smtClean="0"/>
              <a:t>B- Crises intensas de dor unilateral, orbitária, supraorbitária e/ou temporal, durando de 15 a 180 minutos se não tratada;</a:t>
            </a:r>
          </a:p>
          <a:p>
            <a:pPr algn="just"/>
            <a:r>
              <a:rPr lang="pt-BR" b="1" dirty="0" smtClean="0"/>
              <a:t>C- Dor associada a um dos seguintes sintomas:</a:t>
            </a:r>
          </a:p>
          <a:p>
            <a:pPr marL="514350" indent="-514350" algn="just">
              <a:buAutoNum type="arabicPeriod"/>
            </a:pPr>
            <a:r>
              <a:rPr lang="pt-BR" b="1" dirty="0" smtClean="0"/>
              <a:t>Hiperemia conjuntival e/ou lacrimejamento</a:t>
            </a:r>
          </a:p>
          <a:p>
            <a:pPr marL="514350" indent="-514350" algn="just">
              <a:buAutoNum type="arabicPeriod"/>
            </a:pPr>
            <a:r>
              <a:rPr lang="pt-BR" b="1" dirty="0" smtClean="0"/>
              <a:t>Congestão nasal e/ou </a:t>
            </a:r>
            <a:r>
              <a:rPr lang="pt-BR" b="1" dirty="0" err="1" smtClean="0"/>
              <a:t>rinorréia</a:t>
            </a:r>
            <a:endParaRPr lang="pt-BR" b="1" dirty="0" smtClean="0"/>
          </a:p>
          <a:p>
            <a:pPr marL="514350" indent="-514350" algn="just">
              <a:buAutoNum type="arabicPeriod"/>
            </a:pPr>
            <a:r>
              <a:rPr lang="pt-BR" b="1" dirty="0" smtClean="0"/>
              <a:t>Edema palpebral</a:t>
            </a:r>
          </a:p>
          <a:p>
            <a:pPr marL="514350" indent="-514350" algn="just">
              <a:buAutoNum type="arabicPeriod"/>
            </a:pPr>
            <a:r>
              <a:rPr lang="pt-BR" b="1" dirty="0" smtClean="0"/>
              <a:t>Sudorese da fronte e face</a:t>
            </a:r>
          </a:p>
          <a:p>
            <a:pPr marL="514350" indent="-514350" algn="just">
              <a:buAutoNum type="arabicPeriod"/>
            </a:pPr>
            <a:r>
              <a:rPr lang="pt-BR" b="1" dirty="0" err="1" smtClean="0"/>
              <a:t>Miose</a:t>
            </a:r>
            <a:r>
              <a:rPr lang="pt-BR" b="1" dirty="0" smtClean="0"/>
              <a:t> ou ptose</a:t>
            </a:r>
          </a:p>
          <a:p>
            <a:pPr marL="514350" indent="-514350" algn="just">
              <a:buAutoNum type="arabicPeriod"/>
            </a:pPr>
            <a:r>
              <a:rPr lang="pt-BR" b="1" dirty="0" smtClean="0"/>
              <a:t>Sensação de agitação</a:t>
            </a:r>
          </a:p>
          <a:p>
            <a:pPr algn="just"/>
            <a:r>
              <a:rPr lang="pt-BR" b="1" dirty="0" smtClean="0"/>
              <a:t>D- Alternância de dias, com até 8 crises por dia</a:t>
            </a:r>
          </a:p>
          <a:p>
            <a:pPr algn="just"/>
            <a:r>
              <a:rPr lang="pt-BR" b="1" dirty="0" smtClean="0"/>
              <a:t>E- Não atribuível a outras causas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25092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Tratamento</a:t>
            </a:r>
            <a:endParaRPr lang="pt-BR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Cessar tabagismo</a:t>
            </a:r>
          </a:p>
          <a:p>
            <a:r>
              <a:rPr lang="pt-BR" b="1" dirty="0" smtClean="0"/>
              <a:t>Tratamento agudo: </a:t>
            </a:r>
            <a:r>
              <a:rPr lang="pt-BR" b="1" dirty="0" err="1" smtClean="0"/>
              <a:t>Sumatriptano</a:t>
            </a:r>
            <a:r>
              <a:rPr lang="pt-BR" b="1" dirty="0" smtClean="0"/>
              <a:t> 6 mg; Oxigênio 100%, 10 a 15l/min</a:t>
            </a:r>
          </a:p>
          <a:p>
            <a:r>
              <a:rPr lang="pt-BR" b="1" dirty="0" smtClean="0"/>
              <a:t>Tratamento profilático: </a:t>
            </a:r>
          </a:p>
          <a:p>
            <a:pPr marL="0" indent="0">
              <a:buNone/>
            </a:pPr>
            <a:r>
              <a:rPr lang="pt-BR" b="1" dirty="0" err="1" smtClean="0"/>
              <a:t>Verapamil</a:t>
            </a:r>
            <a:r>
              <a:rPr lang="pt-BR" b="1" dirty="0" smtClean="0"/>
              <a:t>, entre 120 a 2000 mg/dia;</a:t>
            </a:r>
          </a:p>
          <a:p>
            <a:pPr marL="0" indent="0">
              <a:buNone/>
            </a:pPr>
            <a:r>
              <a:rPr lang="pt-BR" b="1" dirty="0" err="1" smtClean="0"/>
              <a:t>Predinisolona</a:t>
            </a:r>
            <a:r>
              <a:rPr lang="pt-BR" b="1" dirty="0" smtClean="0"/>
              <a:t>, 60 a 100 mg/dia, entre 2 a 5 dias;</a:t>
            </a:r>
          </a:p>
          <a:p>
            <a:pPr marL="0" indent="0">
              <a:buNone/>
            </a:pPr>
            <a:r>
              <a:rPr lang="pt-BR" b="1" dirty="0" smtClean="0"/>
              <a:t>Carbonato de Lítio, 600 a 900 mg/dia;</a:t>
            </a:r>
          </a:p>
          <a:p>
            <a:pPr marL="0" indent="0">
              <a:buNone/>
            </a:pPr>
            <a:r>
              <a:rPr lang="pt-BR" b="1" dirty="0" err="1" smtClean="0"/>
              <a:t>Metisergida</a:t>
            </a:r>
            <a:r>
              <a:rPr lang="pt-BR" b="1" dirty="0" smtClean="0"/>
              <a:t>, 1 a 2 mg/dia, 3x por dia;</a:t>
            </a:r>
          </a:p>
          <a:p>
            <a:pPr marL="0" indent="0">
              <a:buNone/>
            </a:pPr>
            <a:r>
              <a:rPr lang="pt-BR" b="1" dirty="0" smtClean="0"/>
              <a:t>Ergotamina, 1 a 2 mg, via retal (não associar a </a:t>
            </a:r>
            <a:r>
              <a:rPr lang="pt-BR" b="1" dirty="0" err="1" smtClean="0"/>
              <a:t>metisergida</a:t>
            </a:r>
            <a:r>
              <a:rPr lang="pt-BR" b="1" dirty="0" smtClean="0"/>
              <a:t>);</a:t>
            </a:r>
          </a:p>
          <a:p>
            <a:pPr marL="0" indent="0">
              <a:buNone/>
            </a:pPr>
            <a:r>
              <a:rPr lang="pt-BR" b="1" dirty="0" err="1" smtClean="0"/>
              <a:t>Valproato</a:t>
            </a:r>
            <a:r>
              <a:rPr lang="pt-BR" b="1" dirty="0" smtClean="0"/>
              <a:t> de sódio, 200 a 1000mg/dia, em 2 tomadas</a:t>
            </a:r>
          </a:p>
        </p:txBody>
      </p:sp>
    </p:spTree>
    <p:extLst>
      <p:ext uri="{BB962C8B-B14F-4D97-AF65-F5344CB8AC3E}">
        <p14:creationId xmlns="" xmlns:p14="http://schemas.microsoft.com/office/powerpoint/2010/main" val="13101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	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The International Classification of Headache Disorders: 2</a:t>
            </a:r>
            <a:r>
              <a:rPr lang="en-US" baseline="30000" dirty="0" smtClean="0"/>
              <a:t>nd</a:t>
            </a:r>
            <a:r>
              <a:rPr lang="en-US" dirty="0" smtClean="0"/>
              <a:t> edition. </a:t>
            </a:r>
            <a:r>
              <a:rPr lang="en-US" dirty="0" err="1" smtClean="0"/>
              <a:t>Cephalalgia</a:t>
            </a:r>
            <a:r>
              <a:rPr lang="en-US" dirty="0" smtClean="0"/>
              <a:t> 2004;</a:t>
            </a:r>
          </a:p>
          <a:p>
            <a:pPr marL="651510" lvl="0" indent="-514350">
              <a:buFont typeface="+mj-lt"/>
              <a:buAutoNum type="arabicPeriod"/>
            </a:pPr>
            <a:r>
              <a:rPr lang="pt-BR" dirty="0" err="1" smtClean="0"/>
              <a:t>Merskey</a:t>
            </a:r>
            <a:r>
              <a:rPr lang="pt-BR" dirty="0" smtClean="0"/>
              <a:t> H, </a:t>
            </a:r>
            <a:r>
              <a:rPr lang="pt-BR" dirty="0" err="1" smtClean="0"/>
              <a:t>Bogduk</a:t>
            </a:r>
            <a:r>
              <a:rPr lang="pt-BR" dirty="0" smtClean="0"/>
              <a:t> N. Classificação da dor crônica. </a:t>
            </a:r>
            <a:r>
              <a:rPr lang="en-US" dirty="0" smtClean="0"/>
              <a:t>2°ed. Seattle: IASP Press; 2004;</a:t>
            </a:r>
            <a:endParaRPr lang="pt-BR" dirty="0" smtClean="0"/>
          </a:p>
          <a:p>
            <a:pPr marL="651510" indent="-514350">
              <a:buFont typeface="+mj-lt"/>
              <a:buAutoNum type="arabicPeriod"/>
            </a:pPr>
            <a:r>
              <a:rPr lang="pt-BR" dirty="0" smtClean="0">
                <a:latin typeface="Century Schoolbook" pitchFamily="18" charset="0"/>
              </a:rPr>
              <a:t>NITRINI, Ricardo; A neurologia que todo médico deve saber - 2ª ed. - São Paulo: Editora </a:t>
            </a:r>
            <a:r>
              <a:rPr lang="pt-BR" dirty="0" err="1" smtClean="0">
                <a:latin typeface="Century Schoolbook" pitchFamily="18" charset="0"/>
              </a:rPr>
              <a:t>Atheneu</a:t>
            </a:r>
            <a:r>
              <a:rPr lang="pt-BR" dirty="0" smtClean="0">
                <a:latin typeface="Century Schoolbook" pitchFamily="18" charset="0"/>
              </a:rPr>
              <a:t>, 2008;</a:t>
            </a:r>
          </a:p>
          <a:p>
            <a:pPr marL="651510" indent="-514350">
              <a:buFont typeface="+mj-lt"/>
              <a:buAutoNum type="arabicPeriod"/>
            </a:pPr>
            <a:r>
              <a:rPr lang="pt-BR" dirty="0" smtClean="0">
                <a:latin typeface="Century Schoolbook" pitchFamily="18" charset="0"/>
              </a:rPr>
              <a:t>SANVITO W. L. &amp; MONZILLO P. H. . Cefaléias primárias: aspectos cínicos e terapêuticos. Medicina, Ribeirão Preto, 30: 437-448, out./dez. 1997.</a:t>
            </a:r>
          </a:p>
          <a:p>
            <a:pPr marL="651510" lvl="0" indent="-514350">
              <a:buFont typeface="+mj-lt"/>
              <a:buAutoNum type="arabicPeriod"/>
            </a:pPr>
            <a:r>
              <a:rPr lang="pt-BR" dirty="0" smtClean="0"/>
              <a:t>Filho AC. Dor: Diagnóstico e tratamento. 1°ed. São Paulo: Roca; 2001. P.242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Atualização </a:t>
            </a:r>
            <a:r>
              <a:rPr lang="pt-BR" dirty="0" err="1" smtClean="0"/>
              <a:t>terepêutica</a:t>
            </a:r>
            <a:r>
              <a:rPr lang="pt-BR" dirty="0"/>
              <a:t> </a:t>
            </a:r>
            <a:r>
              <a:rPr lang="pt-BR" dirty="0" smtClean="0"/>
              <a:t>de Prado, Ramos e Valle: diagnóstico e tratamento, 2012/2013. 24 ed. São Paulo: Artes Médicas, 2012.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Clínica Médica: grandes temas na prática. Nunes, MP et al. São </a:t>
            </a:r>
            <a:r>
              <a:rPr lang="pt-BR" dirty="0" err="1" smtClean="0"/>
              <a:t>paulo</a:t>
            </a:r>
            <a:r>
              <a:rPr lang="pt-BR" dirty="0" smtClean="0"/>
              <a:t>: Atheneu, 2010.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0927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Clínica da Cefaléia: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Gênero;</a:t>
            </a:r>
          </a:p>
          <a:p>
            <a:r>
              <a:rPr lang="pt-BR" dirty="0" smtClean="0"/>
              <a:t>Idade;</a:t>
            </a:r>
          </a:p>
          <a:p>
            <a:r>
              <a:rPr lang="pt-BR" dirty="0" smtClean="0"/>
              <a:t>Início dessa cefaléia;</a:t>
            </a:r>
          </a:p>
          <a:p>
            <a:r>
              <a:rPr lang="pt-BR" dirty="0" smtClean="0"/>
              <a:t>Localização da dor (Unilateral ou bilateral,irradiação...);</a:t>
            </a:r>
          </a:p>
          <a:p>
            <a:r>
              <a:rPr lang="pt-BR" dirty="0" smtClean="0"/>
              <a:t>Intensidade da dor (fraca,moderada ou forte);</a:t>
            </a:r>
          </a:p>
          <a:p>
            <a:r>
              <a:rPr lang="pt-BR" dirty="0" smtClean="0"/>
              <a:t>Qualidade da dor (pressão,aperto/queimação/pontada/lancinante/pulsátil ou latejante/contínua e constante);</a:t>
            </a:r>
          </a:p>
          <a:p>
            <a:r>
              <a:rPr lang="pt-BR" dirty="0" smtClean="0"/>
              <a:t>Sinais e sintomas que acompanham a dor (Náusea,fotofobia e fonofobia...);</a:t>
            </a:r>
          </a:p>
          <a:p>
            <a:r>
              <a:rPr lang="pt-BR" dirty="0" smtClean="0"/>
              <a:t>Fatores desencadeantes (Movimentos com o pescoço, alimentos, estresse, menstruação, reposição hormonal, aumento do intervalo entre as refeições,período de sono...);</a:t>
            </a:r>
          </a:p>
          <a:p>
            <a:r>
              <a:rPr lang="pt-BR" dirty="0" smtClean="0"/>
              <a:t>Fatores de piora e de melhora da dor;</a:t>
            </a:r>
          </a:p>
          <a:p>
            <a:r>
              <a:rPr lang="pt-BR" dirty="0" smtClean="0"/>
              <a:t>Frequência da dor em dias no mês;</a:t>
            </a:r>
          </a:p>
          <a:p>
            <a:r>
              <a:rPr lang="pt-BR" dirty="0" smtClean="0"/>
              <a:t>Sinais e sintomas que precedem a dor bem-descrita (alterações visuais,sensitivas,motoras) e sua duração;</a:t>
            </a:r>
          </a:p>
          <a:p>
            <a:endParaRPr lang="pt-BR" dirty="0"/>
          </a:p>
        </p:txBody>
      </p:sp>
      <p:pic>
        <p:nvPicPr>
          <p:cNvPr id="4" name="Picture 4" descr="http://t3.gstatic.com/images?q=tbn:ANd9GcSWxiRZyFbckwYFv4Td8I5wuuufRQcXssohaUeAmPLwShTJ9p3XX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268760"/>
            <a:ext cx="2051720" cy="1609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cefaléias primárias: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16464"/>
          </a:xfrm>
        </p:spPr>
        <p:txBody>
          <a:bodyPr/>
          <a:lstStyle/>
          <a:p>
            <a:r>
              <a:rPr lang="pt-BR" dirty="0" smtClean="0"/>
              <a:t>Enxaqueca (</a:t>
            </a:r>
            <a:r>
              <a:rPr lang="pt-BR" dirty="0" err="1" smtClean="0"/>
              <a:t>Migrânea</a:t>
            </a:r>
            <a:r>
              <a:rPr lang="pt-BR" dirty="0" smtClean="0"/>
              <a:t>)</a:t>
            </a:r>
          </a:p>
          <a:p>
            <a:r>
              <a:rPr lang="pt-BR" dirty="0" smtClean="0"/>
              <a:t>Cefaléia tensional</a:t>
            </a:r>
          </a:p>
          <a:p>
            <a:r>
              <a:rPr lang="pt-BR" dirty="0" smtClean="0"/>
              <a:t>Cefaléia em salvas</a:t>
            </a:r>
          </a:p>
          <a:p>
            <a:r>
              <a:rPr lang="pt-BR" dirty="0" smtClean="0"/>
              <a:t>Cefaléia Crônica Diária</a:t>
            </a:r>
          </a:p>
          <a:p>
            <a:endParaRPr lang="pt-BR" dirty="0"/>
          </a:p>
        </p:txBody>
      </p:sp>
      <p:pic>
        <p:nvPicPr>
          <p:cNvPr id="4" name="Picture 3" descr="cefale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645024"/>
            <a:ext cx="2697088" cy="2537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Cefaléia Tipo Tensional (CTT)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72"/>
          </a:xfrm>
        </p:spPr>
        <p:txBody>
          <a:bodyPr>
            <a:normAutofit/>
          </a:bodyPr>
          <a:lstStyle/>
          <a:p>
            <a:r>
              <a:rPr lang="pt-BR" dirty="0" smtClean="0"/>
              <a:t>Tipo de cefaléia primária mais prevalente.</a:t>
            </a:r>
          </a:p>
          <a:p>
            <a:r>
              <a:rPr lang="pt-BR" dirty="0" smtClean="0"/>
              <a:t>As CTT são mais frequentes em mulheres (5:4).</a:t>
            </a:r>
          </a:p>
          <a:p>
            <a:r>
              <a:rPr lang="pt-BR" dirty="0" smtClean="0"/>
              <a:t>Tem maior frequência na segunda década de vida. </a:t>
            </a:r>
          </a:p>
          <a:p>
            <a:r>
              <a:rPr lang="pt-BR" dirty="0" smtClean="0"/>
              <a:t>A prevalência diminui com o aumento da idade.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Aspectos clínicos: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Dor  tipicamente bilateral, estendendo-se desde a fronte, passando pelas têmporas e chegando até o occipito</a:t>
            </a:r>
          </a:p>
          <a:p>
            <a:r>
              <a:rPr lang="pt-BR" dirty="0" smtClean="0"/>
              <a:t>Dor em pressão ou aperto; </a:t>
            </a:r>
          </a:p>
          <a:p>
            <a:r>
              <a:rPr lang="pt-BR" dirty="0" smtClean="0"/>
              <a:t>Intensidade fraca a moderada;</a:t>
            </a:r>
          </a:p>
          <a:p>
            <a:r>
              <a:rPr lang="pt-BR" dirty="0" smtClean="0"/>
              <a:t>Não piora com a atividade física; </a:t>
            </a:r>
          </a:p>
          <a:p>
            <a:r>
              <a:rPr lang="pt-BR" dirty="0" smtClean="0"/>
              <a:t>Duração prolongada: 30 min a 7 dias;</a:t>
            </a:r>
          </a:p>
          <a:p>
            <a:r>
              <a:rPr lang="pt-BR" dirty="0" smtClean="0"/>
              <a:t>Piora no final da tarde/início da noite;</a:t>
            </a:r>
          </a:p>
          <a:p>
            <a:r>
              <a:rPr lang="pt-BR" dirty="0" smtClean="0"/>
              <a:t>Não há náusea, mas fotofobia ou fonofobia pode (somente uma) estar presente;</a:t>
            </a:r>
          </a:p>
          <a:p>
            <a:pPr marL="109728" indent="0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Fisiopatologia da CTT: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Há diversas correntes que explicam a origem da CTT, as principais são:</a:t>
            </a:r>
          </a:p>
          <a:p>
            <a:r>
              <a:rPr lang="pt-BR" dirty="0" smtClean="0"/>
              <a:t> Psicogênica.</a:t>
            </a:r>
          </a:p>
          <a:p>
            <a:r>
              <a:rPr lang="pt-BR" dirty="0" smtClean="0"/>
              <a:t>Contração muscular.</a:t>
            </a:r>
          </a:p>
          <a:p>
            <a:r>
              <a:rPr lang="pt-BR" dirty="0" smtClean="0"/>
              <a:t>Continuum entre migrânea e CTT.</a:t>
            </a:r>
          </a:p>
          <a:p>
            <a:r>
              <a:rPr lang="pt-BR" dirty="0" smtClean="0"/>
              <a:t> Modelo miogênico-supra-espinal vascular.</a:t>
            </a:r>
          </a:p>
          <a:p>
            <a:r>
              <a:rPr lang="pt-BR" dirty="0" smtClean="0"/>
              <a:t> Convergência.</a:t>
            </a:r>
            <a:r>
              <a:rPr lang="pt-BR" baseline="30000" dirty="0" smtClean="0"/>
              <a:t>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800" dirty="0" smtClean="0"/>
              <a:t>Dor central? Dor </a:t>
            </a:r>
            <a:r>
              <a:rPr lang="pt-BR" sz="3200" dirty="0" smtClean="0"/>
              <a:t>Vascular? Dor</a:t>
            </a:r>
            <a:r>
              <a:rPr lang="pt-BR" sz="2800" dirty="0" smtClean="0"/>
              <a:t> Miofacial?</a:t>
            </a:r>
            <a:endParaRPr lang="pt-B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/>
              <a:t> São 3 sistemas atuando sobre o neurônio do núcleo caudal:</a:t>
            </a:r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Central</a:t>
            </a:r>
            <a:r>
              <a:rPr lang="pt-BR" dirty="0" smtClean="0"/>
              <a:t>: Controles inibitórios e excitatórios sobre esse neurônio (Modulação de inibição ou facilitação dos padrões álgicos)</a:t>
            </a:r>
          </a:p>
          <a:p>
            <a:r>
              <a:rPr lang="pt-BR" dirty="0" smtClean="0"/>
              <a:t>Vascular: 1 neurônio do núcleo caudal estaria também conectado a 2 neurônios do gânglio trigeminal, cada um se projetando para tecidos e vasos intra e extracranianos. (Dor pulsátil)</a:t>
            </a:r>
          </a:p>
          <a:p>
            <a:r>
              <a:rPr lang="pt-BR" dirty="0" smtClean="0"/>
              <a:t>Miogênico: Estruturas musculares da cabeça via ramo oftálmico do trigêmeo, assim como estruturas musculares e ligamentos do pescoço via nervos cervicais superiores. (Dor em pressão)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2280</TotalTime>
  <Words>1374</Words>
  <Application>Microsoft Office PowerPoint</Application>
  <PresentationFormat>Apresentação na tela (4:3)</PresentationFormat>
  <Paragraphs>205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Ápice</vt:lpstr>
      <vt:lpstr>cEFALéIAS</vt:lpstr>
      <vt:lpstr>Cefaléia</vt:lpstr>
      <vt:lpstr>Epidemiologia:</vt:lpstr>
      <vt:lpstr>Avaliação Clínica da Cefaléia:</vt:lpstr>
      <vt:lpstr>Principais cefaléias primárias:</vt:lpstr>
      <vt:lpstr>Cefaléia Tipo Tensional (CTT)</vt:lpstr>
      <vt:lpstr>Aspectos clínicos:</vt:lpstr>
      <vt:lpstr>Fisiopatologia da CTT:</vt:lpstr>
      <vt:lpstr>Dor central? Dor Vascular? Dor Miofacial?</vt:lpstr>
      <vt:lpstr>Classificação:</vt:lpstr>
      <vt:lpstr>Tratamento:</vt:lpstr>
      <vt:lpstr>Slide 12</vt:lpstr>
      <vt:lpstr>Cefaléia Tensional vs. Enxaqueca</vt:lpstr>
      <vt:lpstr>SÍNDROME SUNCT</vt:lpstr>
      <vt:lpstr>Slide 15</vt:lpstr>
      <vt:lpstr>Slide 16</vt:lpstr>
      <vt:lpstr>Slide 17</vt:lpstr>
      <vt:lpstr>Hemicrania Paroxística Crônica</vt:lpstr>
      <vt:lpstr>Slide 19</vt:lpstr>
      <vt:lpstr>Slide 20</vt:lpstr>
      <vt:lpstr>Migrânea</vt:lpstr>
      <vt:lpstr>Epidemiologia</vt:lpstr>
      <vt:lpstr>Características</vt:lpstr>
      <vt:lpstr>Aura</vt:lpstr>
      <vt:lpstr>Estímulos Desencadeantes</vt:lpstr>
      <vt:lpstr>Classificação</vt:lpstr>
      <vt:lpstr>Tratamento</vt:lpstr>
      <vt:lpstr>Slide 28</vt:lpstr>
      <vt:lpstr>Migrânea sem aura</vt:lpstr>
      <vt:lpstr>Slide 30</vt:lpstr>
      <vt:lpstr>Slide 31</vt:lpstr>
      <vt:lpstr>Slide 32</vt:lpstr>
      <vt:lpstr>Slide 33</vt:lpstr>
      <vt:lpstr>Slide 34</vt:lpstr>
      <vt:lpstr>CefalÉia em SalvaS</vt:lpstr>
      <vt:lpstr>Slide 36</vt:lpstr>
      <vt:lpstr>Critério diagnóstico</vt:lpstr>
      <vt:lpstr>Tratamento</vt:lpstr>
      <vt:lpstr>Referência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cEFALEIAS</dc:title>
  <dc:creator>Laiz</dc:creator>
  <cp:lastModifiedBy>Dr Milton</cp:lastModifiedBy>
  <cp:revision>16</cp:revision>
  <dcterms:created xsi:type="dcterms:W3CDTF">2013-11-23T11:40:30Z</dcterms:created>
  <dcterms:modified xsi:type="dcterms:W3CDTF">2013-12-20T23:25:56Z</dcterms:modified>
</cp:coreProperties>
</file>