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6" r:id="rId4"/>
    <p:sldId id="258" r:id="rId5"/>
    <p:sldId id="259" r:id="rId6"/>
    <p:sldId id="277" r:id="rId7"/>
    <p:sldId id="261" r:id="rId8"/>
    <p:sldId id="262" r:id="rId9"/>
    <p:sldId id="264" r:id="rId10"/>
    <p:sldId id="278" r:id="rId11"/>
    <p:sldId id="265" r:id="rId12"/>
    <p:sldId id="266" r:id="rId13"/>
    <p:sldId id="267" r:id="rId14"/>
    <p:sldId id="273" r:id="rId15"/>
    <p:sldId id="268" r:id="rId16"/>
    <p:sldId id="269" r:id="rId17"/>
    <p:sldId id="270" r:id="rId18"/>
    <p:sldId id="271" r:id="rId19"/>
    <p:sldId id="272" r:id="rId20"/>
    <p:sldId id="274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671" autoAdjust="0"/>
  </p:normalViewPr>
  <p:slideViewPr>
    <p:cSldViewPr>
      <p:cViewPr>
        <p:scale>
          <a:sx n="75" d="100"/>
          <a:sy n="75" d="100"/>
        </p:scale>
        <p:origin x="-900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4178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26BFF-AF98-4420-9DF4-43D70452A0BD}" type="datetimeFigureOut">
              <a:rPr lang="pt-BR" smtClean="0"/>
              <a:pPr/>
              <a:t>20/6/2013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1946-1966-4F6C-8A5E-F3D2546D715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26BFF-AF98-4420-9DF4-43D70452A0BD}" type="datetimeFigureOut">
              <a:rPr lang="pt-BR" smtClean="0"/>
              <a:pPr/>
              <a:t>20/6/2013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1946-1966-4F6C-8A5E-F3D2546D71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26BFF-AF98-4420-9DF4-43D70452A0BD}" type="datetimeFigureOut">
              <a:rPr lang="pt-BR" smtClean="0"/>
              <a:pPr/>
              <a:t>20/6/2013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1946-1966-4F6C-8A5E-F3D2546D71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26BFF-AF98-4420-9DF4-43D70452A0BD}" type="datetimeFigureOut">
              <a:rPr lang="pt-BR" smtClean="0"/>
              <a:pPr/>
              <a:t>20/6/2013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1946-1966-4F6C-8A5E-F3D2546D71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26BFF-AF98-4420-9DF4-43D70452A0BD}" type="datetimeFigureOut">
              <a:rPr lang="pt-BR" smtClean="0"/>
              <a:pPr/>
              <a:t>20/6/2013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D981946-1966-4F6C-8A5E-F3D2546D71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26BFF-AF98-4420-9DF4-43D70452A0BD}" type="datetimeFigureOut">
              <a:rPr lang="pt-BR" smtClean="0"/>
              <a:pPr/>
              <a:t>20/6/2013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1946-1966-4F6C-8A5E-F3D2546D71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26BFF-AF98-4420-9DF4-43D70452A0BD}" type="datetimeFigureOut">
              <a:rPr lang="pt-BR" smtClean="0"/>
              <a:pPr/>
              <a:t>20/6/2013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1946-1966-4F6C-8A5E-F3D2546D71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26BFF-AF98-4420-9DF4-43D70452A0BD}" type="datetimeFigureOut">
              <a:rPr lang="pt-BR" smtClean="0"/>
              <a:pPr/>
              <a:t>20/6/2013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1946-1966-4F6C-8A5E-F3D2546D71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26BFF-AF98-4420-9DF4-43D70452A0BD}" type="datetimeFigureOut">
              <a:rPr lang="pt-BR" smtClean="0"/>
              <a:pPr/>
              <a:t>20/6/2013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1946-1966-4F6C-8A5E-F3D2546D71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26BFF-AF98-4420-9DF4-43D70452A0BD}" type="datetimeFigureOut">
              <a:rPr lang="pt-BR" smtClean="0"/>
              <a:pPr/>
              <a:t>20/6/2013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1946-1966-4F6C-8A5E-F3D2546D71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26BFF-AF98-4420-9DF4-43D70452A0BD}" type="datetimeFigureOut">
              <a:rPr lang="pt-BR" smtClean="0"/>
              <a:pPr/>
              <a:t>20/6/2013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81946-1966-4F6C-8A5E-F3D2546D71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5D26BFF-AF98-4420-9DF4-43D70452A0BD}" type="datetimeFigureOut">
              <a:rPr lang="pt-BR" smtClean="0"/>
              <a:pPr/>
              <a:t>20/6/2013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981946-1966-4F6C-8A5E-F3D2546D71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584176"/>
          </a:xfrm>
        </p:spPr>
        <p:txBody>
          <a:bodyPr>
            <a:noAutofit/>
          </a:bodyPr>
          <a:lstStyle/>
          <a:p>
            <a:r>
              <a:rPr lang="pt-BR" sz="3600" dirty="0" smtClean="0"/>
              <a:t>Tratamento do Acidente Vascular Cerebral Isquêmico (AVCI) agudo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11560" y="4581128"/>
            <a:ext cx="6400800" cy="2016224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Ambulatório de AVC 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Docente: Prof. Dr. Milton </a:t>
            </a:r>
            <a:r>
              <a:rPr lang="pt-BR" dirty="0" err="1" smtClean="0">
                <a:solidFill>
                  <a:schemeClr val="tx1"/>
                </a:solidFill>
              </a:rPr>
              <a:t>Marchioli</a:t>
            </a:r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Alunos: Artur B. Batalhão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Fernanda de O. </a:t>
            </a:r>
            <a:r>
              <a:rPr lang="pt-BR" dirty="0" err="1" smtClean="0">
                <a:solidFill>
                  <a:schemeClr val="tx1"/>
                </a:solidFill>
              </a:rPr>
              <a:t>Igarashi</a:t>
            </a:r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4º ano  </a:t>
            </a:r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/>
              <a:t>2013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653136"/>
            <a:ext cx="1518915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132856"/>
            <a:ext cx="2088232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23980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FIGURA AVC-PROTOCOL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Mecanismo de 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709160"/>
          </a:xfrm>
        </p:spPr>
        <p:txBody>
          <a:bodyPr>
            <a:normAutofit/>
          </a:bodyPr>
          <a:lstStyle/>
          <a:p>
            <a:r>
              <a:rPr lang="pt-BR" sz="2400" dirty="0" smtClean="0"/>
              <a:t>Sistema fibrinolítico dissolve os coágulos intravasculares pela ação da </a:t>
            </a:r>
            <a:r>
              <a:rPr lang="pt-BR" sz="2400" dirty="0" err="1" smtClean="0"/>
              <a:t>plasmina</a:t>
            </a:r>
            <a:r>
              <a:rPr lang="pt-BR" sz="2400" dirty="0" smtClean="0"/>
              <a:t>, enzima que digere a fibrina.</a:t>
            </a:r>
          </a:p>
          <a:p>
            <a:endParaRPr lang="pt-BR" sz="2400" dirty="0" smtClean="0"/>
          </a:p>
          <a:p>
            <a:r>
              <a:rPr lang="pt-BR" sz="2400" dirty="0" smtClean="0"/>
              <a:t>O </a:t>
            </a:r>
            <a:r>
              <a:rPr lang="pt-BR" sz="2400" dirty="0" err="1" smtClean="0"/>
              <a:t>rtPA</a:t>
            </a:r>
            <a:r>
              <a:rPr lang="pt-BR" sz="2400" dirty="0" smtClean="0"/>
              <a:t> liga-se à fibrina e converte o </a:t>
            </a:r>
            <a:r>
              <a:rPr lang="pt-BR" sz="2400" dirty="0" err="1"/>
              <a:t>plasminogênio</a:t>
            </a:r>
            <a:r>
              <a:rPr lang="pt-BR" sz="2400" dirty="0"/>
              <a:t> em </a:t>
            </a:r>
            <a:r>
              <a:rPr lang="pt-BR" sz="2400" dirty="0" err="1"/>
              <a:t>plasmina</a:t>
            </a:r>
            <a:r>
              <a:rPr lang="pt-BR" sz="2400" dirty="0"/>
              <a:t> </a:t>
            </a:r>
            <a:r>
              <a:rPr lang="pt-BR" sz="2400" dirty="0" smtClean="0"/>
              <a:t>, assim, digere o trombo. Portanto, a administração de </a:t>
            </a:r>
            <a:r>
              <a:rPr lang="pt-BR" sz="2400" dirty="0" err="1" smtClean="0"/>
              <a:t>rtPA</a:t>
            </a:r>
            <a:r>
              <a:rPr lang="pt-BR" sz="2400" dirty="0" smtClean="0"/>
              <a:t> leva a </a:t>
            </a:r>
            <a:r>
              <a:rPr lang="pt-BR" sz="2400" dirty="0" err="1" smtClean="0"/>
              <a:t>fibrinólise</a:t>
            </a:r>
            <a:r>
              <a:rPr lang="pt-BR" sz="2400" dirty="0" smtClean="0"/>
              <a:t> maciça.</a:t>
            </a:r>
          </a:p>
          <a:p>
            <a:endParaRPr lang="pt-BR" sz="2400" dirty="0" smtClean="0"/>
          </a:p>
          <a:p>
            <a:r>
              <a:rPr lang="pt-BR" sz="2400" b="1" i="1" u="sng" dirty="0" smtClean="0">
                <a:solidFill>
                  <a:srgbClr val="FF0000"/>
                </a:solidFill>
              </a:rPr>
              <a:t>Atenção</a:t>
            </a:r>
            <a:r>
              <a:rPr lang="pt-BR" sz="2400" dirty="0" smtClean="0"/>
              <a:t>: </a:t>
            </a:r>
            <a:r>
              <a:rPr lang="pt-BR" sz="2400" dirty="0" err="1" smtClean="0"/>
              <a:t>Estreptoquinase</a:t>
            </a:r>
            <a:r>
              <a:rPr lang="pt-BR" sz="2400" dirty="0" smtClean="0"/>
              <a:t> </a:t>
            </a:r>
            <a:r>
              <a:rPr lang="pt-BR" sz="2400" b="1" dirty="0" smtClean="0"/>
              <a:t>NÃO</a:t>
            </a:r>
            <a:r>
              <a:rPr lang="pt-BR" sz="2400" dirty="0" smtClean="0"/>
              <a:t> é indicada em AVC i </a:t>
            </a:r>
            <a:r>
              <a:rPr lang="pt-BR" sz="2400" dirty="0"/>
              <a:t>agudo (Classe III, Nível de evidência A</a:t>
            </a:r>
            <a:r>
              <a:rPr lang="pt-BR" sz="2400" dirty="0" smtClean="0"/>
              <a:t>).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42619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Intervenções </a:t>
            </a:r>
            <a:r>
              <a:rPr lang="pt-BR" dirty="0" smtClean="0"/>
              <a:t>endovasculares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sz="3400" dirty="0" err="1"/>
              <a:t>Fibrinólise</a:t>
            </a:r>
            <a:r>
              <a:rPr lang="pt-BR" sz="3400" dirty="0"/>
              <a:t> </a:t>
            </a:r>
            <a:r>
              <a:rPr lang="pt-BR" sz="3400" dirty="0" smtClean="0"/>
              <a:t>intra-arterial: </a:t>
            </a:r>
            <a:r>
              <a:rPr lang="pt-BR" sz="3400" dirty="0"/>
              <a:t>benéfica para </a:t>
            </a:r>
            <a:r>
              <a:rPr lang="pt-BR" sz="3400" dirty="0" smtClean="0"/>
              <a:t>pacientes </a:t>
            </a:r>
            <a:r>
              <a:rPr lang="pt-BR" sz="3400" dirty="0"/>
              <a:t>cuidadosamente selecionados com grandes </a:t>
            </a:r>
            <a:r>
              <a:rPr lang="pt-BR" sz="3400" dirty="0" smtClean="0"/>
              <a:t>AVCI </a:t>
            </a:r>
            <a:r>
              <a:rPr lang="pt-BR" sz="3400" dirty="0"/>
              <a:t>de duração &lt;6 horas causada pela oclusão da ACM, que não </a:t>
            </a:r>
            <a:r>
              <a:rPr lang="pt-BR" sz="3400" dirty="0" smtClean="0"/>
              <a:t>são </a:t>
            </a:r>
            <a:r>
              <a:rPr lang="pt-BR" sz="3800" dirty="0"/>
              <a:t>candidatos</a:t>
            </a:r>
            <a:r>
              <a:rPr lang="pt-BR" sz="3400" dirty="0"/>
              <a:t>  </a:t>
            </a:r>
            <a:r>
              <a:rPr lang="pt-BR" sz="3400" dirty="0" smtClean="0"/>
              <a:t>ao </a:t>
            </a:r>
            <a:r>
              <a:rPr lang="pt-BR" sz="3400" dirty="0" err="1" smtClean="0"/>
              <a:t>rtPA</a:t>
            </a:r>
            <a:r>
              <a:rPr lang="pt-BR" sz="3400" dirty="0" smtClean="0"/>
              <a:t> </a:t>
            </a:r>
            <a:r>
              <a:rPr lang="pt-BR" sz="3400" dirty="0"/>
              <a:t>intravenoso (Classe I, Nível de evidência B). </a:t>
            </a:r>
            <a:r>
              <a:rPr lang="pt-BR" sz="3400" dirty="0" smtClean="0"/>
              <a:t> Dose ótima </a:t>
            </a:r>
            <a:r>
              <a:rPr lang="pt-BR" sz="3400" dirty="0"/>
              <a:t>não está bem estabelecida, e </a:t>
            </a:r>
            <a:r>
              <a:rPr lang="pt-BR" sz="3400" dirty="0" err="1"/>
              <a:t>rtPA</a:t>
            </a:r>
            <a:r>
              <a:rPr lang="pt-BR" sz="3400" dirty="0"/>
              <a:t> não tem a aprovação da FDA para uso intra-arterial. </a:t>
            </a:r>
            <a:endParaRPr lang="pt-BR" sz="3400" dirty="0" smtClean="0"/>
          </a:p>
          <a:p>
            <a:endParaRPr lang="pt-BR" sz="3400" dirty="0" smtClean="0"/>
          </a:p>
          <a:p>
            <a:r>
              <a:rPr lang="pt-BR" sz="3400" dirty="0"/>
              <a:t>R</a:t>
            </a:r>
            <a:r>
              <a:rPr lang="pt-BR" sz="3400" dirty="0" smtClean="0"/>
              <a:t>eduzir </a:t>
            </a:r>
            <a:r>
              <a:rPr lang="pt-BR" sz="3400" dirty="0"/>
              <a:t>o tempo entre início dos sintomas </a:t>
            </a:r>
            <a:r>
              <a:rPr lang="pt-BR" sz="3400" dirty="0" smtClean="0"/>
              <a:t>e a reperfusão </a:t>
            </a:r>
            <a:r>
              <a:rPr lang="pt-BR" sz="3400" dirty="0"/>
              <a:t>com </a:t>
            </a:r>
            <a:r>
              <a:rPr lang="pt-BR" sz="3400" dirty="0" smtClean="0"/>
              <a:t>terapia intra-arterial </a:t>
            </a:r>
            <a:r>
              <a:rPr lang="pt-BR" sz="3400" dirty="0"/>
              <a:t>é altamente correlacionado com melhores resultados </a:t>
            </a:r>
            <a:r>
              <a:rPr lang="pt-BR" sz="3400" dirty="0" smtClean="0"/>
              <a:t>clínicos </a:t>
            </a:r>
            <a:r>
              <a:rPr lang="pt-BR" sz="3400" dirty="0"/>
              <a:t>(Classe I, Nível de evidência B). (</a:t>
            </a:r>
            <a:r>
              <a:rPr lang="pt-BR" sz="3400" dirty="0" smtClean="0"/>
              <a:t>Nova </a:t>
            </a:r>
            <a:r>
              <a:rPr lang="pt-BR" sz="3400" dirty="0"/>
              <a:t>recomendação</a:t>
            </a:r>
            <a:r>
              <a:rPr lang="pt-BR" sz="3400" dirty="0" smtClean="0"/>
              <a:t>).</a:t>
            </a:r>
          </a:p>
          <a:p>
            <a:endParaRPr lang="pt-BR" sz="3400" dirty="0" smtClean="0"/>
          </a:p>
          <a:p>
            <a:r>
              <a:rPr lang="pt-BR" sz="3400" dirty="0" smtClean="0"/>
              <a:t> </a:t>
            </a:r>
            <a:r>
              <a:rPr lang="pt-BR" sz="3400" dirty="0"/>
              <a:t>A utilidade </a:t>
            </a:r>
            <a:r>
              <a:rPr lang="pt-BR" sz="3400" dirty="0" smtClean="0"/>
              <a:t>da angioplastia intracraniana e /ou </a:t>
            </a:r>
            <a:r>
              <a:rPr lang="pt-BR" sz="3400" dirty="0"/>
              <a:t>colocação de </a:t>
            </a:r>
            <a:r>
              <a:rPr lang="pt-BR" sz="3400" dirty="0" err="1"/>
              <a:t>S</a:t>
            </a:r>
            <a:r>
              <a:rPr lang="pt-BR" sz="3400" dirty="0" err="1" smtClean="0"/>
              <a:t>tent</a:t>
            </a:r>
            <a:r>
              <a:rPr lang="pt-BR" sz="3400" dirty="0" smtClean="0"/>
              <a:t> </a:t>
            </a:r>
            <a:r>
              <a:rPr lang="pt-BR" sz="3400" dirty="0"/>
              <a:t>não está bem estabelecida. Estes procedimentos devem ser usados ​​na definição de ensaios clínicos (Classe </a:t>
            </a:r>
            <a:r>
              <a:rPr lang="pt-BR" sz="3400" dirty="0" err="1"/>
              <a:t>IIb</a:t>
            </a:r>
            <a:r>
              <a:rPr lang="pt-BR" sz="3400" dirty="0"/>
              <a:t>, Nível de evidência C). (</a:t>
            </a:r>
            <a:r>
              <a:rPr lang="pt-BR" sz="3400" dirty="0" smtClean="0"/>
              <a:t>Nova </a:t>
            </a:r>
            <a:r>
              <a:rPr lang="pt-BR" sz="3400" dirty="0"/>
              <a:t>recomendação)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46569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/>
          <a:lstStyle/>
          <a:p>
            <a:r>
              <a:rPr lang="pt-BR" dirty="0"/>
              <a:t>Anticoagulantes: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688632"/>
          </a:xfrm>
        </p:spPr>
        <p:txBody>
          <a:bodyPr>
            <a:noAutofit/>
          </a:bodyPr>
          <a:lstStyle/>
          <a:p>
            <a:r>
              <a:rPr lang="pt-BR" sz="2200" dirty="0" smtClean="0"/>
              <a:t>Anticoagulação urgente não </a:t>
            </a:r>
            <a:r>
              <a:rPr lang="pt-BR" sz="2200" dirty="0"/>
              <a:t>é recomendado para o tratamento de pacientes </a:t>
            </a:r>
            <a:r>
              <a:rPr lang="pt-BR" sz="2200" dirty="0" smtClean="0"/>
              <a:t>com AVCI </a:t>
            </a:r>
            <a:r>
              <a:rPr lang="pt-BR" sz="2200" dirty="0"/>
              <a:t>(Classe III, Nível </a:t>
            </a:r>
            <a:r>
              <a:rPr lang="pt-BR" sz="2200" dirty="0" smtClean="0"/>
              <a:t>de Evidência </a:t>
            </a:r>
            <a:r>
              <a:rPr lang="pt-BR" sz="2200" dirty="0"/>
              <a:t>A). </a:t>
            </a:r>
            <a:r>
              <a:rPr lang="pt-BR" sz="2200" dirty="0" smtClean="0"/>
              <a:t> </a:t>
            </a:r>
          </a:p>
          <a:p>
            <a:endParaRPr lang="pt-BR" sz="2200" dirty="0" smtClean="0"/>
          </a:p>
          <a:p>
            <a:r>
              <a:rPr lang="pt-BR" sz="2200" dirty="0" smtClean="0"/>
              <a:t> </a:t>
            </a:r>
            <a:r>
              <a:rPr lang="pt-BR" sz="2200" dirty="0"/>
              <a:t>Anticoagulação </a:t>
            </a:r>
            <a:r>
              <a:rPr lang="pt-BR" sz="2200" dirty="0" smtClean="0"/>
              <a:t>urgente, para </a:t>
            </a:r>
            <a:r>
              <a:rPr lang="pt-BR" sz="2200" dirty="0"/>
              <a:t>gerenciamento </a:t>
            </a:r>
            <a:r>
              <a:rPr lang="pt-BR" sz="2200" dirty="0" smtClean="0"/>
              <a:t>de </a:t>
            </a:r>
            <a:r>
              <a:rPr lang="pt-BR" sz="2200" dirty="0"/>
              <a:t>condições </a:t>
            </a:r>
            <a:r>
              <a:rPr lang="pt-BR" sz="2200" dirty="0" smtClean="0"/>
              <a:t>não cerebrovascular, </a:t>
            </a:r>
            <a:r>
              <a:rPr lang="pt-BR" sz="2200" dirty="0"/>
              <a:t>não é recomendado para pacientes com AVC moderada a grave devido a um aumento do risco de graves complicações hemorrágicas intracranianos (classe III, nível de evidência A</a:t>
            </a:r>
            <a:r>
              <a:rPr lang="pt-BR" sz="2200" dirty="0" smtClean="0"/>
              <a:t>).</a:t>
            </a:r>
          </a:p>
          <a:p>
            <a:endParaRPr lang="pt-BR" sz="2200" dirty="0" smtClean="0"/>
          </a:p>
          <a:p>
            <a:r>
              <a:rPr lang="pt-BR" sz="2200" dirty="0" smtClean="0"/>
              <a:t> Pacientes com AVCI necessitam de profilaxia de TVP </a:t>
            </a:r>
            <a:r>
              <a:rPr lang="pt-BR" sz="2200" dirty="0"/>
              <a:t>e </a:t>
            </a:r>
            <a:r>
              <a:rPr lang="pt-BR" sz="2200" dirty="0" smtClean="0"/>
              <a:t>EP.</a:t>
            </a:r>
          </a:p>
          <a:p>
            <a:endParaRPr lang="pt-BR" sz="2200" dirty="0" smtClean="0"/>
          </a:p>
          <a:p>
            <a:r>
              <a:rPr lang="pt-BR" sz="2200" dirty="0" smtClean="0"/>
              <a:t>Qualquer </a:t>
            </a:r>
            <a:r>
              <a:rPr lang="pt-BR" sz="2200" dirty="0"/>
              <a:t>regime de tratamento com heparina reduz a </a:t>
            </a:r>
            <a:r>
              <a:rPr lang="pt-BR" sz="2200" dirty="0" smtClean="0"/>
              <a:t>incidência </a:t>
            </a:r>
            <a:r>
              <a:rPr lang="pt-BR" sz="2200" dirty="0"/>
              <a:t>de TVP mas está associado a um maior risco de hemorragia intracraniana. O </a:t>
            </a:r>
            <a:r>
              <a:rPr lang="pt-BR" sz="2200" dirty="0" smtClean="0"/>
              <a:t>índice </a:t>
            </a:r>
            <a:r>
              <a:rPr lang="pt-BR" sz="2200" dirty="0"/>
              <a:t>de risco/benefício deve ser cuidadosamente </a:t>
            </a:r>
            <a:r>
              <a:rPr lang="pt-BR" sz="2200" dirty="0" smtClean="0"/>
              <a:t>considerado.</a:t>
            </a:r>
            <a:endParaRPr lang="pt-BR" sz="22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="" xmlns:p14="http://schemas.microsoft.com/office/powerpoint/2010/main" val="195578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35285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pt-BR" sz="2400" dirty="0"/>
              <a:t>Não há nenhuma recomendação quanto ao uso geral de </a:t>
            </a:r>
            <a:r>
              <a:rPr lang="pt-BR" sz="2400" dirty="0" smtClean="0"/>
              <a:t>heparina</a:t>
            </a:r>
            <a:r>
              <a:rPr lang="pt-BR" sz="2400" dirty="0"/>
              <a:t>, heparina de baixo peso molecular ou </a:t>
            </a:r>
            <a:r>
              <a:rPr lang="pt-BR" sz="2400" dirty="0" err="1"/>
              <a:t>heparinóides</a:t>
            </a:r>
            <a:r>
              <a:rPr lang="pt-BR" sz="2400" dirty="0"/>
              <a:t> </a:t>
            </a:r>
            <a:r>
              <a:rPr lang="pt-BR" sz="2400" dirty="0" smtClean="0"/>
              <a:t>após </a:t>
            </a:r>
            <a:r>
              <a:rPr lang="pt-BR" sz="2400" dirty="0"/>
              <a:t>AVC isquêmico (Nível I</a:t>
            </a:r>
            <a:r>
              <a:rPr lang="pt-BR" sz="2400" dirty="0" smtClean="0"/>
              <a:t>).</a:t>
            </a:r>
          </a:p>
          <a:p>
            <a:endParaRPr lang="pt-BR" sz="2400" dirty="0" smtClean="0"/>
          </a:p>
          <a:p>
            <a:r>
              <a:rPr lang="pt-BR" sz="2400" dirty="0" smtClean="0"/>
              <a:t>Uma dose </a:t>
            </a:r>
            <a:r>
              <a:rPr lang="pt-BR" sz="2400" dirty="0"/>
              <a:t>completa de heparina pode ser usada quando existem indicações seletas, tais como: fontes cardíacas com alto risco de </a:t>
            </a:r>
            <a:r>
              <a:rPr lang="pt-BR" sz="2400" dirty="0" err="1"/>
              <a:t>reembolismo</a:t>
            </a:r>
            <a:r>
              <a:rPr lang="pt-BR" sz="2400" dirty="0"/>
              <a:t>, dissecção arterial, ou estenose carotídea crítica, antes da cirurgia (Nível IV</a:t>
            </a:r>
            <a:r>
              <a:rPr lang="pt-BR" sz="2400" dirty="0" smtClean="0"/>
              <a:t>).</a:t>
            </a:r>
          </a:p>
          <a:p>
            <a:endParaRPr lang="pt-BR" sz="2400" dirty="0"/>
          </a:p>
          <a:p>
            <a:r>
              <a:rPr lang="pt-BR" sz="2400" dirty="0" smtClean="0"/>
              <a:t>O </a:t>
            </a:r>
            <a:r>
              <a:rPr lang="pt-BR" sz="2400" dirty="0"/>
              <a:t>início da terapia anticoagulante dentro de 24 horas de tratamento com </a:t>
            </a:r>
            <a:r>
              <a:rPr lang="pt-BR" sz="2400" dirty="0" err="1"/>
              <a:t>rtPA</a:t>
            </a:r>
            <a:r>
              <a:rPr lang="pt-BR" sz="2400" dirty="0"/>
              <a:t> intravenosa não é recomendada (Classe III, o nível de evidência B).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="" xmlns:p14="http://schemas.microsoft.com/office/powerpoint/2010/main" val="288755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pt-BR" dirty="0" smtClean="0"/>
              <a:t>Antiplaquetários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96544"/>
          </a:xfrm>
        </p:spPr>
        <p:txBody>
          <a:bodyPr>
            <a:noAutofit/>
          </a:bodyPr>
          <a:lstStyle/>
          <a:p>
            <a:r>
              <a:rPr lang="pt-BR" sz="2400" dirty="0" smtClean="0"/>
              <a:t>Administrar VO  </a:t>
            </a:r>
            <a:r>
              <a:rPr lang="pt-BR" sz="2400" dirty="0"/>
              <a:t>aspirina (dose </a:t>
            </a:r>
            <a:r>
              <a:rPr lang="pt-BR" sz="2400" dirty="0" smtClean="0"/>
              <a:t>inicial </a:t>
            </a:r>
            <a:r>
              <a:rPr lang="pt-BR" sz="2400" dirty="0"/>
              <a:t>de 325 mg</a:t>
            </a:r>
            <a:r>
              <a:rPr lang="pt-BR" sz="2400" dirty="0" smtClean="0"/>
              <a:t>), </a:t>
            </a:r>
            <a:r>
              <a:rPr lang="pt-BR" sz="2400" dirty="0"/>
              <a:t>24 a 48 horas após o </a:t>
            </a:r>
            <a:r>
              <a:rPr lang="pt-BR" sz="2400" dirty="0" smtClean="0"/>
              <a:t>início do AVC, </a:t>
            </a:r>
            <a:r>
              <a:rPr lang="pt-BR" sz="2400" dirty="0"/>
              <a:t>para o tratamento da maioria dos pacientes (Classe I; Nível de Evidência A</a:t>
            </a:r>
            <a:r>
              <a:rPr lang="pt-BR" sz="2400" dirty="0" smtClean="0"/>
              <a:t>).</a:t>
            </a:r>
          </a:p>
          <a:p>
            <a:r>
              <a:rPr lang="pt-BR" sz="2400" dirty="0"/>
              <a:t>A utilidade do </a:t>
            </a:r>
            <a:r>
              <a:rPr lang="pt-BR" sz="2400" dirty="0" err="1"/>
              <a:t>clopidogrel</a:t>
            </a:r>
            <a:r>
              <a:rPr lang="pt-BR" sz="2400" dirty="0"/>
              <a:t> </a:t>
            </a:r>
            <a:r>
              <a:rPr lang="pt-BR" sz="2400" dirty="0" smtClean="0"/>
              <a:t>no </a:t>
            </a:r>
            <a:r>
              <a:rPr lang="pt-BR" sz="2400" dirty="0"/>
              <a:t>tratamento de </a:t>
            </a:r>
            <a:r>
              <a:rPr lang="pt-BR" sz="2400" dirty="0" smtClean="0"/>
              <a:t>AVCI agudo </a:t>
            </a:r>
            <a:r>
              <a:rPr lang="pt-BR" sz="2400" dirty="0"/>
              <a:t>não </a:t>
            </a:r>
            <a:r>
              <a:rPr lang="pt-BR" sz="2400" dirty="0" smtClean="0"/>
              <a:t>está bem </a:t>
            </a:r>
            <a:r>
              <a:rPr lang="pt-BR" sz="2400" dirty="0"/>
              <a:t>estabelecida (Classe </a:t>
            </a:r>
            <a:r>
              <a:rPr lang="pt-BR" sz="2400" dirty="0" err="1"/>
              <a:t>IIb</a:t>
            </a:r>
            <a:r>
              <a:rPr lang="pt-BR" sz="2400" dirty="0"/>
              <a:t>, Nível de evidência </a:t>
            </a:r>
            <a:r>
              <a:rPr lang="pt-BR" sz="2400" dirty="0" smtClean="0"/>
              <a:t>C).</a:t>
            </a:r>
          </a:p>
          <a:p>
            <a:r>
              <a:rPr lang="pt-BR" sz="2400" dirty="0"/>
              <a:t>Aspirina </a:t>
            </a:r>
            <a:r>
              <a:rPr lang="pt-BR" sz="2400" dirty="0" smtClean="0"/>
              <a:t>não substitui outras </a:t>
            </a:r>
            <a:r>
              <a:rPr lang="pt-BR" sz="2400" dirty="0"/>
              <a:t>intervenções </a:t>
            </a:r>
            <a:r>
              <a:rPr lang="pt-BR" sz="2400" dirty="0" smtClean="0"/>
              <a:t>agudas no tratamento </a:t>
            </a:r>
            <a:r>
              <a:rPr lang="pt-BR" sz="2400" dirty="0"/>
              <a:t>de </a:t>
            </a:r>
            <a:r>
              <a:rPr lang="pt-BR" sz="2400" dirty="0" smtClean="0"/>
              <a:t>AVC, </a:t>
            </a:r>
            <a:r>
              <a:rPr lang="pt-BR" sz="2400" dirty="0"/>
              <a:t>incluindo </a:t>
            </a:r>
            <a:r>
              <a:rPr lang="pt-BR" sz="2400" dirty="0" err="1"/>
              <a:t>rtPA</a:t>
            </a:r>
            <a:r>
              <a:rPr lang="pt-BR" sz="2400" dirty="0"/>
              <a:t> intravenoso (Classe III, Nível de evidência B</a:t>
            </a:r>
            <a:r>
              <a:rPr lang="pt-BR" sz="2400" dirty="0" smtClean="0"/>
              <a:t>).</a:t>
            </a:r>
          </a:p>
          <a:p>
            <a:r>
              <a:rPr lang="pt-BR" sz="2400" dirty="0"/>
              <a:t>Não </a:t>
            </a:r>
            <a:r>
              <a:rPr lang="pt-BR" sz="2400" dirty="0" smtClean="0"/>
              <a:t>se recomenda </a:t>
            </a:r>
            <a:r>
              <a:rPr lang="pt-BR" sz="2400" dirty="0"/>
              <a:t>a administração de aspirina (ou outros </a:t>
            </a:r>
            <a:r>
              <a:rPr lang="pt-BR" sz="2400" dirty="0" smtClean="0"/>
              <a:t>antiplaquetários</a:t>
            </a:r>
            <a:r>
              <a:rPr lang="pt-BR" sz="2400" dirty="0"/>
              <a:t>) como </a:t>
            </a:r>
            <a:r>
              <a:rPr lang="pt-BR" sz="2400" dirty="0" smtClean="0"/>
              <a:t>terapia </a:t>
            </a:r>
            <a:r>
              <a:rPr lang="pt-BR" sz="2400" dirty="0"/>
              <a:t>adjuvante no prazo de </a:t>
            </a:r>
            <a:r>
              <a:rPr lang="pt-BR" sz="2400" dirty="0" smtClean="0"/>
              <a:t>24h de </a:t>
            </a:r>
            <a:r>
              <a:rPr lang="pt-BR" sz="2400" dirty="0" err="1"/>
              <a:t>fibrinólise</a:t>
            </a:r>
            <a:r>
              <a:rPr lang="pt-BR" sz="2400" dirty="0"/>
              <a:t> intravenosa (Classe III, o nível de evidência C).</a:t>
            </a:r>
          </a:p>
        </p:txBody>
      </p:sp>
    </p:spTree>
    <p:extLst>
      <p:ext uri="{BB962C8B-B14F-4D97-AF65-F5344CB8AC3E}">
        <p14:creationId xmlns="" xmlns:p14="http://schemas.microsoft.com/office/powerpoint/2010/main" val="79300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Mecanismo de 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u="sng" dirty="0" smtClean="0"/>
              <a:t>Ácido acetilsalicílico:</a:t>
            </a:r>
            <a:r>
              <a:rPr lang="pt-BR" sz="2400" dirty="0" smtClean="0"/>
              <a:t> o AAS bloqueia a produção do </a:t>
            </a:r>
            <a:r>
              <a:rPr lang="pt-BR" sz="2400" dirty="0" err="1" smtClean="0"/>
              <a:t>tromboxano</a:t>
            </a:r>
            <a:r>
              <a:rPr lang="pt-BR" sz="2400" dirty="0" smtClean="0"/>
              <a:t> A2,  através da acetilação covalente de um resíduo de </a:t>
            </a:r>
            <a:r>
              <a:rPr lang="pt-BR" sz="2400" dirty="0" err="1" smtClean="0"/>
              <a:t>serina</a:t>
            </a:r>
            <a:r>
              <a:rPr lang="pt-BR" sz="2400" dirty="0" smtClean="0"/>
              <a:t> próximo ao local ativo da </a:t>
            </a:r>
            <a:r>
              <a:rPr lang="pt-BR" sz="2400" dirty="0" err="1" smtClean="0"/>
              <a:t>cicloxigenase</a:t>
            </a:r>
            <a:r>
              <a:rPr lang="pt-BR" sz="2400" dirty="0" smtClean="0"/>
              <a:t> .</a:t>
            </a:r>
          </a:p>
          <a:p>
            <a:r>
              <a:rPr lang="pt-BR" sz="2400" dirty="0" smtClean="0"/>
              <a:t>A ação do AAS sobre a </a:t>
            </a:r>
            <a:r>
              <a:rPr lang="pt-BR" sz="2400" dirty="0" err="1" smtClean="0"/>
              <a:t>cicloxigenase</a:t>
            </a:r>
            <a:r>
              <a:rPr lang="pt-BR" sz="2400" dirty="0" smtClean="0"/>
              <a:t> </a:t>
            </a:r>
            <a:r>
              <a:rPr lang="pt-BR" sz="2400" dirty="0" err="1" smtClean="0"/>
              <a:t>plaquetária</a:t>
            </a:r>
            <a:r>
              <a:rPr lang="pt-BR" sz="2400" dirty="0" smtClean="0"/>
              <a:t> é permanente e dura por toda a vida da plaqueta ( 7-10 dias). Tem  efeito cumulativo.</a:t>
            </a:r>
            <a:endParaRPr lang="pt-BR" sz="2400" dirty="0"/>
          </a:p>
        </p:txBody>
      </p:sp>
    </p:spTree>
    <p:extLst>
      <p:ext uri="{BB962C8B-B14F-4D97-AF65-F5344CB8AC3E}">
        <p14:creationId xmlns="" xmlns:p14="http://schemas.microsoft.com/office/powerpoint/2010/main" val="387039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Fernanda\Pictures\a15fig01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8254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Orientação para prevenção do AVC na alta-hospitalar: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Uso de </a:t>
            </a:r>
            <a:r>
              <a:rPr lang="pt-BR" sz="2400" dirty="0" err="1" smtClean="0"/>
              <a:t>anti-trombóticos</a:t>
            </a:r>
            <a:r>
              <a:rPr lang="pt-BR" sz="2400" dirty="0" smtClean="0"/>
              <a:t>.</a:t>
            </a:r>
            <a:endParaRPr lang="pt-BR" sz="2400" dirty="0"/>
          </a:p>
          <a:p>
            <a:r>
              <a:rPr lang="pt-BR" sz="2400" dirty="0" smtClean="0"/>
              <a:t>Uso </a:t>
            </a:r>
            <a:r>
              <a:rPr lang="pt-BR" sz="2400" dirty="0"/>
              <a:t>de </a:t>
            </a:r>
            <a:r>
              <a:rPr lang="pt-BR" sz="2400" dirty="0" err="1"/>
              <a:t>anticoagulação</a:t>
            </a:r>
            <a:r>
              <a:rPr lang="pt-BR" sz="2400" dirty="0"/>
              <a:t> para pacientes com embolia cardiogênica.</a:t>
            </a:r>
          </a:p>
          <a:p>
            <a:r>
              <a:rPr lang="pt-BR" sz="2400" dirty="0" smtClean="0"/>
              <a:t> </a:t>
            </a:r>
            <a:r>
              <a:rPr lang="pt-BR" sz="2400" dirty="0"/>
              <a:t>Tratamento da dislipidemia objetivando um nível de LDL&lt;100.</a:t>
            </a:r>
          </a:p>
          <a:p>
            <a:r>
              <a:rPr lang="pt-BR" sz="2400" dirty="0" smtClean="0"/>
              <a:t> </a:t>
            </a:r>
            <a:r>
              <a:rPr lang="pt-BR" sz="2400" dirty="0"/>
              <a:t>Tratamento para Diabetes mellitus objetivando um nível de hemoglobina </a:t>
            </a:r>
            <a:r>
              <a:rPr lang="pt-BR" sz="2400" dirty="0" smtClean="0"/>
              <a:t>glicosilada&lt; </a:t>
            </a:r>
            <a:r>
              <a:rPr lang="pt-BR" sz="2400" dirty="0"/>
              <a:t>7,0.</a:t>
            </a:r>
          </a:p>
          <a:p>
            <a:r>
              <a:rPr lang="pt-BR" sz="2400" dirty="0" smtClean="0"/>
              <a:t>Orientar cessação </a:t>
            </a:r>
            <a:r>
              <a:rPr lang="pt-BR" sz="2400" dirty="0"/>
              <a:t>do consumo de tabaco e álcool.</a:t>
            </a:r>
          </a:p>
          <a:p>
            <a:r>
              <a:rPr lang="pt-BR" sz="2400" dirty="0" smtClean="0"/>
              <a:t>Orientar  </a:t>
            </a:r>
            <a:r>
              <a:rPr lang="pt-BR" sz="2400" dirty="0"/>
              <a:t>redução e controle do peso e realização de exercícios físicos.</a:t>
            </a:r>
          </a:p>
        </p:txBody>
      </p:sp>
    </p:spTree>
    <p:extLst>
      <p:ext uri="{BB962C8B-B14F-4D97-AF65-F5344CB8AC3E}">
        <p14:creationId xmlns="" xmlns:p14="http://schemas.microsoft.com/office/powerpoint/2010/main" val="196630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Reabilitação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A intervenção precoce – com início até 30 dias pós-AVC – está fortemente relacionada </a:t>
            </a:r>
            <a:r>
              <a:rPr lang="pt-BR" sz="2400" dirty="0" smtClean="0"/>
              <a:t>à melhora </a:t>
            </a:r>
            <a:r>
              <a:rPr lang="pt-BR" sz="2400" dirty="0"/>
              <a:t>funcional</a:t>
            </a:r>
            <a:r>
              <a:rPr lang="pt-BR" sz="2400" dirty="0" smtClean="0"/>
              <a:t>.</a:t>
            </a:r>
          </a:p>
          <a:p>
            <a:r>
              <a:rPr lang="pt-BR" sz="2400" dirty="0" smtClean="0"/>
              <a:t>Equipe de reabilitação: </a:t>
            </a:r>
            <a:r>
              <a:rPr lang="pt-BR" sz="2400" dirty="0"/>
              <a:t>médicos, fisioterapeutas, terapeutas ocupacionais</a:t>
            </a:r>
            <a:r>
              <a:rPr lang="pt-BR" sz="2400" dirty="0" smtClean="0"/>
              <a:t>, fonoaudiólogos</a:t>
            </a:r>
            <a:r>
              <a:rPr lang="pt-BR" sz="2400" dirty="0"/>
              <a:t>, psicólogos, enfermeiros e </a:t>
            </a:r>
            <a:r>
              <a:rPr lang="pt-BR" sz="2400" dirty="0" smtClean="0"/>
              <a:t> nutricionistas.</a:t>
            </a:r>
          </a:p>
          <a:p>
            <a:r>
              <a:rPr lang="pt-BR" sz="2400" dirty="0" smtClean="0"/>
              <a:t>Objetivo: </a:t>
            </a:r>
            <a:r>
              <a:rPr lang="pt-BR" sz="2400" dirty="0"/>
              <a:t>identificar e tratar </a:t>
            </a:r>
            <a:r>
              <a:rPr lang="pt-BR" sz="2400" dirty="0" smtClean="0"/>
              <a:t>as diferentes </a:t>
            </a:r>
            <a:r>
              <a:rPr lang="pt-BR" sz="2400" dirty="0"/>
              <a:t>necessidades do paciente de forma organizada e colaborativa.</a:t>
            </a:r>
            <a:r>
              <a:rPr lang="pt-BR" sz="2400" dirty="0" smtClean="0"/>
              <a:t> </a:t>
            </a:r>
            <a:endParaRPr lang="pt-BR" sz="2400" dirty="0"/>
          </a:p>
        </p:txBody>
      </p:sp>
    </p:spTree>
    <p:extLst>
      <p:ext uri="{BB962C8B-B14F-4D97-AF65-F5344CB8AC3E}">
        <p14:creationId xmlns="" xmlns:p14="http://schemas.microsoft.com/office/powerpoint/2010/main" val="123112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/>
          <a:lstStyle/>
          <a:p>
            <a:r>
              <a:rPr lang="pt-BR" dirty="0" smtClean="0"/>
              <a:t>Hemostasia e coagulação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4016" y="1196752"/>
            <a:ext cx="8892480" cy="5661248"/>
          </a:xfrm>
        </p:spPr>
        <p:txBody>
          <a:bodyPr>
            <a:noAutofit/>
          </a:bodyPr>
          <a:lstStyle/>
          <a:p>
            <a:r>
              <a:rPr lang="pt-BR" sz="2400" dirty="0" smtClean="0"/>
              <a:t>Hemostasia: interrupção da perda de sangue em um vaso lesado, há ação de plaquetas e reações secundárias </a:t>
            </a:r>
            <a:r>
              <a:rPr lang="pt-BR" sz="2400" dirty="0" smtClean="0">
                <a:sym typeface="Wingdings" pitchFamily="2" charset="2"/>
              </a:rPr>
              <a:t> </a:t>
            </a:r>
            <a:r>
              <a:rPr lang="pt-BR" sz="2400" dirty="0" smtClean="0"/>
              <a:t>coagulação.</a:t>
            </a:r>
          </a:p>
          <a:p>
            <a:r>
              <a:rPr lang="pt-BR" sz="2400" dirty="0" smtClean="0"/>
              <a:t>A hemostasia primária:</a:t>
            </a:r>
          </a:p>
          <a:p>
            <a:pPr marL="457200" lvl="1" indent="0">
              <a:buNone/>
            </a:pPr>
            <a:r>
              <a:rPr lang="pt-BR" sz="2400" dirty="0" smtClean="0"/>
              <a:t>1. lesão endotelial: a) vasoconstrição</a:t>
            </a:r>
          </a:p>
          <a:p>
            <a:pPr marL="457200" lvl="1" indent="0">
              <a:buNone/>
            </a:pPr>
            <a:r>
              <a:rPr lang="pt-BR" sz="2400" dirty="0" smtClean="0"/>
              <a:t>                                   b)exposição do colágeno</a:t>
            </a:r>
          </a:p>
          <a:p>
            <a:pPr marL="457200" lvl="1" indent="0">
              <a:buNone/>
            </a:pPr>
            <a:r>
              <a:rPr lang="pt-BR" sz="2400" dirty="0" smtClean="0"/>
              <a:t>2. Aderência das plaquetas ao colágeno:</a:t>
            </a:r>
          </a:p>
          <a:p>
            <a:pPr marL="457200" lvl="1" indent="0">
              <a:buNone/>
            </a:pPr>
            <a:r>
              <a:rPr lang="pt-BR" sz="2400" dirty="0"/>
              <a:t> </a:t>
            </a:r>
            <a:r>
              <a:rPr lang="pt-BR" sz="2400" dirty="0" smtClean="0"/>
              <a:t>      a) tumefação, perda da granulação</a:t>
            </a:r>
          </a:p>
          <a:p>
            <a:pPr marL="457200" lvl="1" indent="0">
              <a:buNone/>
            </a:pPr>
            <a:r>
              <a:rPr lang="pt-BR" sz="2400" dirty="0"/>
              <a:t> </a:t>
            </a:r>
            <a:r>
              <a:rPr lang="pt-BR" sz="2400" dirty="0" smtClean="0"/>
              <a:t>      b) liberação de ADP, </a:t>
            </a:r>
            <a:r>
              <a:rPr lang="pt-BR" sz="2400" dirty="0" err="1" smtClean="0"/>
              <a:t>tromboxano</a:t>
            </a:r>
            <a:r>
              <a:rPr lang="pt-BR" sz="2400" dirty="0" smtClean="0"/>
              <a:t> A2, serotonina</a:t>
            </a:r>
          </a:p>
          <a:p>
            <a:pPr marL="457200" lvl="1" indent="0">
              <a:buNone/>
            </a:pPr>
            <a:r>
              <a:rPr lang="pt-BR" sz="2400" dirty="0" smtClean="0"/>
              <a:t>3. Reação das plaquetas com ADP e Trombina:</a:t>
            </a:r>
          </a:p>
          <a:p>
            <a:pPr marL="457200" lvl="1" indent="0">
              <a:buNone/>
            </a:pPr>
            <a:r>
              <a:rPr lang="pt-BR" sz="2400" dirty="0"/>
              <a:t> </a:t>
            </a:r>
            <a:r>
              <a:rPr lang="pt-BR" sz="2400" dirty="0" smtClean="0"/>
              <a:t>      a) maior aglutinação das plaquetas </a:t>
            </a:r>
          </a:p>
          <a:p>
            <a:pPr marL="457200" lvl="1" indent="0">
              <a:buNone/>
            </a:pPr>
            <a:r>
              <a:rPr lang="pt-BR" sz="2400" dirty="0"/>
              <a:t> </a:t>
            </a:r>
            <a:r>
              <a:rPr lang="pt-BR" sz="2400" dirty="0" smtClean="0"/>
              <a:t>      b) metamorfose viscosa = tampão hemostático primário.</a:t>
            </a:r>
          </a:p>
        </p:txBody>
      </p:sp>
    </p:spTree>
    <p:extLst>
      <p:ext uri="{BB962C8B-B14F-4D97-AF65-F5344CB8AC3E}">
        <p14:creationId xmlns="" xmlns:p14="http://schemas.microsoft.com/office/powerpoint/2010/main" val="330451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err="1" smtClean="0"/>
              <a:t>Stroke</a:t>
            </a:r>
            <a:r>
              <a:rPr lang="pt-BR" sz="2400" dirty="0" smtClean="0"/>
              <a:t> 2013</a:t>
            </a:r>
          </a:p>
          <a:p>
            <a:r>
              <a:rPr lang="pt-BR" sz="2400" dirty="0" smtClean="0"/>
              <a:t>Protocolo Institucional do Hospital Sírio- Libanês : Diagnóstico e tratamento de um paciente com AVCI agudo, 2011</a:t>
            </a:r>
          </a:p>
          <a:p>
            <a:r>
              <a:rPr lang="pt-BR" sz="2400" dirty="0" smtClean="0"/>
              <a:t>Goodman, Bases farmacológicas, 10ªed.</a:t>
            </a:r>
          </a:p>
          <a:p>
            <a:r>
              <a:rPr lang="pt-BR" sz="2400" dirty="0" smtClean="0"/>
              <a:t>Revista brasileira de </a:t>
            </a:r>
            <a:r>
              <a:rPr lang="pt-BR" sz="2400" dirty="0" err="1" smtClean="0"/>
              <a:t>anestesiologia</a:t>
            </a:r>
            <a:r>
              <a:rPr lang="pt-BR" sz="2400" dirty="0"/>
              <a:t> </a:t>
            </a:r>
            <a:r>
              <a:rPr lang="pt-BR" sz="2400" dirty="0" smtClean="0"/>
              <a:t>– coagulação e homeostasia, ano 19, nº2, ano: 1969</a:t>
            </a:r>
          </a:p>
          <a:p>
            <a:r>
              <a:rPr lang="pt-BR" sz="2400" dirty="0" err="1" smtClean="0"/>
              <a:t>Sabiston</a:t>
            </a:r>
            <a:r>
              <a:rPr lang="pt-BR" sz="2400" dirty="0" smtClean="0"/>
              <a:t>, Tratado de cirurgia, 2008.</a:t>
            </a:r>
            <a:endParaRPr lang="pt-BR" sz="2400" dirty="0"/>
          </a:p>
        </p:txBody>
      </p:sp>
    </p:spTree>
    <p:extLst>
      <p:ext uri="{BB962C8B-B14F-4D97-AF65-F5344CB8AC3E}">
        <p14:creationId xmlns="" xmlns:p14="http://schemas.microsoft.com/office/powerpoint/2010/main" val="382768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ernanda\Pictures\Coagulaçã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7576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95536" y="19472"/>
            <a:ext cx="8352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pt-BR" sz="2400" dirty="0"/>
              <a:t> </a:t>
            </a:r>
            <a:r>
              <a:rPr lang="pt-BR" sz="2400" dirty="0" smtClean="0"/>
              <a:t>A hemostasia secundária: há a formação do tampão de fibrina permanente, devido a ativação do mecanismo de coagulação, pela via intrínseca ou pela via extrínseca, que convergem para uma via comum. </a:t>
            </a:r>
          </a:p>
          <a:p>
            <a:pPr marL="342900" indent="-342900">
              <a:buFont typeface="Wingdings" pitchFamily="2" charset="2"/>
              <a:buChar char="§"/>
            </a:pPr>
            <a:endParaRPr lang="pt-BR" sz="2400" dirty="0" smtClean="0"/>
          </a:p>
          <a:p>
            <a:endParaRPr lang="pt-BR" sz="2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2816"/>
            <a:ext cx="9144000" cy="5085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72888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AVCi</a:t>
            </a:r>
            <a:r>
              <a:rPr lang="pt-BR" dirty="0" smtClean="0"/>
              <a:t> agudo e manejo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589240"/>
          </a:xfrm>
        </p:spPr>
        <p:txBody>
          <a:bodyPr>
            <a:normAutofit fontScale="40000" lnSpcReduction="20000"/>
          </a:bodyPr>
          <a:lstStyle/>
          <a:p>
            <a:r>
              <a:rPr lang="pt-BR" sz="6000" dirty="0" smtClean="0"/>
              <a:t>A identificação de um paciente com provável AVC é uma emergência médica e exige rápido transporte, portanto, o transporte em ambulância reduz o tempo de chegada ao hospital (nível de evidência: EUSI-III).</a:t>
            </a:r>
          </a:p>
          <a:p>
            <a:endParaRPr lang="pt-BR" dirty="0" smtClean="0"/>
          </a:p>
          <a:p>
            <a:endParaRPr lang="pt-BR" dirty="0"/>
          </a:p>
          <a:p>
            <a:r>
              <a:rPr lang="en-US" sz="3000" dirty="0" smtClean="0"/>
              <a:t>Table 3. Stroke Chain of Survival</a:t>
            </a:r>
          </a:p>
          <a:p>
            <a:r>
              <a:rPr lang="en-US" sz="3000" dirty="0" smtClean="0"/>
              <a:t>__________________________________________________________</a:t>
            </a:r>
          </a:p>
          <a:p>
            <a:r>
              <a:rPr lang="en-US" sz="3000" dirty="0" smtClean="0"/>
              <a:t>Detection      Patient or bystander recognition of stroke signs and</a:t>
            </a:r>
          </a:p>
          <a:p>
            <a:r>
              <a:rPr lang="en-US" sz="3000" dirty="0" smtClean="0"/>
              <a:t>                     symptoms</a:t>
            </a:r>
          </a:p>
          <a:p>
            <a:r>
              <a:rPr lang="en-US" sz="3000" dirty="0" smtClean="0"/>
              <a:t>Dispatch       Immediate activation of 9-1-1 and priority EMS dispatch</a:t>
            </a:r>
          </a:p>
          <a:p>
            <a:r>
              <a:rPr lang="en-US" sz="3000" dirty="0" smtClean="0"/>
              <a:t>Delivery        Prompt triage and transport to most appropriate stroke</a:t>
            </a:r>
          </a:p>
          <a:p>
            <a:r>
              <a:rPr lang="en-US" sz="3000" dirty="0" smtClean="0"/>
              <a:t>                     hospital and </a:t>
            </a:r>
            <a:r>
              <a:rPr lang="en-US" sz="3000" dirty="0" err="1" smtClean="0"/>
              <a:t>prehospital</a:t>
            </a:r>
            <a:r>
              <a:rPr lang="en-US" sz="3000" dirty="0" smtClean="0"/>
              <a:t> notification</a:t>
            </a:r>
          </a:p>
          <a:p>
            <a:r>
              <a:rPr lang="en-US" sz="3000" dirty="0" smtClean="0"/>
              <a:t>Door             </a:t>
            </a:r>
            <a:r>
              <a:rPr lang="en-US" sz="3000" dirty="0" err="1" smtClean="0"/>
              <a:t>Imediate</a:t>
            </a:r>
            <a:r>
              <a:rPr lang="en-US" sz="3000" dirty="0" smtClean="0"/>
              <a:t> ED triage to high-acuity area</a:t>
            </a:r>
          </a:p>
          <a:p>
            <a:r>
              <a:rPr lang="en-US" sz="3000" dirty="0" smtClean="0"/>
              <a:t>Data             Prompt ED evaluation, stroke team activation, laboratory</a:t>
            </a:r>
          </a:p>
          <a:p>
            <a:r>
              <a:rPr lang="en-US" sz="3000" dirty="0" smtClean="0"/>
              <a:t>                     studies, and brain imaging</a:t>
            </a:r>
          </a:p>
          <a:p>
            <a:r>
              <a:rPr lang="en-US" sz="3000" dirty="0" smtClean="0"/>
              <a:t>Decision      Diagnosis and determination of most appropriate therapy;</a:t>
            </a:r>
          </a:p>
          <a:p>
            <a:r>
              <a:rPr lang="en-US" sz="3000" dirty="0" smtClean="0"/>
              <a:t>                    discussion with patient and family</a:t>
            </a:r>
          </a:p>
          <a:p>
            <a:r>
              <a:rPr lang="en-US" sz="3000" dirty="0" smtClean="0"/>
              <a:t>Drug            Administration of appropriate drugs or other interventions</a:t>
            </a:r>
          </a:p>
          <a:p>
            <a:r>
              <a:rPr lang="en-US" sz="3000" dirty="0" smtClean="0"/>
              <a:t>Disposition  Timely admission to stroke unit, intensive care unit, or</a:t>
            </a:r>
          </a:p>
          <a:p>
            <a:r>
              <a:rPr lang="en-US" sz="3000" dirty="0" smtClean="0"/>
              <a:t>                     Transfer</a:t>
            </a:r>
          </a:p>
          <a:p>
            <a:r>
              <a:rPr lang="en-US" sz="3000" dirty="0" smtClean="0"/>
              <a:t>_________________________________________________________________</a:t>
            </a:r>
          </a:p>
          <a:p>
            <a:r>
              <a:rPr lang="en-US" sz="3000" dirty="0" smtClean="0"/>
              <a:t>ED indicates emergency department; and EMS, emergency medical services.</a:t>
            </a:r>
          </a:p>
        </p:txBody>
      </p:sp>
    </p:spTree>
    <p:extLst>
      <p:ext uri="{BB962C8B-B14F-4D97-AF65-F5344CB8AC3E}">
        <p14:creationId xmlns="" xmlns:p14="http://schemas.microsoft.com/office/powerpoint/2010/main" val="144371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Tratamento clínico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496" y="1556792"/>
            <a:ext cx="8964488" cy="4709160"/>
          </a:xfrm>
        </p:spPr>
        <p:txBody>
          <a:bodyPr>
            <a:noAutofit/>
          </a:bodyPr>
          <a:lstStyle/>
          <a:p>
            <a:r>
              <a:rPr lang="pt-BR" sz="2400" dirty="0"/>
              <a:t>Inicialmente, deve-se tomar algumas condutas básicas baseadas no ABC,</a:t>
            </a:r>
          </a:p>
          <a:p>
            <a:r>
              <a:rPr lang="pt-BR" sz="2400" dirty="0" smtClean="0"/>
              <a:t>Sinais vitais: monitorar, continuamente, </a:t>
            </a:r>
            <a:r>
              <a:rPr lang="pt-BR" sz="2400" dirty="0"/>
              <a:t>nas primeiras 48h, além </a:t>
            </a:r>
            <a:r>
              <a:rPr lang="pt-BR" sz="2400" dirty="0" smtClean="0"/>
              <a:t>do </a:t>
            </a:r>
            <a:r>
              <a:rPr lang="pt-BR" sz="2400" dirty="0"/>
              <a:t>ECG (nível de evidência: EUSI-IV).</a:t>
            </a:r>
          </a:p>
          <a:p>
            <a:r>
              <a:rPr lang="pt-BR" sz="2400" u="sng" dirty="0" smtClean="0"/>
              <a:t>Monitorização respiratória</a:t>
            </a:r>
            <a:r>
              <a:rPr lang="pt-BR" sz="2400" dirty="0" smtClean="0"/>
              <a:t>: Saturação de O2=95% (nível de evidência: AHA-V). Se diagnóstico de insuficiência respiratória aguda, realizar intubação </a:t>
            </a:r>
            <a:r>
              <a:rPr lang="pt-BR" sz="2400" dirty="0" err="1" smtClean="0"/>
              <a:t>orotraqueal</a:t>
            </a:r>
            <a:r>
              <a:rPr lang="pt-BR" sz="2400" dirty="0" smtClean="0"/>
              <a:t> com suporte ventilatório mecânico.</a:t>
            </a:r>
          </a:p>
          <a:p>
            <a:r>
              <a:rPr lang="pt-BR" sz="2400" u="sng" dirty="0"/>
              <a:t>Monitorização da PA</a:t>
            </a:r>
            <a:r>
              <a:rPr lang="pt-BR" sz="2400" dirty="0"/>
              <a:t>: é prudente retardar o início do tratamento da hipertensão arterial na fase aguda do AVCI, até a estabilização do quadro inicial, levando-se em consideração o subtipo do  AVC (recomendação: AHA-C).</a:t>
            </a:r>
            <a:endParaRPr lang="pt-BR" sz="2400" dirty="0" smtClean="0"/>
          </a:p>
          <a:p>
            <a:endParaRPr lang="pt-BR" sz="2400" dirty="0"/>
          </a:p>
        </p:txBody>
      </p:sp>
    </p:spTree>
    <p:extLst>
      <p:ext uri="{BB962C8B-B14F-4D97-AF65-F5344CB8AC3E}">
        <p14:creationId xmlns="" xmlns:p14="http://schemas.microsoft.com/office/powerpoint/2010/main" val="63470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480720"/>
          </a:xfrm>
        </p:spPr>
        <p:txBody>
          <a:bodyPr>
            <a:noAutofit/>
          </a:bodyPr>
          <a:lstStyle/>
          <a:p>
            <a:r>
              <a:rPr lang="pt-BR" sz="2400" dirty="0" smtClean="0"/>
              <a:t>Tratar PA elevada em: isquemia </a:t>
            </a:r>
            <a:r>
              <a:rPr lang="pt-BR" sz="2400" dirty="0"/>
              <a:t>miocárdica, insuficiência renal e cardíaca </a:t>
            </a:r>
            <a:r>
              <a:rPr lang="pt-BR" sz="2400" dirty="0" smtClean="0"/>
              <a:t>descompensada, </a:t>
            </a:r>
            <a:r>
              <a:rPr lang="pt-BR" sz="2400" dirty="0"/>
              <a:t>dissecção </a:t>
            </a:r>
            <a:r>
              <a:rPr lang="pt-BR" sz="2400" dirty="0" smtClean="0"/>
              <a:t>de aorta , </a:t>
            </a:r>
            <a:r>
              <a:rPr lang="pt-BR" sz="2400" dirty="0"/>
              <a:t>presença de níveis pressóricos arteriais extremamente elevados </a:t>
            </a:r>
            <a:r>
              <a:rPr lang="pt-BR" sz="2400" dirty="0" smtClean="0"/>
              <a:t>(</a:t>
            </a:r>
            <a:r>
              <a:rPr lang="pt-BR" sz="2400" dirty="0" err="1" smtClean="0"/>
              <a:t>PAsistólica</a:t>
            </a:r>
            <a:r>
              <a:rPr lang="pt-BR" sz="2400" dirty="0" smtClean="0"/>
              <a:t> &gt; </a:t>
            </a:r>
            <a:r>
              <a:rPr lang="pt-BR" sz="2400" dirty="0"/>
              <a:t>220 mmHg e </a:t>
            </a:r>
            <a:r>
              <a:rPr lang="pt-BR" sz="2400" dirty="0" err="1" smtClean="0"/>
              <a:t>PAdiastólica</a:t>
            </a:r>
            <a:r>
              <a:rPr lang="pt-BR" sz="2400" dirty="0" smtClean="0"/>
              <a:t>&gt; </a:t>
            </a:r>
            <a:r>
              <a:rPr lang="pt-BR" sz="2400" dirty="0"/>
              <a:t>120 mmHg), </a:t>
            </a:r>
            <a:r>
              <a:rPr lang="pt-BR" sz="2400" dirty="0" smtClean="0"/>
              <a:t>aferidas repedidas vezes (nível </a:t>
            </a:r>
            <a:r>
              <a:rPr lang="pt-BR" sz="2400" dirty="0"/>
              <a:t>de evidência: EUSI-IV</a:t>
            </a:r>
            <a:r>
              <a:rPr lang="pt-BR" sz="2400" dirty="0" smtClean="0"/>
              <a:t>).</a:t>
            </a:r>
          </a:p>
          <a:p>
            <a:r>
              <a:rPr lang="pt-BR" sz="2400" dirty="0" smtClean="0"/>
              <a:t>PA de paciente com HAS: PAS= 180mmHg e PAD 100\105 mmHg. Paciente não hipertenso: PAS= 160\180mmHg e PAD= 90\100 mmHg.</a:t>
            </a:r>
          </a:p>
          <a:p>
            <a:r>
              <a:rPr lang="pt-BR" sz="2400" dirty="0" smtClean="0"/>
              <a:t>Em pacientes candidatos a </a:t>
            </a:r>
            <a:r>
              <a:rPr lang="pt-BR" sz="2400" dirty="0" err="1" smtClean="0"/>
              <a:t>trombólise</a:t>
            </a:r>
            <a:r>
              <a:rPr lang="pt-BR" sz="2400" dirty="0" smtClean="0"/>
              <a:t>: PAS&lt; 180mmHg ( nível de evidência: EUSI-IV).</a:t>
            </a:r>
          </a:p>
          <a:p>
            <a:r>
              <a:rPr lang="pt-BR" sz="2400" u="sng" dirty="0" smtClean="0"/>
              <a:t>Temperatura e glicemia</a:t>
            </a:r>
            <a:r>
              <a:rPr lang="pt-BR" sz="2400" dirty="0" smtClean="0"/>
              <a:t>: tratar hipertermia (temperatura axilar &gt; 37,5°C) em todo paciente admitido com diagnóstico de AVC (nível de evidência: EUSI-IV), com antipirético. Há recomendações para corrigir, com insulina, a hiperglicemia &gt; 200 mg/dl (nível de evidência: EUSI-IV) e outras, hiperglicemias&gt; 150 mg/dl.</a:t>
            </a:r>
          </a:p>
        </p:txBody>
      </p:sp>
    </p:spTree>
    <p:extLst>
      <p:ext uri="{BB962C8B-B14F-4D97-AF65-F5344CB8AC3E}">
        <p14:creationId xmlns="" xmlns:p14="http://schemas.microsoft.com/office/powerpoint/2010/main" val="312583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Tratamento específico do </a:t>
            </a:r>
            <a:r>
              <a:rPr lang="pt-BR" dirty="0" err="1" smtClean="0"/>
              <a:t>AVCi</a:t>
            </a:r>
            <a:r>
              <a:rPr lang="pt-BR" dirty="0" smtClean="0"/>
              <a:t> agudo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4752568"/>
          </a:xfrm>
        </p:spPr>
        <p:txBody>
          <a:bodyPr>
            <a:normAutofit/>
          </a:bodyPr>
          <a:lstStyle/>
          <a:p>
            <a:r>
              <a:rPr lang="pt-BR" sz="2400" dirty="0" smtClean="0"/>
              <a:t>Horário de início, sinais e sintomas são fundamentais para o tratamento adequado.</a:t>
            </a:r>
          </a:p>
          <a:p>
            <a:r>
              <a:rPr lang="pt-BR" sz="2400" dirty="0" smtClean="0"/>
              <a:t>Objetivo:  </a:t>
            </a:r>
          </a:p>
          <a:p>
            <a:r>
              <a:rPr lang="pt-BR" sz="2400" dirty="0" smtClean="0"/>
              <a:t>recuperar neurológica e funcionalmente o 		           paciente, atuando na reperfusão e na proteção da 	           área isquêmica;</a:t>
            </a:r>
          </a:p>
          <a:p>
            <a:pPr marL="0" indent="0"/>
            <a:r>
              <a:rPr lang="pt-BR" sz="2400" dirty="0" smtClean="0"/>
              <a:t>     limitar a progressão da oclusão tromboembólica;</a:t>
            </a:r>
          </a:p>
          <a:p>
            <a:pPr marL="0" indent="0"/>
            <a:r>
              <a:rPr lang="pt-BR" sz="2400" dirty="0" smtClean="0"/>
              <a:t>     tratar possíveis complicações clínicas e neurológicas       	</a:t>
            </a:r>
          </a:p>
          <a:p>
            <a:pPr marL="0" indent="0"/>
            <a:r>
              <a:rPr lang="pt-BR" sz="2400" dirty="0" smtClean="0"/>
              <a:t>     evitar recorrência de </a:t>
            </a:r>
            <a:r>
              <a:rPr lang="pt-BR" sz="2400" dirty="0" err="1" smtClean="0"/>
              <a:t>AVCi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="" xmlns:p14="http://schemas.microsoft.com/office/powerpoint/2010/main" val="374393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50106"/>
          </a:xfrm>
        </p:spPr>
        <p:txBody>
          <a:bodyPr/>
          <a:lstStyle/>
          <a:p>
            <a:r>
              <a:rPr lang="pt-BR" dirty="0" smtClean="0"/>
              <a:t>Trombolíticos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877272"/>
          </a:xfrm>
        </p:spPr>
        <p:txBody>
          <a:bodyPr>
            <a:noAutofit/>
          </a:bodyPr>
          <a:lstStyle/>
          <a:p>
            <a:r>
              <a:rPr lang="pt-BR" sz="2200" b="1" u="sng" dirty="0" smtClean="0"/>
              <a:t>Ativador do </a:t>
            </a:r>
            <a:r>
              <a:rPr lang="pt-BR" sz="2200" b="1" u="sng" dirty="0" err="1" smtClean="0"/>
              <a:t>plasminogênio</a:t>
            </a:r>
            <a:r>
              <a:rPr lang="pt-BR" sz="2200" b="1" u="sng" dirty="0" smtClean="0"/>
              <a:t> tecidual recombinante ou </a:t>
            </a:r>
            <a:r>
              <a:rPr lang="pt-BR" sz="2200" b="1" u="sng" dirty="0" err="1" smtClean="0"/>
              <a:t>alteplase</a:t>
            </a:r>
            <a:r>
              <a:rPr lang="pt-BR" sz="2200" b="1" u="sng" dirty="0" smtClean="0"/>
              <a:t> ( </a:t>
            </a:r>
            <a:r>
              <a:rPr lang="pt-BR" sz="2200" b="1" u="sng" dirty="0" err="1" smtClean="0"/>
              <a:t>rtPA</a:t>
            </a:r>
            <a:r>
              <a:rPr lang="pt-BR" sz="2200" b="1" u="sng" dirty="0" smtClean="0"/>
              <a:t>)</a:t>
            </a:r>
            <a:r>
              <a:rPr lang="pt-BR" sz="2200" dirty="0" smtClean="0"/>
              <a:t>: </a:t>
            </a:r>
          </a:p>
          <a:p>
            <a:r>
              <a:rPr lang="pt-BR" sz="2200" dirty="0" smtClean="0"/>
              <a:t>Via de administração: intravenoso</a:t>
            </a:r>
          </a:p>
          <a:p>
            <a:r>
              <a:rPr lang="pt-BR" sz="2200" dirty="0" smtClean="0"/>
              <a:t>Dose: (0,9 </a:t>
            </a:r>
            <a:r>
              <a:rPr lang="pt-BR" sz="2200" dirty="0"/>
              <a:t>mg / kg, dose máxima de 90 mg</a:t>
            </a:r>
            <a:r>
              <a:rPr lang="pt-BR" sz="2200" dirty="0" smtClean="0"/>
              <a:t>)</a:t>
            </a:r>
          </a:p>
          <a:p>
            <a:r>
              <a:rPr lang="pt-BR" sz="2200" dirty="0" smtClean="0"/>
              <a:t>Meia vida: 5-10 min.</a:t>
            </a:r>
          </a:p>
          <a:p>
            <a:r>
              <a:rPr lang="pt-BR" sz="2200" dirty="0" smtClean="0"/>
              <a:t>Administrar em 60min:  10% rápido IV em 1min e 90% IV em 59min.</a:t>
            </a:r>
          </a:p>
          <a:p>
            <a:r>
              <a:rPr lang="pt-BR" sz="2200" dirty="0" smtClean="0"/>
              <a:t>Critérios de inclusão</a:t>
            </a:r>
            <a:r>
              <a:rPr lang="pt-BR" sz="2200" dirty="0"/>
              <a:t> </a:t>
            </a:r>
            <a:r>
              <a:rPr lang="pt-BR" sz="2200" dirty="0" smtClean="0"/>
              <a:t>(todos são necessários) :</a:t>
            </a:r>
          </a:p>
          <a:p>
            <a:pPr lvl="1"/>
            <a:r>
              <a:rPr lang="pt-BR" sz="2200" dirty="0" smtClean="0"/>
              <a:t>1. </a:t>
            </a:r>
            <a:r>
              <a:rPr lang="pt-BR" sz="2200" dirty="0" err="1" smtClean="0"/>
              <a:t>Dx</a:t>
            </a:r>
            <a:r>
              <a:rPr lang="pt-BR" sz="2200" dirty="0" smtClean="0"/>
              <a:t> clínico de </a:t>
            </a:r>
            <a:r>
              <a:rPr lang="pt-BR" sz="2200" dirty="0" err="1" smtClean="0"/>
              <a:t>AVCi</a:t>
            </a:r>
            <a:r>
              <a:rPr lang="pt-BR" sz="2200" dirty="0" smtClean="0"/>
              <a:t> em qualquer território,</a:t>
            </a:r>
          </a:p>
          <a:p>
            <a:pPr lvl="1"/>
            <a:r>
              <a:rPr lang="pt-BR" sz="2200" dirty="0" smtClean="0"/>
              <a:t>2. Persistência de déficit neurológico,</a:t>
            </a:r>
          </a:p>
          <a:p>
            <a:pPr lvl="1"/>
            <a:r>
              <a:rPr lang="pt-BR" sz="2200" dirty="0" smtClean="0"/>
              <a:t>TC crânio sem evidência de hemorragia,</a:t>
            </a:r>
          </a:p>
          <a:p>
            <a:pPr lvl="1"/>
            <a:r>
              <a:rPr lang="pt-BR" sz="2200" dirty="0" smtClean="0"/>
              <a:t>Início dos sintomas  ≤ </a:t>
            </a:r>
            <a:r>
              <a:rPr lang="pt-BR" sz="2200" dirty="0"/>
              <a:t>4,5h (Classe I, Nível de evidência B).</a:t>
            </a:r>
            <a:endParaRPr lang="pt-BR" sz="2200" dirty="0" smtClean="0"/>
          </a:p>
          <a:p>
            <a:pPr marL="457200" lvl="1" indent="0">
              <a:buNone/>
            </a:pPr>
            <a:r>
              <a:rPr lang="pt-BR" sz="2000" b="1" i="1" u="sng" dirty="0" smtClean="0">
                <a:solidFill>
                  <a:srgbClr val="FF0000"/>
                </a:solidFill>
              </a:rPr>
              <a:t>SINAIS DE ALERTA: </a:t>
            </a:r>
          </a:p>
          <a:p>
            <a:pPr marL="457200" lvl="1" indent="0">
              <a:buNone/>
            </a:pPr>
            <a:r>
              <a:rPr lang="pt-BR" sz="2000" dirty="0"/>
              <a:t> </a:t>
            </a:r>
            <a:r>
              <a:rPr lang="pt-BR" sz="2000" dirty="0" smtClean="0"/>
              <a:t>             idade&gt;80 anos</a:t>
            </a:r>
          </a:p>
          <a:p>
            <a:pPr marL="457200" lvl="1" indent="0">
              <a:buNone/>
            </a:pPr>
            <a:r>
              <a:rPr lang="pt-BR" sz="2000" dirty="0"/>
              <a:t> </a:t>
            </a:r>
            <a:r>
              <a:rPr lang="pt-BR" sz="2000" dirty="0" smtClean="0"/>
              <a:t>             déficit neurológico grave ( NIH &gt; 22)</a:t>
            </a:r>
            <a:r>
              <a:rPr lang="pt-BR" sz="2200" dirty="0" smtClean="0"/>
              <a:t>.</a:t>
            </a:r>
          </a:p>
          <a:p>
            <a:pPr marL="0" indent="0">
              <a:buNone/>
            </a:pPr>
            <a:endParaRPr lang="pt-BR" sz="2200" dirty="0"/>
          </a:p>
        </p:txBody>
      </p:sp>
    </p:spTree>
    <p:extLst>
      <p:ext uri="{BB962C8B-B14F-4D97-AF65-F5344CB8AC3E}">
        <p14:creationId xmlns="" xmlns:p14="http://schemas.microsoft.com/office/powerpoint/2010/main" val="55525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590</TotalTime>
  <Words>1438</Words>
  <Application>Microsoft Office PowerPoint</Application>
  <PresentationFormat>Apresentação na tela (4:3)</PresentationFormat>
  <Paragraphs>120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Ápice</vt:lpstr>
      <vt:lpstr>Tratamento do Acidente Vascular Cerebral Isquêmico (AVCI) agudo</vt:lpstr>
      <vt:lpstr>Hemostasia e coagulação</vt:lpstr>
      <vt:lpstr>Slide 3</vt:lpstr>
      <vt:lpstr>Slide 4</vt:lpstr>
      <vt:lpstr>AVCi agudo e manejo</vt:lpstr>
      <vt:lpstr>Tratamento clínico</vt:lpstr>
      <vt:lpstr>Slide 7</vt:lpstr>
      <vt:lpstr>Tratamento específico do AVCi agudo</vt:lpstr>
      <vt:lpstr>Trombolíticos</vt:lpstr>
      <vt:lpstr>Slide 10</vt:lpstr>
      <vt:lpstr>Mecanismo de ação</vt:lpstr>
      <vt:lpstr>Intervenções endovasculares</vt:lpstr>
      <vt:lpstr>Anticoagulantes:</vt:lpstr>
      <vt:lpstr>Slide 14</vt:lpstr>
      <vt:lpstr>Antiplaquetários</vt:lpstr>
      <vt:lpstr>Mecanismo de ação</vt:lpstr>
      <vt:lpstr>Slide 17</vt:lpstr>
      <vt:lpstr>Orientação para prevenção do AVC na alta-hospitalar:</vt:lpstr>
      <vt:lpstr>Reabilitação</vt:lpstr>
      <vt:lpstr>Referências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Tratamento do Acidente Vascular Cerebral Isquêmico (AVCI) agudo</dc:title>
  <dc:creator>Fernanda</dc:creator>
  <cp:lastModifiedBy> </cp:lastModifiedBy>
  <cp:revision>60</cp:revision>
  <dcterms:created xsi:type="dcterms:W3CDTF">2013-06-07T10:48:24Z</dcterms:created>
  <dcterms:modified xsi:type="dcterms:W3CDTF">2013-06-21T01:20:06Z</dcterms:modified>
</cp:coreProperties>
</file>