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3" r:id="rId27"/>
    <p:sldId id="284" r:id="rId28"/>
    <p:sldId id="285" r:id="rId29"/>
    <p:sldId id="281"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27" r:id="rId44"/>
    <p:sldId id="328" r:id="rId45"/>
    <p:sldId id="329" r:id="rId46"/>
    <p:sldId id="330" r:id="rId47"/>
    <p:sldId id="331" r:id="rId48"/>
    <p:sldId id="332" r:id="rId49"/>
    <p:sldId id="333" r:id="rId50"/>
    <p:sldId id="334" r:id="rId51"/>
    <p:sldId id="335" r:id="rId52"/>
    <p:sldId id="300"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5" r:id="rId75"/>
    <p:sldId id="326" r:id="rId76"/>
    <p:sldId id="336" r:id="rId7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5B1C4-F60B-40BB-B364-CC6F442A5459}" type="datetimeFigureOut">
              <a:rPr lang="pt-BR" smtClean="0"/>
              <a:pPr/>
              <a:t>15/04/2017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8B7B6-046C-458E-BE4E-E417334E2ED1}" type="slidenum">
              <a:rPr lang="pt-BR" smtClean="0"/>
              <a:pPr/>
              <a:t>‹nº›</a:t>
            </a:fld>
            <a:endParaRPr lang="pt-BR"/>
          </a:p>
        </p:txBody>
      </p:sp>
    </p:spTree>
    <p:extLst>
      <p:ext uri="{BB962C8B-B14F-4D97-AF65-F5344CB8AC3E}">
        <p14:creationId xmlns:p14="http://schemas.microsoft.com/office/powerpoint/2010/main" val="14194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7298FA8-9D9C-49DD-ACE3-FB8F4BE4FA2D}" type="slidenum">
              <a:rPr lang="pt-BR"/>
              <a:pPr/>
              <a:t>2</a:t>
            </a:fld>
            <a:endParaRPr lang="pt-B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3368080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FFDDD44-2FFE-4AC4-AB56-BD9B602916BF}" type="slidenum">
              <a:rPr lang="pt-BR"/>
              <a:pPr/>
              <a:t>11</a:t>
            </a:fld>
            <a:endParaRPr lang="pt-B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95129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21CD5B7-9391-4974-9905-9D6B0F8944E6}" type="slidenum">
              <a:rPr lang="pt-BR"/>
              <a:pPr/>
              <a:t>12</a:t>
            </a:fld>
            <a:endParaRPr lang="pt-B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419996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6286A3-414F-44BE-8780-4B68DC06DA1C}" type="slidenum">
              <a:rPr lang="pt-BR"/>
              <a:pPr/>
              <a:t>13</a:t>
            </a:fld>
            <a:endParaRPr lang="pt-B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62191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407D5B6-F30D-43F5-8589-E9D04DD49ED8}" type="slidenum">
              <a:rPr lang="pt-BR"/>
              <a:pPr/>
              <a:t>14</a:t>
            </a:fld>
            <a:endParaRPr lang="pt-B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404157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632FF2C-CF3B-4D35-9894-D5CD2148321A}" type="slidenum">
              <a:rPr lang="pt-BR"/>
              <a:pPr/>
              <a:t>15</a:t>
            </a:fld>
            <a:endParaRPr lang="pt-B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410511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5FB55C4-8F2E-4C7D-9BF6-4113C673C9AF}" type="slidenum">
              <a:rPr lang="pt-BR"/>
              <a:pPr/>
              <a:t>16</a:t>
            </a:fld>
            <a:endParaRPr lang="pt-B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2237736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4CC7A4C-9CF9-4355-9D32-BEB3EF543F11}" type="slidenum">
              <a:rPr lang="pt-BR"/>
              <a:pPr/>
              <a:t>17</a:t>
            </a:fld>
            <a:endParaRPr lang="pt-B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560449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9D3BB82-9F4E-4543-BF6D-C1CDAA157D3E}" type="slidenum">
              <a:rPr lang="pt-BR"/>
              <a:pPr/>
              <a:t>18</a:t>
            </a:fld>
            <a:endParaRPr lang="pt-B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871092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1D67D3F-2D64-44E1-9183-60D33B0EB66E}" type="slidenum">
              <a:rPr lang="pt-BR"/>
              <a:pPr/>
              <a:t>19</a:t>
            </a:fld>
            <a:endParaRPr lang="pt-B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213049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8ECE27C-A409-4286-ADFD-7CD64F506CA8}" type="slidenum">
              <a:rPr lang="pt-BR"/>
              <a:pPr/>
              <a:t>20</a:t>
            </a:fld>
            <a:endParaRPr lang="pt-B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366609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F258477-758F-4DF8-AE8D-6EC02EBE956B}" type="slidenum">
              <a:rPr lang="pt-BR"/>
              <a:pPr/>
              <a:t>3</a:t>
            </a:fld>
            <a:endParaRPr lang="pt-B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252236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7238E7D-1C42-4953-9B21-C4560B6BCCB5}" type="slidenum">
              <a:rPr lang="pt-BR"/>
              <a:pPr/>
              <a:t>21</a:t>
            </a:fld>
            <a:endParaRPr lang="pt-B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2232768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661992E-5111-4FBA-84E3-641578A7AB63}" type="slidenum">
              <a:rPr lang="pt-BR"/>
              <a:pPr/>
              <a:t>22</a:t>
            </a:fld>
            <a:endParaRPr lang="pt-B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152254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D9342F0-179E-4C8A-B8F6-AE762FB06EB0}" type="slidenum">
              <a:rPr lang="pt-BR"/>
              <a:pPr/>
              <a:t>23</a:t>
            </a:fld>
            <a:endParaRPr lang="pt-B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2851740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F3EF0AA-2ED3-4D39-8236-74FC737B3E50}" type="slidenum">
              <a:rPr lang="pt-BR"/>
              <a:pPr/>
              <a:t>24</a:t>
            </a:fld>
            <a:endParaRPr lang="pt-B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480659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AB1F9CF-E41E-42A5-9C7C-F01903B630AE}" type="slidenum">
              <a:rPr lang="pt-BR"/>
              <a:pPr/>
              <a:t>30</a:t>
            </a:fld>
            <a:endParaRPr lang="pt-BR"/>
          </a:p>
        </p:txBody>
      </p:sp>
      <p:sp>
        <p:nvSpPr>
          <p:cNvPr id="23553"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B908EBC2-E897-4F8E-BDCA-4AAD64C1B7BE}"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30</a:t>
            </a:fld>
            <a:endParaRPr lang="pt-BR" sz="1200" dirty="0">
              <a:solidFill>
                <a:srgbClr val="000000"/>
              </a:solidFill>
              <a:latin typeface="Times New Roman" pitchFamily="16" charset="0"/>
              <a:cs typeface="Arial Unicode MS" charset="0"/>
            </a:endParaRPr>
          </a:p>
        </p:txBody>
      </p:sp>
      <p:sp>
        <p:nvSpPr>
          <p:cNvPr id="23554"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3555"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2624339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106D145-63BE-48F2-AB9D-092C6E9A6672}" type="slidenum">
              <a:rPr lang="pt-BR"/>
              <a:pPr/>
              <a:t>31</a:t>
            </a:fld>
            <a:endParaRPr lang="pt-BR"/>
          </a:p>
        </p:txBody>
      </p:sp>
      <p:sp>
        <p:nvSpPr>
          <p:cNvPr id="24577"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86B1847B-CE49-486D-BBD6-105A20F81127}"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31</a:t>
            </a:fld>
            <a:endParaRPr lang="pt-BR" sz="1200" dirty="0">
              <a:solidFill>
                <a:srgbClr val="000000"/>
              </a:solidFill>
              <a:latin typeface="Times New Roman" pitchFamily="16" charset="0"/>
              <a:cs typeface="Arial Unicode MS" charset="0"/>
            </a:endParaRPr>
          </a:p>
        </p:txBody>
      </p:sp>
      <p:sp>
        <p:nvSpPr>
          <p:cNvPr id="24578"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4579"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675010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BAE06E8-8DE9-4B65-96F5-F222C3E5A66B}" type="slidenum">
              <a:rPr lang="pt-BR"/>
              <a:pPr/>
              <a:t>32</a:t>
            </a:fld>
            <a:endParaRPr lang="pt-BR"/>
          </a:p>
        </p:txBody>
      </p:sp>
      <p:sp>
        <p:nvSpPr>
          <p:cNvPr id="25601"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CBD02F0E-B29C-4856-AFCA-0EFF2210D271}"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32</a:t>
            </a:fld>
            <a:endParaRPr lang="pt-BR" sz="1200" dirty="0">
              <a:solidFill>
                <a:srgbClr val="000000"/>
              </a:solidFill>
              <a:latin typeface="Times New Roman" pitchFamily="16" charset="0"/>
              <a:cs typeface="Arial Unicode MS" charset="0"/>
            </a:endParaRPr>
          </a:p>
        </p:txBody>
      </p:sp>
      <p:sp>
        <p:nvSpPr>
          <p:cNvPr id="25602"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5603"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804687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C50FAA5-328F-44E4-8B0E-23250A5B688B}" type="slidenum">
              <a:rPr lang="pt-BR"/>
              <a:pPr/>
              <a:t>33</a:t>
            </a:fld>
            <a:endParaRPr lang="pt-BR"/>
          </a:p>
        </p:txBody>
      </p:sp>
      <p:sp>
        <p:nvSpPr>
          <p:cNvPr id="26625"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6C89D342-D88D-4613-A084-41B2CC006016}"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33</a:t>
            </a:fld>
            <a:endParaRPr lang="pt-BR" sz="1200" dirty="0">
              <a:solidFill>
                <a:srgbClr val="000000"/>
              </a:solidFill>
              <a:latin typeface="Times New Roman" pitchFamily="16" charset="0"/>
              <a:cs typeface="Arial Unicode MS" charset="0"/>
            </a:endParaRPr>
          </a:p>
        </p:txBody>
      </p:sp>
      <p:sp>
        <p:nvSpPr>
          <p:cNvPr id="26626"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6627"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2178192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68DF340-874C-4BCB-B2E9-D2FC966E0792}" type="slidenum">
              <a:rPr lang="pt-BR"/>
              <a:pPr/>
              <a:t>34</a:t>
            </a:fld>
            <a:endParaRPr lang="pt-BR"/>
          </a:p>
        </p:txBody>
      </p:sp>
      <p:sp>
        <p:nvSpPr>
          <p:cNvPr id="27649"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6DCEF434-4B72-4019-A3AA-2BEBB0B2CCB5}"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34</a:t>
            </a:fld>
            <a:endParaRPr lang="pt-BR" sz="1200" dirty="0">
              <a:solidFill>
                <a:srgbClr val="000000"/>
              </a:solidFill>
              <a:latin typeface="Times New Roman" pitchFamily="16" charset="0"/>
              <a:cs typeface="Arial Unicode MS" charset="0"/>
            </a:endParaRPr>
          </a:p>
        </p:txBody>
      </p:sp>
      <p:sp>
        <p:nvSpPr>
          <p:cNvPr id="27650"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7651"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997293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0A25749-28C8-4D81-9A1A-2AD88B2E01C7}" type="slidenum">
              <a:rPr lang="pt-BR"/>
              <a:pPr/>
              <a:t>35</a:t>
            </a:fld>
            <a:endParaRPr lang="pt-BR"/>
          </a:p>
        </p:txBody>
      </p:sp>
      <p:sp>
        <p:nvSpPr>
          <p:cNvPr id="28673"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D8C42645-DF27-40DC-9061-DF51C9734480}"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35</a:t>
            </a:fld>
            <a:endParaRPr lang="pt-BR" sz="1200" dirty="0">
              <a:solidFill>
                <a:srgbClr val="000000"/>
              </a:solidFill>
              <a:latin typeface="Times New Roman" pitchFamily="16" charset="0"/>
              <a:cs typeface="Arial Unicode MS" charset="0"/>
            </a:endParaRPr>
          </a:p>
        </p:txBody>
      </p:sp>
      <p:sp>
        <p:nvSpPr>
          <p:cNvPr id="28674"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8675"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85466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201E513-8DBD-4D70-81C4-E4A073EC413A}" type="slidenum">
              <a:rPr lang="pt-BR"/>
              <a:pPr/>
              <a:t>4</a:t>
            </a:fld>
            <a:endParaRPr lang="pt-B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3837777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478E347-D795-4F26-8328-8E6D9FF64290}" type="slidenum">
              <a:rPr lang="pt-BR"/>
              <a:pPr/>
              <a:t>36</a:t>
            </a:fld>
            <a:endParaRPr lang="pt-BR"/>
          </a:p>
        </p:txBody>
      </p:sp>
      <p:sp>
        <p:nvSpPr>
          <p:cNvPr id="29697"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3169BD06-C720-4022-B21F-EA8CDA5997FD}"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36</a:t>
            </a:fld>
            <a:endParaRPr lang="pt-BR" sz="1200" dirty="0">
              <a:solidFill>
                <a:srgbClr val="000000"/>
              </a:solidFill>
              <a:latin typeface="Times New Roman" pitchFamily="16" charset="0"/>
              <a:cs typeface="Arial Unicode MS" charset="0"/>
            </a:endParaRPr>
          </a:p>
        </p:txBody>
      </p:sp>
      <p:sp>
        <p:nvSpPr>
          <p:cNvPr id="29698"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9699"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4170247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E0B0ED0-F6F1-41BD-9300-AF3484B4CB9E}" type="slidenum">
              <a:rPr lang="pt-BR"/>
              <a:pPr/>
              <a:t>37</a:t>
            </a:fld>
            <a:endParaRPr lang="pt-BR"/>
          </a:p>
        </p:txBody>
      </p:sp>
      <p:sp>
        <p:nvSpPr>
          <p:cNvPr id="30721"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AFBC980D-382C-4D8B-8A9D-5AB3026437BB}"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37</a:t>
            </a:fld>
            <a:endParaRPr lang="pt-BR" sz="1200" dirty="0">
              <a:solidFill>
                <a:srgbClr val="000000"/>
              </a:solidFill>
              <a:latin typeface="Times New Roman" pitchFamily="16" charset="0"/>
              <a:cs typeface="Arial Unicode MS" charset="0"/>
            </a:endParaRPr>
          </a:p>
        </p:txBody>
      </p:sp>
      <p:sp>
        <p:nvSpPr>
          <p:cNvPr id="30722"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0723"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1153041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DC42000-1205-4CBE-B1EB-4AF5F11B5235}" type="slidenum">
              <a:rPr lang="pt-BR"/>
              <a:pPr/>
              <a:t>38</a:t>
            </a:fld>
            <a:endParaRPr lang="pt-BR"/>
          </a:p>
        </p:txBody>
      </p:sp>
      <p:sp>
        <p:nvSpPr>
          <p:cNvPr id="31745"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D3E587C4-2A02-4D39-82BD-4CEDF5C9D435}"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38</a:t>
            </a:fld>
            <a:endParaRPr lang="pt-BR" sz="1200" dirty="0">
              <a:solidFill>
                <a:srgbClr val="000000"/>
              </a:solidFill>
              <a:latin typeface="Times New Roman" pitchFamily="16" charset="0"/>
              <a:cs typeface="Arial Unicode MS" charset="0"/>
            </a:endParaRPr>
          </a:p>
        </p:txBody>
      </p:sp>
      <p:sp>
        <p:nvSpPr>
          <p:cNvPr id="31746"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1747"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1771147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D95B87C-E7CE-4B31-9136-3A2F4256CC02}" type="slidenum">
              <a:rPr lang="pt-BR"/>
              <a:pPr/>
              <a:t>39</a:t>
            </a:fld>
            <a:endParaRPr lang="pt-BR"/>
          </a:p>
        </p:txBody>
      </p:sp>
      <p:sp>
        <p:nvSpPr>
          <p:cNvPr id="32769"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92248AAD-683C-48B2-B872-6A4A29759B02}"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39</a:t>
            </a:fld>
            <a:endParaRPr lang="pt-BR" sz="1200" dirty="0">
              <a:solidFill>
                <a:srgbClr val="000000"/>
              </a:solidFill>
              <a:latin typeface="Times New Roman" pitchFamily="16" charset="0"/>
              <a:cs typeface="Arial Unicode MS" charset="0"/>
            </a:endParaRPr>
          </a:p>
        </p:txBody>
      </p:sp>
      <p:sp>
        <p:nvSpPr>
          <p:cNvPr id="32770"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2771"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2101318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B2346F3-9ED4-45FD-8771-403ADC3637A7}" type="slidenum">
              <a:rPr lang="pt-BR"/>
              <a:pPr/>
              <a:t>40</a:t>
            </a:fld>
            <a:endParaRPr lang="pt-BR"/>
          </a:p>
        </p:txBody>
      </p:sp>
      <p:sp>
        <p:nvSpPr>
          <p:cNvPr id="33793"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9011173A-9017-4A26-A824-02A7C522D726}"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40</a:t>
            </a:fld>
            <a:endParaRPr lang="pt-BR" sz="1200" dirty="0">
              <a:solidFill>
                <a:srgbClr val="000000"/>
              </a:solidFill>
              <a:latin typeface="Times New Roman" pitchFamily="16" charset="0"/>
              <a:cs typeface="Arial Unicode MS" charset="0"/>
            </a:endParaRPr>
          </a:p>
        </p:txBody>
      </p:sp>
      <p:sp>
        <p:nvSpPr>
          <p:cNvPr id="33794"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3795"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2112662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7FFF24B-E544-45CE-A8E5-29A2A2F690D7}" type="slidenum">
              <a:rPr lang="pt-BR"/>
              <a:pPr/>
              <a:t>41</a:t>
            </a:fld>
            <a:endParaRPr lang="pt-BR"/>
          </a:p>
        </p:txBody>
      </p:sp>
      <p:sp>
        <p:nvSpPr>
          <p:cNvPr id="34817"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14781306-FB22-4565-936F-CF690B829C19}"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41</a:t>
            </a:fld>
            <a:endParaRPr lang="pt-BR" sz="1200" dirty="0">
              <a:solidFill>
                <a:srgbClr val="000000"/>
              </a:solidFill>
              <a:latin typeface="Times New Roman" pitchFamily="16" charset="0"/>
              <a:cs typeface="Arial Unicode MS" charset="0"/>
            </a:endParaRPr>
          </a:p>
        </p:txBody>
      </p:sp>
      <p:sp>
        <p:nvSpPr>
          <p:cNvPr id="34818"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4819"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1808632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8E0C6DD-C340-4586-98F8-9FFBB99FB23C}" type="slidenum">
              <a:rPr lang="pt-BR"/>
              <a:pPr/>
              <a:t>42</a:t>
            </a:fld>
            <a:endParaRPr lang="pt-BR"/>
          </a:p>
        </p:txBody>
      </p:sp>
      <p:sp>
        <p:nvSpPr>
          <p:cNvPr id="35841" name="Text Box 1"/>
          <p:cNvSpPr txBox="1">
            <a:spLocks noChangeArrowheads="1"/>
          </p:cNvSpPr>
          <p:nvPr/>
        </p:nvSpPr>
        <p:spPr bwMode="auto">
          <a:xfrm>
            <a:off x="3881209" y="8686460"/>
            <a:ext cx="2975352" cy="456182"/>
          </a:xfrm>
          <a:prstGeom prst="rect">
            <a:avLst/>
          </a:prstGeom>
          <a:noFill/>
          <a:ln w="9525">
            <a:noFill/>
            <a:round/>
            <a:headEnd/>
            <a:tailEnd/>
          </a:ln>
          <a:effectLst/>
        </p:spPr>
        <p:txBody>
          <a:bodyPr lIns="0" tIns="0" rIns="0" bIns="0" anchor="b"/>
          <a:lstStyle/>
          <a:p>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fld id="{3323675B-C36D-4712-BF91-E2E451CDB91F}" type="slidenum">
              <a:rPr lang="pt-BR" sz="1200">
                <a:solidFill>
                  <a:srgbClr val="000000"/>
                </a:solidFill>
                <a:latin typeface="Times New Roman" pitchFamily="16" charset="0"/>
                <a:cs typeface="Arial Unicode MS" charset="0"/>
              </a:rPr>
              <a:pPr algn="r">
                <a:lnSpc>
                  <a:spcPct val="95000"/>
                </a:lnSpc>
                <a:tabLst>
                  <a:tab pos="0" algn="l"/>
                  <a:tab pos="391085" algn="l"/>
                  <a:tab pos="783562" algn="l"/>
                  <a:tab pos="1176039" algn="l"/>
                  <a:tab pos="1568515" algn="l"/>
                  <a:tab pos="1960992" algn="l"/>
                  <a:tab pos="2353469" algn="l"/>
                  <a:tab pos="2745945" algn="l"/>
                  <a:tab pos="3138422" algn="l"/>
                  <a:tab pos="3530899" algn="l"/>
                  <a:tab pos="3923375" algn="l"/>
                  <a:tab pos="4315852" algn="l"/>
                  <a:tab pos="4708329" algn="l"/>
                  <a:tab pos="5100805" algn="l"/>
                  <a:tab pos="5493282" algn="l"/>
                  <a:tab pos="5885759" algn="l"/>
                  <a:tab pos="6278235" algn="l"/>
                  <a:tab pos="6670712" algn="l"/>
                  <a:tab pos="7063189" algn="l"/>
                  <a:tab pos="7455665" algn="l"/>
                  <a:tab pos="7848142" algn="l"/>
                </a:tabLst>
              </a:pPr>
              <a:t>42</a:t>
            </a:fld>
            <a:endParaRPr lang="pt-BR" sz="1200" dirty="0">
              <a:solidFill>
                <a:srgbClr val="000000"/>
              </a:solidFill>
              <a:latin typeface="Times New Roman" pitchFamily="16" charset="0"/>
              <a:cs typeface="Arial Unicode MS" charset="0"/>
            </a:endParaRPr>
          </a:p>
        </p:txBody>
      </p:sp>
      <p:sp>
        <p:nvSpPr>
          <p:cNvPr id="35842" name="Rectangle 2"/>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5843" name="Rectangle 3"/>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pt-BR"/>
          </a:p>
        </p:txBody>
      </p:sp>
    </p:spTree>
    <p:extLst>
      <p:ext uri="{BB962C8B-B14F-4D97-AF65-F5344CB8AC3E}">
        <p14:creationId xmlns:p14="http://schemas.microsoft.com/office/powerpoint/2010/main" val="290359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4C03579-495C-4BFE-B189-90B1124F9EBA}" type="slidenum">
              <a:rPr lang="pt-BR"/>
              <a:pPr/>
              <a:t>5</a:t>
            </a:fld>
            <a:endParaRPr lang="pt-B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388143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709DC95-52F3-4241-88EF-DCA7713DB948}" type="slidenum">
              <a:rPr lang="pt-BR"/>
              <a:pPr/>
              <a:t>6</a:t>
            </a:fld>
            <a:endParaRPr lang="pt-B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378075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42948DD-325E-4743-B457-2705806311C0}" type="slidenum">
              <a:rPr lang="pt-BR"/>
              <a:pPr/>
              <a:t>7</a:t>
            </a:fld>
            <a:endParaRPr lang="pt-B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239557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638E329-0268-4295-8A15-5DCD99BE9A03}" type="slidenum">
              <a:rPr lang="pt-BR"/>
              <a:pPr/>
              <a:t>8</a:t>
            </a:fld>
            <a:endParaRPr lang="pt-B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239762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238CBAA-96AF-49FF-8BD8-0104281D4906}" type="slidenum">
              <a:rPr lang="pt-BR"/>
              <a:pPr/>
              <a:t>9</a:t>
            </a:fld>
            <a:endParaRPr lang="pt-B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174459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DCB805E-5808-480A-B20B-C5E9B9CED68E}" type="slidenum">
              <a:rPr lang="pt-BR"/>
              <a:pPr/>
              <a:t>10</a:t>
            </a:fld>
            <a:endParaRPr lang="pt-B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pt-BR" smtClean="0"/>
          </a:p>
        </p:txBody>
      </p:sp>
    </p:spTree>
    <p:extLst>
      <p:ext uri="{BB962C8B-B14F-4D97-AF65-F5344CB8AC3E}">
        <p14:creationId xmlns:p14="http://schemas.microsoft.com/office/powerpoint/2010/main" val="324655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estilo do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8179D756-85DE-454E-B299-0A9A097FBBF4}" type="slidenum">
              <a:rPr lang="pt-BR" smtClean="0"/>
              <a:pPr/>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179D756-85DE-454E-B299-0A9A097FBBF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179D756-85DE-454E-B299-0A9A097FBBF4}"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Rectangle 2"/>
          <p:cNvSpPr>
            <a:spLocks noGrp="1" noChangeArrowheads="1"/>
          </p:cNvSpPr>
          <p:nvPr>
            <p:ph type="dt" sz="half" idx="10"/>
          </p:nvPr>
        </p:nvSpPr>
        <p:spPr>
          <a:ln/>
        </p:spPr>
        <p:txBody>
          <a:bodyPr/>
          <a:lstStyle>
            <a:lvl1pPr>
              <a:defRPr/>
            </a:lvl1pPr>
          </a:lstStyle>
          <a:p>
            <a:pPr>
              <a:defRPr/>
            </a:pPr>
            <a:endParaRPr lang="pt-BR"/>
          </a:p>
        </p:txBody>
      </p:sp>
      <p:sp>
        <p:nvSpPr>
          <p:cNvPr id="6" name="Rectangle 3"/>
          <p:cNvSpPr>
            <a:spLocks noGrp="1" noChangeArrowheads="1"/>
          </p:cNvSpPr>
          <p:nvPr>
            <p:ph type="sldNum" sz="quarter" idx="11"/>
          </p:nvPr>
        </p:nvSpPr>
        <p:spPr>
          <a:ln/>
        </p:spPr>
        <p:txBody>
          <a:bodyPr/>
          <a:lstStyle>
            <a:lvl1pPr>
              <a:defRPr/>
            </a:lvl1pPr>
          </a:lstStyle>
          <a:p>
            <a:pPr>
              <a:defRPr/>
            </a:pPr>
            <a:fld id="{3C35A57E-3D29-419E-BC2E-DD39B71CE65E}" type="slidenum">
              <a:rPr lang="pt-BR"/>
              <a:pPr>
                <a:defRPr/>
              </a:pPr>
              <a:t>‹nº›</a:t>
            </a:fld>
            <a:endParaRPr lang="pt-BR"/>
          </a:p>
        </p:txBody>
      </p:sp>
      <p:sp>
        <p:nvSpPr>
          <p:cNvPr id="7" name="Rectangle 14"/>
          <p:cNvSpPr>
            <a:spLocks noGrp="1" noChangeArrowheads="1"/>
          </p:cNvSpPr>
          <p:nvPr>
            <p:ph type="ftr" sz="quarter" idx="12"/>
          </p:nvPr>
        </p:nvSpPr>
        <p:spPr>
          <a:ln/>
        </p:spPr>
        <p:txBody>
          <a:bodyPr/>
          <a:lstStyle>
            <a:lvl1pPr>
              <a:defRPr/>
            </a:lvl1pPr>
          </a:lstStyle>
          <a:p>
            <a:pPr>
              <a:defRPr/>
            </a:pPr>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Rectangle 2"/>
          <p:cNvSpPr>
            <a:spLocks noGrp="1" noChangeArrowheads="1"/>
          </p:cNvSpPr>
          <p:nvPr>
            <p:ph type="dt" sz="half" idx="10"/>
          </p:nvPr>
        </p:nvSpPr>
        <p:spPr>
          <a:ln/>
        </p:spPr>
        <p:txBody>
          <a:bodyPr/>
          <a:lstStyle>
            <a:lvl1pPr>
              <a:defRPr/>
            </a:lvl1pPr>
          </a:lstStyle>
          <a:p>
            <a:pPr>
              <a:defRPr/>
            </a:pPr>
            <a:endParaRPr lang="pt-BR"/>
          </a:p>
        </p:txBody>
      </p:sp>
      <p:sp>
        <p:nvSpPr>
          <p:cNvPr id="6" name="Rectangle 3"/>
          <p:cNvSpPr>
            <a:spLocks noGrp="1" noChangeArrowheads="1"/>
          </p:cNvSpPr>
          <p:nvPr>
            <p:ph type="sldNum" sz="quarter" idx="11"/>
          </p:nvPr>
        </p:nvSpPr>
        <p:spPr>
          <a:ln/>
        </p:spPr>
        <p:txBody>
          <a:bodyPr/>
          <a:lstStyle>
            <a:lvl1pPr>
              <a:defRPr/>
            </a:lvl1pPr>
          </a:lstStyle>
          <a:p>
            <a:pPr>
              <a:defRPr/>
            </a:pPr>
            <a:fld id="{BB8559CF-97DB-43A0-8E48-4F6911E9EE5E}" type="slidenum">
              <a:rPr lang="pt-BR"/>
              <a:pPr>
                <a:defRPr/>
              </a:pPr>
              <a:t>‹nº›</a:t>
            </a:fld>
            <a:endParaRPr lang="pt-BR"/>
          </a:p>
        </p:txBody>
      </p:sp>
      <p:sp>
        <p:nvSpPr>
          <p:cNvPr id="7" name="Rectangle 14"/>
          <p:cNvSpPr>
            <a:spLocks noGrp="1" noChangeArrowheads="1"/>
          </p:cNvSpPr>
          <p:nvPr>
            <p:ph type="ftr" sz="quarter" idx="12"/>
          </p:nvPr>
        </p:nvSpPr>
        <p:spPr>
          <a:ln/>
        </p:spPr>
        <p:txBody>
          <a:bodyPr/>
          <a:lstStyle>
            <a:lvl1pPr>
              <a:defRPr/>
            </a:lvl1pPr>
          </a:lstStyle>
          <a:p>
            <a:pPr>
              <a:defRPr/>
            </a:pPr>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pt-B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Rectangle 2"/>
          <p:cNvSpPr>
            <a:spLocks noGrp="1" noChangeArrowheads="1"/>
          </p:cNvSpPr>
          <p:nvPr>
            <p:ph type="dt" sz="half" idx="10"/>
          </p:nvPr>
        </p:nvSpPr>
        <p:spPr>
          <a:ln/>
        </p:spPr>
        <p:txBody>
          <a:bodyPr/>
          <a:lstStyle>
            <a:lvl1pPr>
              <a:defRPr/>
            </a:lvl1pPr>
          </a:lstStyle>
          <a:p>
            <a:pPr>
              <a:defRPr/>
            </a:pPr>
            <a:endParaRPr lang="pt-BR"/>
          </a:p>
        </p:txBody>
      </p:sp>
      <p:sp>
        <p:nvSpPr>
          <p:cNvPr id="7" name="Rectangle 3"/>
          <p:cNvSpPr>
            <a:spLocks noGrp="1" noChangeArrowheads="1"/>
          </p:cNvSpPr>
          <p:nvPr>
            <p:ph type="sldNum" sz="quarter" idx="11"/>
          </p:nvPr>
        </p:nvSpPr>
        <p:spPr>
          <a:ln/>
        </p:spPr>
        <p:txBody>
          <a:bodyPr/>
          <a:lstStyle>
            <a:lvl1pPr>
              <a:defRPr/>
            </a:lvl1pPr>
          </a:lstStyle>
          <a:p>
            <a:pPr>
              <a:defRPr/>
            </a:pPr>
            <a:fld id="{8F2202FB-29CD-48A6-BDFB-9B65E67B0439}" type="slidenum">
              <a:rPr lang="pt-BR"/>
              <a:pPr>
                <a:defRPr/>
              </a:pPr>
              <a:t>‹nº›</a:t>
            </a:fld>
            <a:endParaRPr lang="pt-BR"/>
          </a:p>
        </p:txBody>
      </p:sp>
      <p:sp>
        <p:nvSpPr>
          <p:cNvPr id="8" name="Rectangle 14"/>
          <p:cNvSpPr>
            <a:spLocks noGrp="1" noChangeArrowheads="1"/>
          </p:cNvSpPr>
          <p:nvPr>
            <p:ph type="ftr" sz="quarter" idx="12"/>
          </p:nvPr>
        </p:nvSpPr>
        <p:spPr>
          <a:ln/>
        </p:spPr>
        <p:txBody>
          <a:bodyPr/>
          <a:lstStyle>
            <a:lvl1pPr>
              <a:defRPr/>
            </a:lvl1pPr>
          </a:lstStyle>
          <a:p>
            <a:pPr>
              <a:defRPr/>
            </a:pPr>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pt-B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Rectangle 2"/>
          <p:cNvSpPr>
            <a:spLocks noGrp="1" noChangeArrowheads="1"/>
          </p:cNvSpPr>
          <p:nvPr>
            <p:ph type="dt" sz="half" idx="10"/>
          </p:nvPr>
        </p:nvSpPr>
        <p:spPr>
          <a:ln/>
        </p:spPr>
        <p:txBody>
          <a:bodyPr/>
          <a:lstStyle>
            <a:lvl1pPr>
              <a:defRPr/>
            </a:lvl1pPr>
          </a:lstStyle>
          <a:p>
            <a:pPr>
              <a:defRPr/>
            </a:pPr>
            <a:endParaRPr lang="pt-BR"/>
          </a:p>
        </p:txBody>
      </p:sp>
      <p:sp>
        <p:nvSpPr>
          <p:cNvPr id="6" name="Rectangle 3"/>
          <p:cNvSpPr>
            <a:spLocks noGrp="1" noChangeArrowheads="1"/>
          </p:cNvSpPr>
          <p:nvPr>
            <p:ph type="sldNum" sz="quarter" idx="11"/>
          </p:nvPr>
        </p:nvSpPr>
        <p:spPr>
          <a:ln/>
        </p:spPr>
        <p:txBody>
          <a:bodyPr/>
          <a:lstStyle>
            <a:lvl1pPr>
              <a:defRPr/>
            </a:lvl1pPr>
          </a:lstStyle>
          <a:p>
            <a:pPr>
              <a:defRPr/>
            </a:pPr>
            <a:fld id="{0098FF5E-A232-4838-B2D8-952CA48C6290}" type="slidenum">
              <a:rPr lang="pt-BR"/>
              <a:pPr>
                <a:defRPr/>
              </a:pPr>
              <a:t>‹nº›</a:t>
            </a:fld>
            <a:endParaRPr lang="pt-BR"/>
          </a:p>
        </p:txBody>
      </p:sp>
      <p:sp>
        <p:nvSpPr>
          <p:cNvPr id="7" name="Rectangle 14"/>
          <p:cNvSpPr>
            <a:spLocks noGrp="1" noChangeArrowheads="1"/>
          </p:cNvSpPr>
          <p:nvPr>
            <p:ph type="ftr" sz="quarter" idx="12"/>
          </p:nvPr>
        </p:nvSpPr>
        <p:spPr>
          <a:ln/>
        </p:spPr>
        <p:txBody>
          <a:bodyPr/>
          <a:lstStyle>
            <a:lvl1pPr>
              <a:defRPr/>
            </a:lvl1pPr>
          </a:lstStyle>
          <a:p>
            <a:pPr>
              <a:defRPr/>
            </a:pP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179D756-85DE-454E-B299-0A9A097FBBF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179D756-85DE-454E-B299-0A9A097FBBF4}" type="slidenum">
              <a:rPr lang="pt-BR" smtClean="0"/>
              <a:pPr/>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8179D756-85DE-454E-B299-0A9A097FBBF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8179D756-85DE-454E-B299-0A9A097FBBF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8179D756-85DE-454E-B299-0A9A097FBBF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8179D756-85DE-454E-B299-0A9A097FBBF4}" type="slidenum">
              <a:rPr lang="pt-BR" smtClean="0"/>
              <a:pPr/>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8179D756-85DE-454E-B299-0A9A097FBBF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extLst/>
          </a:lstStyle>
          <a:p>
            <a:fld id="{6D696557-40C5-4294-8653-5BD9E1A9A169}" type="datetimeFigureOut">
              <a:rPr lang="pt-BR" smtClean="0"/>
              <a:pPr/>
              <a:t>15/04/2017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8179D756-85DE-454E-B299-0A9A097FBBF4}" type="slidenum">
              <a:rPr lang="pt-BR" smtClean="0"/>
              <a:pPr/>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estilo do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D696557-40C5-4294-8653-5BD9E1A9A169}" type="datetimeFigureOut">
              <a:rPr lang="pt-BR" smtClean="0"/>
              <a:pPr/>
              <a:t>15/04/2017</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79D756-85DE-454E-B299-0A9A097FBBF4}" type="slidenum">
              <a:rPr lang="pt-BR" smtClean="0"/>
              <a:pPr/>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1412776"/>
            <a:ext cx="7406640" cy="1472184"/>
          </a:xfrm>
        </p:spPr>
        <p:txBody>
          <a:bodyPr/>
          <a:lstStyle/>
          <a:p>
            <a:pPr algn="ctr"/>
            <a:r>
              <a:rPr lang="pt-BR" dirty="0" smtClean="0"/>
              <a:t>Tomografia Computadorizada e Ressonância Magnética no AVE</a:t>
            </a:r>
            <a:endParaRPr lang="pt-BR" dirty="0"/>
          </a:p>
        </p:txBody>
      </p:sp>
      <p:sp>
        <p:nvSpPr>
          <p:cNvPr id="3" name="Subtítulo 2"/>
          <p:cNvSpPr>
            <a:spLocks noGrp="1"/>
          </p:cNvSpPr>
          <p:nvPr>
            <p:ph type="subTitle" idx="1"/>
          </p:nvPr>
        </p:nvSpPr>
        <p:spPr>
          <a:xfrm>
            <a:off x="1043608" y="4005064"/>
            <a:ext cx="7406640" cy="1752600"/>
          </a:xfrm>
        </p:spPr>
        <p:txBody>
          <a:bodyPr>
            <a:normAutofit fontScale="55000" lnSpcReduction="20000"/>
          </a:bodyPr>
          <a:lstStyle/>
          <a:p>
            <a:r>
              <a:rPr lang="pt-BR" dirty="0" smtClean="0"/>
              <a:t>Turma XLIV – Medicina FAMEMA</a:t>
            </a:r>
          </a:p>
          <a:p>
            <a:r>
              <a:rPr lang="pt-BR" dirty="0" smtClean="0"/>
              <a:t>Luís Eduardo Santos</a:t>
            </a:r>
          </a:p>
          <a:p>
            <a:r>
              <a:rPr lang="pt-BR" dirty="0" smtClean="0"/>
              <a:t>Mariana </a:t>
            </a:r>
            <a:r>
              <a:rPr lang="pt-BR" dirty="0" err="1" smtClean="0"/>
              <a:t>Cincerre</a:t>
            </a:r>
            <a:r>
              <a:rPr lang="pt-BR" dirty="0" smtClean="0"/>
              <a:t> Paulino</a:t>
            </a:r>
          </a:p>
          <a:p>
            <a:r>
              <a:rPr lang="pt-BR" dirty="0" smtClean="0"/>
              <a:t>Priscila Castro</a:t>
            </a:r>
          </a:p>
          <a:p>
            <a:r>
              <a:rPr lang="pt-BR" dirty="0" smtClean="0"/>
              <a:t>Raquel Souza de Oliveira</a:t>
            </a:r>
          </a:p>
          <a:p>
            <a:r>
              <a:rPr lang="pt-BR" dirty="0" smtClean="0"/>
              <a:t>Vinícius Pilão</a:t>
            </a:r>
          </a:p>
          <a:p>
            <a:r>
              <a:rPr lang="pt-BR" dirty="0" smtClean="0"/>
              <a:t>Ambulatório Neurovascular-  Prof. Dr.  Milton </a:t>
            </a:r>
            <a:r>
              <a:rPr lang="pt-BR" dirty="0" err="1" smtClean="0"/>
              <a:t>Marchioli</a:t>
            </a:r>
            <a:r>
              <a:rPr lang="pt-BR" dirty="0" smtClean="0"/>
              <a:t>- </a:t>
            </a:r>
            <a:r>
              <a:rPr lang="pt-BR" dirty="0" err="1" smtClean="0"/>
              <a:t>Famema</a:t>
            </a:r>
            <a:endParaRPr lang="pt-BR" dirty="0" smtClean="0"/>
          </a:p>
          <a:p>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899592" y="274638"/>
            <a:ext cx="7498080" cy="1143000"/>
          </a:xfrm>
        </p:spPr>
        <p:txBody>
          <a:bodyPr/>
          <a:lstStyle/>
          <a:p>
            <a:pPr algn="ctr" eaLnBrk="1" hangingPunct="1">
              <a:defRPr/>
            </a:pPr>
            <a:r>
              <a:rPr lang="pt-BR" dirty="0" smtClean="0"/>
              <a:t>Ressonância Magnética</a:t>
            </a:r>
          </a:p>
        </p:txBody>
      </p:sp>
      <p:sp>
        <p:nvSpPr>
          <p:cNvPr id="81923" name="Rectangle 3"/>
          <p:cNvSpPr>
            <a:spLocks noGrp="1" noChangeArrowheads="1"/>
          </p:cNvSpPr>
          <p:nvPr>
            <p:ph idx="1"/>
          </p:nvPr>
        </p:nvSpPr>
        <p:spPr/>
        <p:txBody>
          <a:bodyPr>
            <a:normAutofit/>
          </a:bodyPr>
          <a:lstStyle/>
          <a:p>
            <a:pPr eaLnBrk="1" hangingPunct="1">
              <a:buFont typeface="Wingdings" charset="2"/>
              <a:buNone/>
              <a:defRPr/>
            </a:pPr>
            <a:r>
              <a:rPr lang="pt-BR" dirty="0" smtClean="0"/>
              <a:t>	Determina as propriedades de uma substância  através da relação energia absorvida e frequência. </a:t>
            </a:r>
          </a:p>
          <a:p>
            <a:pPr eaLnBrk="1" hangingPunct="1">
              <a:buFont typeface="Wingdings" charset="2"/>
              <a:buNone/>
              <a:defRPr/>
            </a:pPr>
            <a:r>
              <a:rPr lang="pt-BR" dirty="0" smtClean="0"/>
              <a:t>	Usa-se transições entre níveis de energias rotacionais do núcleos da amostra sob a influência de um campo magnético e irradiação de ondas de rádio de alta frequência.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899592" y="332656"/>
            <a:ext cx="7498080" cy="1143000"/>
          </a:xfrm>
        </p:spPr>
        <p:txBody>
          <a:bodyPr/>
          <a:lstStyle/>
          <a:p>
            <a:pPr algn="ctr" eaLnBrk="1" hangingPunct="1">
              <a:defRPr/>
            </a:pPr>
            <a:r>
              <a:rPr lang="pt-BR" dirty="0" smtClean="0"/>
              <a:t>Ressonância Magnética</a:t>
            </a:r>
          </a:p>
        </p:txBody>
      </p:sp>
      <p:sp>
        <p:nvSpPr>
          <p:cNvPr id="26627" name="Rectangle 3"/>
          <p:cNvSpPr>
            <a:spLocks noGrp="1" noChangeArrowheads="1"/>
          </p:cNvSpPr>
          <p:nvPr>
            <p:ph idx="1"/>
          </p:nvPr>
        </p:nvSpPr>
        <p:spPr>
          <a:xfrm>
            <a:off x="971600" y="1447800"/>
            <a:ext cx="7498080" cy="4800600"/>
          </a:xfrm>
        </p:spPr>
        <p:txBody>
          <a:bodyPr/>
          <a:lstStyle/>
          <a:p>
            <a:pPr eaLnBrk="1" hangingPunct="1">
              <a:lnSpc>
                <a:spcPct val="90000"/>
              </a:lnSpc>
              <a:buFont typeface="Wingdings" charset="2"/>
              <a:buNone/>
            </a:pPr>
            <a:r>
              <a:rPr lang="pt-BR" sz="2800" b="1" dirty="0" smtClean="0">
                <a:effectLst/>
              </a:rPr>
              <a:t>T1, T2 e FLAIR</a:t>
            </a:r>
          </a:p>
          <a:p>
            <a:pPr eaLnBrk="1" hangingPunct="1">
              <a:lnSpc>
                <a:spcPct val="90000"/>
              </a:lnSpc>
              <a:buFontTx/>
              <a:buNone/>
            </a:pPr>
            <a:endParaRPr lang="pt-BR" sz="2400" dirty="0" smtClean="0">
              <a:effectLst/>
            </a:endParaRPr>
          </a:p>
          <a:p>
            <a:pPr eaLnBrk="1" hangingPunct="1">
              <a:lnSpc>
                <a:spcPct val="90000"/>
              </a:lnSpc>
              <a:buFontTx/>
              <a:buNone/>
            </a:pPr>
            <a:r>
              <a:rPr lang="pt-BR" sz="2400" dirty="0" smtClean="0">
                <a:effectLst/>
              </a:rPr>
              <a:t>Sequência de pulso = ondas de rádio de alta frequência X alterações de momento de spins. Essas sequências são variadas e dependem do fabricante.</a:t>
            </a:r>
          </a:p>
          <a:p>
            <a:pPr eaLnBrk="1" hangingPunct="1">
              <a:lnSpc>
                <a:spcPct val="90000"/>
              </a:lnSpc>
              <a:buFontTx/>
              <a:buNone/>
            </a:pPr>
            <a:r>
              <a:rPr lang="pt-BR" sz="2400" dirty="0" smtClean="0">
                <a:effectLst/>
              </a:rPr>
              <a:t>Sequência de pulso </a:t>
            </a:r>
            <a:r>
              <a:rPr lang="pt-BR" sz="2400" b="1" dirty="0" smtClean="0">
                <a:solidFill>
                  <a:srgbClr val="E40606"/>
                </a:solidFill>
                <a:effectLst/>
              </a:rPr>
              <a:t>Spin Eco</a:t>
            </a:r>
            <a:r>
              <a:rPr lang="pt-BR" sz="2400" dirty="0" smtClean="0">
                <a:effectLst/>
              </a:rPr>
              <a:t> – usada em quase todos os exames. Pulso de excitação 90º seguido de </a:t>
            </a:r>
            <a:r>
              <a:rPr lang="pt-BR" sz="2400" dirty="0" smtClean="0"/>
              <a:t>1</a:t>
            </a:r>
            <a:r>
              <a:rPr lang="pt-BR" sz="2400" dirty="0" smtClean="0">
                <a:effectLst/>
              </a:rPr>
              <a:t> ou + pulsos de restituição de 180º para gerar um eco.</a:t>
            </a:r>
          </a:p>
          <a:p>
            <a:pPr eaLnBrk="1" hangingPunct="1">
              <a:lnSpc>
                <a:spcPct val="90000"/>
              </a:lnSpc>
              <a:buFontTx/>
              <a:buNone/>
            </a:pPr>
            <a:r>
              <a:rPr lang="pt-BR" sz="2400" dirty="0" smtClean="0">
                <a:effectLst/>
              </a:rPr>
              <a:t>Imagens em </a:t>
            </a:r>
            <a:r>
              <a:rPr lang="pt-BR" sz="2400" b="1" dirty="0" smtClean="0">
                <a:solidFill>
                  <a:srgbClr val="E40606"/>
                </a:solidFill>
                <a:effectLst/>
              </a:rPr>
              <a:t>T1 </a:t>
            </a:r>
            <a:r>
              <a:rPr lang="pt-BR" sz="2400" dirty="0" smtClean="0">
                <a:effectLst/>
              </a:rPr>
              <a:t>excelente detalhamento anatômico.</a:t>
            </a:r>
          </a:p>
          <a:p>
            <a:pPr eaLnBrk="1" hangingPunct="1">
              <a:lnSpc>
                <a:spcPct val="90000"/>
              </a:lnSpc>
              <a:buFontTx/>
              <a:buNone/>
            </a:pPr>
            <a:r>
              <a:rPr lang="pt-BR" sz="2400" dirty="0" smtClean="0">
                <a:effectLst/>
              </a:rPr>
              <a:t>Imagens em</a:t>
            </a:r>
            <a:r>
              <a:rPr lang="pt-BR" sz="2400" b="1" dirty="0" smtClean="0">
                <a:solidFill>
                  <a:srgbClr val="E40606"/>
                </a:solidFill>
                <a:effectLst/>
              </a:rPr>
              <a:t> T2 </a:t>
            </a:r>
            <a:r>
              <a:rPr lang="pt-BR" sz="2400" dirty="0" smtClean="0">
                <a:effectLst/>
              </a:rPr>
              <a:t>reprodução fiel das condições patológicas, graças ao conteúdo hídrico das mesmas, as quais se apresentam com sinais hiperintensos.</a:t>
            </a:r>
            <a:endParaRPr lang="pt-BR" sz="2400" b="1" dirty="0" smtClean="0">
              <a:solidFill>
                <a:srgbClr val="E40606"/>
              </a:solidFill>
              <a:effectLst/>
            </a:endParaRPr>
          </a:p>
          <a:p>
            <a:pPr eaLnBrk="1" hangingPunct="1">
              <a:lnSpc>
                <a:spcPct val="90000"/>
              </a:lnSpc>
              <a:buFontTx/>
              <a:buNone/>
            </a:pPr>
            <a:endParaRPr lang="pt-BR" sz="2400" dirty="0" smtClean="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1043608" y="274638"/>
            <a:ext cx="7498080" cy="1143000"/>
          </a:xfrm>
        </p:spPr>
        <p:txBody>
          <a:bodyPr/>
          <a:lstStyle/>
          <a:p>
            <a:pPr algn="ctr" eaLnBrk="1" hangingPunct="1">
              <a:defRPr/>
            </a:pPr>
            <a:r>
              <a:rPr lang="pt-BR" dirty="0" smtClean="0"/>
              <a:t>Ressonância Magnética</a:t>
            </a:r>
          </a:p>
        </p:txBody>
      </p:sp>
      <p:sp>
        <p:nvSpPr>
          <p:cNvPr id="86019" name="Rectangle 3"/>
          <p:cNvSpPr>
            <a:spLocks noGrp="1" noChangeArrowheads="1"/>
          </p:cNvSpPr>
          <p:nvPr>
            <p:ph idx="1"/>
          </p:nvPr>
        </p:nvSpPr>
        <p:spPr>
          <a:xfrm>
            <a:off x="971600" y="1447800"/>
            <a:ext cx="7890080" cy="4800600"/>
          </a:xfrm>
        </p:spPr>
        <p:txBody>
          <a:bodyPr/>
          <a:lstStyle/>
          <a:p>
            <a:pPr eaLnBrk="1" hangingPunct="1">
              <a:buFont typeface="Wingdings" charset="2"/>
              <a:buNone/>
              <a:defRPr/>
            </a:pPr>
            <a:r>
              <a:rPr lang="pt-BR" b="1" dirty="0" smtClean="0"/>
              <a:t>	FLAIR – </a:t>
            </a:r>
            <a:r>
              <a:rPr lang="pt-BR" dirty="0" smtClean="0"/>
              <a:t>uma das sequências mais sensíveis e úteis no dia-a-dia.                                      O sinal do líquido cefalorraquidiano (LCR)   é anulado nas imagens ponderadas em T2; desta forma, as lesões parenquimatosas hiperintensas são vistas com mais clareza, pois elas não se confundem com as imagens hiperintensas do </a:t>
            </a:r>
            <a:r>
              <a:rPr lang="pt-BR" dirty="0" err="1" smtClean="0"/>
              <a:t>líquor</a:t>
            </a:r>
            <a:r>
              <a:rPr lang="pt-BR" dirty="0" smtClean="0"/>
              <a:t> observadas em T2.</a:t>
            </a:r>
            <a:endParaRPr lang="pt-BR" b="1" dirty="0" smtClean="0">
              <a:solidFill>
                <a:srgbClr val="E4060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971600" y="274638"/>
            <a:ext cx="7416824" cy="1143000"/>
          </a:xfrm>
        </p:spPr>
        <p:txBody>
          <a:bodyPr/>
          <a:lstStyle/>
          <a:p>
            <a:pPr algn="ctr" eaLnBrk="1" hangingPunct="1">
              <a:defRPr/>
            </a:pPr>
            <a:r>
              <a:rPr lang="pt-BR" dirty="0" smtClean="0"/>
              <a:t>Ressonância Magnética</a:t>
            </a:r>
          </a:p>
        </p:txBody>
      </p:sp>
      <p:sp>
        <p:nvSpPr>
          <p:cNvPr id="88067" name="Rectangle 3"/>
          <p:cNvSpPr>
            <a:spLocks noGrp="1" noChangeArrowheads="1"/>
          </p:cNvSpPr>
          <p:nvPr>
            <p:ph idx="1"/>
          </p:nvPr>
        </p:nvSpPr>
        <p:spPr/>
        <p:txBody>
          <a:bodyPr>
            <a:normAutofit/>
          </a:bodyPr>
          <a:lstStyle/>
          <a:p>
            <a:pPr eaLnBrk="1" hangingPunct="1">
              <a:buFont typeface="Wingdings" charset="2"/>
              <a:buNone/>
              <a:defRPr/>
            </a:pPr>
            <a:r>
              <a:rPr lang="pt-BR" b="1" dirty="0" smtClean="0"/>
              <a:t>Contraste - </a:t>
            </a:r>
            <a:r>
              <a:rPr lang="pt-BR" dirty="0" smtClean="0"/>
              <a:t>Maneira de realçar as lesões, e não os tecidos normais, que facilite sua localização, características e diagnóstico diferencial. </a:t>
            </a:r>
          </a:p>
          <a:p>
            <a:pPr eaLnBrk="1" hangingPunct="1">
              <a:buFont typeface="Wingdings" charset="2"/>
              <a:buNone/>
              <a:defRPr/>
            </a:pPr>
            <a:r>
              <a:rPr lang="pt-BR" dirty="0" smtClean="0"/>
              <a:t>Contraste mais usado é </a:t>
            </a:r>
            <a:r>
              <a:rPr lang="pt-BR" dirty="0" err="1" smtClean="0"/>
              <a:t>gadolíneo</a:t>
            </a:r>
            <a:r>
              <a:rPr lang="pt-BR" u="sng" dirty="0" smtClean="0"/>
              <a:t>. </a:t>
            </a:r>
          </a:p>
          <a:p>
            <a:pPr eaLnBrk="1" hangingPunct="1">
              <a:buFont typeface="Wingdings" charset="2"/>
              <a:buNone/>
              <a:defRPr/>
            </a:pPr>
            <a:r>
              <a:rPr lang="pt-BR" dirty="0" smtClean="0"/>
              <a:t>Com o contraste: líquidos/água presentes em tumores, processo inflamatório, etc. aparecem hiperintensos em T1. Não é usado em imagens ponderadas de T2.</a:t>
            </a:r>
            <a:endParaRPr lang="pt-BR" b="1" dirty="0" smtClean="0">
              <a:solidFill>
                <a:srgbClr val="E4060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a:xfrm>
            <a:off x="1043608" y="274638"/>
            <a:ext cx="7211144" cy="1143000"/>
          </a:xfrm>
        </p:spPr>
        <p:txBody>
          <a:bodyPr/>
          <a:lstStyle/>
          <a:p>
            <a:pPr algn="ctr" eaLnBrk="1" hangingPunct="1">
              <a:defRPr/>
            </a:pPr>
            <a:r>
              <a:rPr lang="pt-BR" dirty="0" smtClean="0"/>
              <a:t>Ressonância Magnética em T1</a:t>
            </a:r>
          </a:p>
        </p:txBody>
      </p:sp>
      <p:sp>
        <p:nvSpPr>
          <p:cNvPr id="90119" name="Rectangle 7"/>
          <p:cNvSpPr>
            <a:spLocks noGrp="1" noChangeArrowheads="1"/>
          </p:cNvSpPr>
          <p:nvPr>
            <p:ph type="body" sz="half" idx="2"/>
          </p:nvPr>
        </p:nvSpPr>
        <p:spPr>
          <a:xfrm>
            <a:off x="457200" y="5517232"/>
            <a:ext cx="8229600" cy="608931"/>
          </a:xfrm>
        </p:spPr>
        <p:txBody>
          <a:bodyPr>
            <a:noAutofit/>
          </a:bodyPr>
          <a:lstStyle/>
          <a:p>
            <a:pPr algn="ctr" eaLnBrk="1" hangingPunct="1">
              <a:buFont typeface="Wingdings" charset="2"/>
              <a:buNone/>
              <a:defRPr/>
            </a:pPr>
            <a:r>
              <a:rPr lang="pt-BR" sz="2000" dirty="0" smtClean="0"/>
              <a:t>Estruturas anatômicas</a:t>
            </a:r>
          </a:p>
          <a:p>
            <a:pPr eaLnBrk="1" hangingPunct="1">
              <a:buFont typeface="Wingdings" charset="2"/>
              <a:buNone/>
              <a:defRPr/>
            </a:pPr>
            <a:endParaRPr lang="pt-BR" sz="2000" dirty="0" smtClean="0"/>
          </a:p>
          <a:p>
            <a:pPr eaLnBrk="1" hangingPunct="1">
              <a:buFont typeface="Wingdings" charset="2"/>
              <a:buNone/>
              <a:defRPr/>
            </a:pPr>
            <a:endParaRPr lang="pt-BR" sz="2000" dirty="0" smtClean="0"/>
          </a:p>
          <a:p>
            <a:pPr eaLnBrk="1" hangingPunct="1">
              <a:buFont typeface="Wingdings" charset="2"/>
              <a:buNone/>
              <a:defRPr/>
            </a:pPr>
            <a:r>
              <a:rPr lang="pt-BR" sz="2000" dirty="0" smtClean="0"/>
              <a:t>			</a:t>
            </a:r>
          </a:p>
        </p:txBody>
      </p:sp>
      <p:pic>
        <p:nvPicPr>
          <p:cNvPr id="5" name="Imagem 4" descr="CT DE CRANIO 7- T1.JPG"/>
          <p:cNvPicPr>
            <a:picLocks noChangeAspect="1"/>
          </p:cNvPicPr>
          <p:nvPr/>
        </p:nvPicPr>
        <p:blipFill>
          <a:blip r:embed="rId3" cstate="print"/>
          <a:stretch>
            <a:fillRect/>
          </a:stretch>
        </p:blipFill>
        <p:spPr>
          <a:xfrm>
            <a:off x="2514600" y="1409700"/>
            <a:ext cx="4114800" cy="4038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pPr eaLnBrk="1" hangingPunct="1">
              <a:defRPr/>
            </a:pPr>
            <a:r>
              <a:rPr lang="pt-BR" dirty="0" smtClean="0"/>
              <a:t>Ressonância Magnética em T1</a:t>
            </a:r>
          </a:p>
        </p:txBody>
      </p:sp>
      <p:pic>
        <p:nvPicPr>
          <p:cNvPr id="4" name="Imagem 3" descr="CT DE CRANIO 7 - T1.JPG"/>
          <p:cNvPicPr>
            <a:picLocks noChangeAspect="1"/>
          </p:cNvPicPr>
          <p:nvPr/>
        </p:nvPicPr>
        <p:blipFill>
          <a:blip r:embed="rId3" cstate="print"/>
          <a:stretch>
            <a:fillRect/>
          </a:stretch>
        </p:blipFill>
        <p:spPr>
          <a:xfrm>
            <a:off x="785812" y="1412776"/>
            <a:ext cx="7572375" cy="49053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1475656" y="274638"/>
            <a:ext cx="7211144" cy="1143000"/>
          </a:xfrm>
        </p:spPr>
        <p:txBody>
          <a:bodyPr/>
          <a:lstStyle/>
          <a:p>
            <a:pPr algn="ctr" eaLnBrk="1" hangingPunct="1">
              <a:defRPr/>
            </a:pPr>
            <a:r>
              <a:rPr lang="pt-BR" dirty="0" smtClean="0"/>
              <a:t>Ressonância Magnética em T2</a:t>
            </a:r>
          </a:p>
        </p:txBody>
      </p:sp>
      <p:sp>
        <p:nvSpPr>
          <p:cNvPr id="95239" name="Rectangle 7"/>
          <p:cNvSpPr>
            <a:spLocks noGrp="1" noChangeArrowheads="1"/>
          </p:cNvSpPr>
          <p:nvPr>
            <p:ph type="body" sz="half" idx="2"/>
          </p:nvPr>
        </p:nvSpPr>
        <p:spPr>
          <a:xfrm>
            <a:off x="2123405" y="5373216"/>
            <a:ext cx="4968875" cy="658266"/>
          </a:xfrm>
        </p:spPr>
        <p:txBody>
          <a:bodyPr/>
          <a:lstStyle/>
          <a:p>
            <a:pPr eaLnBrk="1" hangingPunct="1">
              <a:buFont typeface="Wingdings" charset="2"/>
              <a:buNone/>
              <a:defRPr/>
            </a:pPr>
            <a:r>
              <a:rPr lang="pt-BR" sz="2800" dirty="0" smtClean="0"/>
              <a:t>Lesões em situações patológicas</a:t>
            </a:r>
          </a:p>
        </p:txBody>
      </p:sp>
      <p:pic>
        <p:nvPicPr>
          <p:cNvPr id="5" name="Imagem 4" descr="CT DE CRANIO 2.JPG"/>
          <p:cNvPicPr>
            <a:picLocks noChangeAspect="1"/>
          </p:cNvPicPr>
          <p:nvPr/>
        </p:nvPicPr>
        <p:blipFill>
          <a:blip r:embed="rId3" cstate="print"/>
          <a:stretch>
            <a:fillRect/>
          </a:stretch>
        </p:blipFill>
        <p:spPr>
          <a:xfrm>
            <a:off x="2609850" y="1781175"/>
            <a:ext cx="3924300" cy="32956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1043608" y="274638"/>
            <a:ext cx="7488832" cy="1143000"/>
          </a:xfrm>
        </p:spPr>
        <p:txBody>
          <a:bodyPr/>
          <a:lstStyle/>
          <a:p>
            <a:pPr algn="ctr" eaLnBrk="1" hangingPunct="1">
              <a:defRPr/>
            </a:pPr>
            <a:r>
              <a:rPr lang="pt-BR" dirty="0" smtClean="0"/>
              <a:t>Ressonância Magnética em T2</a:t>
            </a:r>
          </a:p>
        </p:txBody>
      </p:sp>
      <p:pic>
        <p:nvPicPr>
          <p:cNvPr id="4" name="Imagem 3" descr="CT DE CRANIO 2 - LARGA -T2.JPG"/>
          <p:cNvPicPr>
            <a:picLocks noChangeAspect="1"/>
          </p:cNvPicPr>
          <p:nvPr/>
        </p:nvPicPr>
        <p:blipFill>
          <a:blip r:embed="rId3" cstate="print"/>
          <a:stretch>
            <a:fillRect/>
          </a:stretch>
        </p:blipFill>
        <p:spPr>
          <a:xfrm>
            <a:off x="723900" y="1961728"/>
            <a:ext cx="7696200" cy="4419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1187624" y="116632"/>
            <a:ext cx="7211144" cy="1143000"/>
          </a:xfrm>
        </p:spPr>
        <p:txBody>
          <a:bodyPr/>
          <a:lstStyle/>
          <a:p>
            <a:pPr algn="ctr" eaLnBrk="1" hangingPunct="1">
              <a:defRPr/>
            </a:pPr>
            <a:r>
              <a:rPr lang="pt-BR" sz="4000" dirty="0" smtClean="0"/>
              <a:t>Ressonância Magnética - FLAIR</a:t>
            </a:r>
          </a:p>
        </p:txBody>
      </p:sp>
      <p:sp>
        <p:nvSpPr>
          <p:cNvPr id="100357" name="Rectangle 5"/>
          <p:cNvSpPr>
            <a:spLocks noGrp="1" noChangeArrowheads="1"/>
          </p:cNvSpPr>
          <p:nvPr>
            <p:ph type="body" sz="half" idx="2"/>
          </p:nvPr>
        </p:nvSpPr>
        <p:spPr>
          <a:xfrm>
            <a:off x="251520" y="5157788"/>
            <a:ext cx="8445822" cy="1511300"/>
          </a:xfrm>
        </p:spPr>
        <p:txBody>
          <a:bodyPr>
            <a:normAutofit/>
          </a:bodyPr>
          <a:lstStyle/>
          <a:p>
            <a:pPr eaLnBrk="1" hangingPunct="1">
              <a:buFont typeface="Wingdings" charset="2"/>
              <a:buNone/>
              <a:defRPr/>
            </a:pPr>
            <a:r>
              <a:rPr lang="pt-BR" sz="2400" dirty="0" smtClean="0"/>
              <a:t>	O sinal do </a:t>
            </a:r>
            <a:r>
              <a:rPr lang="pt-BR" sz="2400" dirty="0" err="1" smtClean="0"/>
              <a:t>líquor</a:t>
            </a:r>
            <a:r>
              <a:rPr lang="pt-BR" sz="2400" dirty="0" smtClean="0"/>
              <a:t> é anulado, assim as lesões parenquimatosas hiperintensas são vistas com mais clareza, pois elas não se confundem com as imagens hiperintensas do </a:t>
            </a:r>
            <a:r>
              <a:rPr lang="pt-BR" sz="2400" dirty="0" err="1" smtClean="0"/>
              <a:t>líquor</a:t>
            </a:r>
            <a:r>
              <a:rPr lang="pt-BR" sz="2400" dirty="0" smtClean="0"/>
              <a:t> observadas.</a:t>
            </a:r>
          </a:p>
        </p:txBody>
      </p:sp>
      <p:pic>
        <p:nvPicPr>
          <p:cNvPr id="5" name="Imagem 4" descr="CT DE CRANIO FLAIR - TRANSVERSAL.JPG"/>
          <p:cNvPicPr>
            <a:picLocks noChangeAspect="1"/>
          </p:cNvPicPr>
          <p:nvPr/>
        </p:nvPicPr>
        <p:blipFill>
          <a:blip r:embed="rId3" cstate="print"/>
          <a:stretch>
            <a:fillRect/>
          </a:stretch>
        </p:blipFill>
        <p:spPr>
          <a:xfrm>
            <a:off x="1690687" y="1412776"/>
            <a:ext cx="5762625" cy="37909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pPr algn="ctr" eaLnBrk="1" hangingPunct="1">
              <a:defRPr/>
            </a:pPr>
            <a:r>
              <a:rPr lang="pt-BR" dirty="0" smtClean="0"/>
              <a:t>RM em T2 x RM FLAIR</a:t>
            </a:r>
          </a:p>
        </p:txBody>
      </p:sp>
      <p:sp>
        <p:nvSpPr>
          <p:cNvPr id="103433" name="Rectangle 9"/>
          <p:cNvSpPr>
            <a:spLocks noGrp="1" noChangeArrowheads="1"/>
          </p:cNvSpPr>
          <p:nvPr>
            <p:ph type="body" sz="half" idx="2"/>
          </p:nvPr>
        </p:nvSpPr>
        <p:spPr>
          <a:xfrm>
            <a:off x="468313" y="6092825"/>
            <a:ext cx="8229600" cy="498475"/>
          </a:xfrm>
        </p:spPr>
        <p:txBody>
          <a:bodyPr/>
          <a:lstStyle/>
          <a:p>
            <a:pPr algn="ctr" eaLnBrk="1" hangingPunct="1">
              <a:lnSpc>
                <a:spcPct val="90000"/>
              </a:lnSpc>
              <a:buFont typeface="Wingdings" charset="2"/>
              <a:buNone/>
              <a:defRPr/>
            </a:pPr>
            <a:r>
              <a:rPr lang="pt-BR" sz="2800" smtClean="0"/>
              <a:t>Observar líquor e sua anulação</a:t>
            </a:r>
          </a:p>
        </p:txBody>
      </p:sp>
      <p:pic>
        <p:nvPicPr>
          <p:cNvPr id="6" name="Imagem 5" descr="RM EM T2.JPG"/>
          <p:cNvPicPr>
            <a:picLocks noChangeAspect="1"/>
          </p:cNvPicPr>
          <p:nvPr/>
        </p:nvPicPr>
        <p:blipFill>
          <a:blip r:embed="rId3" cstate="print"/>
          <a:stretch>
            <a:fillRect/>
          </a:stretch>
        </p:blipFill>
        <p:spPr>
          <a:xfrm>
            <a:off x="899592" y="1412776"/>
            <a:ext cx="3619500" cy="4457700"/>
          </a:xfrm>
          <a:prstGeom prst="rect">
            <a:avLst/>
          </a:prstGeom>
        </p:spPr>
      </p:pic>
      <p:pic>
        <p:nvPicPr>
          <p:cNvPr id="7" name="Imagem 6" descr="RM EM FLAIR.JPG"/>
          <p:cNvPicPr>
            <a:picLocks noChangeAspect="1"/>
          </p:cNvPicPr>
          <p:nvPr/>
        </p:nvPicPr>
        <p:blipFill>
          <a:blip r:embed="rId4" cstate="print"/>
          <a:stretch>
            <a:fillRect/>
          </a:stretch>
        </p:blipFill>
        <p:spPr>
          <a:xfrm>
            <a:off x="4789115" y="1412776"/>
            <a:ext cx="3743325" cy="45529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defRPr/>
            </a:pPr>
            <a:r>
              <a:rPr lang="pt-BR" dirty="0" smtClean="0"/>
              <a:t>Tomografia Computadorizada</a:t>
            </a:r>
          </a:p>
        </p:txBody>
      </p:sp>
      <p:sp>
        <p:nvSpPr>
          <p:cNvPr id="64515" name="Rectangle 3"/>
          <p:cNvSpPr>
            <a:spLocks noGrp="1" noChangeArrowheads="1"/>
          </p:cNvSpPr>
          <p:nvPr>
            <p:ph idx="1"/>
          </p:nvPr>
        </p:nvSpPr>
        <p:spPr/>
        <p:txBody>
          <a:bodyPr>
            <a:normAutofit lnSpcReduction="10000"/>
          </a:bodyPr>
          <a:lstStyle/>
          <a:p>
            <a:pPr eaLnBrk="1" hangingPunct="1">
              <a:buFontTx/>
              <a:buChar char="•"/>
              <a:defRPr/>
            </a:pPr>
            <a:r>
              <a:rPr lang="pt-BR" sz="2400" smtClean="0"/>
              <a:t>Obtida por cortes transversais/axiais ou coronais.</a:t>
            </a:r>
          </a:p>
          <a:p>
            <a:pPr eaLnBrk="1" hangingPunct="1">
              <a:buFontTx/>
              <a:buChar char="•"/>
              <a:defRPr/>
            </a:pPr>
            <a:r>
              <a:rPr lang="pt-BR" sz="2400" smtClean="0"/>
              <a:t>Raios-X         computador. Mesmos princípios do RX; cd tecido absorve uma quant. diferente de radiação – tecidos mais densos (fígado) ou mais pesado (cálcio nos ossos) x tecidos menos densos (pulmão)           traduzidos em escalas de cinza. </a:t>
            </a:r>
          </a:p>
          <a:p>
            <a:pPr eaLnBrk="1" hangingPunct="1">
              <a:buFontTx/>
              <a:buChar char="•"/>
              <a:defRPr/>
            </a:pPr>
            <a:r>
              <a:rPr lang="pt-BR" sz="2400" smtClean="0"/>
              <a:t>Há uma conversão da voltagem em unidades digitais. Variação da escala de -1000 (obj. Não absorveu quase nenhum dos fotons do Rx; se comporta como ar /escuro) a + 1000 HU (obj. Absorveu quase tds os fotons; bem claro).</a:t>
            </a:r>
            <a:r>
              <a:rPr lang="pt-BR" sz="2800" smtClean="0"/>
              <a:t> </a:t>
            </a:r>
          </a:p>
          <a:p>
            <a:pPr eaLnBrk="1" hangingPunct="1">
              <a:buFontTx/>
              <a:buChar char="•"/>
              <a:defRPr/>
            </a:pPr>
            <a:r>
              <a:rPr lang="pt-BR" sz="2800" smtClean="0"/>
              <a:t>Ar = -1000HU	gordura = -120 a -80 HU	água = 0 HU		músc. 50 a 55 HU.</a:t>
            </a:r>
          </a:p>
          <a:p>
            <a:pPr eaLnBrk="1" hangingPunct="1">
              <a:buFontTx/>
              <a:buChar char="•"/>
              <a:defRPr/>
            </a:pPr>
            <a:endParaRPr lang="pt-BR" sz="2800" smtClean="0"/>
          </a:p>
        </p:txBody>
      </p:sp>
      <p:sp>
        <p:nvSpPr>
          <p:cNvPr id="17412" name="AutoShape 4"/>
          <p:cNvSpPr>
            <a:spLocks noChangeArrowheads="1"/>
          </p:cNvSpPr>
          <p:nvPr/>
        </p:nvSpPr>
        <p:spPr bwMode="auto">
          <a:xfrm>
            <a:off x="2987824" y="1916832"/>
            <a:ext cx="360363" cy="269875"/>
          </a:xfrm>
          <a:prstGeom prst="rightArrow">
            <a:avLst>
              <a:gd name="adj1" fmla="val 50000"/>
              <a:gd name="adj2" fmla="val 33382"/>
            </a:avLst>
          </a:prstGeom>
          <a:solidFill>
            <a:schemeClr val="accent1"/>
          </a:solidFill>
          <a:ln w="9525">
            <a:solidFill>
              <a:schemeClr val="tx1"/>
            </a:solidFill>
            <a:miter lim="800000"/>
            <a:headEnd/>
            <a:tailEnd/>
          </a:ln>
        </p:spPr>
        <p:txBody>
          <a:bodyPr wrap="none" anchor="ctr"/>
          <a:lstStyle/>
          <a:p>
            <a:endParaRPr lang="pt-BR"/>
          </a:p>
        </p:txBody>
      </p:sp>
      <p:sp>
        <p:nvSpPr>
          <p:cNvPr id="17413" name="AutoShape 6"/>
          <p:cNvSpPr>
            <a:spLocks noChangeArrowheads="1"/>
          </p:cNvSpPr>
          <p:nvPr/>
        </p:nvSpPr>
        <p:spPr bwMode="auto">
          <a:xfrm>
            <a:off x="7020272" y="2852936"/>
            <a:ext cx="504825" cy="342900"/>
          </a:xfrm>
          <a:prstGeom prst="rightArrow">
            <a:avLst>
              <a:gd name="adj1" fmla="val 50000"/>
              <a:gd name="adj2" fmla="val 36806"/>
            </a:avLst>
          </a:prstGeom>
          <a:solidFill>
            <a:schemeClr val="accent1"/>
          </a:solidFill>
          <a:ln w="9525">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a:xfrm>
            <a:off x="971600" y="274638"/>
            <a:ext cx="7272808" cy="1143000"/>
          </a:xfrm>
        </p:spPr>
        <p:txBody>
          <a:bodyPr>
            <a:normAutofit fontScale="90000"/>
          </a:bodyPr>
          <a:lstStyle/>
          <a:p>
            <a:pPr algn="ctr" eaLnBrk="1" hangingPunct="1">
              <a:defRPr/>
            </a:pPr>
            <a:r>
              <a:rPr lang="pt-BR" sz="4000" dirty="0" smtClean="0"/>
              <a:t>Semiologia em neurorradiologia  efeito expansivo x efeito retrátil</a:t>
            </a:r>
          </a:p>
        </p:txBody>
      </p:sp>
      <p:sp>
        <p:nvSpPr>
          <p:cNvPr id="108547" name="Rectangle 3"/>
          <p:cNvSpPr>
            <a:spLocks noGrp="1" noChangeArrowheads="1"/>
          </p:cNvSpPr>
          <p:nvPr>
            <p:ph idx="1"/>
          </p:nvPr>
        </p:nvSpPr>
        <p:spPr>
          <a:xfrm>
            <a:off x="251520" y="1628775"/>
            <a:ext cx="8446393" cy="4525963"/>
          </a:xfrm>
        </p:spPr>
        <p:txBody>
          <a:bodyPr>
            <a:normAutofit/>
          </a:bodyPr>
          <a:lstStyle/>
          <a:p>
            <a:pPr eaLnBrk="1" hangingPunct="1">
              <a:buFont typeface="Wingdings" charset="2"/>
              <a:buNone/>
              <a:defRPr/>
            </a:pPr>
            <a:r>
              <a:rPr lang="pt-BR" dirty="0" smtClean="0"/>
              <a:t>	Caixa craniana com espaço limitado – único espaço disponível = ocupado pelos líquidos (sulcos, cisternas e ventrículos).</a:t>
            </a:r>
          </a:p>
          <a:p>
            <a:pPr eaLnBrk="1" hangingPunct="1">
              <a:buFont typeface="Wingdings" charset="2"/>
              <a:buNone/>
              <a:defRPr/>
            </a:pPr>
            <a:r>
              <a:rPr lang="pt-BR" dirty="0" smtClean="0"/>
              <a:t>	Obliteração desses espaços: tumores, abscessos, hematomas       </a:t>
            </a:r>
            <a:r>
              <a:rPr lang="pt-BR" dirty="0" smtClean="0">
                <a:solidFill>
                  <a:srgbClr val="E40606"/>
                </a:solidFill>
              </a:rPr>
              <a:t>efeito expansivo ou de massa.</a:t>
            </a:r>
          </a:p>
          <a:p>
            <a:pPr eaLnBrk="1" hangingPunct="1">
              <a:buFont typeface="Wingdings" charset="2"/>
              <a:buNone/>
              <a:defRPr/>
            </a:pPr>
            <a:r>
              <a:rPr lang="pt-BR" dirty="0" smtClean="0"/>
              <a:t>	Perda de volume encefálico: cicatrização/gliose – espaços líquidos se dilatam junto com a lesão </a:t>
            </a:r>
          </a:p>
          <a:p>
            <a:pPr eaLnBrk="1" hangingPunct="1">
              <a:buFont typeface="Wingdings" charset="2"/>
              <a:buNone/>
              <a:defRPr/>
            </a:pPr>
            <a:r>
              <a:rPr lang="pt-BR" dirty="0" smtClean="0"/>
              <a:t>         </a:t>
            </a:r>
            <a:r>
              <a:rPr lang="pt-BR" dirty="0" smtClean="0">
                <a:solidFill>
                  <a:srgbClr val="E40606"/>
                </a:solidFill>
              </a:rPr>
              <a:t>efeito retrátil.</a:t>
            </a:r>
          </a:p>
        </p:txBody>
      </p:sp>
      <p:sp>
        <p:nvSpPr>
          <p:cNvPr id="36868" name="AutoShape 4"/>
          <p:cNvSpPr>
            <a:spLocks noChangeArrowheads="1"/>
          </p:cNvSpPr>
          <p:nvPr/>
        </p:nvSpPr>
        <p:spPr bwMode="auto">
          <a:xfrm>
            <a:off x="2771800" y="3878188"/>
            <a:ext cx="504825" cy="342900"/>
          </a:xfrm>
          <a:prstGeom prst="rightArrow">
            <a:avLst>
              <a:gd name="adj1" fmla="val 50000"/>
              <a:gd name="adj2" fmla="val 36806"/>
            </a:avLst>
          </a:prstGeom>
          <a:solidFill>
            <a:schemeClr val="accent1"/>
          </a:solidFill>
          <a:ln w="9525">
            <a:solidFill>
              <a:schemeClr val="tx1"/>
            </a:solidFill>
            <a:miter lim="800000"/>
            <a:headEnd/>
            <a:tailEnd/>
          </a:ln>
        </p:spPr>
        <p:txBody>
          <a:bodyPr wrap="none" anchor="ctr"/>
          <a:lstStyle/>
          <a:p>
            <a:endParaRPr lang="pt-BR"/>
          </a:p>
        </p:txBody>
      </p:sp>
      <p:sp>
        <p:nvSpPr>
          <p:cNvPr id="36869" name="AutoShape 5"/>
          <p:cNvSpPr>
            <a:spLocks noChangeArrowheads="1"/>
          </p:cNvSpPr>
          <p:nvPr/>
        </p:nvSpPr>
        <p:spPr bwMode="auto">
          <a:xfrm>
            <a:off x="827584" y="5463381"/>
            <a:ext cx="503237" cy="269875"/>
          </a:xfrm>
          <a:prstGeom prst="rightArrow">
            <a:avLst>
              <a:gd name="adj1" fmla="val 50000"/>
              <a:gd name="adj2" fmla="val 46618"/>
            </a:avLst>
          </a:prstGeom>
          <a:solidFill>
            <a:schemeClr val="accent1"/>
          </a:solidFill>
          <a:ln w="9525">
            <a:solidFill>
              <a:schemeClr val="tx1"/>
            </a:solidFill>
            <a:miter lim="800000"/>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algn="ctr" eaLnBrk="1" hangingPunct="1">
              <a:defRPr/>
            </a:pPr>
            <a:r>
              <a:rPr lang="pt-BR" dirty="0" smtClean="0"/>
              <a:t>Semiologia em neurorradiologia</a:t>
            </a:r>
          </a:p>
        </p:txBody>
      </p:sp>
      <p:pic>
        <p:nvPicPr>
          <p:cNvPr id="5" name="Imagem 4" descr="RM T1- EXPANSÃO X RETRAÇÃO.JPG"/>
          <p:cNvPicPr>
            <a:picLocks noChangeAspect="1"/>
          </p:cNvPicPr>
          <p:nvPr/>
        </p:nvPicPr>
        <p:blipFill>
          <a:blip r:embed="rId3" cstate="print"/>
          <a:stretch>
            <a:fillRect/>
          </a:stretch>
        </p:blipFill>
        <p:spPr>
          <a:xfrm>
            <a:off x="1547664" y="1700808"/>
            <a:ext cx="6153150" cy="43719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a:xfrm>
            <a:off x="468313" y="260350"/>
            <a:ext cx="8229600" cy="1143000"/>
          </a:xfrm>
        </p:spPr>
        <p:txBody>
          <a:bodyPr/>
          <a:lstStyle/>
          <a:p>
            <a:pPr algn="ctr" eaLnBrk="1" hangingPunct="1">
              <a:defRPr/>
            </a:pPr>
            <a:r>
              <a:rPr lang="pt-BR" dirty="0" smtClean="0"/>
              <a:t>Semiologia em neurorradiologia</a:t>
            </a:r>
          </a:p>
        </p:txBody>
      </p:sp>
      <p:sp>
        <p:nvSpPr>
          <p:cNvPr id="118787" name="Rectangle 3"/>
          <p:cNvSpPr>
            <a:spLocks noGrp="1" noChangeArrowheads="1"/>
          </p:cNvSpPr>
          <p:nvPr>
            <p:ph type="body" sz="half" idx="1"/>
          </p:nvPr>
        </p:nvSpPr>
        <p:spPr>
          <a:xfrm>
            <a:off x="468313" y="1628775"/>
            <a:ext cx="4038600" cy="4525963"/>
          </a:xfrm>
        </p:spPr>
        <p:txBody>
          <a:bodyPr>
            <a:normAutofit lnSpcReduction="10000"/>
          </a:bodyPr>
          <a:lstStyle/>
          <a:p>
            <a:pPr eaLnBrk="1" hangingPunct="1">
              <a:lnSpc>
                <a:spcPct val="80000"/>
              </a:lnSpc>
              <a:buFont typeface="Wingdings" charset="2"/>
              <a:buNone/>
              <a:defRPr/>
            </a:pPr>
            <a:r>
              <a:rPr lang="pt-BR" sz="2400" dirty="0" smtClean="0"/>
              <a:t>	Se lesão continuar crescendo          </a:t>
            </a:r>
            <a:r>
              <a:rPr lang="pt-BR" sz="2400" dirty="0" err="1" smtClean="0"/>
              <a:t>herniação</a:t>
            </a:r>
            <a:r>
              <a:rPr lang="pt-BR" sz="2400" dirty="0" smtClean="0"/>
              <a:t> do SNC com o compartimento vizinho:</a:t>
            </a:r>
          </a:p>
          <a:p>
            <a:pPr eaLnBrk="1" hangingPunct="1">
              <a:lnSpc>
                <a:spcPct val="80000"/>
              </a:lnSpc>
              <a:buFontTx/>
              <a:buChar char="•"/>
              <a:defRPr/>
            </a:pPr>
            <a:r>
              <a:rPr lang="pt-BR" sz="2400" dirty="0" smtClean="0"/>
              <a:t>Forame magno: hérnia de amígdalas (e)</a:t>
            </a:r>
          </a:p>
          <a:p>
            <a:pPr eaLnBrk="1" hangingPunct="1">
              <a:lnSpc>
                <a:spcPct val="80000"/>
              </a:lnSpc>
              <a:buFontTx/>
              <a:buChar char="•"/>
              <a:defRPr/>
            </a:pPr>
            <a:r>
              <a:rPr lang="pt-BR" sz="2400" dirty="0" smtClean="0"/>
              <a:t>Subdivisão das meninges: hérnia </a:t>
            </a:r>
            <a:r>
              <a:rPr lang="pt-BR" sz="2400" dirty="0" err="1" smtClean="0"/>
              <a:t>subfalcina</a:t>
            </a:r>
            <a:r>
              <a:rPr lang="pt-BR" sz="2400" dirty="0" smtClean="0"/>
              <a:t>/desvio de linha média (a)</a:t>
            </a:r>
          </a:p>
          <a:p>
            <a:pPr eaLnBrk="1" hangingPunct="1">
              <a:lnSpc>
                <a:spcPct val="80000"/>
              </a:lnSpc>
              <a:buFontTx/>
              <a:buChar char="•"/>
              <a:defRPr/>
            </a:pPr>
            <a:r>
              <a:rPr lang="pt-BR" sz="2400" dirty="0" err="1" smtClean="0"/>
              <a:t>Tentório</a:t>
            </a:r>
            <a:r>
              <a:rPr lang="pt-BR" sz="2400" dirty="0" smtClean="0"/>
              <a:t>: hérnia de </a:t>
            </a:r>
            <a:r>
              <a:rPr lang="pt-BR" sz="2400" dirty="0" err="1" smtClean="0"/>
              <a:t>uncus</a:t>
            </a:r>
            <a:r>
              <a:rPr lang="pt-BR" sz="2400" dirty="0" smtClean="0"/>
              <a:t> (b)</a:t>
            </a:r>
          </a:p>
          <a:p>
            <a:pPr eaLnBrk="1" hangingPunct="1">
              <a:lnSpc>
                <a:spcPct val="80000"/>
              </a:lnSpc>
              <a:buFontTx/>
              <a:buNone/>
              <a:defRPr/>
            </a:pPr>
            <a:r>
              <a:rPr lang="pt-BR" sz="2400" b="1" dirty="0" smtClean="0">
                <a:solidFill>
                  <a:srgbClr val="E40606"/>
                </a:solidFill>
              </a:rPr>
              <a:t>	Importância de identificação:</a:t>
            </a:r>
            <a:r>
              <a:rPr lang="pt-BR" sz="2400" dirty="0" smtClean="0"/>
              <a:t> aumento da PIC, aumenta </a:t>
            </a:r>
            <a:r>
              <a:rPr lang="pt-BR" sz="2400" dirty="0" err="1" smtClean="0"/>
              <a:t>herniação</a:t>
            </a:r>
            <a:r>
              <a:rPr lang="pt-BR" sz="2400" dirty="0" smtClean="0"/>
              <a:t>, déficit da irrigação cerebral e morte.</a:t>
            </a:r>
          </a:p>
          <a:p>
            <a:pPr eaLnBrk="1" hangingPunct="1">
              <a:lnSpc>
                <a:spcPct val="80000"/>
              </a:lnSpc>
              <a:buFontTx/>
              <a:buNone/>
              <a:defRPr/>
            </a:pPr>
            <a:endParaRPr lang="pt-BR" sz="2400" dirty="0" smtClean="0"/>
          </a:p>
        </p:txBody>
      </p:sp>
      <p:sp>
        <p:nvSpPr>
          <p:cNvPr id="38916" name="AutoShape 4"/>
          <p:cNvSpPr>
            <a:spLocks noChangeArrowheads="1"/>
          </p:cNvSpPr>
          <p:nvPr/>
        </p:nvSpPr>
        <p:spPr bwMode="auto">
          <a:xfrm>
            <a:off x="2339752" y="1916832"/>
            <a:ext cx="576262" cy="271462"/>
          </a:xfrm>
          <a:prstGeom prst="rightArrow">
            <a:avLst>
              <a:gd name="adj1" fmla="val 50000"/>
              <a:gd name="adj2" fmla="val 53070"/>
            </a:avLst>
          </a:prstGeom>
          <a:solidFill>
            <a:schemeClr val="accent1"/>
          </a:solidFill>
          <a:ln w="9525">
            <a:solidFill>
              <a:schemeClr val="tx1"/>
            </a:solidFill>
            <a:miter lim="800000"/>
            <a:headEnd/>
            <a:tailEnd/>
          </a:ln>
        </p:spPr>
        <p:txBody>
          <a:bodyPr wrap="none" anchor="ctr"/>
          <a:lstStyle/>
          <a:p>
            <a:endParaRPr lang="pt-BR"/>
          </a:p>
        </p:txBody>
      </p:sp>
      <p:pic>
        <p:nvPicPr>
          <p:cNvPr id="7" name="Espaço Reservado para Conteúdo 6" descr="FIGURA 2- HERNIA.jpg"/>
          <p:cNvPicPr>
            <a:picLocks noGrp="1" noChangeAspect="1"/>
          </p:cNvPicPr>
          <p:nvPr>
            <p:ph sz="half" idx="2"/>
          </p:nvPr>
        </p:nvPicPr>
        <p:blipFill>
          <a:blip r:embed="rId3" cstate="print"/>
          <a:stretch>
            <a:fillRect/>
          </a:stretch>
        </p:blipFill>
        <p:spPr>
          <a:xfrm>
            <a:off x="4759913" y="1600200"/>
            <a:ext cx="3815174"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899592" y="341784"/>
            <a:ext cx="7498080" cy="1143000"/>
          </a:xfrm>
        </p:spPr>
        <p:txBody>
          <a:bodyPr/>
          <a:lstStyle/>
          <a:p>
            <a:pPr algn="ctr" eaLnBrk="1" hangingPunct="1">
              <a:defRPr/>
            </a:pPr>
            <a:r>
              <a:rPr lang="pt-BR" dirty="0" smtClean="0"/>
              <a:t>Semiologia em neurorradiologia</a:t>
            </a:r>
          </a:p>
        </p:txBody>
      </p:sp>
      <p:pic>
        <p:nvPicPr>
          <p:cNvPr id="4" name="Imagem 3" descr="HERNIAS.jpg"/>
          <p:cNvPicPr>
            <a:picLocks noChangeAspect="1"/>
          </p:cNvPicPr>
          <p:nvPr/>
        </p:nvPicPr>
        <p:blipFill>
          <a:blip r:embed="rId3" cstate="print"/>
          <a:stretch>
            <a:fillRect/>
          </a:stretch>
        </p:blipFill>
        <p:spPr>
          <a:xfrm>
            <a:off x="755576" y="1961728"/>
            <a:ext cx="7764780" cy="4419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827584" y="274638"/>
            <a:ext cx="7498080" cy="1143000"/>
          </a:xfrm>
        </p:spPr>
        <p:txBody>
          <a:bodyPr/>
          <a:lstStyle/>
          <a:p>
            <a:pPr algn="ctr" eaLnBrk="1" hangingPunct="1">
              <a:defRPr/>
            </a:pPr>
            <a:r>
              <a:rPr lang="pt-BR" dirty="0" smtClean="0"/>
              <a:t>Semiologia em neurorradiologia</a:t>
            </a:r>
          </a:p>
        </p:txBody>
      </p:sp>
      <p:sp>
        <p:nvSpPr>
          <p:cNvPr id="112643" name="Rectangle 3"/>
          <p:cNvSpPr>
            <a:spLocks noGrp="1" noChangeArrowheads="1"/>
          </p:cNvSpPr>
          <p:nvPr>
            <p:ph idx="1"/>
          </p:nvPr>
        </p:nvSpPr>
        <p:spPr>
          <a:xfrm>
            <a:off x="899592" y="1268760"/>
            <a:ext cx="7498080" cy="2125216"/>
          </a:xfrm>
        </p:spPr>
        <p:txBody>
          <a:bodyPr/>
          <a:lstStyle/>
          <a:p>
            <a:pPr eaLnBrk="1" hangingPunct="1">
              <a:buFont typeface="Wingdings" charset="2"/>
              <a:buNone/>
              <a:defRPr/>
            </a:pPr>
            <a:r>
              <a:rPr lang="pt-BR" sz="2400" dirty="0" smtClean="0"/>
              <a:t>Diversos mecanismos podem levar a quebra da barreira </a:t>
            </a:r>
            <a:r>
              <a:rPr lang="pt-BR" sz="2400" dirty="0" err="1" smtClean="0"/>
              <a:t>hematoencefálica</a:t>
            </a:r>
            <a:r>
              <a:rPr lang="pt-BR" sz="2400" dirty="0" smtClean="0"/>
              <a:t>, permitindo passagem de líquido para extravascular.</a:t>
            </a:r>
          </a:p>
          <a:p>
            <a:pPr eaLnBrk="1" hangingPunct="1">
              <a:buFont typeface="Wingdings" charset="2"/>
              <a:buNone/>
              <a:defRPr/>
            </a:pPr>
            <a:r>
              <a:rPr lang="pt-BR" sz="2400" dirty="0" smtClean="0"/>
              <a:t>Quebra da barreira HE              </a:t>
            </a:r>
            <a:r>
              <a:rPr lang="pt-BR" sz="2400" dirty="0" smtClean="0">
                <a:solidFill>
                  <a:srgbClr val="E40606"/>
                </a:solidFill>
              </a:rPr>
              <a:t>edema vasogênico e impregnação pelos meios de contraste.</a:t>
            </a:r>
          </a:p>
        </p:txBody>
      </p:sp>
      <p:sp>
        <p:nvSpPr>
          <p:cNvPr id="40964" name="AutoShape 4"/>
          <p:cNvSpPr>
            <a:spLocks noChangeArrowheads="1"/>
          </p:cNvSpPr>
          <p:nvPr/>
        </p:nvSpPr>
        <p:spPr bwMode="auto">
          <a:xfrm>
            <a:off x="4283968" y="2511623"/>
            <a:ext cx="576064" cy="341313"/>
          </a:xfrm>
          <a:prstGeom prst="rightArrow">
            <a:avLst>
              <a:gd name="adj1" fmla="val 50000"/>
              <a:gd name="adj2" fmla="val 31628"/>
            </a:avLst>
          </a:prstGeom>
          <a:solidFill>
            <a:schemeClr val="accent1"/>
          </a:solidFill>
          <a:ln w="9525">
            <a:solidFill>
              <a:schemeClr val="tx1"/>
            </a:solidFill>
            <a:miter lim="800000"/>
            <a:headEnd/>
            <a:tailEnd/>
          </a:ln>
        </p:spPr>
        <p:txBody>
          <a:bodyPr wrap="none" anchor="ctr"/>
          <a:lstStyle/>
          <a:p>
            <a:endParaRPr lang="pt-BR"/>
          </a:p>
        </p:txBody>
      </p:sp>
      <p:pic>
        <p:nvPicPr>
          <p:cNvPr id="6" name="Imagem 5" descr="QUEBRA DE BARREIRA HEMATOENCEFÁLICA.jpg"/>
          <p:cNvPicPr>
            <a:picLocks noChangeAspect="1"/>
          </p:cNvPicPr>
          <p:nvPr/>
        </p:nvPicPr>
        <p:blipFill>
          <a:blip r:embed="rId3" cstate="print"/>
          <a:stretch>
            <a:fillRect/>
          </a:stretch>
        </p:blipFill>
        <p:spPr>
          <a:xfrm>
            <a:off x="1187624" y="3442288"/>
            <a:ext cx="7065264" cy="33710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274638"/>
            <a:ext cx="7416824" cy="1143000"/>
          </a:xfrm>
        </p:spPr>
        <p:txBody>
          <a:bodyPr/>
          <a:lstStyle/>
          <a:p>
            <a:pPr algn="ctr"/>
            <a:r>
              <a:rPr lang="pt-BR" dirty="0" smtClean="0"/>
              <a:t>Indicações da CT </a:t>
            </a:r>
            <a:endParaRPr lang="pt-BR" dirty="0"/>
          </a:p>
        </p:txBody>
      </p:sp>
      <p:sp>
        <p:nvSpPr>
          <p:cNvPr id="3" name="Espaço Reservado para Conteúdo 2"/>
          <p:cNvSpPr>
            <a:spLocks noGrp="1"/>
          </p:cNvSpPr>
          <p:nvPr>
            <p:ph idx="1"/>
          </p:nvPr>
        </p:nvSpPr>
        <p:spPr>
          <a:xfrm>
            <a:off x="1043608" y="1447800"/>
            <a:ext cx="7498080" cy="4800600"/>
          </a:xfrm>
        </p:spPr>
        <p:txBody>
          <a:bodyPr>
            <a:normAutofit fontScale="92500" lnSpcReduction="20000"/>
          </a:bodyPr>
          <a:lstStyle/>
          <a:p>
            <a:pPr>
              <a:buNone/>
            </a:pPr>
            <a:r>
              <a:rPr lang="pt-BR" dirty="0" smtClean="0"/>
              <a:t>	De maneira geral, a TC tem sido utilizada porque apresenta como vantagens:</a:t>
            </a:r>
          </a:p>
          <a:p>
            <a:r>
              <a:rPr lang="pt-BR" dirty="0"/>
              <a:t>m</a:t>
            </a:r>
            <a:r>
              <a:rPr lang="pt-BR" dirty="0" smtClean="0"/>
              <a:t>enor tempo de execução de exames;</a:t>
            </a:r>
          </a:p>
          <a:p>
            <a:r>
              <a:rPr lang="pt-BR" dirty="0"/>
              <a:t>m</a:t>
            </a:r>
            <a:r>
              <a:rPr lang="pt-BR" dirty="0" smtClean="0"/>
              <a:t>aior disponibilidade nos diversos centros diagnósticos;</a:t>
            </a:r>
          </a:p>
          <a:p>
            <a:r>
              <a:rPr lang="pt-BR" dirty="0"/>
              <a:t>m</a:t>
            </a:r>
            <a:r>
              <a:rPr lang="pt-BR" dirty="0" smtClean="0"/>
              <a:t>enor custo quando comparado à RM;</a:t>
            </a:r>
          </a:p>
          <a:p>
            <a:r>
              <a:rPr lang="pt-BR" dirty="0"/>
              <a:t>p</a:t>
            </a:r>
            <a:r>
              <a:rPr lang="pt-BR" dirty="0" smtClean="0"/>
              <a:t>ossibilidade de reconstruções multiplanares e tridimensionais;</a:t>
            </a:r>
          </a:p>
          <a:p>
            <a:r>
              <a:rPr lang="pt-BR" dirty="0"/>
              <a:t>f</a:t>
            </a:r>
            <a:r>
              <a:rPr lang="pt-BR" dirty="0" smtClean="0"/>
              <a:t>acilidade no estudo de lesões de forma dinâmica, com o uso do meio de contraste iodado endovenoso.</a:t>
            </a:r>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74638"/>
            <a:ext cx="7498080" cy="1143000"/>
          </a:xfrm>
        </p:spPr>
        <p:txBody>
          <a:bodyPr/>
          <a:lstStyle/>
          <a:p>
            <a:pPr algn="ctr"/>
            <a:r>
              <a:rPr lang="pt-BR" dirty="0" smtClean="0"/>
              <a:t>Indicações da RM</a:t>
            </a:r>
            <a:endParaRPr lang="pt-BR" dirty="0"/>
          </a:p>
        </p:txBody>
      </p:sp>
      <p:sp>
        <p:nvSpPr>
          <p:cNvPr id="3" name="Espaço Reservado para Conteúdo 2"/>
          <p:cNvSpPr>
            <a:spLocks noGrp="1"/>
          </p:cNvSpPr>
          <p:nvPr>
            <p:ph idx="1"/>
          </p:nvPr>
        </p:nvSpPr>
        <p:spPr>
          <a:xfrm>
            <a:off x="878904" y="1268760"/>
            <a:ext cx="8229600" cy="5184576"/>
          </a:xfrm>
        </p:spPr>
        <p:txBody>
          <a:bodyPr>
            <a:noAutofit/>
          </a:bodyPr>
          <a:lstStyle/>
          <a:p>
            <a:pPr>
              <a:buNone/>
            </a:pPr>
            <a:r>
              <a:rPr lang="pt-BR" sz="2000" dirty="0" smtClean="0"/>
              <a:t>A </a:t>
            </a:r>
            <a:r>
              <a:rPr lang="pt-BR" sz="2000" b="1" dirty="0" smtClean="0"/>
              <a:t>RM</a:t>
            </a:r>
            <a:r>
              <a:rPr lang="pt-BR" sz="2000" dirty="0" smtClean="0"/>
              <a:t> tem sido cada vez mais solicitada em virtude de:</a:t>
            </a:r>
          </a:p>
          <a:p>
            <a:r>
              <a:rPr lang="pt-BR" sz="2000" dirty="0"/>
              <a:t>n</a:t>
            </a:r>
            <a:r>
              <a:rPr lang="pt-BR" sz="2000" dirty="0" smtClean="0"/>
              <a:t>ão utilizar radiação ionizante;</a:t>
            </a:r>
          </a:p>
          <a:p>
            <a:r>
              <a:rPr lang="pt-BR" sz="2000" dirty="0"/>
              <a:t>o</a:t>
            </a:r>
            <a:r>
              <a:rPr lang="pt-BR" sz="2000" dirty="0" smtClean="0"/>
              <a:t>ferecer inúmeros planos de corte;</a:t>
            </a:r>
          </a:p>
          <a:p>
            <a:r>
              <a:rPr lang="pt-BR" sz="2000" dirty="0"/>
              <a:t>t</a:t>
            </a:r>
            <a:r>
              <a:rPr lang="pt-BR" sz="2000" dirty="0" smtClean="0"/>
              <a:t>er a habilidade de caracterizar tipos específicos de tecido baseados na intensidade de sinal, diferenciado diversas patologias;</a:t>
            </a:r>
          </a:p>
          <a:p>
            <a:r>
              <a:rPr lang="pt-BR" sz="2000" dirty="0" smtClean="0"/>
              <a:t>oferecer melhor contraste entre os tecidos e detalhes anatômicos;</a:t>
            </a:r>
          </a:p>
          <a:p>
            <a:r>
              <a:rPr lang="pt-BR" sz="2000" dirty="0"/>
              <a:t>a</a:t>
            </a:r>
            <a:r>
              <a:rPr lang="pt-BR" sz="2000" dirty="0" smtClean="0"/>
              <a:t>mpliar as possibilidades de detecção de alterações patológicas súbitas;</a:t>
            </a:r>
          </a:p>
          <a:p>
            <a:r>
              <a:rPr lang="pt-BR" sz="2000" dirty="0"/>
              <a:t>p</a:t>
            </a:r>
            <a:r>
              <a:rPr lang="pt-BR" sz="2000" dirty="0" smtClean="0"/>
              <a:t>ossibilitar o estudo de lesões de forma dinâmica, com o uso de contraste paramagnético que praticamente não provoca reações adversas;</a:t>
            </a:r>
          </a:p>
          <a:p>
            <a:r>
              <a:rPr lang="pt-BR" sz="2000" dirty="0"/>
              <a:t>g</a:t>
            </a:r>
            <a:r>
              <a:rPr lang="pt-BR" sz="2000" dirty="0" smtClean="0"/>
              <a:t>arantir boa resolução espacial nos estudos vasculares sem e com contraste endovenoso;</a:t>
            </a:r>
          </a:p>
          <a:p>
            <a:r>
              <a:rPr lang="pt-BR" sz="2000" dirty="0"/>
              <a:t>a</a:t>
            </a:r>
            <a:r>
              <a:rPr lang="pt-BR" sz="2000" dirty="0" smtClean="0"/>
              <a:t>presentar boa sensibilidade na diferenciação dos componentes de partes moles;</a:t>
            </a:r>
          </a:p>
          <a:p>
            <a:r>
              <a:rPr lang="pt-BR" sz="2000" dirty="0"/>
              <a:t>p</a:t>
            </a:r>
            <a:r>
              <a:rPr lang="pt-BR" sz="2000" dirty="0" smtClean="0"/>
              <a:t>ermitir avaliação funcional de determinadas patologias.</a:t>
            </a:r>
            <a:endParaRPr lang="pt-B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74638"/>
            <a:ext cx="7498080" cy="1143000"/>
          </a:xfrm>
        </p:spPr>
        <p:txBody>
          <a:bodyPr/>
          <a:lstStyle/>
          <a:p>
            <a:pPr algn="ctr"/>
            <a:r>
              <a:rPr lang="pt-BR" dirty="0" smtClean="0"/>
              <a:t>Desvantagens da CT e RM</a:t>
            </a:r>
            <a:endParaRPr lang="pt-BR" dirty="0"/>
          </a:p>
        </p:txBody>
      </p:sp>
      <p:sp>
        <p:nvSpPr>
          <p:cNvPr id="3" name="Espaço Reservado para Conteúdo 2"/>
          <p:cNvSpPr>
            <a:spLocks noGrp="1"/>
          </p:cNvSpPr>
          <p:nvPr>
            <p:ph idx="1"/>
          </p:nvPr>
        </p:nvSpPr>
        <p:spPr>
          <a:xfrm>
            <a:off x="971600" y="1447800"/>
            <a:ext cx="7498080" cy="4800600"/>
          </a:xfrm>
        </p:spPr>
        <p:txBody>
          <a:bodyPr>
            <a:normAutofit fontScale="92500" lnSpcReduction="10000"/>
          </a:bodyPr>
          <a:lstStyle/>
          <a:p>
            <a:r>
              <a:rPr lang="pt-BR" dirty="0" smtClean="0"/>
              <a:t>Como desvantagens, a TC utiliza radiação ionizante, não estando formalmente indicada em pacientes com história alérgica ao meio do contraste iodado, em pacientes extremamente obesos e gestantes.</a:t>
            </a:r>
          </a:p>
          <a:p>
            <a:r>
              <a:rPr lang="pt-BR" dirty="0" smtClean="0"/>
              <a:t>A RM apresenta um tempo longo de execução dos exames e está contraindicada em pacientes com marca-passo cardíaco, implantes cocleares, determinados clipes ou molas aneurismáticas, fragmentos metálicos intraorbitários e algumas próteses penianas.</a:t>
            </a: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74638"/>
            <a:ext cx="8034096" cy="1143000"/>
          </a:xfrm>
        </p:spPr>
        <p:txBody>
          <a:bodyPr/>
          <a:lstStyle/>
          <a:p>
            <a:pPr algn="ctr"/>
            <a:r>
              <a:rPr lang="pt-BR" dirty="0" smtClean="0"/>
              <a:t>Indicações específicas</a:t>
            </a:r>
            <a:endParaRPr lang="pt-BR" dirty="0"/>
          </a:p>
        </p:txBody>
      </p:sp>
      <p:sp>
        <p:nvSpPr>
          <p:cNvPr id="3" name="Espaço Reservado para Conteúdo 2"/>
          <p:cNvSpPr>
            <a:spLocks noGrp="1"/>
          </p:cNvSpPr>
          <p:nvPr>
            <p:ph idx="1"/>
          </p:nvPr>
        </p:nvSpPr>
        <p:spPr>
          <a:xfrm>
            <a:off x="899592" y="1447800"/>
            <a:ext cx="7498080" cy="4800600"/>
          </a:xfrm>
        </p:spPr>
        <p:txBody>
          <a:bodyPr>
            <a:normAutofit fontScale="77500" lnSpcReduction="20000"/>
          </a:bodyPr>
          <a:lstStyle/>
          <a:p>
            <a:r>
              <a:rPr lang="pt-BR" dirty="0" smtClean="0"/>
              <a:t>O que tem se observado corretamente é que em muitos casos a TC precede o exame de RM, pela vantagens citadas, sendo a RM melhor interpretada como método complementar à TC, em casos mais específicos, quando o diagnóstico diferencial não pode ser esclarecido apenas pela TC.</a:t>
            </a:r>
          </a:p>
          <a:p>
            <a:r>
              <a:rPr lang="pt-BR" dirty="0" smtClean="0"/>
              <a:t>Por outro lado, em determinadas situações o diagnóstico poderia ser abreviado diante de um único exame de RM, sem a necessidade de TC prévia (lesões cérebro-espinhais e </a:t>
            </a:r>
            <a:r>
              <a:rPr lang="pt-BR" dirty="0" err="1" smtClean="0"/>
              <a:t>osteomusculares</a:t>
            </a:r>
            <a:r>
              <a:rPr lang="pt-BR" dirty="0" smtClean="0"/>
              <a:t>).</a:t>
            </a:r>
          </a:p>
          <a:p>
            <a:r>
              <a:rPr lang="pt-BR" dirty="0" smtClean="0"/>
              <a:t>AVE: TC – verificar presença de hemorragia; RM – evidencia a lesão e sua extensão precocemente, sendo útil na caracterização de AIT ou AVE de tronco cerebral.</a:t>
            </a:r>
            <a:endParaRPr lang="pt-B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27384"/>
            <a:ext cx="7498080" cy="1143000"/>
          </a:xfrm>
        </p:spPr>
        <p:txBody>
          <a:bodyPr/>
          <a:lstStyle/>
          <a:p>
            <a:pPr algn="ctr"/>
            <a:r>
              <a:rPr lang="pt-BR" dirty="0" smtClean="0"/>
              <a:t> Imagem no AVE</a:t>
            </a:r>
            <a:endParaRPr lang="pt-BR" dirty="0"/>
          </a:p>
        </p:txBody>
      </p:sp>
      <p:sp>
        <p:nvSpPr>
          <p:cNvPr id="3" name="Espaço Reservado para Conteúdo 2"/>
          <p:cNvSpPr>
            <a:spLocks noGrp="1"/>
          </p:cNvSpPr>
          <p:nvPr>
            <p:ph idx="1"/>
          </p:nvPr>
        </p:nvSpPr>
        <p:spPr>
          <a:xfrm>
            <a:off x="878904" y="980728"/>
            <a:ext cx="8229600" cy="5760640"/>
          </a:xfrm>
        </p:spPr>
        <p:txBody>
          <a:bodyPr>
            <a:noAutofit/>
          </a:bodyPr>
          <a:lstStyle/>
          <a:p>
            <a:r>
              <a:rPr lang="pt-BR" sz="2200" dirty="0" smtClean="0"/>
              <a:t>A TC tem sido o exame de imagem recomendado, devendo ser realizada o mais rapidamente possível.</a:t>
            </a:r>
          </a:p>
          <a:p>
            <a:r>
              <a:rPr lang="pt-BR" sz="2200" dirty="0" smtClean="0"/>
              <a:t>Deve ser repetida em 24-48h nos casos em que não sejam evidenciadas alterações no exame inicial ou de evolução insatisfatória.</a:t>
            </a:r>
          </a:p>
          <a:p>
            <a:r>
              <a:rPr lang="pt-BR" sz="2200" dirty="0" smtClean="0"/>
              <a:t>A RM com espectroscopia, ou ponderada para perfusão ou difusão pode ser realizada; apresenta positividade maior que da TC nas primeiras 24 horas para AVC isquêmico (AVCI), especialmente no território </a:t>
            </a:r>
            <a:r>
              <a:rPr lang="pt-BR" sz="2200" dirty="0" err="1" smtClean="0"/>
              <a:t>vértebro-basilar</a:t>
            </a:r>
            <a:r>
              <a:rPr lang="pt-BR" sz="2200" dirty="0" smtClean="0"/>
              <a:t>.</a:t>
            </a:r>
          </a:p>
          <a:p>
            <a:r>
              <a:rPr lang="pt-BR" sz="2200" dirty="0" smtClean="0"/>
              <a:t>Para início da investigação etiológica, recomenda-se a realização do ultrassom </a:t>
            </a:r>
            <a:r>
              <a:rPr lang="pt-BR" sz="2200" dirty="0" err="1" smtClean="0"/>
              <a:t>doppler</a:t>
            </a:r>
            <a:r>
              <a:rPr lang="pt-BR" sz="2200" dirty="0" smtClean="0"/>
              <a:t> de carótidas e vertebrais, avaliação cardíaca com eletrocardiograma, radiografia de tórax e </a:t>
            </a:r>
            <a:r>
              <a:rPr lang="pt-BR" sz="2200" dirty="0" err="1" smtClean="0"/>
              <a:t>ecocardiograma</a:t>
            </a:r>
            <a:r>
              <a:rPr lang="pt-BR" sz="2200" dirty="0" smtClean="0"/>
              <a:t> com </a:t>
            </a:r>
            <a:r>
              <a:rPr lang="pt-BR" sz="2200" dirty="0" err="1" smtClean="0"/>
              <a:t>doppler</a:t>
            </a:r>
            <a:r>
              <a:rPr lang="pt-BR" sz="2200" dirty="0" smtClean="0"/>
              <a:t> </a:t>
            </a:r>
            <a:r>
              <a:rPr lang="pt-BR" sz="2200" dirty="0" err="1" smtClean="0"/>
              <a:t>transtorácico</a:t>
            </a:r>
            <a:r>
              <a:rPr lang="pt-BR" sz="2200" dirty="0" smtClean="0"/>
              <a:t> ou </a:t>
            </a:r>
            <a:r>
              <a:rPr lang="pt-BR" sz="2200" dirty="0" err="1" smtClean="0"/>
              <a:t>transesofágico</a:t>
            </a:r>
            <a:r>
              <a:rPr lang="pt-BR" sz="2200" dirty="0" smtClean="0"/>
              <a:t>, devendo ser realizado antes da alta hospitalar.</a:t>
            </a:r>
          </a:p>
          <a:p>
            <a:r>
              <a:rPr lang="pt-BR" sz="2200" dirty="0" smtClean="0"/>
              <a:t>A angiografia cerebral deve ser realizada nos casos de hemorragia subaracnoidea ou AVCH de etiologia desconhecida.</a:t>
            </a:r>
          </a:p>
          <a:p>
            <a:endParaRPr lang="pt-BR" sz="2200" dirty="0" smtClean="0"/>
          </a:p>
          <a:p>
            <a:endParaRPr lang="pt-BR"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pt-BR" dirty="0" smtClean="0"/>
              <a:t>Tomografia Computadorizada</a:t>
            </a:r>
          </a:p>
        </p:txBody>
      </p:sp>
      <p:pic>
        <p:nvPicPr>
          <p:cNvPr id="5" name="Imagem 4" descr="CT - APARELHO.jpg"/>
          <p:cNvPicPr>
            <a:picLocks noChangeAspect="1"/>
          </p:cNvPicPr>
          <p:nvPr/>
        </p:nvPicPr>
        <p:blipFill>
          <a:blip r:embed="rId3" cstate="print"/>
          <a:stretch>
            <a:fillRect/>
          </a:stretch>
        </p:blipFill>
        <p:spPr>
          <a:xfrm>
            <a:off x="1570434" y="1587971"/>
            <a:ext cx="6457950" cy="45053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539552" y="1337901"/>
            <a:ext cx="8164800" cy="1764185"/>
          </a:xfrm>
          <a:prstGeom prst="rect">
            <a:avLst/>
          </a:prstGeom>
          <a:noFill/>
          <a:ln w="9525">
            <a:noFill/>
            <a:round/>
            <a:headEnd/>
            <a:tailEnd/>
          </a:ln>
          <a:effectLst/>
        </p:spPr>
        <p:txBody>
          <a:bodyPr lIns="91436" tIns="35268" rIns="91436" bIns="45718" anchor="ctr"/>
          <a:lstStyle/>
          <a:p>
            <a:pPr algn="ctr">
              <a:tabLst>
                <a:tab pos="0" algn="l"/>
                <a:tab pos="829452" algn="l"/>
                <a:tab pos="1658904" algn="l"/>
                <a:tab pos="2488357" algn="l"/>
                <a:tab pos="3317809" algn="l"/>
                <a:tab pos="4147261" algn="l"/>
                <a:tab pos="4976713" algn="l"/>
                <a:tab pos="5806166" algn="l"/>
                <a:tab pos="6635618" algn="l"/>
                <a:tab pos="7465070" algn="l"/>
                <a:tab pos="8294522" algn="l"/>
                <a:tab pos="9123975" algn="l"/>
              </a:tabLst>
            </a:pPr>
            <a:r>
              <a:rPr lang="pt-BR" sz="3600" b="1" dirty="0">
                <a:solidFill>
                  <a:srgbClr val="3F4259"/>
                </a:solidFill>
                <a:effectLst>
                  <a:outerShdw blurRad="38100" dist="38100" dir="2700000" algn="tl">
                    <a:srgbClr val="C0C0C0"/>
                  </a:outerShdw>
                </a:effectLst>
                <a:latin typeface="Gill Sans MT" pitchFamily="32" charset="0"/>
              </a:rPr>
              <a:t>Tomografia </a:t>
            </a:r>
            <a:r>
              <a:rPr lang="pt-BR" sz="3600" b="1" dirty="0" smtClean="0">
                <a:solidFill>
                  <a:srgbClr val="3F4259"/>
                </a:solidFill>
                <a:effectLst>
                  <a:outerShdw blurRad="38100" dist="38100" dir="2700000" algn="tl">
                    <a:srgbClr val="C0C0C0"/>
                  </a:outerShdw>
                </a:effectLst>
                <a:latin typeface="Gill Sans MT" pitchFamily="32" charset="0"/>
              </a:rPr>
              <a:t>Computadorizada </a:t>
            </a:r>
            <a:r>
              <a:rPr lang="pt-BR" sz="3600" b="1" dirty="0">
                <a:solidFill>
                  <a:srgbClr val="3F4259"/>
                </a:solidFill>
                <a:effectLst>
                  <a:outerShdw blurRad="38100" dist="38100" dir="2700000" algn="tl">
                    <a:srgbClr val="C0C0C0"/>
                  </a:outerShdw>
                </a:effectLst>
                <a:latin typeface="Gill Sans MT" pitchFamily="32" charset="0"/>
              </a:rPr>
              <a:t>no </a:t>
            </a:r>
            <a:br>
              <a:rPr lang="pt-BR" sz="3600" b="1" dirty="0">
                <a:solidFill>
                  <a:srgbClr val="3F4259"/>
                </a:solidFill>
                <a:effectLst>
                  <a:outerShdw blurRad="38100" dist="38100" dir="2700000" algn="tl">
                    <a:srgbClr val="C0C0C0"/>
                  </a:outerShdw>
                </a:effectLst>
                <a:latin typeface="Gill Sans MT" pitchFamily="32" charset="0"/>
              </a:rPr>
            </a:br>
            <a:r>
              <a:rPr lang="pt-BR" sz="3600" b="1" dirty="0" err="1">
                <a:solidFill>
                  <a:srgbClr val="3F4259"/>
                </a:solidFill>
                <a:effectLst>
                  <a:outerShdw blurRad="38100" dist="38100" dir="2700000" algn="tl">
                    <a:srgbClr val="C0C0C0"/>
                  </a:outerShdw>
                </a:effectLst>
                <a:latin typeface="Gill Sans MT" pitchFamily="32" charset="0"/>
              </a:rPr>
              <a:t>AVEisquemico</a:t>
            </a:r>
            <a:endParaRPr lang="pt-BR" sz="3600" b="1" dirty="0">
              <a:solidFill>
                <a:srgbClr val="3F4259"/>
              </a:solidFill>
              <a:effectLst>
                <a:outerShdw blurRad="38100" dist="38100" dir="2700000" algn="tl">
                  <a:srgbClr val="C0C0C0"/>
                </a:outerShdw>
              </a:effectLst>
              <a:latin typeface="Gill Sans MT" pitchFamily="32" charset="0"/>
            </a:endParaRPr>
          </a:p>
        </p:txBody>
      </p:sp>
      <p:pic>
        <p:nvPicPr>
          <p:cNvPr id="4" name="Imagem 3" descr="ct de cranio -transversal.jpg"/>
          <p:cNvPicPr>
            <a:picLocks noChangeAspect="1"/>
          </p:cNvPicPr>
          <p:nvPr/>
        </p:nvPicPr>
        <p:blipFill>
          <a:blip r:embed="rId3" cstate="print"/>
          <a:stretch>
            <a:fillRect/>
          </a:stretch>
        </p:blipFill>
        <p:spPr>
          <a:xfrm>
            <a:off x="2481072" y="3019016"/>
            <a:ext cx="4181856" cy="242620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979712" y="985080"/>
            <a:ext cx="5878080" cy="5180224"/>
          </a:xfrm>
          <a:prstGeom prst="rect">
            <a:avLst/>
          </a:prstGeom>
          <a:noFill/>
          <a:ln w="9525">
            <a:noFill/>
            <a:round/>
            <a:headEnd/>
            <a:tailEnd/>
          </a:ln>
          <a:effectLst/>
        </p:spPr>
        <p:txBody>
          <a:bodyPr lIns="0" tIns="35268" rIns="0" bIns="0" anchor="ctr"/>
          <a:lstStyle/>
          <a:p>
            <a:pP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3300" b="1" dirty="0" smtClean="0">
                <a:solidFill>
                  <a:srgbClr val="424456"/>
                </a:solidFill>
                <a:latin typeface="Helvetica Neue" charset="0"/>
              </a:rPr>
              <a:t> AVE em território</a:t>
            </a:r>
            <a:endParaRPr lang="pt-BR" sz="3300" b="1" dirty="0">
              <a:solidFill>
                <a:srgbClr val="424456"/>
              </a:solidFill>
              <a:latin typeface="Helvetica Neue" charset="0"/>
            </a:endParaRPr>
          </a:p>
          <a:p>
            <a:pP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endParaRPr lang="pt-BR" sz="2900" dirty="0">
              <a:solidFill>
                <a:srgbClr val="424456"/>
              </a:solidFill>
              <a:latin typeface="Helvetica Neue" charset="0"/>
            </a:endParaRP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500" dirty="0">
                <a:solidFill>
                  <a:srgbClr val="424456"/>
                </a:solidFill>
                <a:latin typeface="Helvetica Neue" charset="0"/>
              </a:rPr>
              <a:t>Cerebral </a:t>
            </a:r>
            <a:r>
              <a:rPr lang="pt-BR" sz="2500" dirty="0" smtClean="0">
                <a:solidFill>
                  <a:srgbClr val="424456"/>
                </a:solidFill>
                <a:latin typeface="Helvetica Neue" charset="0"/>
              </a:rPr>
              <a:t>Posterior</a:t>
            </a:r>
            <a:endParaRPr lang="pt-BR" sz="2500" dirty="0">
              <a:solidFill>
                <a:srgbClr val="424456"/>
              </a:solidFill>
              <a:latin typeface="Helvetica Neue" charset="0"/>
            </a:endParaRPr>
          </a:p>
          <a:p>
            <a:pP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endParaRPr lang="pt-BR" sz="2500" dirty="0">
              <a:solidFill>
                <a:srgbClr val="424456"/>
              </a:solidFill>
              <a:latin typeface="Helvetica Neue" charset="0"/>
            </a:endParaRP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500" dirty="0">
                <a:solidFill>
                  <a:srgbClr val="424456"/>
                </a:solidFill>
                <a:latin typeface="Helvetica Neue" charset="0"/>
              </a:rPr>
              <a:t>Cerebral </a:t>
            </a:r>
            <a:r>
              <a:rPr lang="pt-BR" sz="2500" dirty="0" smtClean="0">
                <a:solidFill>
                  <a:srgbClr val="424456"/>
                </a:solidFill>
                <a:latin typeface="Helvetica Neue" charset="0"/>
              </a:rPr>
              <a:t>Media</a:t>
            </a:r>
            <a:endParaRPr lang="pt-BR" sz="2500" dirty="0">
              <a:solidFill>
                <a:srgbClr val="424456"/>
              </a:solidFill>
              <a:latin typeface="Helvetica Neue" charset="0"/>
            </a:endParaRPr>
          </a:p>
          <a:p>
            <a:pP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endParaRPr lang="pt-BR" sz="2500" dirty="0">
              <a:solidFill>
                <a:srgbClr val="424456"/>
              </a:solidFill>
              <a:latin typeface="Helvetica Neue" charset="0"/>
            </a:endParaRP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500" dirty="0">
                <a:solidFill>
                  <a:srgbClr val="424456"/>
                </a:solidFill>
                <a:latin typeface="Helvetica Neue" charset="0"/>
              </a:rPr>
              <a:t>Cerebral Anterior</a:t>
            </a:r>
          </a:p>
          <a:p>
            <a:pP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endParaRPr lang="pt-BR" sz="2500" dirty="0">
              <a:solidFill>
                <a:srgbClr val="424456"/>
              </a:solidFill>
              <a:latin typeface="Helvetica Neue"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539552" y="302420"/>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Cerebral </a:t>
            </a:r>
            <a:r>
              <a:rPr lang="pt-BR" sz="2900" dirty="0" smtClean="0">
                <a:solidFill>
                  <a:srgbClr val="424456"/>
                </a:solidFill>
                <a:latin typeface="Helvetica Neue" charset="0"/>
              </a:rPr>
              <a:t>Anterior</a:t>
            </a:r>
            <a:endParaRPr lang="pt-BR" sz="2900" dirty="0">
              <a:solidFill>
                <a:srgbClr val="424456"/>
              </a:solidFill>
              <a:latin typeface="Helvetica Neue" charset="0"/>
            </a:endParaRPr>
          </a:p>
        </p:txBody>
      </p:sp>
      <p:pic>
        <p:nvPicPr>
          <p:cNvPr id="4" name="Imagem 3" descr="CEREBRAL ANTERIOR.jpg"/>
          <p:cNvPicPr>
            <a:picLocks noChangeAspect="1"/>
          </p:cNvPicPr>
          <p:nvPr/>
        </p:nvPicPr>
        <p:blipFill>
          <a:blip r:embed="rId3" cstate="print"/>
          <a:stretch>
            <a:fillRect/>
          </a:stretch>
        </p:blipFill>
        <p:spPr>
          <a:xfrm>
            <a:off x="854912" y="1293832"/>
            <a:ext cx="7461504" cy="53035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045440" y="162738"/>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Cerebral Media</a:t>
            </a:r>
          </a:p>
        </p:txBody>
      </p:sp>
      <p:pic>
        <p:nvPicPr>
          <p:cNvPr id="4" name="Imagem 3" descr="CEREBRAL MEDIA.jpg"/>
          <p:cNvPicPr>
            <a:picLocks noChangeAspect="1"/>
          </p:cNvPicPr>
          <p:nvPr/>
        </p:nvPicPr>
        <p:blipFill>
          <a:blip r:embed="rId3" cstate="print"/>
          <a:stretch>
            <a:fillRect/>
          </a:stretch>
        </p:blipFill>
        <p:spPr>
          <a:xfrm>
            <a:off x="755576" y="1207344"/>
            <a:ext cx="7784592" cy="546201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3568" y="302420"/>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Cerebral </a:t>
            </a:r>
            <a:r>
              <a:rPr lang="pt-BR" sz="2900" dirty="0" smtClean="0">
                <a:solidFill>
                  <a:srgbClr val="424456"/>
                </a:solidFill>
                <a:latin typeface="Helvetica Neue" charset="0"/>
              </a:rPr>
              <a:t>Posterior</a:t>
            </a:r>
            <a:endParaRPr lang="pt-BR" sz="2900" dirty="0">
              <a:solidFill>
                <a:srgbClr val="424456"/>
              </a:solidFill>
              <a:latin typeface="Helvetica Neue" charset="0"/>
            </a:endParaRPr>
          </a:p>
        </p:txBody>
      </p:sp>
      <p:pic>
        <p:nvPicPr>
          <p:cNvPr id="4" name="Imagem 3" descr="CEREBRAL POSTERIOR.jpg"/>
          <p:cNvPicPr>
            <a:picLocks noChangeAspect="1"/>
          </p:cNvPicPr>
          <p:nvPr/>
        </p:nvPicPr>
        <p:blipFill>
          <a:blip r:embed="rId3" cstate="print"/>
          <a:stretch>
            <a:fillRect/>
          </a:stretch>
        </p:blipFill>
        <p:spPr>
          <a:xfrm>
            <a:off x="718512" y="1916832"/>
            <a:ext cx="7741920" cy="380390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115616" y="913072"/>
            <a:ext cx="7773120" cy="5180224"/>
          </a:xfrm>
          <a:prstGeom prst="rect">
            <a:avLst/>
          </a:prstGeom>
          <a:noFill/>
          <a:ln w="9525">
            <a:noFill/>
            <a:round/>
            <a:headEnd/>
            <a:tailEnd/>
          </a:ln>
          <a:effectLst/>
        </p:spPr>
        <p:txBody>
          <a:bodyPr lIns="0" tIns="35268" rIns="0" bIns="0" anchor="ctr"/>
          <a:lstStyle/>
          <a:p>
            <a:pP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3300" b="1" dirty="0">
                <a:solidFill>
                  <a:srgbClr val="424456"/>
                </a:solidFill>
                <a:latin typeface="Helvetica Neue" charset="0"/>
              </a:rPr>
              <a:t>Alterações principais</a:t>
            </a:r>
          </a:p>
          <a:p>
            <a:pP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endParaRPr lang="pt-BR" sz="2900" dirty="0">
              <a:solidFill>
                <a:srgbClr val="424456"/>
              </a:solidFill>
              <a:latin typeface="Helvetica Neue" charset="0"/>
            </a:endParaRP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500" dirty="0">
                <a:solidFill>
                  <a:srgbClr val="424456"/>
                </a:solidFill>
                <a:latin typeface="Helvetica 45 Light" pitchFamily="32" charset="0"/>
              </a:rPr>
              <a:t>Hipodensidade da área afetada</a:t>
            </a: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500" dirty="0">
                <a:solidFill>
                  <a:srgbClr val="424456"/>
                </a:solidFill>
                <a:latin typeface="Helvetica 45 Light" pitchFamily="32" charset="0"/>
              </a:rPr>
              <a:t>Perda da diferença de densidade entre </a:t>
            </a:r>
            <a:r>
              <a:rPr lang="pt-BR" sz="2500" dirty="0" smtClean="0">
                <a:solidFill>
                  <a:srgbClr val="424456"/>
                </a:solidFill>
                <a:latin typeface="Helvetica 45 Light" pitchFamily="32" charset="0"/>
              </a:rPr>
              <a:t>córtex </a:t>
            </a:r>
            <a:r>
              <a:rPr lang="pt-BR" sz="2500" dirty="0">
                <a:solidFill>
                  <a:srgbClr val="424456"/>
                </a:solidFill>
                <a:latin typeface="Helvetica 45 Light" pitchFamily="32" charset="0"/>
              </a:rPr>
              <a:t>e substância branca</a:t>
            </a: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500" dirty="0">
                <a:solidFill>
                  <a:srgbClr val="424456"/>
                </a:solidFill>
                <a:latin typeface="Helvetica 45 Light" pitchFamily="32" charset="0"/>
              </a:rPr>
              <a:t>Hipodensidade no núcleo </a:t>
            </a:r>
            <a:r>
              <a:rPr lang="pt-BR" sz="2500" dirty="0" err="1">
                <a:solidFill>
                  <a:srgbClr val="424456"/>
                </a:solidFill>
                <a:latin typeface="Helvetica 45 Light" pitchFamily="32" charset="0"/>
              </a:rPr>
              <a:t>lentiforme</a:t>
            </a:r>
            <a:r>
              <a:rPr lang="pt-BR" sz="2500" dirty="0">
                <a:solidFill>
                  <a:srgbClr val="424456"/>
                </a:solidFill>
                <a:latin typeface="Helvetica 45 Light" pitchFamily="32" charset="0"/>
              </a:rPr>
              <a:t> e região </a:t>
            </a:r>
            <a:r>
              <a:rPr lang="pt-BR" sz="2500" dirty="0" err="1">
                <a:solidFill>
                  <a:srgbClr val="424456"/>
                </a:solidFill>
                <a:latin typeface="Helvetica 45 Light" pitchFamily="32" charset="0"/>
              </a:rPr>
              <a:t>perisylviana</a:t>
            </a:r>
            <a:r>
              <a:rPr lang="pt-BR" sz="2500" dirty="0">
                <a:solidFill>
                  <a:srgbClr val="424456"/>
                </a:solidFill>
                <a:latin typeface="Helvetica 45 Light" pitchFamily="32" charset="0"/>
              </a:rPr>
              <a:t> </a:t>
            </a:r>
            <a:r>
              <a:rPr lang="pt-BR" sz="2500" b="1" dirty="0" smtClean="0">
                <a:solidFill>
                  <a:srgbClr val="424456"/>
                </a:solidFill>
                <a:latin typeface="Helvetica 45 Light" pitchFamily="32" charset="0"/>
              </a:rPr>
              <a:t>(isquemia da ACM</a:t>
            </a:r>
            <a:r>
              <a:rPr lang="pt-BR" sz="2500" b="1" dirty="0">
                <a:solidFill>
                  <a:srgbClr val="424456"/>
                </a:solidFill>
                <a:latin typeface="Helvetica 45 Light" pitchFamily="32" charset="0"/>
              </a:rPr>
              <a:t>) </a:t>
            </a:r>
            <a:endParaRPr lang="pt-BR" sz="2500" b="1" dirty="0" smtClean="0">
              <a:solidFill>
                <a:srgbClr val="424456"/>
              </a:solidFill>
              <a:latin typeface="Helvetica 45 Light" pitchFamily="32" charset="0"/>
            </a:endParaRP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800" dirty="0" smtClean="0">
                <a:solidFill>
                  <a:srgbClr val="424456"/>
                </a:solidFill>
                <a:latin typeface="Helvetica Neue" charset="0"/>
              </a:rPr>
              <a:t>Perda de densidade dos lobos anterior e posterior </a:t>
            </a:r>
            <a:r>
              <a:rPr lang="pt-BR" sz="2800" b="1" dirty="0" smtClean="0">
                <a:solidFill>
                  <a:srgbClr val="424456"/>
                </a:solidFill>
                <a:latin typeface="Helvetica Neue" charset="0"/>
              </a:rPr>
              <a:t>(isquemia da ACM)</a:t>
            </a:r>
            <a:endParaRPr lang="pt-BR" sz="2500" b="1" dirty="0">
              <a:solidFill>
                <a:srgbClr val="424456"/>
              </a:solidFill>
              <a:latin typeface="Helvetica 45 Light" pitchFamily="32" charset="0"/>
            </a:endParaRP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500" dirty="0" smtClean="0">
                <a:solidFill>
                  <a:srgbClr val="424456"/>
                </a:solidFill>
                <a:latin typeface="Helvetica 45 Light" pitchFamily="32" charset="0"/>
              </a:rPr>
              <a:t>Hipodensidade </a:t>
            </a:r>
            <a:r>
              <a:rPr lang="pt-BR" sz="2500" dirty="0">
                <a:solidFill>
                  <a:srgbClr val="424456"/>
                </a:solidFill>
                <a:latin typeface="Helvetica 45 Light" pitchFamily="32" charset="0"/>
              </a:rPr>
              <a:t>do lobo </a:t>
            </a:r>
            <a:r>
              <a:rPr lang="pt-BR" sz="2500" dirty="0" err="1">
                <a:solidFill>
                  <a:srgbClr val="424456"/>
                </a:solidFill>
                <a:latin typeface="Helvetica 45 Light" pitchFamily="32" charset="0"/>
              </a:rPr>
              <a:t>temporo-occipital</a:t>
            </a:r>
            <a:r>
              <a:rPr lang="pt-BR" sz="2500" dirty="0">
                <a:solidFill>
                  <a:srgbClr val="424456"/>
                </a:solidFill>
                <a:latin typeface="Helvetica 45 Light" pitchFamily="32" charset="0"/>
              </a:rPr>
              <a:t>, hipocampo, tálamo </a:t>
            </a:r>
            <a:r>
              <a:rPr lang="pt-BR" sz="2500" b="1" dirty="0" smtClean="0">
                <a:solidFill>
                  <a:srgbClr val="424456"/>
                </a:solidFill>
                <a:latin typeface="Helvetica 45 Light" pitchFamily="32" charset="0"/>
              </a:rPr>
              <a:t>(isquemia da ACP</a:t>
            </a:r>
            <a:r>
              <a:rPr lang="pt-BR" sz="2500" b="1" dirty="0">
                <a:solidFill>
                  <a:srgbClr val="424456"/>
                </a:solidFill>
                <a:latin typeface="Helvetica 45 Light" pitchFamily="32" charset="0"/>
              </a:rPr>
              <a:t>)</a:t>
            </a:r>
          </a:p>
          <a:p>
            <a:pPr>
              <a:buFont typeface="Arial" charset="0"/>
              <a:buChar cha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500" dirty="0">
                <a:solidFill>
                  <a:srgbClr val="424456"/>
                </a:solidFill>
                <a:latin typeface="Helvetica 45 Light" pitchFamily="32" charset="0"/>
              </a:rPr>
              <a:t>Vaso </a:t>
            </a:r>
            <a:r>
              <a:rPr lang="pt-BR" sz="2500" dirty="0" smtClean="0">
                <a:solidFill>
                  <a:srgbClr val="424456"/>
                </a:solidFill>
                <a:latin typeface="Helvetica 45 Light" pitchFamily="32" charset="0"/>
              </a:rPr>
              <a:t>com hipersinal (</a:t>
            </a:r>
            <a:r>
              <a:rPr lang="pt-BR" sz="2500" dirty="0">
                <a:solidFill>
                  <a:srgbClr val="424456"/>
                </a:solidFill>
                <a:latin typeface="Helvetica 45 Light" pitchFamily="32" charset="0"/>
              </a:rPr>
              <a:t>presença de trombo)</a:t>
            </a:r>
          </a:p>
          <a:p>
            <a:pP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endParaRPr lang="pt-BR" sz="2500" dirty="0">
              <a:solidFill>
                <a:srgbClr val="424456"/>
              </a:solidFill>
              <a:latin typeface="Helvetica 45 Light"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11560" y="302420"/>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Hipodensidade da área afetada</a:t>
            </a:r>
          </a:p>
        </p:txBody>
      </p:sp>
      <p:pic>
        <p:nvPicPr>
          <p:cNvPr id="4" name="Imagem 3" descr="HIPODENSIDADE DA ÁREA AFETADA.jpg"/>
          <p:cNvPicPr>
            <a:picLocks noChangeAspect="1"/>
          </p:cNvPicPr>
          <p:nvPr/>
        </p:nvPicPr>
        <p:blipFill>
          <a:blip r:embed="rId3" cstate="print"/>
          <a:stretch>
            <a:fillRect/>
          </a:stretch>
        </p:blipFill>
        <p:spPr>
          <a:xfrm>
            <a:off x="735656" y="1862296"/>
            <a:ext cx="7796784" cy="387096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539552" y="302420"/>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Perda da diferença de densidade entre </a:t>
            </a:r>
            <a:r>
              <a:rPr lang="pt-BR" sz="2900" dirty="0" smtClean="0">
                <a:solidFill>
                  <a:srgbClr val="424456"/>
                </a:solidFill>
                <a:latin typeface="Helvetica Neue" charset="0"/>
              </a:rPr>
              <a:t>                       córtex </a:t>
            </a:r>
            <a:r>
              <a:rPr lang="pt-BR" sz="2900" dirty="0">
                <a:solidFill>
                  <a:srgbClr val="424456"/>
                </a:solidFill>
                <a:latin typeface="Helvetica Neue" charset="0"/>
              </a:rPr>
              <a:t>e substância branca</a:t>
            </a:r>
          </a:p>
        </p:txBody>
      </p:sp>
      <p:pic>
        <p:nvPicPr>
          <p:cNvPr id="4" name="Imagem 3" descr="Perda da diferença  de densidade entre córtex e substância branca.jpg"/>
          <p:cNvPicPr>
            <a:picLocks noChangeAspect="1"/>
          </p:cNvPicPr>
          <p:nvPr/>
        </p:nvPicPr>
        <p:blipFill>
          <a:blip r:embed="rId3" cstate="print"/>
          <a:stretch>
            <a:fillRect/>
          </a:stretch>
        </p:blipFill>
        <p:spPr>
          <a:xfrm>
            <a:off x="2836520" y="1641304"/>
            <a:ext cx="3535680" cy="495604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11560" y="302420"/>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Hipodensidade no núcleo </a:t>
            </a:r>
            <a:r>
              <a:rPr lang="pt-BR" sz="2900" dirty="0" err="1">
                <a:solidFill>
                  <a:srgbClr val="424456"/>
                </a:solidFill>
                <a:latin typeface="Helvetica Neue" charset="0"/>
              </a:rPr>
              <a:t>lentiforme</a:t>
            </a:r>
            <a:r>
              <a:rPr lang="pt-BR" sz="2900" dirty="0">
                <a:solidFill>
                  <a:srgbClr val="424456"/>
                </a:solidFill>
                <a:latin typeface="Helvetica Neue" charset="0"/>
              </a:rPr>
              <a:t> </a:t>
            </a:r>
            <a:r>
              <a:rPr lang="pt-BR" sz="2900" dirty="0" smtClean="0">
                <a:solidFill>
                  <a:srgbClr val="424456"/>
                </a:solidFill>
                <a:latin typeface="Helvetica Neue" charset="0"/>
              </a:rPr>
              <a:t>                       e </a:t>
            </a:r>
            <a:r>
              <a:rPr lang="pt-BR" sz="2900" dirty="0">
                <a:solidFill>
                  <a:srgbClr val="424456"/>
                </a:solidFill>
                <a:latin typeface="Helvetica Neue" charset="0"/>
              </a:rPr>
              <a:t>região </a:t>
            </a:r>
            <a:r>
              <a:rPr lang="pt-BR" sz="2900" dirty="0" err="1">
                <a:solidFill>
                  <a:srgbClr val="424456"/>
                </a:solidFill>
                <a:latin typeface="Helvetica Neue" charset="0"/>
              </a:rPr>
              <a:t>perisylviana</a:t>
            </a:r>
            <a:r>
              <a:rPr lang="pt-BR" sz="2900" dirty="0">
                <a:solidFill>
                  <a:srgbClr val="424456"/>
                </a:solidFill>
                <a:latin typeface="Helvetica Neue" charset="0"/>
              </a:rPr>
              <a:t> (ACM)</a:t>
            </a:r>
          </a:p>
        </p:txBody>
      </p:sp>
      <p:pic>
        <p:nvPicPr>
          <p:cNvPr id="4" name="Imagem 3" descr="HPODENSIDADE NO NÚCLEO LENTIFORME E REGIÃO PERISYLVIANA.jpg"/>
          <p:cNvPicPr>
            <a:picLocks noChangeAspect="1"/>
          </p:cNvPicPr>
          <p:nvPr/>
        </p:nvPicPr>
        <p:blipFill>
          <a:blip r:embed="rId3" cstate="print"/>
          <a:stretch>
            <a:fillRect/>
          </a:stretch>
        </p:blipFill>
        <p:spPr>
          <a:xfrm>
            <a:off x="2975584" y="1558248"/>
            <a:ext cx="3468624" cy="489508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045440" y="162738"/>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Perda de densidade dos lobos anterior e posterior (acometer a insula – ACM)</a:t>
            </a:r>
          </a:p>
        </p:txBody>
      </p:sp>
      <p:pic>
        <p:nvPicPr>
          <p:cNvPr id="4" name="Imagem 3" descr="PERDA DE DENSIDADE DOS LOBOS ANTERIOR E POSTERIOR.jpg"/>
          <p:cNvPicPr>
            <a:picLocks noChangeAspect="1"/>
          </p:cNvPicPr>
          <p:nvPr/>
        </p:nvPicPr>
        <p:blipFill>
          <a:blip r:embed="rId3" cstate="print"/>
          <a:stretch>
            <a:fillRect/>
          </a:stretch>
        </p:blipFill>
        <p:spPr>
          <a:xfrm>
            <a:off x="2750032" y="1599776"/>
            <a:ext cx="3694176" cy="492556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algn="ctr" eaLnBrk="1" hangingPunct="1">
              <a:defRPr/>
            </a:pPr>
            <a:r>
              <a:rPr lang="pt-BR" dirty="0" smtClean="0"/>
              <a:t>Tomografia</a:t>
            </a:r>
          </a:p>
        </p:txBody>
      </p:sp>
      <p:sp>
        <p:nvSpPr>
          <p:cNvPr id="66563" name="Rectangle 3"/>
          <p:cNvSpPr>
            <a:spLocks noGrp="1" noChangeArrowheads="1"/>
          </p:cNvSpPr>
          <p:nvPr>
            <p:ph idx="1"/>
          </p:nvPr>
        </p:nvSpPr>
        <p:spPr>
          <a:xfrm>
            <a:off x="1115616" y="1447800"/>
            <a:ext cx="7498080" cy="4800600"/>
          </a:xfrm>
        </p:spPr>
        <p:txBody>
          <a:bodyPr>
            <a:normAutofit fontScale="92500"/>
          </a:bodyPr>
          <a:lstStyle/>
          <a:p>
            <a:pPr eaLnBrk="1" hangingPunct="1">
              <a:lnSpc>
                <a:spcPct val="90000"/>
              </a:lnSpc>
              <a:buFont typeface="Wingdings" charset="2"/>
              <a:buNone/>
              <a:defRPr/>
            </a:pPr>
            <a:r>
              <a:rPr lang="pt-BR" sz="2400" b="1" dirty="0" smtClean="0">
                <a:effectLst/>
              </a:rPr>
              <a:t>Janela</a:t>
            </a:r>
            <a:r>
              <a:rPr lang="pt-BR" sz="2400" dirty="0" smtClean="0"/>
              <a:t> – recurso do computador, que após obtenção das imagens, seleciona uma faixa de tons de cinza de interesse ao olho humano – 10 a 60 tons; imagem – 65536 tons.</a:t>
            </a:r>
          </a:p>
          <a:p>
            <a:pPr eaLnBrk="1" hangingPunct="1">
              <a:lnSpc>
                <a:spcPct val="90000"/>
              </a:lnSpc>
              <a:buFont typeface="Wingdings" charset="2"/>
              <a:buNone/>
              <a:defRPr/>
            </a:pPr>
            <a:r>
              <a:rPr lang="pt-BR" sz="2400" dirty="0" smtClean="0"/>
              <a:t>Ex.  Visualização de córtex e medular do osso; diferenciação entre substância branca e cinzenta do encéfalo.                                                          Impossível usar um só ajuste de janela para avaliar ao mesmo tempo detalhes ósseos e de tecido adiposo.</a:t>
            </a:r>
          </a:p>
          <a:p>
            <a:pPr eaLnBrk="1" hangingPunct="1">
              <a:lnSpc>
                <a:spcPct val="90000"/>
              </a:lnSpc>
              <a:buFont typeface="Wingdings" charset="2"/>
              <a:buNone/>
              <a:defRPr/>
            </a:pPr>
            <a:r>
              <a:rPr lang="pt-BR" dirty="0" smtClean="0"/>
              <a:t>Nomenclaturas</a:t>
            </a:r>
            <a:r>
              <a:rPr lang="pt-BR" sz="2400" dirty="0" smtClean="0"/>
              <a:t>:</a:t>
            </a:r>
            <a:r>
              <a:rPr lang="pt-BR" dirty="0" smtClean="0"/>
              <a:t> isoatenuante, hipoatenuante e hiperatenuante (referência no tecido que está sendo analisado).</a:t>
            </a:r>
          </a:p>
          <a:p>
            <a:pPr eaLnBrk="1" hangingPunct="1">
              <a:lnSpc>
                <a:spcPct val="90000"/>
              </a:lnSpc>
              <a:buFont typeface="Wingdings" charset="2"/>
              <a:buNone/>
              <a:defRPr/>
            </a:pPr>
            <a:r>
              <a:rPr lang="pt-BR" dirty="0" smtClean="0"/>
              <a:t>Contraste = iodo.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045440" y="162738"/>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Hipodensidade do lobo </a:t>
            </a:r>
            <a:r>
              <a:rPr lang="pt-BR" sz="2900" dirty="0" err="1">
                <a:solidFill>
                  <a:srgbClr val="424456"/>
                </a:solidFill>
                <a:latin typeface="Helvetica Neue" charset="0"/>
              </a:rPr>
              <a:t>temporo-occipital</a:t>
            </a:r>
            <a:r>
              <a:rPr lang="pt-BR" sz="2900" dirty="0">
                <a:solidFill>
                  <a:srgbClr val="424456"/>
                </a:solidFill>
                <a:latin typeface="Helvetica Neue" charset="0"/>
              </a:rPr>
              <a:t>, hipocampo, tálamo (ACP)</a:t>
            </a:r>
          </a:p>
        </p:txBody>
      </p:sp>
      <p:pic>
        <p:nvPicPr>
          <p:cNvPr id="4" name="Imagem 3" descr="HIPODENSIDADE DO LOBO TEMPORO-OCCIPITAL-HIPOCAMPO E TÁLAMO.jpg"/>
          <p:cNvPicPr>
            <a:picLocks noChangeAspect="1"/>
          </p:cNvPicPr>
          <p:nvPr/>
        </p:nvPicPr>
        <p:blipFill>
          <a:blip r:embed="rId3" cstate="print"/>
          <a:stretch>
            <a:fillRect/>
          </a:stretch>
        </p:blipFill>
        <p:spPr>
          <a:xfrm>
            <a:off x="2267744" y="1554021"/>
            <a:ext cx="4505739" cy="511533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045440" y="162738"/>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Vaso </a:t>
            </a:r>
            <a:r>
              <a:rPr lang="pt-BR" sz="2900" dirty="0" smtClean="0">
                <a:solidFill>
                  <a:srgbClr val="424456"/>
                </a:solidFill>
                <a:latin typeface="Helvetica Neue" charset="0"/>
              </a:rPr>
              <a:t>com hipersinal </a:t>
            </a:r>
            <a:r>
              <a:rPr lang="pt-BR" sz="2900" dirty="0">
                <a:solidFill>
                  <a:srgbClr val="424456"/>
                </a:solidFill>
                <a:latin typeface="Helvetica Neue" charset="0"/>
              </a:rPr>
              <a:t>(presença de trombo)</a:t>
            </a:r>
          </a:p>
        </p:txBody>
      </p:sp>
      <p:pic>
        <p:nvPicPr>
          <p:cNvPr id="5" name="Imagem 4" descr="vaso com hipersinal 1.jpg"/>
          <p:cNvPicPr>
            <a:picLocks noChangeAspect="1"/>
          </p:cNvPicPr>
          <p:nvPr/>
        </p:nvPicPr>
        <p:blipFill>
          <a:blip r:embed="rId3" cstate="print"/>
          <a:stretch>
            <a:fillRect/>
          </a:stretch>
        </p:blipFill>
        <p:spPr>
          <a:xfrm>
            <a:off x="971600" y="1371600"/>
            <a:ext cx="3785616" cy="4114800"/>
          </a:xfrm>
          <a:prstGeom prst="rect">
            <a:avLst/>
          </a:prstGeom>
        </p:spPr>
      </p:pic>
      <p:pic>
        <p:nvPicPr>
          <p:cNvPr id="6" name="Imagem 5" descr="vaso com hipersinal 2.jpg"/>
          <p:cNvPicPr>
            <a:picLocks noChangeAspect="1"/>
          </p:cNvPicPr>
          <p:nvPr/>
        </p:nvPicPr>
        <p:blipFill>
          <a:blip r:embed="rId4" cstate="print"/>
          <a:stretch>
            <a:fillRect/>
          </a:stretch>
        </p:blipFill>
        <p:spPr>
          <a:xfrm>
            <a:off x="4891984" y="1357472"/>
            <a:ext cx="3712464" cy="430377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505888" y="230412"/>
            <a:ext cx="8098560" cy="1110356"/>
          </a:xfrm>
          <a:prstGeom prst="rect">
            <a:avLst/>
          </a:prstGeom>
          <a:noFill/>
          <a:ln w="9525">
            <a:noFill/>
            <a:round/>
            <a:headEnd/>
            <a:tailEnd/>
          </a:ln>
          <a:effectLst/>
        </p:spPr>
        <p:txBody>
          <a:bodyPr lIns="0" tIns="35268" rIns="0" bIns="0" anchor="ctr"/>
          <a:lstStyle/>
          <a:p>
            <a:pPr algn="ctr">
              <a:tabLst>
                <a:tab pos="0" algn="l"/>
                <a:tab pos="404646" algn="l"/>
                <a:tab pos="810732" algn="l"/>
                <a:tab pos="1216818" algn="l"/>
                <a:tab pos="1622904" algn="l"/>
                <a:tab pos="2028990" algn="l"/>
                <a:tab pos="2435076" algn="l"/>
                <a:tab pos="2841162" algn="l"/>
                <a:tab pos="3247248" algn="l"/>
                <a:tab pos="3653334" algn="l"/>
                <a:tab pos="4059420" algn="l"/>
                <a:tab pos="4465506" algn="l"/>
                <a:tab pos="4871592" algn="l"/>
                <a:tab pos="5277678" algn="l"/>
                <a:tab pos="5683764" algn="l"/>
                <a:tab pos="6089850" algn="l"/>
                <a:tab pos="6495936" algn="l"/>
                <a:tab pos="6902022" algn="l"/>
                <a:tab pos="7308108" algn="l"/>
                <a:tab pos="7714194" algn="l"/>
                <a:tab pos="8120280" algn="l"/>
              </a:tabLst>
            </a:pPr>
            <a:r>
              <a:rPr lang="pt-BR" sz="2900" dirty="0">
                <a:solidFill>
                  <a:srgbClr val="424456"/>
                </a:solidFill>
                <a:latin typeface="Helvetica Neue" charset="0"/>
              </a:rPr>
              <a:t>Tomografia e outros exames</a:t>
            </a:r>
          </a:p>
        </p:txBody>
      </p:sp>
      <p:pic>
        <p:nvPicPr>
          <p:cNvPr id="4" name="Imagem 3" descr="tomograia e outros exames.jpg"/>
          <p:cNvPicPr>
            <a:picLocks noChangeAspect="1"/>
          </p:cNvPicPr>
          <p:nvPr/>
        </p:nvPicPr>
        <p:blipFill>
          <a:blip r:embed="rId3" cstate="print"/>
          <a:stretch>
            <a:fillRect/>
          </a:stretch>
        </p:blipFill>
        <p:spPr>
          <a:xfrm>
            <a:off x="1187624" y="1412776"/>
            <a:ext cx="6973824" cy="506577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274638"/>
            <a:ext cx="7498080" cy="1143000"/>
          </a:xfrm>
        </p:spPr>
        <p:txBody>
          <a:bodyPr/>
          <a:lstStyle/>
          <a:p>
            <a:pPr algn="ctr"/>
            <a:r>
              <a:rPr lang="pt-BR" dirty="0" smtClean="0"/>
              <a:t> Ressonância Magnética</a:t>
            </a:r>
            <a:endParaRPr lang="pt-BR" dirty="0"/>
          </a:p>
        </p:txBody>
      </p:sp>
      <p:sp>
        <p:nvSpPr>
          <p:cNvPr id="5" name="Espaço Reservado para Conteúdo 4"/>
          <p:cNvSpPr>
            <a:spLocks noGrp="1"/>
          </p:cNvSpPr>
          <p:nvPr>
            <p:ph idx="1"/>
          </p:nvPr>
        </p:nvSpPr>
        <p:spPr>
          <a:xfrm>
            <a:off x="457200" y="1142984"/>
            <a:ext cx="8229600" cy="5572164"/>
          </a:xfrm>
        </p:spPr>
        <p:txBody>
          <a:bodyPr/>
          <a:lstStyle/>
          <a:p>
            <a:r>
              <a:rPr lang="pt-BR" dirty="0" smtClean="0"/>
              <a:t>Ponderação T1:</a:t>
            </a:r>
          </a:p>
          <a:p>
            <a:endParaRPr lang="pt-BR" dirty="0"/>
          </a:p>
          <a:p>
            <a:endParaRPr lang="pt-BR" dirty="0" smtClean="0"/>
          </a:p>
          <a:p>
            <a:endParaRPr lang="pt-BR" dirty="0"/>
          </a:p>
          <a:p>
            <a:endParaRPr lang="pt-BR" dirty="0" smtClean="0"/>
          </a:p>
          <a:p>
            <a:r>
              <a:rPr lang="pt-BR" dirty="0" smtClean="0"/>
              <a:t>Ponderação T2:</a:t>
            </a:r>
          </a:p>
          <a:p>
            <a:pPr>
              <a:buNone/>
            </a:pPr>
            <a:endParaRPr lang="pt-BR" dirty="0"/>
          </a:p>
          <a:p>
            <a:endParaRPr lang="pt-BR" dirty="0"/>
          </a:p>
        </p:txBody>
      </p:sp>
      <p:graphicFrame>
        <p:nvGraphicFramePr>
          <p:cNvPr id="7" name="Tabela 6"/>
          <p:cNvGraphicFramePr>
            <a:graphicFrameLocks noGrp="1"/>
          </p:cNvGraphicFramePr>
          <p:nvPr/>
        </p:nvGraphicFramePr>
        <p:xfrm>
          <a:off x="1214414" y="1785926"/>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pt-BR" dirty="0" smtClean="0"/>
                        <a:t>Componente</a:t>
                      </a:r>
                      <a:endParaRPr lang="pt-BR" dirty="0"/>
                    </a:p>
                  </a:txBody>
                  <a:tcPr/>
                </a:tc>
                <a:tc>
                  <a:txBody>
                    <a:bodyPr/>
                    <a:lstStyle/>
                    <a:p>
                      <a:r>
                        <a:rPr lang="pt-BR" dirty="0" smtClean="0"/>
                        <a:t>Intensidade</a:t>
                      </a:r>
                      <a:endParaRPr lang="pt-BR" dirty="0"/>
                    </a:p>
                  </a:txBody>
                  <a:tcPr/>
                </a:tc>
                <a:tc>
                  <a:txBody>
                    <a:bodyPr/>
                    <a:lstStyle/>
                    <a:p>
                      <a:r>
                        <a:rPr lang="pt-BR" dirty="0" smtClean="0"/>
                        <a:t>Cor</a:t>
                      </a:r>
                      <a:endParaRPr lang="pt-BR" dirty="0"/>
                    </a:p>
                  </a:txBody>
                  <a:tcPr/>
                </a:tc>
              </a:tr>
              <a:tr h="370840">
                <a:tc>
                  <a:txBody>
                    <a:bodyPr/>
                    <a:lstStyle/>
                    <a:p>
                      <a:r>
                        <a:rPr lang="pt-BR" dirty="0" err="1" smtClean="0"/>
                        <a:t>Líquor</a:t>
                      </a:r>
                      <a:endParaRPr lang="pt-BR" dirty="0"/>
                    </a:p>
                  </a:txBody>
                  <a:tcPr/>
                </a:tc>
                <a:tc>
                  <a:txBody>
                    <a:bodyPr/>
                    <a:lstStyle/>
                    <a:p>
                      <a:r>
                        <a:rPr lang="pt-BR" dirty="0" smtClean="0"/>
                        <a:t>Hipointenso</a:t>
                      </a:r>
                      <a:endParaRPr lang="pt-BR" dirty="0"/>
                    </a:p>
                  </a:txBody>
                  <a:tcPr/>
                </a:tc>
                <a:tc>
                  <a:txBody>
                    <a:bodyPr/>
                    <a:lstStyle/>
                    <a:p>
                      <a:r>
                        <a:rPr lang="pt-BR" dirty="0" smtClean="0"/>
                        <a:t>Preta</a:t>
                      </a:r>
                      <a:endParaRPr lang="pt-BR" dirty="0"/>
                    </a:p>
                  </a:txBody>
                  <a:tcPr/>
                </a:tc>
              </a:tr>
              <a:tr h="370840">
                <a:tc>
                  <a:txBody>
                    <a:bodyPr/>
                    <a:lstStyle/>
                    <a:p>
                      <a:r>
                        <a:rPr lang="pt-BR" dirty="0" smtClean="0"/>
                        <a:t>Sub. Cinzenta</a:t>
                      </a:r>
                      <a:endParaRPr lang="pt-BR" dirty="0"/>
                    </a:p>
                  </a:txBody>
                  <a:tcPr/>
                </a:tc>
                <a:tc>
                  <a:txBody>
                    <a:bodyPr/>
                    <a:lstStyle/>
                    <a:p>
                      <a:endParaRPr lang="pt-BR" dirty="0"/>
                    </a:p>
                  </a:txBody>
                  <a:tcPr/>
                </a:tc>
                <a:tc>
                  <a:txBody>
                    <a:bodyPr/>
                    <a:lstStyle/>
                    <a:p>
                      <a:r>
                        <a:rPr lang="pt-BR" dirty="0" smtClean="0"/>
                        <a:t>Cinza escuro</a:t>
                      </a:r>
                      <a:endParaRPr lang="pt-BR" dirty="0"/>
                    </a:p>
                  </a:txBody>
                  <a:tcPr/>
                </a:tc>
              </a:tr>
              <a:tr h="370840">
                <a:tc>
                  <a:txBody>
                    <a:bodyPr/>
                    <a:lstStyle/>
                    <a:p>
                      <a:r>
                        <a:rPr lang="pt-BR" dirty="0" smtClean="0"/>
                        <a:t>Sub. Branca</a:t>
                      </a:r>
                      <a:endParaRPr lang="pt-BR" dirty="0"/>
                    </a:p>
                  </a:txBody>
                  <a:tcPr/>
                </a:tc>
                <a:tc>
                  <a:txBody>
                    <a:bodyPr/>
                    <a:lstStyle/>
                    <a:p>
                      <a:endParaRPr lang="pt-BR" dirty="0"/>
                    </a:p>
                  </a:txBody>
                  <a:tcPr/>
                </a:tc>
                <a:tc>
                  <a:txBody>
                    <a:bodyPr/>
                    <a:lstStyle/>
                    <a:p>
                      <a:r>
                        <a:rPr lang="pt-BR" dirty="0" smtClean="0"/>
                        <a:t>Cinza claro</a:t>
                      </a:r>
                      <a:endParaRPr lang="pt-BR" dirty="0"/>
                    </a:p>
                  </a:txBody>
                  <a:tcPr/>
                </a:tc>
              </a:tr>
              <a:tr h="370840">
                <a:tc>
                  <a:txBody>
                    <a:bodyPr/>
                    <a:lstStyle/>
                    <a:p>
                      <a:r>
                        <a:rPr lang="pt-BR" dirty="0" smtClean="0"/>
                        <a:t>Gordura</a:t>
                      </a:r>
                      <a:endParaRPr lang="pt-BR" dirty="0"/>
                    </a:p>
                  </a:txBody>
                  <a:tcPr/>
                </a:tc>
                <a:tc>
                  <a:txBody>
                    <a:bodyPr/>
                    <a:lstStyle/>
                    <a:p>
                      <a:r>
                        <a:rPr lang="pt-BR" dirty="0" err="1" smtClean="0"/>
                        <a:t>Hiperintensa</a:t>
                      </a:r>
                      <a:endParaRPr lang="pt-BR" dirty="0"/>
                    </a:p>
                  </a:txBody>
                  <a:tcPr/>
                </a:tc>
                <a:tc>
                  <a:txBody>
                    <a:bodyPr/>
                    <a:lstStyle/>
                    <a:p>
                      <a:r>
                        <a:rPr lang="pt-BR" dirty="0" smtClean="0"/>
                        <a:t>Branca</a:t>
                      </a:r>
                      <a:endParaRPr lang="pt-BR" dirty="0"/>
                    </a:p>
                  </a:txBody>
                  <a:tcPr/>
                </a:tc>
              </a:tr>
            </a:tbl>
          </a:graphicData>
        </a:graphic>
      </p:graphicFrame>
      <p:cxnSp>
        <p:nvCxnSpPr>
          <p:cNvPr id="9" name="Conector reto 8"/>
          <p:cNvCxnSpPr/>
          <p:nvPr/>
        </p:nvCxnSpPr>
        <p:spPr>
          <a:xfrm>
            <a:off x="3357554" y="2857496"/>
            <a:ext cx="17145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3357554" y="3214686"/>
            <a:ext cx="1714512"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Tabela 12"/>
          <p:cNvGraphicFramePr>
            <a:graphicFrameLocks noGrp="1"/>
          </p:cNvGraphicFramePr>
          <p:nvPr/>
        </p:nvGraphicFramePr>
        <p:xfrm>
          <a:off x="1214414" y="4653136"/>
          <a:ext cx="6096000" cy="1849120"/>
        </p:xfrm>
        <a:graphic>
          <a:graphicData uri="http://schemas.openxmlformats.org/drawingml/2006/table">
            <a:tbl>
              <a:tblPr firstRow="1" bandRow="1">
                <a:tableStyleId>{5C22544A-7EE6-4342-B048-85BDC9FD1C3A}</a:tableStyleId>
              </a:tblPr>
              <a:tblGrid>
                <a:gridCol w="2032000"/>
                <a:gridCol w="2032000"/>
                <a:gridCol w="2032000"/>
              </a:tblGrid>
              <a:tr h="294322">
                <a:tc>
                  <a:txBody>
                    <a:bodyPr/>
                    <a:lstStyle/>
                    <a:p>
                      <a:r>
                        <a:rPr lang="pt-BR" dirty="0" smtClean="0"/>
                        <a:t>Componente</a:t>
                      </a:r>
                      <a:endParaRPr lang="pt-BR" dirty="0"/>
                    </a:p>
                  </a:txBody>
                  <a:tcPr/>
                </a:tc>
                <a:tc>
                  <a:txBody>
                    <a:bodyPr/>
                    <a:lstStyle/>
                    <a:p>
                      <a:r>
                        <a:rPr lang="pt-BR" dirty="0" smtClean="0"/>
                        <a:t>Intensidade</a:t>
                      </a:r>
                      <a:endParaRPr lang="pt-BR" dirty="0"/>
                    </a:p>
                  </a:txBody>
                  <a:tcPr/>
                </a:tc>
                <a:tc>
                  <a:txBody>
                    <a:bodyPr/>
                    <a:lstStyle/>
                    <a:p>
                      <a:r>
                        <a:rPr lang="pt-BR" dirty="0" smtClean="0"/>
                        <a:t>Cor</a:t>
                      </a:r>
                      <a:endParaRPr lang="pt-BR" dirty="0"/>
                    </a:p>
                  </a:txBody>
                  <a:tcPr/>
                </a:tc>
              </a:tr>
              <a:tr h="370840">
                <a:tc>
                  <a:txBody>
                    <a:bodyPr/>
                    <a:lstStyle/>
                    <a:p>
                      <a:r>
                        <a:rPr lang="pt-BR" dirty="0" err="1" smtClean="0"/>
                        <a:t>Líquor</a:t>
                      </a:r>
                      <a:endParaRPr lang="pt-BR" dirty="0"/>
                    </a:p>
                  </a:txBody>
                  <a:tcPr/>
                </a:tc>
                <a:tc>
                  <a:txBody>
                    <a:bodyPr/>
                    <a:lstStyle/>
                    <a:p>
                      <a:r>
                        <a:rPr lang="pt-BR" dirty="0" err="1" smtClean="0"/>
                        <a:t>Hiperintenso</a:t>
                      </a:r>
                      <a:endParaRPr lang="pt-BR" dirty="0"/>
                    </a:p>
                  </a:txBody>
                  <a:tcPr/>
                </a:tc>
                <a:tc>
                  <a:txBody>
                    <a:bodyPr/>
                    <a:lstStyle/>
                    <a:p>
                      <a:r>
                        <a:rPr lang="pt-BR" dirty="0" smtClean="0"/>
                        <a:t>Branca</a:t>
                      </a:r>
                      <a:endParaRPr lang="pt-BR" dirty="0"/>
                    </a:p>
                  </a:txBody>
                  <a:tcPr/>
                </a:tc>
              </a:tr>
              <a:tr h="370840">
                <a:tc>
                  <a:txBody>
                    <a:bodyPr/>
                    <a:lstStyle/>
                    <a:p>
                      <a:r>
                        <a:rPr lang="pt-BR" dirty="0" smtClean="0"/>
                        <a:t>Sub. Cinzenta</a:t>
                      </a:r>
                      <a:endParaRPr lang="pt-BR" dirty="0"/>
                    </a:p>
                  </a:txBody>
                  <a:tcPr/>
                </a:tc>
                <a:tc>
                  <a:txBody>
                    <a:bodyPr/>
                    <a:lstStyle/>
                    <a:p>
                      <a:endParaRPr lang="pt-BR" dirty="0"/>
                    </a:p>
                  </a:txBody>
                  <a:tcPr/>
                </a:tc>
                <a:tc>
                  <a:txBody>
                    <a:bodyPr/>
                    <a:lstStyle/>
                    <a:p>
                      <a:r>
                        <a:rPr lang="pt-BR" dirty="0" smtClean="0"/>
                        <a:t>Cinza claro</a:t>
                      </a:r>
                      <a:endParaRPr lang="pt-BR" dirty="0"/>
                    </a:p>
                  </a:txBody>
                  <a:tcPr/>
                </a:tc>
              </a:tr>
              <a:tr h="370840">
                <a:tc>
                  <a:txBody>
                    <a:bodyPr/>
                    <a:lstStyle/>
                    <a:p>
                      <a:r>
                        <a:rPr lang="pt-BR" dirty="0" smtClean="0"/>
                        <a:t>Sub. Branca</a:t>
                      </a:r>
                      <a:endParaRPr lang="pt-BR" dirty="0"/>
                    </a:p>
                  </a:txBody>
                  <a:tcPr/>
                </a:tc>
                <a:tc>
                  <a:txBody>
                    <a:bodyPr/>
                    <a:lstStyle/>
                    <a:p>
                      <a:endParaRPr lang="pt-BR"/>
                    </a:p>
                  </a:txBody>
                  <a:tcPr/>
                </a:tc>
                <a:tc>
                  <a:txBody>
                    <a:bodyPr/>
                    <a:lstStyle/>
                    <a:p>
                      <a:r>
                        <a:rPr lang="pt-BR" smtClean="0"/>
                        <a:t>Cinza escuro</a:t>
                      </a:r>
                      <a:endParaRPr lang="pt-BR" dirty="0"/>
                    </a:p>
                  </a:txBody>
                  <a:tcPr/>
                </a:tc>
              </a:tr>
              <a:tr h="370840">
                <a:tc>
                  <a:txBody>
                    <a:bodyPr/>
                    <a:lstStyle/>
                    <a:p>
                      <a:r>
                        <a:rPr lang="pt-BR" dirty="0" smtClean="0"/>
                        <a:t>Gordura</a:t>
                      </a:r>
                      <a:endParaRPr lang="pt-BR" dirty="0"/>
                    </a:p>
                  </a:txBody>
                  <a:tcPr/>
                </a:tc>
                <a:tc>
                  <a:txBody>
                    <a:bodyPr/>
                    <a:lstStyle/>
                    <a:p>
                      <a:r>
                        <a:rPr lang="pt-BR" dirty="0" err="1" smtClean="0"/>
                        <a:t>Hipointensa</a:t>
                      </a:r>
                      <a:endParaRPr lang="pt-BR" dirty="0"/>
                    </a:p>
                  </a:txBody>
                  <a:tcPr/>
                </a:tc>
                <a:tc>
                  <a:txBody>
                    <a:bodyPr/>
                    <a:lstStyle/>
                    <a:p>
                      <a:r>
                        <a:rPr lang="pt-BR" dirty="0" smtClean="0"/>
                        <a:t>Preta</a:t>
                      </a:r>
                      <a:endParaRPr lang="pt-BR" dirty="0"/>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AVCI na Ressonância Magnética</a:t>
            </a:r>
            <a:endParaRPr lang="pt-BR" dirty="0"/>
          </a:p>
        </p:txBody>
      </p:sp>
      <p:sp>
        <p:nvSpPr>
          <p:cNvPr id="3" name="Espaço Reservado para Conteúdo 2"/>
          <p:cNvSpPr>
            <a:spLocks noGrp="1"/>
          </p:cNvSpPr>
          <p:nvPr>
            <p:ph idx="1"/>
          </p:nvPr>
        </p:nvSpPr>
        <p:spPr>
          <a:xfrm>
            <a:off x="457200" y="1626420"/>
            <a:ext cx="8435280" cy="5114948"/>
          </a:xfrm>
        </p:spPr>
        <p:txBody>
          <a:bodyPr>
            <a:normAutofit/>
          </a:bodyPr>
          <a:lstStyle/>
          <a:p>
            <a:r>
              <a:rPr lang="pt-BR" dirty="0" smtClean="0"/>
              <a:t>Isquemia Aguda:</a:t>
            </a:r>
          </a:p>
          <a:p>
            <a:pPr>
              <a:buNone/>
            </a:pPr>
            <a:r>
              <a:rPr lang="pt-BR" dirty="0" smtClean="0"/>
              <a:t>	Há falha nas bombas de membrana        </a:t>
            </a:r>
            <a:r>
              <a:rPr lang="pt-BR" dirty="0" err="1" smtClean="0"/>
              <a:t>efluxo</a:t>
            </a:r>
            <a:r>
              <a:rPr lang="pt-BR" dirty="0"/>
              <a:t> </a:t>
            </a:r>
            <a:r>
              <a:rPr lang="pt-BR" dirty="0" smtClean="0"/>
              <a:t>de K⁺ e influxo de Na⁺ e Ca⁺²        edema celular (citotóxico)       Aumento do teor de água na região acometida.</a:t>
            </a:r>
          </a:p>
          <a:p>
            <a:pPr>
              <a:buNone/>
            </a:pPr>
            <a:r>
              <a:rPr lang="pt-BR" dirty="0"/>
              <a:t>	</a:t>
            </a:r>
            <a:r>
              <a:rPr lang="pt-BR" dirty="0" smtClean="0"/>
              <a:t>O edema atinge seu máximo desenvolvimento de 3 a 7 dias pós-infarto.</a:t>
            </a:r>
          </a:p>
          <a:p>
            <a:r>
              <a:rPr lang="pt-BR" dirty="0" smtClean="0"/>
              <a:t>Menos visível em T1W1 ( “sinal fraco”)</a:t>
            </a:r>
          </a:p>
          <a:p>
            <a:r>
              <a:rPr lang="pt-BR" dirty="0" smtClean="0"/>
              <a:t>Mais visível em DWI e T2W1 respectivamente.</a:t>
            </a:r>
            <a:endParaRPr lang="pt-BR" dirty="0"/>
          </a:p>
          <a:p>
            <a:pPr>
              <a:buNone/>
            </a:pPr>
            <a:endParaRPr lang="pt-BR" dirty="0"/>
          </a:p>
        </p:txBody>
      </p:sp>
      <p:sp>
        <p:nvSpPr>
          <p:cNvPr id="4" name="Seta para a direita 3"/>
          <p:cNvSpPr/>
          <p:nvPr/>
        </p:nvSpPr>
        <p:spPr>
          <a:xfrm>
            <a:off x="6876256" y="2348880"/>
            <a:ext cx="549780"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a:off x="6012160" y="2780928"/>
            <a:ext cx="549780"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4139952" y="3284984"/>
            <a:ext cx="549780"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Na Ressonância Magnética</a:t>
            </a:r>
            <a:endParaRPr lang="pt-BR" dirty="0"/>
          </a:p>
        </p:txBody>
      </p:sp>
      <p:sp>
        <p:nvSpPr>
          <p:cNvPr id="3" name="Espaço Reservado para Conteúdo 2"/>
          <p:cNvSpPr>
            <a:spLocks noGrp="1"/>
          </p:cNvSpPr>
          <p:nvPr>
            <p:ph idx="1"/>
          </p:nvPr>
        </p:nvSpPr>
        <p:spPr>
          <a:xfrm>
            <a:off x="899592" y="1672690"/>
            <a:ext cx="8136904" cy="5500726"/>
          </a:xfrm>
        </p:spPr>
        <p:txBody>
          <a:bodyPr>
            <a:normAutofit/>
          </a:bodyPr>
          <a:lstStyle/>
          <a:p>
            <a:r>
              <a:rPr lang="pt-BR" sz="2800" dirty="0" smtClean="0"/>
              <a:t>A </a:t>
            </a:r>
            <a:r>
              <a:rPr lang="pt-BR" sz="2800" dirty="0" err="1" smtClean="0"/>
              <a:t>sequência</a:t>
            </a:r>
            <a:r>
              <a:rPr lang="pt-BR" sz="2800" dirty="0" smtClean="0"/>
              <a:t> de imagem mais sensível para detecção de isquemia cerebral é a </a:t>
            </a:r>
            <a:r>
              <a:rPr lang="pt-BR" sz="2800" i="1" dirty="0" smtClean="0"/>
              <a:t>ponderada em difusão (DWI),</a:t>
            </a:r>
            <a:r>
              <a:rPr lang="pt-BR" sz="2800" dirty="0" smtClean="0"/>
              <a:t>que pode tornar-se positiva apenas alguns minutos pós-infarto</a:t>
            </a:r>
            <a:r>
              <a:rPr lang="pt-BR" sz="2800" i="1" dirty="0" smtClean="0"/>
              <a:t>.</a:t>
            </a:r>
          </a:p>
          <a:p>
            <a:r>
              <a:rPr lang="pt-BR" sz="2800" dirty="0" smtClean="0"/>
              <a:t>O sinal hiperintenso na sequência DWI                   (“sinal da lâmpada acesa”) precede a  hiperintensidade nas imagens ponderadas em T2, que se desenvolve cerca de 6 a 12h depois.</a:t>
            </a:r>
            <a:endParaRPr lang="pt-BR"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Edema na fase inicial de isquemia</a:t>
            </a:r>
            <a:endParaRPr lang="pt-BR" dirty="0"/>
          </a:p>
        </p:txBody>
      </p:sp>
      <p:sp>
        <p:nvSpPr>
          <p:cNvPr id="6" name="CaixaDeTexto 5"/>
          <p:cNvSpPr txBox="1"/>
          <p:nvPr/>
        </p:nvSpPr>
        <p:spPr>
          <a:xfrm>
            <a:off x="958302" y="5429264"/>
            <a:ext cx="7358114" cy="646331"/>
          </a:xfrm>
          <a:prstGeom prst="rect">
            <a:avLst/>
          </a:prstGeom>
          <a:noFill/>
        </p:spPr>
        <p:txBody>
          <a:bodyPr wrap="square" rtlCol="0">
            <a:spAutoFit/>
          </a:bodyPr>
          <a:lstStyle/>
          <a:p>
            <a:r>
              <a:rPr lang="pt-BR" dirty="0" smtClean="0"/>
              <a:t>O edema é detectado como apagamento discreto dos sulcos no território da </a:t>
            </a:r>
            <a:r>
              <a:rPr lang="pt-BR" dirty="0"/>
              <a:t>c</a:t>
            </a:r>
            <a:r>
              <a:rPr lang="pt-BR" dirty="0" smtClean="0"/>
              <a:t>erebral média esquerda em T2WI e hiperintensidade em DWI.</a:t>
            </a:r>
            <a:endParaRPr lang="pt-BR" dirty="0"/>
          </a:p>
        </p:txBody>
      </p:sp>
      <p:pic>
        <p:nvPicPr>
          <p:cNvPr id="7" name="Imagem 6" descr="edema.JPG"/>
          <p:cNvPicPr>
            <a:picLocks noChangeAspect="1"/>
          </p:cNvPicPr>
          <p:nvPr/>
        </p:nvPicPr>
        <p:blipFill>
          <a:blip r:embed="rId2" cstate="print"/>
          <a:stretch>
            <a:fillRect/>
          </a:stretch>
        </p:blipFill>
        <p:spPr>
          <a:xfrm>
            <a:off x="1862137" y="1633537"/>
            <a:ext cx="5419725" cy="359092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74638"/>
            <a:ext cx="7498080" cy="1143000"/>
          </a:xfrm>
        </p:spPr>
        <p:txBody>
          <a:bodyPr>
            <a:normAutofit fontScale="90000"/>
          </a:bodyPr>
          <a:lstStyle/>
          <a:p>
            <a:pPr algn="ctr"/>
            <a:r>
              <a:rPr lang="pt-BR" dirty="0" smtClean="0"/>
              <a:t>RM Ponderada em Difusão                na Isquemia Aguda</a:t>
            </a:r>
            <a:endParaRPr lang="pt-BR" dirty="0"/>
          </a:p>
        </p:txBody>
      </p:sp>
      <p:sp>
        <p:nvSpPr>
          <p:cNvPr id="3" name="Espaço Reservado para Conteúdo 2"/>
          <p:cNvSpPr>
            <a:spLocks noGrp="1"/>
          </p:cNvSpPr>
          <p:nvPr>
            <p:ph idx="1"/>
          </p:nvPr>
        </p:nvSpPr>
        <p:spPr>
          <a:xfrm>
            <a:off x="962352" y="1580728"/>
            <a:ext cx="7498080" cy="4800600"/>
          </a:xfrm>
        </p:spPr>
        <p:txBody>
          <a:bodyPr/>
          <a:lstStyle/>
          <a:p>
            <a:r>
              <a:rPr lang="pt-BR" dirty="0" smtClean="0"/>
              <a:t>As imagens DWI são adquiridas segundo o movimento (browniano) da água tecidual.</a:t>
            </a:r>
          </a:p>
          <a:p>
            <a:r>
              <a:rPr lang="pt-BR" dirty="0" smtClean="0"/>
              <a:t>As taxas de difusão da água cerebral caem rapidamente durante a isquemia aguda, portanto o movimento aleatório da água é mais lento. </a:t>
            </a:r>
          </a:p>
          <a:p>
            <a:r>
              <a:rPr lang="pt-BR" dirty="0" smtClean="0"/>
              <a:t>A DWI apresenta a área de infarto como um sinal brilhante.</a:t>
            </a:r>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Fases Subaguda e Crônica da Isquemia</a:t>
            </a:r>
            <a:endParaRPr lang="pt-BR" dirty="0"/>
          </a:p>
        </p:txBody>
      </p:sp>
      <p:sp>
        <p:nvSpPr>
          <p:cNvPr id="3" name="Espaço Reservado para Conteúdo 2"/>
          <p:cNvSpPr>
            <a:spLocks noGrp="1"/>
          </p:cNvSpPr>
          <p:nvPr>
            <p:ph idx="1"/>
          </p:nvPr>
        </p:nvSpPr>
        <p:spPr/>
        <p:txBody>
          <a:bodyPr/>
          <a:lstStyle/>
          <a:p>
            <a:r>
              <a:rPr lang="pt-BR" dirty="0" smtClean="0"/>
              <a:t>Na fase subaguda, o edema cria efeito expansivo que vai desde o apagamento dos sulcos até o desvio da linha média, dependendo da localização e do tamanho da área infartada.</a:t>
            </a:r>
          </a:p>
          <a:p>
            <a:r>
              <a:rPr lang="pt-BR" dirty="0" smtClean="0"/>
              <a:t>Na TC e na RM não contrastada, pode ocorrer o “ efeito de velamento”, dando a impressão de normalidade.</a:t>
            </a:r>
            <a:endParaRPr lang="pt-B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60648"/>
            <a:ext cx="7498080" cy="1156990"/>
          </a:xfrm>
        </p:spPr>
        <p:txBody>
          <a:bodyPr/>
          <a:lstStyle/>
          <a:p>
            <a:pPr algn="ctr"/>
            <a:r>
              <a:rPr lang="pt-BR" dirty="0" smtClean="0"/>
              <a:t>Efeito de Velamento</a:t>
            </a:r>
            <a:endParaRPr lang="pt-BR" dirty="0"/>
          </a:p>
        </p:txBody>
      </p:sp>
      <p:sp>
        <p:nvSpPr>
          <p:cNvPr id="5" name="CaixaDeTexto 4"/>
          <p:cNvSpPr txBox="1"/>
          <p:nvPr/>
        </p:nvSpPr>
        <p:spPr>
          <a:xfrm>
            <a:off x="1071538" y="5429264"/>
            <a:ext cx="6858048" cy="923330"/>
          </a:xfrm>
          <a:prstGeom prst="rect">
            <a:avLst/>
          </a:prstGeom>
          <a:noFill/>
        </p:spPr>
        <p:txBody>
          <a:bodyPr wrap="square" rtlCol="0">
            <a:spAutoFit/>
          </a:bodyPr>
          <a:lstStyle/>
          <a:p>
            <a:pPr algn="just"/>
            <a:r>
              <a:rPr lang="pt-BR" dirty="0" smtClean="0"/>
              <a:t>A. T2WI é normal nas regiões occipitais 13 dias depois do infarto da artéria cerebral posterior direita. B. T1WI, depois da administração de </a:t>
            </a:r>
            <a:r>
              <a:rPr lang="pt-BR" dirty="0" err="1" smtClean="0"/>
              <a:t>gadolíneo</a:t>
            </a:r>
            <a:r>
              <a:rPr lang="pt-BR" dirty="0" smtClean="0"/>
              <a:t> mostrando região de infarto em região occipital direita .</a:t>
            </a:r>
            <a:endParaRPr lang="pt-BR" dirty="0"/>
          </a:p>
        </p:txBody>
      </p:sp>
      <p:pic>
        <p:nvPicPr>
          <p:cNvPr id="7" name="Espaço Reservado para Conteúdo 6" descr="velamento.JPG"/>
          <p:cNvPicPr>
            <a:picLocks noGrp="1" noChangeAspect="1"/>
          </p:cNvPicPr>
          <p:nvPr>
            <p:ph idx="1"/>
          </p:nvPr>
        </p:nvPicPr>
        <p:blipFill>
          <a:blip r:embed="rId2" cstate="print"/>
          <a:stretch>
            <a:fillRect/>
          </a:stretch>
        </p:blipFill>
        <p:spPr>
          <a:xfrm>
            <a:off x="1763688" y="1628800"/>
            <a:ext cx="5753100" cy="36099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971600" y="274638"/>
            <a:ext cx="7920880" cy="1143000"/>
          </a:xfrm>
        </p:spPr>
        <p:txBody>
          <a:bodyPr>
            <a:normAutofit fontScale="90000"/>
          </a:bodyPr>
          <a:lstStyle/>
          <a:p>
            <a:pPr algn="ctr" eaLnBrk="1" hangingPunct="1">
              <a:defRPr/>
            </a:pPr>
            <a:r>
              <a:rPr lang="pt-BR" sz="4000" dirty="0" smtClean="0"/>
              <a:t>Tomografia Computadorizada</a:t>
            </a:r>
            <a:br>
              <a:rPr lang="pt-BR" sz="4000" dirty="0" smtClean="0"/>
            </a:br>
            <a:r>
              <a:rPr lang="pt-BR" sz="4000" dirty="0" smtClean="0"/>
              <a:t>Escala de Cinza</a:t>
            </a:r>
          </a:p>
        </p:txBody>
      </p:sp>
      <p:pic>
        <p:nvPicPr>
          <p:cNvPr id="4" name="Imagem 3" descr="CT DE CRANIO.JPG"/>
          <p:cNvPicPr>
            <a:picLocks noChangeAspect="1"/>
          </p:cNvPicPr>
          <p:nvPr/>
        </p:nvPicPr>
        <p:blipFill>
          <a:blip r:embed="rId3" cstate="print"/>
          <a:stretch>
            <a:fillRect/>
          </a:stretch>
        </p:blipFill>
        <p:spPr>
          <a:xfrm>
            <a:off x="2191097" y="1489670"/>
            <a:ext cx="4829175" cy="48196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62880" y="1340768"/>
            <a:ext cx="8229600" cy="4968552"/>
          </a:xfrm>
        </p:spPr>
        <p:txBody>
          <a:bodyPr/>
          <a:lstStyle/>
          <a:p>
            <a:endParaRPr lang="pt-BR" dirty="0" smtClean="0"/>
          </a:p>
          <a:p>
            <a:endParaRPr lang="pt-BR" dirty="0" smtClean="0"/>
          </a:p>
          <a:p>
            <a:r>
              <a:rPr lang="pt-BR" dirty="0" smtClean="0"/>
              <a:t>De semanas a meses pós-infarto, há remoção do tecido morto por macrófagos ocorrendo </a:t>
            </a:r>
            <a:r>
              <a:rPr lang="pt-BR" dirty="0" err="1" smtClean="0"/>
              <a:t>encefalomalácia</a:t>
            </a:r>
            <a:r>
              <a:rPr lang="pt-BR" dirty="0" smtClean="0"/>
              <a:t> e formação de cicatriz </a:t>
            </a:r>
            <a:r>
              <a:rPr lang="pt-BR" dirty="0" err="1" smtClean="0"/>
              <a:t>gliótica</a:t>
            </a:r>
            <a:r>
              <a:rPr lang="pt-BR" dirty="0" smtClean="0"/>
              <a:t>.</a:t>
            </a:r>
          </a:p>
          <a:p>
            <a:r>
              <a:rPr lang="pt-BR" dirty="0" smtClean="0"/>
              <a:t>Há alargamento dos sulcos e dilatação</a:t>
            </a:r>
            <a:r>
              <a:rPr lang="pt-BR" i="1" dirty="0" smtClean="0"/>
              <a:t>           ex </a:t>
            </a:r>
            <a:r>
              <a:rPr lang="pt-BR" i="1" dirty="0" err="1" smtClean="0"/>
              <a:t>vacuo</a:t>
            </a:r>
            <a:r>
              <a:rPr lang="pt-BR" dirty="0" smtClean="0"/>
              <a:t> do ventrículo adjacentes à área de infarto.</a:t>
            </a:r>
          </a:p>
          <a:p>
            <a:pPr>
              <a:buNone/>
            </a:pPr>
            <a:r>
              <a:rPr lang="pt-BR" dirty="0"/>
              <a:t> </a:t>
            </a:r>
          </a:p>
        </p:txBody>
      </p:sp>
      <p:sp>
        <p:nvSpPr>
          <p:cNvPr id="5" name="Título 1"/>
          <p:cNvSpPr>
            <a:spLocks noGrp="1"/>
          </p:cNvSpPr>
          <p:nvPr>
            <p:ph type="title"/>
          </p:nvPr>
        </p:nvSpPr>
        <p:spPr>
          <a:xfrm>
            <a:off x="746328" y="260648"/>
            <a:ext cx="7498080" cy="1156990"/>
          </a:xfrm>
        </p:spPr>
        <p:txBody>
          <a:bodyPr/>
          <a:lstStyle/>
          <a:p>
            <a:pPr algn="ctr"/>
            <a:r>
              <a:rPr lang="pt-BR" dirty="0" smtClean="0"/>
              <a:t>AVE Crônico </a:t>
            </a:r>
            <a:endParaRPr lang="pt-B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60648"/>
            <a:ext cx="7498080" cy="1143000"/>
          </a:xfrm>
        </p:spPr>
        <p:txBody>
          <a:bodyPr/>
          <a:lstStyle/>
          <a:p>
            <a:pPr algn="ctr"/>
            <a:r>
              <a:rPr lang="pt-BR" dirty="0" smtClean="0"/>
              <a:t>Infarto Crônico</a:t>
            </a:r>
            <a:endParaRPr lang="pt-BR" dirty="0"/>
          </a:p>
        </p:txBody>
      </p:sp>
      <p:sp>
        <p:nvSpPr>
          <p:cNvPr id="5" name="CaixaDeTexto 4"/>
          <p:cNvSpPr txBox="1"/>
          <p:nvPr/>
        </p:nvSpPr>
        <p:spPr>
          <a:xfrm>
            <a:off x="467544" y="5429264"/>
            <a:ext cx="8136904" cy="1200329"/>
          </a:xfrm>
          <a:prstGeom prst="rect">
            <a:avLst/>
          </a:prstGeom>
          <a:noFill/>
        </p:spPr>
        <p:txBody>
          <a:bodyPr wrap="square" rtlCol="0">
            <a:spAutoFit/>
          </a:bodyPr>
          <a:lstStyle/>
          <a:p>
            <a:r>
              <a:rPr lang="pt-BR" dirty="0" smtClean="0"/>
              <a:t>Lactente de 7 meses que sofreu infarto neonatal. Há </a:t>
            </a:r>
            <a:r>
              <a:rPr lang="pt-BR" dirty="0" err="1" smtClean="0"/>
              <a:t>encefalomalácia</a:t>
            </a:r>
            <a:r>
              <a:rPr lang="pt-BR" dirty="0" smtClean="0"/>
              <a:t> cística no território da cerebral média direita. As alterações císticas se aproximam do LCE em todas as sequências. Existe perda de volume associada ao alargamento do ventrículo </a:t>
            </a:r>
            <a:r>
              <a:rPr lang="pt-BR" dirty="0" err="1" smtClean="0"/>
              <a:t>ipsilateral</a:t>
            </a:r>
            <a:r>
              <a:rPr lang="pt-BR" dirty="0" smtClean="0"/>
              <a:t> (dilatação </a:t>
            </a:r>
            <a:r>
              <a:rPr lang="pt-BR" i="1" dirty="0" smtClean="0"/>
              <a:t>ex </a:t>
            </a:r>
            <a:r>
              <a:rPr lang="pt-BR" i="1" dirty="0" err="1" smtClean="0"/>
              <a:t>vacuo</a:t>
            </a:r>
            <a:r>
              <a:rPr lang="pt-BR" dirty="0" smtClean="0"/>
              <a:t>).</a:t>
            </a:r>
            <a:endParaRPr lang="pt-BR" dirty="0"/>
          </a:p>
        </p:txBody>
      </p:sp>
      <p:pic>
        <p:nvPicPr>
          <p:cNvPr id="7" name="Espaço Reservado para Conteúdo 6" descr="infarto cronico.JPG"/>
          <p:cNvPicPr>
            <a:picLocks noGrp="1" noChangeAspect="1"/>
          </p:cNvPicPr>
          <p:nvPr>
            <p:ph idx="1"/>
          </p:nvPr>
        </p:nvPicPr>
        <p:blipFill>
          <a:blip r:embed="rId2" cstate="print"/>
          <a:stretch>
            <a:fillRect/>
          </a:stretch>
        </p:blipFill>
        <p:spPr>
          <a:xfrm>
            <a:off x="1835696" y="1268760"/>
            <a:ext cx="5562600" cy="398145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74638"/>
            <a:ext cx="7498080" cy="1143000"/>
          </a:xfrm>
        </p:spPr>
        <p:txBody>
          <a:bodyPr>
            <a:normAutofit fontScale="90000"/>
          </a:bodyPr>
          <a:lstStyle/>
          <a:p>
            <a:pPr algn="ctr"/>
            <a:r>
              <a:rPr lang="pt-BR" b="1" dirty="0" smtClean="0"/>
              <a:t>Tomografia computadorizada no AVCH</a:t>
            </a:r>
            <a:endParaRPr lang="pt-BR" b="1" dirty="0"/>
          </a:p>
        </p:txBody>
      </p:sp>
      <p:sp>
        <p:nvSpPr>
          <p:cNvPr id="3" name="Espaço Reservado para Conteúdo 2"/>
          <p:cNvSpPr>
            <a:spLocks noGrp="1"/>
          </p:cNvSpPr>
          <p:nvPr>
            <p:ph idx="1"/>
          </p:nvPr>
        </p:nvSpPr>
        <p:spPr>
          <a:xfrm>
            <a:off x="971600" y="1508720"/>
            <a:ext cx="7498080" cy="4800600"/>
          </a:xfrm>
        </p:spPr>
        <p:txBody>
          <a:bodyPr>
            <a:normAutofit fontScale="92500" lnSpcReduction="20000"/>
          </a:bodyPr>
          <a:lstStyle/>
          <a:p>
            <a:r>
              <a:rPr lang="pt-BR" dirty="0" smtClean="0"/>
              <a:t> A hemorragia ocorre quando uma artéria ou uma veia se rompe, permitindo o extravasamento de sangue para o parênquima cerebral ou para os espaços subaracnóideos.</a:t>
            </a:r>
          </a:p>
          <a:p>
            <a:r>
              <a:rPr lang="pt-BR" dirty="0" smtClean="0"/>
              <a:t>As áreas de hemorragia são detectadas pelo aumento da atenuação do feixe de raios X, mostrando-se como áreas hiperdensas.</a:t>
            </a:r>
          </a:p>
          <a:p>
            <a:r>
              <a:rPr lang="pt-BR" dirty="0" smtClean="0"/>
              <a:t>A TC não contrastada é o exame de escolha para a investigação diagnóstica de emergência da suspeita de hemorragia intracraniana.  </a:t>
            </a:r>
            <a:endParaRPr lang="pt-BR" dirty="0"/>
          </a:p>
        </p:txBody>
      </p:sp>
    </p:spTree>
    <p:extLst>
      <p:ext uri="{BB962C8B-B14F-4D97-AF65-F5344CB8AC3E}">
        <p14:creationId xmlns:p14="http://schemas.microsoft.com/office/powerpoint/2010/main" val="3581478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T NORMAL.jpg"/>
          <p:cNvPicPr>
            <a:picLocks noChangeAspect="1"/>
          </p:cNvPicPr>
          <p:nvPr/>
        </p:nvPicPr>
        <p:blipFill>
          <a:blip r:embed="rId2" cstate="print"/>
          <a:stretch>
            <a:fillRect/>
          </a:stretch>
        </p:blipFill>
        <p:spPr>
          <a:xfrm>
            <a:off x="975090" y="1328100"/>
            <a:ext cx="7193819" cy="5557284"/>
          </a:xfrm>
          <a:prstGeom prst="rect">
            <a:avLst/>
          </a:prstGeom>
        </p:spPr>
      </p:pic>
      <p:sp>
        <p:nvSpPr>
          <p:cNvPr id="5" name="Título 1"/>
          <p:cNvSpPr>
            <a:spLocks noGrp="1"/>
          </p:cNvSpPr>
          <p:nvPr>
            <p:ph type="title"/>
          </p:nvPr>
        </p:nvSpPr>
        <p:spPr>
          <a:xfrm>
            <a:off x="971600" y="274638"/>
            <a:ext cx="7498080" cy="1143000"/>
          </a:xfrm>
        </p:spPr>
        <p:txBody>
          <a:bodyPr>
            <a:normAutofit fontScale="90000"/>
          </a:bodyPr>
          <a:lstStyle/>
          <a:p>
            <a:pPr algn="ctr"/>
            <a:r>
              <a:rPr lang="pt-BR" b="1" dirty="0" smtClean="0"/>
              <a:t>Tomografia computadorizada normal</a:t>
            </a:r>
            <a:endParaRPr lang="pt-BR" b="1" dirty="0"/>
          </a:p>
        </p:txBody>
      </p:sp>
    </p:spTree>
    <p:extLst>
      <p:ext uri="{BB962C8B-B14F-4D97-AF65-F5344CB8AC3E}">
        <p14:creationId xmlns:p14="http://schemas.microsoft.com/office/powerpoint/2010/main" val="1137080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62880" y="836712"/>
            <a:ext cx="8229600" cy="5976664"/>
          </a:xfrm>
        </p:spPr>
        <p:txBody>
          <a:bodyPr>
            <a:normAutofit fontScale="85000" lnSpcReduction="10000"/>
          </a:bodyPr>
          <a:lstStyle/>
          <a:p>
            <a:r>
              <a:rPr lang="pt-BR" b="1" dirty="0" smtClean="0"/>
              <a:t>Hemorragia Subaracnóidea</a:t>
            </a:r>
          </a:p>
          <a:p>
            <a:pPr lvl="1">
              <a:buFont typeface="Wingdings" pitchFamily="2" charset="2"/>
              <a:buChar char="Ø"/>
            </a:pPr>
            <a:r>
              <a:rPr lang="pt-BR" dirty="0" smtClean="0"/>
              <a:t> O espaço subaracnóideo é o compartimento revestido por líquido cerebrospinal que circunda os vasos sanguíneos e se comunica com o sistema ventricular.</a:t>
            </a:r>
          </a:p>
          <a:p>
            <a:pPr lvl="1">
              <a:buFont typeface="Wingdings" pitchFamily="2" charset="2"/>
              <a:buChar char="Ø"/>
            </a:pPr>
            <a:r>
              <a:rPr lang="pt-BR" dirty="0"/>
              <a:t> </a:t>
            </a:r>
            <a:r>
              <a:rPr lang="pt-BR" dirty="0" smtClean="0"/>
              <a:t>A hemorragia subaracnóidea resulta, mais frequentemente, de ruptura de aneurisma.  </a:t>
            </a:r>
          </a:p>
          <a:p>
            <a:pPr lvl="1">
              <a:buFont typeface="Wingdings" pitchFamily="2" charset="2"/>
              <a:buChar char="Ø"/>
            </a:pPr>
            <a:r>
              <a:rPr lang="pt-BR" dirty="0" smtClean="0"/>
              <a:t> A TC possui sensibilidade de 90% na detecção de hemorragia subaracnóidea.</a:t>
            </a:r>
          </a:p>
          <a:p>
            <a:pPr lvl="1">
              <a:buFont typeface="Wingdings" pitchFamily="2" charset="2"/>
              <a:buChar char="Ø"/>
            </a:pPr>
            <a:r>
              <a:rPr lang="pt-BR" dirty="0"/>
              <a:t> </a:t>
            </a:r>
            <a:r>
              <a:rPr lang="pt-BR" dirty="0" smtClean="0"/>
              <a:t>Melhores locais para a investigação: fossa interpeduncular  e as faces mais posteriores dos cornos occipitais.</a:t>
            </a:r>
          </a:p>
          <a:p>
            <a:pPr lvl="1">
              <a:buFont typeface="Wingdings" pitchFamily="2" charset="2"/>
              <a:buChar char="Ø"/>
            </a:pPr>
            <a:r>
              <a:rPr lang="pt-BR" dirty="0"/>
              <a:t> </a:t>
            </a:r>
            <a:r>
              <a:rPr lang="pt-BR" dirty="0" smtClean="0"/>
              <a:t>A dissolução do sangue reduz a sensibilidade da TC para 66% no 3º dia.</a:t>
            </a:r>
          </a:p>
          <a:p>
            <a:pPr lvl="1">
              <a:buFont typeface="Wingdings" pitchFamily="2" charset="2"/>
              <a:buChar char="Ø"/>
            </a:pPr>
            <a:r>
              <a:rPr lang="pt-BR" dirty="0"/>
              <a:t> </a:t>
            </a:r>
            <a:r>
              <a:rPr lang="pt-BR" dirty="0" smtClean="0"/>
              <a:t>A localização do sangue nos espaços subaracnóideos guarda correlação imperfeita com a localização de um aneurisma roto.</a:t>
            </a:r>
            <a:endParaRPr lang="pt-BR" dirty="0"/>
          </a:p>
        </p:txBody>
      </p:sp>
    </p:spTree>
    <p:extLst>
      <p:ext uri="{BB962C8B-B14F-4D97-AF65-F5344CB8AC3E}">
        <p14:creationId xmlns:p14="http://schemas.microsoft.com/office/powerpoint/2010/main" val="3672939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RODUÇÃO DE LIQUOR.jpg"/>
          <p:cNvPicPr>
            <a:picLocks noChangeAspect="1"/>
          </p:cNvPicPr>
          <p:nvPr/>
        </p:nvPicPr>
        <p:blipFill>
          <a:blip r:embed="rId2" cstate="print"/>
          <a:stretch>
            <a:fillRect/>
          </a:stretch>
        </p:blipFill>
        <p:spPr>
          <a:xfrm>
            <a:off x="23240" y="-27384"/>
            <a:ext cx="4620768" cy="4980432"/>
          </a:xfrm>
          <a:prstGeom prst="rect">
            <a:avLst/>
          </a:prstGeom>
        </p:spPr>
      </p:pic>
      <p:pic>
        <p:nvPicPr>
          <p:cNvPr id="6" name="Imagem 5" descr="PRODUÇÃO DE LIQUOR 2.jpg"/>
          <p:cNvPicPr>
            <a:picLocks noChangeAspect="1"/>
          </p:cNvPicPr>
          <p:nvPr/>
        </p:nvPicPr>
        <p:blipFill>
          <a:blip r:embed="rId3" cstate="print"/>
          <a:stretch>
            <a:fillRect/>
          </a:stretch>
        </p:blipFill>
        <p:spPr>
          <a:xfrm>
            <a:off x="4716016" y="3276552"/>
            <a:ext cx="4437888" cy="3608832"/>
          </a:xfrm>
          <a:prstGeom prst="rect">
            <a:avLst/>
          </a:prstGeom>
        </p:spPr>
      </p:pic>
    </p:spTree>
    <p:extLst>
      <p:ext uri="{BB962C8B-B14F-4D97-AF65-F5344CB8AC3E}">
        <p14:creationId xmlns:p14="http://schemas.microsoft.com/office/powerpoint/2010/main" val="1148643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32040" y="548680"/>
            <a:ext cx="4032448" cy="5400600"/>
          </a:xfrm>
        </p:spPr>
        <p:txBody>
          <a:bodyPr>
            <a:normAutofit/>
          </a:bodyPr>
          <a:lstStyle/>
          <a:p>
            <a:pPr marL="0" indent="0">
              <a:buNone/>
            </a:pPr>
            <a:r>
              <a:rPr lang="pt-BR" sz="2400" dirty="0" smtClean="0"/>
              <a:t>Homem de 21 anos sofreu um colapso </a:t>
            </a:r>
          </a:p>
          <a:p>
            <a:pPr marL="0" indent="0">
              <a:buNone/>
            </a:pPr>
            <a:r>
              <a:rPr lang="pt-BR" sz="2400" dirty="0" smtClean="0"/>
              <a:t>imediatamente depois de cheirar cocaína. </a:t>
            </a:r>
          </a:p>
          <a:p>
            <a:pPr marL="0" indent="0">
              <a:buNone/>
            </a:pPr>
            <a:r>
              <a:rPr lang="pt-BR" sz="2400" dirty="0" smtClean="0"/>
              <a:t>TC sem contraste mostra sangue na fissura  inter-hemisférica e nas porções mais baixas dos ventrículos laterais.                                                                 Aneurisma roto da artéria                                               comunicante anterior.</a:t>
            </a:r>
          </a:p>
          <a:p>
            <a:pPr marL="0" indent="0">
              <a:buNone/>
            </a:pPr>
            <a:r>
              <a:rPr lang="pt-BR" sz="1900" dirty="0"/>
              <a:t> </a:t>
            </a:r>
            <a:r>
              <a:rPr lang="pt-BR" sz="1900" dirty="0" smtClean="0"/>
              <a:t>                                                                 </a:t>
            </a:r>
            <a:endParaRPr lang="pt-BR" sz="1900" dirty="0"/>
          </a:p>
        </p:txBody>
      </p:sp>
      <p:pic>
        <p:nvPicPr>
          <p:cNvPr id="4" name="Imagem 3" descr="ANEURISMA ROTO.jpg"/>
          <p:cNvPicPr>
            <a:picLocks noChangeAspect="1"/>
          </p:cNvPicPr>
          <p:nvPr/>
        </p:nvPicPr>
        <p:blipFill>
          <a:blip r:embed="rId2" cstate="print"/>
          <a:stretch>
            <a:fillRect/>
          </a:stretch>
        </p:blipFill>
        <p:spPr>
          <a:xfrm>
            <a:off x="1043608" y="548680"/>
            <a:ext cx="3828288" cy="4962144"/>
          </a:xfrm>
          <a:prstGeom prst="rect">
            <a:avLst/>
          </a:prstGeom>
        </p:spPr>
      </p:pic>
    </p:spTree>
    <p:extLst>
      <p:ext uri="{BB962C8B-B14F-4D97-AF65-F5344CB8AC3E}">
        <p14:creationId xmlns:p14="http://schemas.microsoft.com/office/powerpoint/2010/main" val="41075915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16016" y="980728"/>
            <a:ext cx="4032448" cy="5328592"/>
          </a:xfrm>
        </p:spPr>
        <p:txBody>
          <a:bodyPr>
            <a:normAutofit/>
          </a:bodyPr>
          <a:lstStyle/>
          <a:p>
            <a:pPr marL="0" indent="0">
              <a:buNone/>
            </a:pPr>
            <a:r>
              <a:rPr lang="pt-BR" sz="2400" dirty="0" smtClean="0"/>
              <a:t>Paciente de 36 anos abriu o quadro com cefaleia intensa. TC sem contraste mostra uma hemorragia </a:t>
            </a:r>
            <a:r>
              <a:rPr lang="pt-BR" sz="2400" dirty="0" err="1" smtClean="0"/>
              <a:t>subaracnóidea</a:t>
            </a:r>
            <a:r>
              <a:rPr lang="pt-BR" sz="2400" dirty="0" smtClean="0"/>
              <a:t> </a:t>
            </a:r>
          </a:p>
          <a:p>
            <a:pPr marL="0" indent="0">
              <a:buNone/>
            </a:pPr>
            <a:r>
              <a:rPr lang="pt-BR" sz="2400" dirty="0" smtClean="0"/>
              <a:t>proeminente na fossa peduncular esquerda (setas) e nas cisternas basilares (pontas das setas).                                             Aneurisma de Ponta Basilar.</a:t>
            </a:r>
            <a:endParaRPr lang="pt-BR" sz="2400" dirty="0"/>
          </a:p>
        </p:txBody>
      </p:sp>
      <p:pic>
        <p:nvPicPr>
          <p:cNvPr id="4" name="Imagem 3" descr="HOMEM  36 ANOS - ANEURISMA.jpg"/>
          <p:cNvPicPr>
            <a:picLocks noChangeAspect="1"/>
          </p:cNvPicPr>
          <p:nvPr/>
        </p:nvPicPr>
        <p:blipFill>
          <a:blip r:embed="rId2" cstate="print"/>
          <a:stretch>
            <a:fillRect/>
          </a:stretch>
        </p:blipFill>
        <p:spPr>
          <a:xfrm>
            <a:off x="827584" y="890016"/>
            <a:ext cx="3883152" cy="5077968"/>
          </a:xfrm>
          <a:prstGeom prst="rect">
            <a:avLst/>
          </a:prstGeom>
        </p:spPr>
      </p:pic>
    </p:spTree>
    <p:extLst>
      <p:ext uri="{BB962C8B-B14F-4D97-AF65-F5344CB8AC3E}">
        <p14:creationId xmlns:p14="http://schemas.microsoft.com/office/powerpoint/2010/main" val="8073066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HSA.jpg"/>
          <p:cNvPicPr>
            <a:picLocks noChangeAspect="1"/>
          </p:cNvPicPr>
          <p:nvPr/>
        </p:nvPicPr>
        <p:blipFill>
          <a:blip r:embed="rId2" cstate="print"/>
          <a:stretch>
            <a:fillRect/>
          </a:stretch>
        </p:blipFill>
        <p:spPr>
          <a:xfrm>
            <a:off x="207264" y="661416"/>
            <a:ext cx="8729472" cy="5535168"/>
          </a:xfrm>
          <a:prstGeom prst="rect">
            <a:avLst/>
          </a:prstGeom>
        </p:spPr>
      </p:pic>
    </p:spTree>
    <p:extLst>
      <p:ext uri="{BB962C8B-B14F-4D97-AF65-F5344CB8AC3E}">
        <p14:creationId xmlns:p14="http://schemas.microsoft.com/office/powerpoint/2010/main" val="3013312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CT SEM CONTRASTE.jpg"/>
          <p:cNvPicPr>
            <a:picLocks noChangeAspect="1"/>
          </p:cNvPicPr>
          <p:nvPr/>
        </p:nvPicPr>
        <p:blipFill>
          <a:blip r:embed="rId2" cstate="print"/>
          <a:stretch>
            <a:fillRect/>
          </a:stretch>
        </p:blipFill>
        <p:spPr>
          <a:xfrm>
            <a:off x="2195736" y="1054192"/>
            <a:ext cx="4882896" cy="4895088"/>
          </a:xfrm>
          <a:prstGeom prst="rect">
            <a:avLst/>
          </a:prstGeom>
        </p:spPr>
      </p:pic>
    </p:spTree>
    <p:extLst>
      <p:ext uri="{BB962C8B-B14F-4D97-AF65-F5344CB8AC3E}">
        <p14:creationId xmlns:p14="http://schemas.microsoft.com/office/powerpoint/2010/main" val="643496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idx="4294967295"/>
          </p:nvPr>
        </p:nvSpPr>
        <p:spPr>
          <a:xfrm>
            <a:off x="827584" y="274638"/>
            <a:ext cx="8280920" cy="1143000"/>
          </a:xfrm>
        </p:spPr>
        <p:txBody>
          <a:bodyPr>
            <a:normAutofit fontScale="90000"/>
          </a:bodyPr>
          <a:lstStyle/>
          <a:p>
            <a:pPr algn="ctr" eaLnBrk="1" hangingPunct="1">
              <a:defRPr/>
            </a:pPr>
            <a:r>
              <a:rPr lang="pt-BR" sz="4000" dirty="0" smtClean="0"/>
              <a:t>TC de crânio com janela para partes moles </a:t>
            </a:r>
          </a:p>
        </p:txBody>
      </p:sp>
      <p:pic>
        <p:nvPicPr>
          <p:cNvPr id="5" name="Imagem 4" descr="CT  DE CRANIO 7.JPG"/>
          <p:cNvPicPr>
            <a:picLocks noChangeAspect="1"/>
          </p:cNvPicPr>
          <p:nvPr/>
        </p:nvPicPr>
        <p:blipFill>
          <a:blip r:embed="rId3" cstate="print"/>
          <a:stretch>
            <a:fillRect/>
          </a:stretch>
        </p:blipFill>
        <p:spPr>
          <a:xfrm>
            <a:off x="251520" y="1338262"/>
            <a:ext cx="4143375" cy="4181475"/>
          </a:xfrm>
          <a:prstGeom prst="rect">
            <a:avLst/>
          </a:prstGeom>
        </p:spPr>
      </p:pic>
      <p:pic>
        <p:nvPicPr>
          <p:cNvPr id="6" name="Imagem 5" descr="CT DE CRANIO AZUL.JPG"/>
          <p:cNvPicPr>
            <a:picLocks noChangeAspect="1"/>
          </p:cNvPicPr>
          <p:nvPr/>
        </p:nvPicPr>
        <p:blipFill>
          <a:blip r:embed="rId4" cstate="print"/>
          <a:stretch>
            <a:fillRect/>
          </a:stretch>
        </p:blipFill>
        <p:spPr>
          <a:xfrm>
            <a:off x="4572000" y="1340768"/>
            <a:ext cx="4371975" cy="389572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AVCH- CT.jpg"/>
          <p:cNvPicPr>
            <a:picLocks noChangeAspect="1"/>
          </p:cNvPicPr>
          <p:nvPr/>
        </p:nvPicPr>
        <p:blipFill>
          <a:blip r:embed="rId2" cstate="print"/>
          <a:stretch>
            <a:fillRect/>
          </a:stretch>
        </p:blipFill>
        <p:spPr>
          <a:xfrm>
            <a:off x="2062162" y="723900"/>
            <a:ext cx="5019675" cy="5410200"/>
          </a:xfrm>
          <a:prstGeom prst="rect">
            <a:avLst/>
          </a:prstGeom>
        </p:spPr>
      </p:pic>
    </p:spTree>
    <p:extLst>
      <p:ext uri="{BB962C8B-B14F-4D97-AF65-F5344CB8AC3E}">
        <p14:creationId xmlns:p14="http://schemas.microsoft.com/office/powerpoint/2010/main" val="37848679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548680"/>
            <a:ext cx="8496944" cy="5760640"/>
          </a:xfrm>
        </p:spPr>
        <p:txBody>
          <a:bodyPr/>
          <a:lstStyle/>
          <a:p>
            <a:r>
              <a:rPr lang="pt-BR" b="1" dirty="0" smtClean="0"/>
              <a:t> Hemorragia parenquimatosa</a:t>
            </a:r>
          </a:p>
          <a:p>
            <a:pPr marL="0" indent="0">
              <a:buNone/>
            </a:pPr>
            <a:endParaRPr lang="pt-BR" b="1" dirty="0" smtClean="0"/>
          </a:p>
          <a:p>
            <a:pPr lvl="1">
              <a:buFont typeface="Wingdings" pitchFamily="2" charset="2"/>
              <a:buChar char="Ø"/>
            </a:pPr>
            <a:r>
              <a:rPr lang="pt-BR" b="1" dirty="0" smtClean="0"/>
              <a:t> </a:t>
            </a:r>
            <a:r>
              <a:rPr lang="pt-BR" dirty="0" smtClean="0"/>
              <a:t>Resulta de sangramento diretamente na substância cerebral.</a:t>
            </a:r>
          </a:p>
          <a:p>
            <a:pPr marL="457200" lvl="1" indent="0">
              <a:buNone/>
            </a:pPr>
            <a:endParaRPr lang="pt-BR" dirty="0" smtClean="0"/>
          </a:p>
          <a:p>
            <a:pPr lvl="1">
              <a:buFont typeface="Wingdings" pitchFamily="2" charset="2"/>
              <a:buChar char="Ø"/>
            </a:pPr>
            <a:r>
              <a:rPr lang="pt-BR" b="1" dirty="0"/>
              <a:t> </a:t>
            </a:r>
            <a:r>
              <a:rPr lang="pt-BR" dirty="0" smtClean="0"/>
              <a:t>Principais causas: hipertensivas, malformações vasculares, efeitos de substâncias simpaticomiméticas (anfetaminas e cocaína), angiopatia </a:t>
            </a:r>
            <a:r>
              <a:rPr lang="pt-BR" dirty="0" err="1" smtClean="0"/>
              <a:t>amilóide</a:t>
            </a:r>
            <a:r>
              <a:rPr lang="pt-BR" dirty="0" smtClean="0"/>
              <a:t>.</a:t>
            </a:r>
          </a:p>
          <a:p>
            <a:pPr marL="457200" lvl="1" indent="0">
              <a:buNone/>
            </a:pPr>
            <a:r>
              <a:rPr lang="pt-BR" dirty="0" smtClean="0"/>
              <a:t> </a:t>
            </a:r>
            <a:endParaRPr lang="pt-BR" b="1" dirty="0"/>
          </a:p>
        </p:txBody>
      </p:sp>
    </p:spTree>
    <p:extLst>
      <p:ext uri="{BB962C8B-B14F-4D97-AF65-F5344CB8AC3E}">
        <p14:creationId xmlns:p14="http://schemas.microsoft.com/office/powerpoint/2010/main" val="37439246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HEMORRAGIA NO PARENQUIMA-CT.jpg"/>
          <p:cNvPicPr>
            <a:picLocks noChangeAspect="1"/>
          </p:cNvPicPr>
          <p:nvPr/>
        </p:nvPicPr>
        <p:blipFill>
          <a:blip r:embed="rId2" cstate="print"/>
          <a:stretch>
            <a:fillRect/>
          </a:stretch>
        </p:blipFill>
        <p:spPr>
          <a:xfrm>
            <a:off x="971600" y="899880"/>
            <a:ext cx="7284720" cy="5553456"/>
          </a:xfrm>
          <a:prstGeom prst="rect">
            <a:avLst/>
          </a:prstGeom>
        </p:spPr>
      </p:pic>
    </p:spTree>
    <p:extLst>
      <p:ext uri="{BB962C8B-B14F-4D97-AF65-F5344CB8AC3E}">
        <p14:creationId xmlns:p14="http://schemas.microsoft.com/office/powerpoint/2010/main" val="9548677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AVCH- LOCALIZAÇÃO PROFUNDA- CT.jpg"/>
          <p:cNvPicPr>
            <a:picLocks noChangeAspect="1"/>
          </p:cNvPicPr>
          <p:nvPr/>
        </p:nvPicPr>
        <p:blipFill>
          <a:blip r:embed="rId2" cstate="print"/>
          <a:stretch>
            <a:fillRect/>
          </a:stretch>
        </p:blipFill>
        <p:spPr>
          <a:xfrm>
            <a:off x="1261872" y="460248"/>
            <a:ext cx="6620256" cy="5937504"/>
          </a:xfrm>
          <a:prstGeom prst="rect">
            <a:avLst/>
          </a:prstGeom>
        </p:spPr>
      </p:pic>
    </p:spTree>
    <p:extLst>
      <p:ext uri="{BB962C8B-B14F-4D97-AF65-F5344CB8AC3E}">
        <p14:creationId xmlns:p14="http://schemas.microsoft.com/office/powerpoint/2010/main" val="2457766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AVCH- CT- PUTAMEN.jpg"/>
          <p:cNvPicPr>
            <a:picLocks noChangeAspect="1"/>
          </p:cNvPicPr>
          <p:nvPr/>
        </p:nvPicPr>
        <p:blipFill>
          <a:blip r:embed="rId2" cstate="print"/>
          <a:stretch>
            <a:fillRect/>
          </a:stretch>
        </p:blipFill>
        <p:spPr>
          <a:xfrm>
            <a:off x="2436668" y="555913"/>
            <a:ext cx="4270664" cy="5746173"/>
          </a:xfrm>
          <a:prstGeom prst="rect">
            <a:avLst/>
          </a:prstGeom>
        </p:spPr>
      </p:pic>
    </p:spTree>
    <p:extLst>
      <p:ext uri="{BB962C8B-B14F-4D97-AF65-F5344CB8AC3E}">
        <p14:creationId xmlns:p14="http://schemas.microsoft.com/office/powerpoint/2010/main" val="7369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4077072"/>
            <a:ext cx="8064896" cy="2304256"/>
          </a:xfrm>
        </p:spPr>
        <p:txBody>
          <a:bodyPr>
            <a:normAutofit fontScale="32500" lnSpcReduction="20000"/>
          </a:bodyPr>
          <a:lstStyle/>
          <a:p>
            <a:pPr marL="0" indent="0">
              <a:buNone/>
            </a:pPr>
            <a:endParaRPr lang="pt-BR" dirty="0" smtClean="0"/>
          </a:p>
          <a:p>
            <a:pPr marL="0" indent="0">
              <a:buNone/>
            </a:pPr>
            <a:endParaRPr lang="pt-BR" dirty="0"/>
          </a:p>
          <a:p>
            <a:pPr marL="0" indent="0">
              <a:buNone/>
            </a:pPr>
            <a:endParaRPr lang="pt-BR" dirty="0" smtClean="0"/>
          </a:p>
          <a:p>
            <a:pPr marL="0" indent="0">
              <a:buNone/>
            </a:pPr>
            <a:r>
              <a:rPr lang="pt-BR" sz="6400" dirty="0" smtClean="0"/>
              <a:t>TC de encéfalo de paciente com hipertensão crônica, apresentando déficit motor súbito à esquerda. A-) Imagem do dia do déficit, sem contraste. Lesão expansiva, hiperdensa, correspondendo ao hematoma na fase aguda. B-) Controle evolutivo, 15 dias depois, realizado após contraste endovenoso. Mostra a formação de uma cápsula para absorção da hemorragia. Manutenção de uma área hiperdensa central.</a:t>
            </a:r>
          </a:p>
          <a:p>
            <a:pPr marL="0" indent="0">
              <a:buNone/>
            </a:pPr>
            <a:endParaRPr lang="pt-BR" dirty="0"/>
          </a:p>
          <a:p>
            <a:pPr marL="0" indent="0">
              <a:buNone/>
            </a:pPr>
            <a:endParaRPr lang="pt-BR" dirty="0" smtClean="0"/>
          </a:p>
          <a:p>
            <a:pPr marL="0" indent="0">
              <a:buNone/>
            </a:pPr>
            <a:endParaRPr lang="pt-BR" dirty="0"/>
          </a:p>
          <a:p>
            <a:pPr marL="0" indent="0">
              <a:buNone/>
            </a:pPr>
            <a:endParaRPr lang="pt-BR" dirty="0" smtClean="0"/>
          </a:p>
          <a:p>
            <a:pPr marL="0" indent="0">
              <a:buNone/>
            </a:pPr>
            <a:endParaRPr lang="pt-BR" dirty="0"/>
          </a:p>
          <a:p>
            <a:pPr marL="0" indent="0">
              <a:buNone/>
            </a:pPr>
            <a:endParaRPr lang="pt-BR" dirty="0" smtClean="0"/>
          </a:p>
          <a:p>
            <a:pPr marL="0" indent="0">
              <a:buNone/>
            </a:pPr>
            <a:endParaRPr lang="pt-BR" dirty="0"/>
          </a:p>
        </p:txBody>
      </p:sp>
      <p:pic>
        <p:nvPicPr>
          <p:cNvPr id="4" name="Imagem 3" descr="AVCH- CAPSULA.jpg"/>
          <p:cNvPicPr>
            <a:picLocks noChangeAspect="1"/>
          </p:cNvPicPr>
          <p:nvPr/>
        </p:nvPicPr>
        <p:blipFill>
          <a:blip r:embed="rId2" cstate="print"/>
          <a:stretch>
            <a:fillRect/>
          </a:stretch>
        </p:blipFill>
        <p:spPr>
          <a:xfrm>
            <a:off x="1655064" y="548680"/>
            <a:ext cx="5833872" cy="3206496"/>
          </a:xfrm>
          <a:prstGeom prst="rect">
            <a:avLst/>
          </a:prstGeom>
        </p:spPr>
      </p:pic>
    </p:spTree>
    <p:extLst>
      <p:ext uri="{BB962C8B-B14F-4D97-AF65-F5344CB8AC3E}">
        <p14:creationId xmlns:p14="http://schemas.microsoft.com/office/powerpoint/2010/main" val="21985488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7664" y="2348880"/>
            <a:ext cx="5688632" cy="2160240"/>
          </a:xfrm>
        </p:spPr>
        <p:txBody>
          <a:bodyPr>
            <a:normAutofit/>
          </a:bodyPr>
          <a:lstStyle/>
          <a:p>
            <a:pPr algn="ctr"/>
            <a:r>
              <a:rPr lang="pt-BR" dirty="0" smtClean="0"/>
              <a:t>RM</a:t>
            </a:r>
            <a:br>
              <a:rPr lang="pt-BR" dirty="0" smtClean="0"/>
            </a:br>
            <a:r>
              <a:rPr lang="pt-BR" dirty="0" smtClean="0"/>
              <a:t> no </a:t>
            </a:r>
            <a:br>
              <a:rPr lang="pt-BR" dirty="0" smtClean="0"/>
            </a:br>
            <a:r>
              <a:rPr lang="pt-BR" dirty="0" smtClean="0"/>
              <a:t>ACVH</a:t>
            </a:r>
            <a:endParaRPr lang="pt-B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74638"/>
            <a:ext cx="7498080" cy="1143000"/>
          </a:xfrm>
        </p:spPr>
        <p:txBody>
          <a:bodyPr/>
          <a:lstStyle/>
          <a:p>
            <a:pPr algn="ctr"/>
            <a:r>
              <a:rPr lang="pt-BR" dirty="0" smtClean="0"/>
              <a:t>Como é criada a imagem na RM?</a:t>
            </a:r>
            <a:endParaRPr lang="pt-BR" dirty="0"/>
          </a:p>
        </p:txBody>
      </p:sp>
      <p:sp>
        <p:nvSpPr>
          <p:cNvPr id="3" name="Espaço Reservado para Conteúdo 2"/>
          <p:cNvSpPr>
            <a:spLocks noGrp="1"/>
          </p:cNvSpPr>
          <p:nvPr>
            <p:ph idx="1"/>
          </p:nvPr>
        </p:nvSpPr>
        <p:spPr>
          <a:xfrm>
            <a:off x="899592" y="1447800"/>
            <a:ext cx="7498080" cy="4800600"/>
          </a:xfrm>
        </p:spPr>
        <p:txBody>
          <a:bodyPr>
            <a:normAutofit fontScale="92500"/>
          </a:bodyPr>
          <a:lstStyle/>
          <a:p>
            <a:r>
              <a:rPr lang="pt-BR" dirty="0" smtClean="0"/>
              <a:t>O paciente é colocado em um dispositivo que gera um campo magnético muito forte.Os núcleos de hidrogênio(que tem um momento líquido)se comportam como imãs.São emitidos pulsos de radiofrequência. Ao término de cada pulso esses núcleos tendem a voltar para seus lugares porém isso ocorre em velocidades diferentes dependendo de cada tecido, gerando assim a imagem da RM.</a:t>
            </a:r>
            <a:endParaRPr lang="pt-B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RM - FOTO-APARELHO.jpg"/>
          <p:cNvPicPr>
            <a:picLocks noChangeAspect="1"/>
          </p:cNvPicPr>
          <p:nvPr/>
        </p:nvPicPr>
        <p:blipFill>
          <a:blip r:embed="rId2" cstate="print"/>
          <a:stretch>
            <a:fillRect/>
          </a:stretch>
        </p:blipFill>
        <p:spPr>
          <a:xfrm>
            <a:off x="232228" y="817535"/>
            <a:ext cx="8679543" cy="5222929"/>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476672"/>
            <a:ext cx="7776864" cy="1296144"/>
          </a:xfrm>
        </p:spPr>
        <p:txBody>
          <a:bodyPr/>
          <a:lstStyle/>
          <a:p>
            <a:pPr algn="ctr">
              <a:buNone/>
            </a:pPr>
            <a:r>
              <a:rPr lang="pt-BR" dirty="0" smtClean="0"/>
              <a:t> RM - cortes em 3 planos diferentes  planos axial, coronal e sagital</a:t>
            </a:r>
            <a:endParaRPr lang="pt-BR" dirty="0"/>
          </a:p>
        </p:txBody>
      </p:sp>
      <p:pic>
        <p:nvPicPr>
          <p:cNvPr id="6" name="Imagem 5" descr="PLANOS NA RM.jpg"/>
          <p:cNvPicPr>
            <a:picLocks noChangeAspect="1"/>
          </p:cNvPicPr>
          <p:nvPr/>
        </p:nvPicPr>
        <p:blipFill>
          <a:blip r:embed="rId2" cstate="print"/>
          <a:stretch>
            <a:fillRect/>
          </a:stretch>
        </p:blipFill>
        <p:spPr>
          <a:xfrm>
            <a:off x="2015455" y="1988840"/>
            <a:ext cx="5076825" cy="37623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pt-BR" smtClean="0"/>
              <a:t>TC – janela para partes moles</a:t>
            </a:r>
          </a:p>
        </p:txBody>
      </p:sp>
      <p:pic>
        <p:nvPicPr>
          <p:cNvPr id="5" name="Espaço Reservado para Conteúdo 4" descr="CT DE CRANIO - DETALHES.JPG"/>
          <p:cNvPicPr>
            <a:picLocks noGrp="1" noChangeAspect="1"/>
          </p:cNvPicPr>
          <p:nvPr>
            <p:ph idx="1"/>
          </p:nvPr>
        </p:nvPicPr>
        <p:blipFill>
          <a:blip r:embed="rId3" cstate="print"/>
          <a:stretch>
            <a:fillRect/>
          </a:stretch>
        </p:blipFill>
        <p:spPr>
          <a:xfrm>
            <a:off x="1512143" y="1484784"/>
            <a:ext cx="6372225" cy="443865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74638"/>
            <a:ext cx="7530040" cy="1143000"/>
          </a:xfrm>
        </p:spPr>
        <p:txBody>
          <a:bodyPr/>
          <a:lstStyle/>
          <a:p>
            <a:pPr algn="ctr"/>
            <a:r>
              <a:rPr lang="pt-BR" dirty="0" smtClean="0"/>
              <a:t>T1- Achados</a:t>
            </a:r>
            <a:endParaRPr lang="pt-BR" dirty="0"/>
          </a:p>
        </p:txBody>
      </p:sp>
      <p:sp>
        <p:nvSpPr>
          <p:cNvPr id="3" name="Espaço Reservado para Conteúdo 2"/>
          <p:cNvSpPr>
            <a:spLocks noGrp="1"/>
          </p:cNvSpPr>
          <p:nvPr>
            <p:ph idx="1"/>
          </p:nvPr>
        </p:nvSpPr>
        <p:spPr>
          <a:xfrm>
            <a:off x="1115616" y="1447800"/>
            <a:ext cx="7818072" cy="4800600"/>
          </a:xfrm>
        </p:spPr>
        <p:txBody>
          <a:bodyPr>
            <a:normAutofit fontScale="70000" lnSpcReduction="20000"/>
          </a:bodyPr>
          <a:lstStyle/>
          <a:p>
            <a:r>
              <a:rPr lang="pt-BR" dirty="0" smtClean="0"/>
              <a:t>Útil para visualizar patologias quando faz administração de </a:t>
            </a:r>
            <a:r>
              <a:rPr lang="pt-BR" dirty="0" err="1" smtClean="0"/>
              <a:t>gadolineo</a:t>
            </a:r>
            <a:r>
              <a:rPr lang="pt-BR" dirty="0" smtClean="0"/>
              <a:t> e visualização da anatomia normal;</a:t>
            </a:r>
          </a:p>
          <a:p>
            <a:r>
              <a:rPr lang="pt-BR" b="1" u="sng" dirty="0" err="1" smtClean="0"/>
              <a:t>Hipersinal</a:t>
            </a:r>
            <a:r>
              <a:rPr lang="pt-BR" b="1" u="sng" dirty="0" smtClean="0"/>
              <a:t> em T1:</a:t>
            </a:r>
            <a:endParaRPr lang="pt-BR" dirty="0" smtClean="0"/>
          </a:p>
          <a:p>
            <a:r>
              <a:rPr lang="pt-BR" dirty="0" smtClean="0"/>
              <a:t>Gordura, </a:t>
            </a:r>
            <a:r>
              <a:rPr lang="pt-BR" dirty="0" err="1" smtClean="0"/>
              <a:t>hemangioma</a:t>
            </a:r>
            <a:r>
              <a:rPr lang="pt-BR" dirty="0" smtClean="0"/>
              <a:t>, lipoma intra-ósseo, após radioterapia (tecido), depósito de gordura por degeneração, </a:t>
            </a:r>
            <a:r>
              <a:rPr lang="pt-BR" dirty="0" err="1" smtClean="0"/>
              <a:t>metemoglobina</a:t>
            </a:r>
            <a:r>
              <a:rPr lang="pt-BR" dirty="0" smtClean="0"/>
              <a:t>, cistos c/ líquido </a:t>
            </a:r>
            <a:r>
              <a:rPr lang="pt-BR" dirty="0" err="1" smtClean="0"/>
              <a:t>proteináceo</a:t>
            </a:r>
            <a:r>
              <a:rPr lang="pt-BR" dirty="0" smtClean="0"/>
              <a:t>, meios de contraste paramagnético, sangue c/ fluxo lento, </a:t>
            </a:r>
            <a:r>
              <a:rPr lang="pt-BR" dirty="0" err="1" smtClean="0"/>
              <a:t>retinoblastoma</a:t>
            </a:r>
            <a:r>
              <a:rPr lang="pt-BR" dirty="0" smtClean="0"/>
              <a:t>, mielinização, melanina, colesterol líquido, fluidos </a:t>
            </a:r>
            <a:r>
              <a:rPr lang="pt-BR" dirty="0" err="1" smtClean="0"/>
              <a:t>hiperproteicos</a:t>
            </a:r>
            <a:r>
              <a:rPr lang="pt-BR" dirty="0" smtClean="0"/>
              <a:t>, hemorragia subaguda (meta-hemoglobina intra e extracelulares) e efeitos paramagnéticos;</a:t>
            </a:r>
          </a:p>
          <a:p>
            <a:r>
              <a:rPr lang="pt-BR" b="1" u="sng" dirty="0" err="1" smtClean="0"/>
              <a:t>Hiposinal</a:t>
            </a:r>
            <a:r>
              <a:rPr lang="pt-BR" b="1" u="sng" dirty="0" smtClean="0"/>
              <a:t> em T1</a:t>
            </a:r>
            <a:r>
              <a:rPr lang="pt-BR" dirty="0" smtClean="0"/>
              <a:t>:</a:t>
            </a:r>
          </a:p>
          <a:p>
            <a:r>
              <a:rPr lang="pt-BR" dirty="0" smtClean="0"/>
              <a:t>Osso cortical, MAV (má-formação AV), infarto, infecção, tumores, esclerose, cistos, calcificação, fluxo, água (moléculas livres –ex. </a:t>
            </a:r>
            <a:r>
              <a:rPr lang="pt-BR" dirty="0" err="1" smtClean="0"/>
              <a:t>líquor</a:t>
            </a:r>
            <a:r>
              <a:rPr lang="pt-BR" dirty="0" smtClean="0"/>
              <a:t>), água (moléculas ligadas a proteínas – </a:t>
            </a:r>
            <a:r>
              <a:rPr lang="pt-BR" dirty="0" err="1" smtClean="0"/>
              <a:t>ex.edema</a:t>
            </a:r>
            <a:r>
              <a:rPr lang="pt-BR" dirty="0" smtClean="0"/>
              <a:t>), </a:t>
            </a:r>
            <a:r>
              <a:rPr lang="pt-BR" dirty="0" err="1" smtClean="0"/>
              <a:t>hemossiderina</a:t>
            </a:r>
            <a:r>
              <a:rPr lang="pt-BR" dirty="0" smtClean="0"/>
              <a:t>, ferro, fibrose e hematoma na fase aguda (</a:t>
            </a:r>
            <a:r>
              <a:rPr lang="pt-BR" dirty="0" err="1" smtClean="0"/>
              <a:t>desoxi-hemoglobina</a:t>
            </a:r>
            <a:r>
              <a:rPr lang="pt-BR" dirty="0" smtClean="0"/>
              <a:t>).</a:t>
            </a:r>
            <a:endParaRPr lang="pt-B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74638"/>
            <a:ext cx="7498080" cy="1143000"/>
          </a:xfrm>
        </p:spPr>
        <p:txBody>
          <a:bodyPr/>
          <a:lstStyle/>
          <a:p>
            <a:pPr algn="ctr"/>
            <a:r>
              <a:rPr lang="pt-BR" dirty="0" smtClean="0"/>
              <a:t>T2 – Achados </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smtClean="0"/>
              <a:t>Útil para visualização de patologias nos tecidos (alterações), os processos patológicos(o tecido doente, geralmente fica c/ edema e/ou muito vascularizado) normalmente tem sinal intenso em T2.</a:t>
            </a:r>
          </a:p>
          <a:p>
            <a:r>
              <a:rPr lang="pt-BR" b="1" u="sng" dirty="0" err="1" smtClean="0"/>
              <a:t>Hipersinal</a:t>
            </a:r>
            <a:r>
              <a:rPr lang="pt-BR" b="1" u="sng" dirty="0" smtClean="0"/>
              <a:t> em T2:</a:t>
            </a:r>
            <a:endParaRPr lang="pt-BR" dirty="0" smtClean="0"/>
          </a:p>
          <a:p>
            <a:r>
              <a:rPr lang="pt-BR" dirty="0" err="1" smtClean="0"/>
              <a:t>Líquor</a:t>
            </a:r>
            <a:r>
              <a:rPr lang="pt-BR" dirty="0" smtClean="0"/>
              <a:t>, líquido </a:t>
            </a:r>
            <a:r>
              <a:rPr lang="pt-BR" dirty="0" err="1" smtClean="0"/>
              <a:t>sinovial</a:t>
            </a:r>
            <a:r>
              <a:rPr lang="pt-BR" dirty="0" smtClean="0"/>
              <a:t>, </a:t>
            </a:r>
            <a:r>
              <a:rPr lang="pt-BR" dirty="0" err="1" smtClean="0"/>
              <a:t>hemangioma</a:t>
            </a:r>
            <a:r>
              <a:rPr lang="pt-BR" dirty="0" smtClean="0"/>
              <a:t>, infecção, inflamação, edema, alguns tumores, hemorragia, sangue c/ fluxo lento, cistos, água livre ou ligada a proteínas e hematoma na fase subaguda (</a:t>
            </a:r>
            <a:r>
              <a:rPr lang="pt-BR" dirty="0" err="1" smtClean="0"/>
              <a:t>metahemoglobina</a:t>
            </a:r>
            <a:r>
              <a:rPr lang="pt-BR" dirty="0" smtClean="0"/>
              <a:t> extracelular).</a:t>
            </a:r>
          </a:p>
          <a:p>
            <a:r>
              <a:rPr lang="pt-BR" b="1" u="sng" dirty="0" err="1" smtClean="0"/>
              <a:t>Hiposinal</a:t>
            </a:r>
            <a:r>
              <a:rPr lang="pt-BR" b="1" u="sng" dirty="0" smtClean="0"/>
              <a:t> em T2:</a:t>
            </a:r>
            <a:endParaRPr lang="pt-BR" dirty="0" smtClean="0"/>
          </a:p>
          <a:p>
            <a:r>
              <a:rPr lang="pt-BR" dirty="0" smtClean="0"/>
              <a:t>Osso cortical, ilhotas ósseas, </a:t>
            </a:r>
            <a:r>
              <a:rPr lang="pt-BR" dirty="0" err="1" smtClean="0"/>
              <a:t>desoxi-hemoglobina</a:t>
            </a:r>
            <a:r>
              <a:rPr lang="pt-BR" dirty="0" smtClean="0"/>
              <a:t>, </a:t>
            </a:r>
            <a:r>
              <a:rPr lang="pt-BR" dirty="0" err="1" smtClean="0"/>
              <a:t>hemossiderina</a:t>
            </a:r>
            <a:r>
              <a:rPr lang="pt-BR" dirty="0" smtClean="0"/>
              <a:t>, calcificação, ferro, melanina, mielinização, fibrose, fungo (Ca++, Mn++) e hematoma na fase aguda (</a:t>
            </a:r>
            <a:r>
              <a:rPr lang="pt-BR" dirty="0" err="1" smtClean="0"/>
              <a:t>desoxi-hemoglobina</a:t>
            </a:r>
            <a:r>
              <a:rPr lang="pt-BR" dirty="0" smtClean="0"/>
              <a:t>).</a:t>
            </a:r>
          </a:p>
          <a:p>
            <a:endParaRPr lang="pt-B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74638"/>
            <a:ext cx="7498080" cy="1143000"/>
          </a:xfrm>
        </p:spPr>
        <p:txBody>
          <a:bodyPr>
            <a:noAutofit/>
          </a:bodyPr>
          <a:lstStyle/>
          <a:p>
            <a:pPr algn="ctr"/>
            <a:r>
              <a:rPr lang="pt-BR" sz="3200" dirty="0" smtClean="0"/>
              <a:t>FLAIR</a:t>
            </a:r>
            <a:br>
              <a:rPr lang="pt-BR" sz="3200" dirty="0" smtClean="0"/>
            </a:br>
            <a:r>
              <a:rPr lang="en-US" sz="3200" b="1" dirty="0" smtClean="0"/>
              <a:t> </a:t>
            </a:r>
            <a:r>
              <a:rPr lang="en-US" sz="2400" b="1" dirty="0" smtClean="0"/>
              <a:t>FLAIR (Fluid Acquisition Inversion Recovery</a:t>
            </a:r>
            <a:endParaRPr lang="pt-BR" sz="2400" dirty="0"/>
          </a:p>
        </p:txBody>
      </p:sp>
      <p:sp>
        <p:nvSpPr>
          <p:cNvPr id="3" name="Espaço Reservado para Conteúdo 2"/>
          <p:cNvSpPr>
            <a:spLocks noGrp="1"/>
          </p:cNvSpPr>
          <p:nvPr>
            <p:ph idx="1"/>
          </p:nvPr>
        </p:nvSpPr>
        <p:spPr>
          <a:xfrm>
            <a:off x="1043608" y="1724744"/>
            <a:ext cx="7498080" cy="4800600"/>
          </a:xfrm>
        </p:spPr>
        <p:txBody>
          <a:bodyPr>
            <a:normAutofit fontScale="85000" lnSpcReduction="20000"/>
          </a:bodyPr>
          <a:lstStyle/>
          <a:p>
            <a:r>
              <a:rPr lang="pt-BR" dirty="0" smtClean="0"/>
              <a:t>Utilizada para realçar o contraste entre substância branca e a substância cinzenta no cérebro, usando um tempo de inversão (TI) muito longo, no momento em que o vetor de magnetização longitudinal do </a:t>
            </a:r>
            <a:r>
              <a:rPr lang="pt-BR" dirty="0" err="1" smtClean="0"/>
              <a:t>líquor</a:t>
            </a:r>
            <a:r>
              <a:rPr lang="pt-BR" dirty="0" smtClean="0"/>
              <a:t> estiver passando por zero.                                                  Dessa forma não será possível ler o sinal do </a:t>
            </a:r>
            <a:r>
              <a:rPr lang="pt-BR" dirty="0" err="1" smtClean="0"/>
              <a:t>líquor</a:t>
            </a:r>
            <a:r>
              <a:rPr lang="pt-BR" dirty="0" smtClean="0"/>
              <a:t>, e a imagem do exame será “desidratada”, sem </a:t>
            </a:r>
            <a:r>
              <a:rPr lang="pt-BR" dirty="0" err="1" smtClean="0"/>
              <a:t>líquor</a:t>
            </a:r>
            <a:r>
              <a:rPr lang="pt-BR" dirty="0" smtClean="0"/>
              <a:t>.                                                    Essa sequência é muito usada em exame de neurologia por RM, pois realça as lesões na medula vertebral e parênquima cerebral, não as confundindo c/ lesões expansivas.</a:t>
            </a:r>
          </a:p>
          <a:p>
            <a:endParaRPr lang="pt-B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341784"/>
            <a:ext cx="7498080" cy="1143000"/>
          </a:xfrm>
        </p:spPr>
        <p:txBody>
          <a:bodyPr/>
          <a:lstStyle/>
          <a:p>
            <a:pPr algn="ctr"/>
            <a:r>
              <a:rPr lang="pt-BR" dirty="0" smtClean="0"/>
              <a:t> Imagem AVCH</a:t>
            </a:r>
            <a:endParaRPr lang="pt-BR" dirty="0"/>
          </a:p>
        </p:txBody>
      </p:sp>
      <p:sp>
        <p:nvSpPr>
          <p:cNvPr id="3" name="Espaço Reservado para Conteúdo 2"/>
          <p:cNvSpPr>
            <a:spLocks noGrp="1"/>
          </p:cNvSpPr>
          <p:nvPr>
            <p:ph idx="1"/>
          </p:nvPr>
        </p:nvSpPr>
        <p:spPr>
          <a:xfrm>
            <a:off x="899592" y="1508720"/>
            <a:ext cx="7560840" cy="4800600"/>
          </a:xfrm>
        </p:spPr>
        <p:txBody>
          <a:bodyPr>
            <a:normAutofit/>
          </a:bodyPr>
          <a:lstStyle/>
          <a:p>
            <a:r>
              <a:rPr lang="pt-BR" sz="2800" dirty="0" smtClean="0"/>
              <a:t>Pode ser de 2 tipos: intraparenquimatoso e subaracnoideo</a:t>
            </a:r>
          </a:p>
          <a:p>
            <a:r>
              <a:rPr lang="pt-BR" sz="2800" dirty="0" smtClean="0"/>
              <a:t>Intraparenquimatosa: tanto na TC quanto na RM o achado mais típico é o de imagem sanguínea de forma elíptica, parenquimatosa, com efeito expansivo associado.</a:t>
            </a:r>
          </a:p>
          <a:p>
            <a:r>
              <a:rPr lang="pt-BR" sz="2800" dirty="0" smtClean="0"/>
              <a:t>Principais localizações: </a:t>
            </a:r>
            <a:r>
              <a:rPr lang="pt-BR" sz="2800" dirty="0" err="1" smtClean="0"/>
              <a:t>cápsulo-putaminal</a:t>
            </a:r>
            <a:r>
              <a:rPr lang="pt-BR" sz="2800" dirty="0" smtClean="0"/>
              <a:t>(60%), tálamo(20%), cerebelo e ponte(10%), </a:t>
            </a:r>
            <a:r>
              <a:rPr lang="pt-BR" sz="2800" dirty="0" err="1" smtClean="0"/>
              <a:t>lobar</a:t>
            </a:r>
            <a:r>
              <a:rPr lang="pt-BR" sz="2800" dirty="0" smtClean="0"/>
              <a:t>(5%). </a:t>
            </a:r>
          </a:p>
          <a:p>
            <a:r>
              <a:rPr lang="pt-BR" sz="2800" dirty="0" smtClean="0"/>
              <a:t>Sempre lesões hiperatenuantes</a:t>
            </a:r>
          </a:p>
          <a:p>
            <a:endParaRPr lang="pt-BR"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274638"/>
            <a:ext cx="7498080" cy="1143000"/>
          </a:xfrm>
        </p:spPr>
        <p:txBody>
          <a:bodyPr/>
          <a:lstStyle/>
          <a:p>
            <a:pPr algn="ctr"/>
            <a:r>
              <a:rPr lang="pt-BR" dirty="0" smtClean="0"/>
              <a:t>Diagnóstico diferencial</a:t>
            </a:r>
            <a:endParaRPr lang="pt-BR" dirty="0"/>
          </a:p>
        </p:txBody>
      </p:sp>
      <p:sp>
        <p:nvSpPr>
          <p:cNvPr id="3" name="Espaço Reservado para Conteúdo 2"/>
          <p:cNvSpPr>
            <a:spLocks noGrp="1"/>
          </p:cNvSpPr>
          <p:nvPr>
            <p:ph idx="1"/>
          </p:nvPr>
        </p:nvSpPr>
        <p:spPr>
          <a:xfrm>
            <a:off x="1043608" y="1447800"/>
            <a:ext cx="7890080" cy="4800600"/>
          </a:xfrm>
        </p:spPr>
        <p:txBody>
          <a:bodyPr>
            <a:normAutofit fontScale="92500"/>
          </a:bodyPr>
          <a:lstStyle/>
          <a:p>
            <a:r>
              <a:rPr lang="pt-BR" dirty="0" smtClean="0"/>
              <a:t>O Dx diferencial da HIP(intraparenquimatosa) se faz com neoplasia hemorrágica em que frequentemente o sinal da RM é heterogênea. Outras etiologias do aspecto do sangramento pode ser igual sendo necessária a associação com a história clínica.</a:t>
            </a:r>
          </a:p>
          <a:p>
            <a:r>
              <a:rPr lang="pt-BR" dirty="0" smtClean="0"/>
              <a:t>Na HSA(subaracnoidea), o Dx diferencial pode ser feito com meningite inflamatória ou tumoral,casos em que o comprometimento meníngeo pode alterar o sinal na RM.</a:t>
            </a:r>
            <a:endParaRPr lang="pt-B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avch inundando ventriculo.jpg"/>
          <p:cNvPicPr>
            <a:picLocks noChangeAspect="1"/>
          </p:cNvPicPr>
          <p:nvPr/>
        </p:nvPicPr>
        <p:blipFill>
          <a:blip r:embed="rId2" cstate="print"/>
          <a:stretch>
            <a:fillRect/>
          </a:stretch>
        </p:blipFill>
        <p:spPr>
          <a:xfrm>
            <a:off x="426720" y="399288"/>
            <a:ext cx="8290560" cy="6059424"/>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 Bibliográficas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BRANT, W. E. HELMS, C. A. Fundamentos de Radiologia: diagnóstico por imagem. 3ª edição.Rio de janeiro: Editora Guanabara, 2009.</a:t>
            </a:r>
          </a:p>
          <a:p>
            <a:r>
              <a:rPr lang="pt-BR" dirty="0" smtClean="0"/>
              <a:t>MOHOVIC, T. FIGUEIREDO, L. F. P. A investigação na fase aguda do acidente vascular cerebral. Rev. </a:t>
            </a:r>
            <a:r>
              <a:rPr lang="pt-BR" dirty="0" err="1" smtClean="0"/>
              <a:t>Assoc</a:t>
            </a:r>
            <a:r>
              <a:rPr lang="pt-BR" dirty="0" smtClean="0"/>
              <a:t> </a:t>
            </a:r>
            <a:r>
              <a:rPr lang="pt-BR" dirty="0" err="1" smtClean="0"/>
              <a:t>Med</a:t>
            </a:r>
            <a:r>
              <a:rPr lang="pt-BR" dirty="0" smtClean="0"/>
              <a:t> </a:t>
            </a:r>
            <a:r>
              <a:rPr lang="pt-BR" dirty="0" err="1" smtClean="0"/>
              <a:t>Bras</a:t>
            </a:r>
            <a:r>
              <a:rPr lang="pt-BR" dirty="0" smtClean="0"/>
              <a:t> 2004; 50(2): 109-126.</a:t>
            </a:r>
          </a:p>
          <a:p>
            <a:r>
              <a:rPr lang="pt-BR" dirty="0" smtClean="0"/>
              <a:t>MACHADO, A. Neuroanatomia funcional. 2ª edição. São </a:t>
            </a:r>
            <a:r>
              <a:rPr lang="pt-BR" dirty="0" err="1" smtClean="0"/>
              <a:t>paulo</a:t>
            </a:r>
            <a:r>
              <a:rPr lang="pt-BR" dirty="0" smtClean="0"/>
              <a:t>: Editora </a:t>
            </a:r>
            <a:r>
              <a:rPr lang="pt-BR" dirty="0" err="1" smtClean="0"/>
              <a:t>Atheneu</a:t>
            </a:r>
            <a:r>
              <a:rPr lang="pt-BR" dirty="0" smtClean="0"/>
              <a:t>, 2000.</a:t>
            </a:r>
          </a:p>
          <a:p>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r>
              <a:rPr lang="pt-BR" smtClean="0"/>
              <a:t>TC de crânio com janela óssea</a:t>
            </a:r>
          </a:p>
        </p:txBody>
      </p:sp>
      <p:pic>
        <p:nvPicPr>
          <p:cNvPr id="5" name="Imagem 4" descr="CT DE CRANIO - 3.JPG"/>
          <p:cNvPicPr>
            <a:picLocks noChangeAspect="1"/>
          </p:cNvPicPr>
          <p:nvPr/>
        </p:nvPicPr>
        <p:blipFill>
          <a:blip r:embed="rId3" cstate="print"/>
          <a:stretch>
            <a:fillRect/>
          </a:stretch>
        </p:blipFill>
        <p:spPr>
          <a:xfrm>
            <a:off x="611560" y="1435199"/>
            <a:ext cx="3314700" cy="4010025"/>
          </a:xfrm>
          <a:prstGeom prst="rect">
            <a:avLst/>
          </a:prstGeom>
        </p:spPr>
      </p:pic>
      <p:pic>
        <p:nvPicPr>
          <p:cNvPr id="6" name="Imagem 5" descr="CT DE CRANIO 7 - JANELA ÓSSEA.JPG"/>
          <p:cNvPicPr>
            <a:picLocks noChangeAspect="1"/>
          </p:cNvPicPr>
          <p:nvPr/>
        </p:nvPicPr>
        <p:blipFill>
          <a:blip r:embed="rId4" cstate="print"/>
          <a:stretch>
            <a:fillRect/>
          </a:stretch>
        </p:blipFill>
        <p:spPr>
          <a:xfrm>
            <a:off x="5065340" y="1466850"/>
            <a:ext cx="3467100" cy="3924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971600" y="274638"/>
            <a:ext cx="7498080" cy="1143000"/>
          </a:xfrm>
        </p:spPr>
        <p:txBody>
          <a:bodyPr/>
          <a:lstStyle/>
          <a:p>
            <a:pPr algn="ctr" eaLnBrk="1" hangingPunct="1">
              <a:defRPr/>
            </a:pPr>
            <a:r>
              <a:rPr lang="pt-BR" dirty="0" smtClean="0"/>
              <a:t>TC de crânio com janela óssea</a:t>
            </a:r>
          </a:p>
        </p:txBody>
      </p:sp>
      <p:pic>
        <p:nvPicPr>
          <p:cNvPr id="4" name="Imagem 3" descr="CT DE CRANIO 7 LARGA.JPG"/>
          <p:cNvPicPr>
            <a:picLocks noChangeAspect="1"/>
          </p:cNvPicPr>
          <p:nvPr/>
        </p:nvPicPr>
        <p:blipFill>
          <a:blip r:embed="rId3" cstate="print"/>
          <a:stretch>
            <a:fillRect/>
          </a:stretch>
        </p:blipFill>
        <p:spPr>
          <a:xfrm>
            <a:off x="0" y="1980009"/>
            <a:ext cx="9141396" cy="49053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1097</TotalTime>
  <Words>2554</Words>
  <Application>Microsoft Office PowerPoint</Application>
  <PresentationFormat>Apresentação na tela (4:3)</PresentationFormat>
  <Paragraphs>299</Paragraphs>
  <Slides>76</Slides>
  <Notes>36</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76</vt:i4>
      </vt:variant>
    </vt:vector>
  </HeadingPairs>
  <TitlesOfParts>
    <vt:vector size="87" baseType="lpstr">
      <vt:lpstr>Arial Unicode MS</vt:lpstr>
      <vt:lpstr>Arial</vt:lpstr>
      <vt:lpstr>Calibri</vt:lpstr>
      <vt:lpstr>Gill Sans MT</vt:lpstr>
      <vt:lpstr>Helvetica 45 Light</vt:lpstr>
      <vt:lpstr>Helvetica Neue</vt:lpstr>
      <vt:lpstr>Times New Roman</vt:lpstr>
      <vt:lpstr>Verdana</vt:lpstr>
      <vt:lpstr>Wingdings</vt:lpstr>
      <vt:lpstr>Wingdings 2</vt:lpstr>
      <vt:lpstr>Solstício</vt:lpstr>
      <vt:lpstr>Tomografia Computadorizada e Ressonância Magnética no AVE</vt:lpstr>
      <vt:lpstr>Tomografia Computadorizada</vt:lpstr>
      <vt:lpstr>Tomografia Computadorizada</vt:lpstr>
      <vt:lpstr>Tomografia</vt:lpstr>
      <vt:lpstr>Tomografia Computadorizada Escala de Cinza</vt:lpstr>
      <vt:lpstr>TC de crânio com janela para partes moles </vt:lpstr>
      <vt:lpstr>TC – janela para partes moles</vt:lpstr>
      <vt:lpstr>TC de crânio com janela óssea</vt:lpstr>
      <vt:lpstr>TC de crânio com janela óssea</vt:lpstr>
      <vt:lpstr>Ressonância Magnética</vt:lpstr>
      <vt:lpstr>Ressonância Magnética</vt:lpstr>
      <vt:lpstr>Ressonância Magnética</vt:lpstr>
      <vt:lpstr>Ressonância Magnética</vt:lpstr>
      <vt:lpstr>Ressonância Magnética em T1</vt:lpstr>
      <vt:lpstr>Ressonância Magnética em T1</vt:lpstr>
      <vt:lpstr>Ressonância Magnética em T2</vt:lpstr>
      <vt:lpstr>Ressonância Magnética em T2</vt:lpstr>
      <vt:lpstr>Ressonância Magnética - FLAIR</vt:lpstr>
      <vt:lpstr>RM em T2 x RM FLAIR</vt:lpstr>
      <vt:lpstr>Semiologia em neurorradiologia  efeito expansivo x efeito retrátil</vt:lpstr>
      <vt:lpstr>Semiologia em neurorradiologia</vt:lpstr>
      <vt:lpstr>Semiologia em neurorradiologia</vt:lpstr>
      <vt:lpstr>Semiologia em neurorradiologia</vt:lpstr>
      <vt:lpstr>Semiologia em neurorradiologia</vt:lpstr>
      <vt:lpstr>Indicações da CT </vt:lpstr>
      <vt:lpstr>Indicações da RM</vt:lpstr>
      <vt:lpstr>Desvantagens da CT e RM</vt:lpstr>
      <vt:lpstr>Indicações específicas</vt:lpstr>
      <vt:lpstr> Imagem no AVE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Ressonância Magnética</vt:lpstr>
      <vt:lpstr>AVCI na Ressonância Magnética</vt:lpstr>
      <vt:lpstr>Na Ressonância Magnética</vt:lpstr>
      <vt:lpstr>Edema na fase inicial de isquemia</vt:lpstr>
      <vt:lpstr>RM Ponderada em Difusão                na Isquemia Aguda</vt:lpstr>
      <vt:lpstr>Fases Subaguda e Crônica da Isquemia</vt:lpstr>
      <vt:lpstr>Efeito de Velamento</vt:lpstr>
      <vt:lpstr>AVE Crônico </vt:lpstr>
      <vt:lpstr>Infarto Crônico</vt:lpstr>
      <vt:lpstr>Tomografia computadorizada no AVCH</vt:lpstr>
      <vt:lpstr>Tomografia computadorizada normal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RM  no  ACVH</vt:lpstr>
      <vt:lpstr>Como é criada a imagem na RM?</vt:lpstr>
      <vt:lpstr>Apresentação do PowerPoint</vt:lpstr>
      <vt:lpstr>Apresentação do PowerPoint</vt:lpstr>
      <vt:lpstr>T1- Achados</vt:lpstr>
      <vt:lpstr>T2 – Achados </vt:lpstr>
      <vt:lpstr>FLAIR  FLAIR (Fluid Acquisition Inversion Recovery</vt:lpstr>
      <vt:lpstr> Imagem AVCH</vt:lpstr>
      <vt:lpstr>Diagnóstico diferencial</vt:lpstr>
      <vt:lpstr>Apresentação do PowerPoint</vt:lpstr>
      <vt:lpstr>Referências Bibliográficas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Mariana</dc:creator>
  <cp:lastModifiedBy>MARCHIOLI MARCHIOLI</cp:lastModifiedBy>
  <cp:revision>84</cp:revision>
  <dcterms:created xsi:type="dcterms:W3CDTF">2013-08-02T17:48:11Z</dcterms:created>
  <dcterms:modified xsi:type="dcterms:W3CDTF">2017-04-16T01:08:58Z</dcterms:modified>
</cp:coreProperties>
</file>