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70" r:id="rId4"/>
    <p:sldId id="258" r:id="rId5"/>
    <p:sldId id="259" r:id="rId6"/>
    <p:sldId id="271" r:id="rId7"/>
    <p:sldId id="261" r:id="rId8"/>
    <p:sldId id="272" r:id="rId9"/>
    <p:sldId id="260" r:id="rId10"/>
    <p:sldId id="273" r:id="rId11"/>
    <p:sldId id="262" r:id="rId12"/>
    <p:sldId id="263" r:id="rId13"/>
    <p:sldId id="267" r:id="rId14"/>
    <p:sldId id="277" r:id="rId15"/>
    <p:sldId id="264" r:id="rId16"/>
    <p:sldId id="265" r:id="rId17"/>
    <p:sldId id="266" r:id="rId18"/>
    <p:sldId id="268" r:id="rId19"/>
    <p:sldId id="269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810A4-CD89-4EC2-9A60-22D1FE63A51E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AB7E-659A-4CAF-8B68-851F11A2010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7747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AB7E-659A-4CAF-8B68-851F11A2010B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3239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6FA822-7AC8-42E5-811B-C3E356D61F2F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50604B1-B2D5-4BA4-9B82-45FA4B2D1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Tratamento agudo de enxaqueca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4546" y="4286256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pt-BR" sz="3800" b="1" dirty="0" smtClean="0"/>
              <a:t>Ambulatório Cefaléias – 4º ano – medicina 	</a:t>
            </a:r>
          </a:p>
          <a:p>
            <a:pPr algn="r"/>
            <a:r>
              <a:rPr lang="pt-BR" dirty="0" smtClean="0"/>
              <a:t>Caio </a:t>
            </a:r>
            <a:r>
              <a:rPr lang="pt-BR" dirty="0" err="1" smtClean="0"/>
              <a:t>Esper</a:t>
            </a:r>
            <a:endParaRPr lang="pt-BR" dirty="0" smtClean="0"/>
          </a:p>
          <a:p>
            <a:pPr algn="r"/>
            <a:r>
              <a:rPr lang="pt-BR" dirty="0" smtClean="0"/>
              <a:t>Carolina Augusto</a:t>
            </a:r>
          </a:p>
          <a:p>
            <a:pPr algn="r"/>
            <a:r>
              <a:rPr lang="pt-BR" dirty="0" smtClean="0"/>
              <a:t>Daniella Gimenez</a:t>
            </a:r>
          </a:p>
          <a:p>
            <a:pPr algn="r"/>
            <a:r>
              <a:rPr lang="pt-BR" dirty="0" smtClean="0"/>
              <a:t>Felipe Ramos</a:t>
            </a:r>
          </a:p>
          <a:p>
            <a:pPr algn="r"/>
            <a:r>
              <a:rPr lang="pt-BR" dirty="0" smtClean="0"/>
              <a:t>Fabrício </a:t>
            </a:r>
            <a:r>
              <a:rPr lang="pt-BR" dirty="0" smtClean="0"/>
              <a:t>Borba</a:t>
            </a:r>
          </a:p>
          <a:p>
            <a:pPr algn="r"/>
            <a:r>
              <a:rPr lang="pt-BR" dirty="0" smtClean="0"/>
              <a:t>Prof. Dr. Milton </a:t>
            </a:r>
            <a:r>
              <a:rPr lang="pt-BR" dirty="0" err="1" smtClean="0"/>
              <a:t>Marchioli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Os analgésicos e os AINES constituem a principal forma de terapêutica, sem prescrição médica. Os AINES devem a sua eficácia, provavelmente, à inibição da inflamação </a:t>
            </a:r>
            <a:r>
              <a:rPr lang="pt-BR" dirty="0" smtClean="0"/>
              <a:t>neurogenia </a:t>
            </a:r>
            <a:r>
              <a:rPr lang="pt-BR" dirty="0"/>
              <a:t>e ao efeito analgésico. Têm a vantagem de poder ser administrados no início ou em antecipação da crise (na enxaqueca menstrual)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478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err="1" smtClean="0"/>
              <a:t>Acetaminofeno</a:t>
            </a:r>
            <a:r>
              <a:rPr lang="pt-BR" dirty="0" smtClean="0"/>
              <a:t> - </a:t>
            </a:r>
            <a:r>
              <a:rPr lang="pt-BR" dirty="0" err="1" smtClean="0"/>
              <a:t>Paracetamol</a:t>
            </a:r>
            <a:r>
              <a:rPr lang="pt-BR" dirty="0" smtClean="0"/>
              <a:t> é um agente abortivo eficaz em alguns pacientes. Isto foi ilustrado em um estudo randomizado, controlado com placebo, de pacientes com enxaqueca </a:t>
            </a:r>
            <a:r>
              <a:rPr lang="pt-BR" dirty="0" err="1" smtClean="0"/>
              <a:t>autoreferida</a:t>
            </a:r>
            <a:r>
              <a:rPr lang="pt-BR" dirty="0" smtClean="0"/>
              <a:t>, que acharam o </a:t>
            </a:r>
            <a:r>
              <a:rPr lang="pt-BR" dirty="0" err="1" smtClean="0"/>
              <a:t>paracetamol</a:t>
            </a:r>
            <a:r>
              <a:rPr lang="pt-BR" dirty="0" smtClean="0"/>
              <a:t> numa dose de 1000 </a:t>
            </a:r>
            <a:r>
              <a:rPr lang="pt-BR" dirty="0" err="1" smtClean="0"/>
              <a:t>mg</a:t>
            </a:r>
            <a:r>
              <a:rPr lang="pt-BR" dirty="0" smtClean="0"/>
              <a:t> para ser altamente eficaz para o tratamento da dor, a incapacidade funcional, fotofobia, </a:t>
            </a:r>
            <a:r>
              <a:rPr lang="pt-BR" dirty="0" err="1" smtClean="0"/>
              <a:t>fonofobia</a:t>
            </a:r>
            <a:r>
              <a:rPr lang="pt-BR" dirty="0" smtClean="0"/>
              <a:t> e baseado na população, embora o estudo excluídos os pacientes com sintomas graves, que requerem repouso ou associada a vômitos, mais de 20 % do tempo.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Tratamentos 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3100" dirty="0" err="1" smtClean="0"/>
              <a:t>triptanos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Os </a:t>
            </a:r>
            <a:r>
              <a:rPr lang="pt-BR" dirty="0" err="1" smtClean="0"/>
              <a:t>agonistas</a:t>
            </a:r>
            <a:r>
              <a:rPr lang="pt-BR" dirty="0" smtClean="0"/>
              <a:t> de </a:t>
            </a:r>
            <a:r>
              <a:rPr lang="pt-BR" dirty="0" err="1" smtClean="0"/>
              <a:t>serotonina</a:t>
            </a:r>
            <a:r>
              <a:rPr lang="pt-BR" dirty="0" smtClean="0"/>
              <a:t> 1b/1d (</a:t>
            </a:r>
            <a:r>
              <a:rPr lang="pt-BR" dirty="0" err="1" smtClean="0"/>
              <a:t>triptanos</a:t>
            </a:r>
            <a:r>
              <a:rPr lang="pt-BR" dirty="0" smtClean="0"/>
              <a:t>) são considerados terapias "específicas" para a enxaqueca aguda, uma vez que, em contraste com os analgésicos, eles atuam no mecanismo fisiopatológico da cefaléia </a:t>
            </a:r>
          </a:p>
          <a:p>
            <a:pPr algn="just"/>
            <a:r>
              <a:rPr lang="pt-BR" dirty="0" smtClean="0"/>
              <a:t>Todos os </a:t>
            </a:r>
            <a:r>
              <a:rPr lang="pt-BR" dirty="0" err="1" smtClean="0"/>
              <a:t>triptanos</a:t>
            </a:r>
            <a:r>
              <a:rPr lang="pt-BR" dirty="0" smtClean="0"/>
              <a:t> inibem a liberação de peptídeos vasoativos, promovem vasoconstricção, e bloqueiam as vias de dor no tronco cerebral. Inibem a transmissão nos núcleos caudais </a:t>
            </a:r>
            <a:r>
              <a:rPr lang="pt-BR" dirty="0" err="1" smtClean="0"/>
              <a:t>trigeminais</a:t>
            </a:r>
            <a:r>
              <a:rPr lang="pt-BR" dirty="0" smtClean="0"/>
              <a:t>, bloqueando, assim, a entrada de aferentes neurônios de segunda ordem, sendo que este efeito é, provavelmente, mediado pela redução dos níveis de peptídeo relacionado com o gene da calcitonina (CGRP). </a:t>
            </a:r>
          </a:p>
          <a:p>
            <a:pPr algn="just"/>
            <a:r>
              <a:rPr lang="pt-BR" dirty="0" err="1" smtClean="0"/>
              <a:t>Triptanos</a:t>
            </a:r>
            <a:r>
              <a:rPr lang="pt-BR" dirty="0" smtClean="0"/>
              <a:t> possivelmente também ativam os receptores 5-HT 1b/1d no modulador das vias de dor do tronco cerebral descendente e, assim, inibe a </a:t>
            </a:r>
            <a:r>
              <a:rPr lang="pt-BR" dirty="0" err="1" smtClean="0"/>
              <a:t>nocicepção</a:t>
            </a:r>
            <a:r>
              <a:rPr lang="pt-BR" dirty="0" smtClean="0"/>
              <a:t> </a:t>
            </a:r>
            <a:r>
              <a:rPr lang="pt-BR" dirty="0" err="1" smtClean="0"/>
              <a:t>dural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7806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- Os </a:t>
            </a:r>
            <a:r>
              <a:rPr lang="pt-BR" dirty="0" err="1" smtClean="0"/>
              <a:t>triptanos</a:t>
            </a:r>
            <a:r>
              <a:rPr lang="pt-BR" dirty="0" smtClean="0"/>
              <a:t> disponíveis incluem </a:t>
            </a:r>
            <a:r>
              <a:rPr lang="pt-BR" dirty="0" err="1" smtClean="0"/>
              <a:t>sumatriptano</a:t>
            </a:r>
            <a:r>
              <a:rPr lang="pt-BR" dirty="0" smtClean="0"/>
              <a:t>, </a:t>
            </a:r>
            <a:r>
              <a:rPr lang="pt-BR" dirty="0" err="1" smtClean="0"/>
              <a:t>zolmitriptano</a:t>
            </a:r>
            <a:r>
              <a:rPr lang="pt-BR" dirty="0" smtClean="0"/>
              <a:t>, </a:t>
            </a:r>
            <a:r>
              <a:rPr lang="pt-BR" dirty="0" err="1" smtClean="0"/>
              <a:t>naratriptano</a:t>
            </a:r>
            <a:r>
              <a:rPr lang="pt-BR" dirty="0" smtClean="0"/>
              <a:t>, </a:t>
            </a:r>
            <a:r>
              <a:rPr lang="pt-BR" dirty="0" err="1" smtClean="0"/>
              <a:t>rizatriptan</a:t>
            </a:r>
            <a:r>
              <a:rPr lang="pt-BR" dirty="0" smtClean="0"/>
              <a:t>, </a:t>
            </a:r>
            <a:r>
              <a:rPr lang="pt-BR" dirty="0" err="1" smtClean="0"/>
              <a:t>almotriptan</a:t>
            </a:r>
            <a:r>
              <a:rPr lang="pt-BR" dirty="0" smtClean="0"/>
              <a:t>, </a:t>
            </a:r>
            <a:r>
              <a:rPr lang="pt-BR" dirty="0" err="1" smtClean="0"/>
              <a:t>eletriptan</a:t>
            </a:r>
            <a:r>
              <a:rPr lang="pt-BR" dirty="0" smtClean="0"/>
              <a:t>, e </a:t>
            </a:r>
            <a:r>
              <a:rPr lang="pt-BR" dirty="0" err="1" smtClean="0"/>
              <a:t>frovatriptano</a:t>
            </a:r>
            <a:r>
              <a:rPr lang="pt-BR" dirty="0" smtClean="0"/>
              <a:t>. </a:t>
            </a:r>
            <a:r>
              <a:rPr lang="pt-BR" dirty="0" err="1" smtClean="0"/>
              <a:t>Sumatriptano</a:t>
            </a:r>
            <a:r>
              <a:rPr lang="pt-BR" dirty="0" smtClean="0"/>
              <a:t> pode ser dado como uma </a:t>
            </a:r>
            <a:r>
              <a:rPr lang="pt-BR" dirty="0" err="1" smtClean="0"/>
              <a:t>injecção</a:t>
            </a:r>
            <a:r>
              <a:rPr lang="pt-BR" dirty="0" smtClean="0"/>
              <a:t> subcutânea (geralmente na coxa), como um spray nasal, ou por via oral. </a:t>
            </a:r>
            <a:r>
              <a:rPr lang="pt-BR" dirty="0" err="1" smtClean="0"/>
              <a:t>Zolmitriptano</a:t>
            </a:r>
            <a:r>
              <a:rPr lang="pt-BR" dirty="0" smtClean="0"/>
              <a:t> também está disponível tanto para uso nasal e oral. Os outros estão disponíveis apenas para uso oral. 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Uma série de estudos </a:t>
            </a:r>
            <a:r>
              <a:rPr lang="pt-BR" dirty="0" err="1" smtClean="0"/>
              <a:t>randomizados</a:t>
            </a:r>
            <a:r>
              <a:rPr lang="pt-BR" dirty="0" smtClean="0"/>
              <a:t> controlados e revisões sistemáticas encontraram que todos os </a:t>
            </a:r>
            <a:r>
              <a:rPr lang="pt-BR" dirty="0" err="1" smtClean="0"/>
              <a:t>triptanos</a:t>
            </a:r>
            <a:r>
              <a:rPr lang="pt-BR" dirty="0" smtClean="0"/>
              <a:t> são eficazes para o tratamento da enxaqueca aguda.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i="1" dirty="0" smtClean="0"/>
              <a:t>Escolha de </a:t>
            </a:r>
            <a:r>
              <a:rPr lang="pt-BR" b="1" i="1" dirty="0" err="1" smtClean="0"/>
              <a:t>triptanos</a:t>
            </a:r>
            <a:r>
              <a:rPr lang="pt-BR" b="1" i="1" dirty="0" smtClean="0"/>
              <a:t> </a:t>
            </a:r>
            <a:r>
              <a:rPr lang="pt-BR" dirty="0" smtClean="0"/>
              <a:t>- Relativamente poucos estudos têm comparado os </a:t>
            </a:r>
            <a:r>
              <a:rPr lang="pt-BR" dirty="0" err="1" smtClean="0"/>
              <a:t>triptanos</a:t>
            </a:r>
            <a:r>
              <a:rPr lang="pt-BR" dirty="0" smtClean="0"/>
              <a:t> entre si, o que torna difícil decidir se deseja usar um contra o outro. Uma meta-análise de 53 ensaios clínicos com </a:t>
            </a:r>
            <a:r>
              <a:rPr lang="pt-BR" dirty="0" err="1" smtClean="0"/>
              <a:t>agonistas</a:t>
            </a:r>
            <a:r>
              <a:rPr lang="pt-BR" dirty="0" smtClean="0"/>
              <a:t> da </a:t>
            </a:r>
            <a:r>
              <a:rPr lang="pt-BR" dirty="0" err="1" smtClean="0"/>
              <a:t>serotonina</a:t>
            </a:r>
            <a:r>
              <a:rPr lang="pt-BR" dirty="0" smtClean="0"/>
              <a:t> VO, que incluiu mais de 24.000 pacientes, concluiu que todos os medicamentos disponíveis por via oral são eficazes e bem tolerados. 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dirty="0" smtClean="0"/>
              <a:t>   A maior probabilidade de sucesso consistente foi encontrada com </a:t>
            </a:r>
            <a:r>
              <a:rPr lang="pt-BR" dirty="0" err="1" smtClean="0"/>
              <a:t>rizatriptano</a:t>
            </a:r>
            <a:r>
              <a:rPr lang="pt-BR" dirty="0" smtClean="0"/>
              <a:t> (10 </a:t>
            </a:r>
            <a:r>
              <a:rPr lang="pt-BR" dirty="0" err="1" smtClean="0"/>
              <a:t>mg</a:t>
            </a:r>
            <a:r>
              <a:rPr lang="pt-BR" dirty="0" smtClean="0"/>
              <a:t>), </a:t>
            </a:r>
            <a:r>
              <a:rPr lang="pt-BR" dirty="0" err="1" smtClean="0"/>
              <a:t>eletriptano</a:t>
            </a:r>
            <a:r>
              <a:rPr lang="pt-BR" dirty="0" smtClean="0"/>
              <a:t> (80 </a:t>
            </a:r>
            <a:r>
              <a:rPr lang="pt-BR" dirty="0" err="1" smtClean="0"/>
              <a:t>mg</a:t>
            </a:r>
            <a:r>
              <a:rPr lang="pt-BR" dirty="0" smtClean="0"/>
              <a:t>) e </a:t>
            </a:r>
            <a:r>
              <a:rPr lang="pt-BR" dirty="0" err="1" smtClean="0"/>
              <a:t>almotriptano</a:t>
            </a:r>
            <a:r>
              <a:rPr lang="pt-BR" dirty="0" smtClean="0"/>
              <a:t> (12,5 </a:t>
            </a:r>
            <a:r>
              <a:rPr lang="pt-BR" dirty="0" err="1" smtClean="0"/>
              <a:t>mg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Em pacientes suscetíveis a </a:t>
            </a:r>
            <a:r>
              <a:rPr lang="pt-BR" dirty="0" err="1"/>
              <a:t>alodinia</a:t>
            </a:r>
            <a:r>
              <a:rPr lang="pt-BR" dirty="0"/>
              <a:t> cutânea (a percepção </a:t>
            </a:r>
            <a:r>
              <a:rPr lang="pt-BR" dirty="0" smtClean="0"/>
              <a:t>de </a:t>
            </a:r>
            <a:r>
              <a:rPr lang="pt-BR" dirty="0"/>
              <a:t>dor produzida por estímulo inócuo </a:t>
            </a:r>
            <a:r>
              <a:rPr lang="pt-BR" dirty="0" smtClean="0"/>
              <a:t>em </a:t>
            </a:r>
            <a:r>
              <a:rPr lang="pt-BR" dirty="0"/>
              <a:t>pele normal), os </a:t>
            </a:r>
            <a:r>
              <a:rPr lang="pt-BR" dirty="0" smtClean="0"/>
              <a:t>dados sugerem </a:t>
            </a:r>
            <a:r>
              <a:rPr lang="pt-BR" dirty="0"/>
              <a:t>que os </a:t>
            </a:r>
            <a:r>
              <a:rPr lang="pt-BR" dirty="0" err="1"/>
              <a:t>triptanos</a:t>
            </a:r>
            <a:r>
              <a:rPr lang="pt-BR" dirty="0"/>
              <a:t> são menos eficazes, uma vez </a:t>
            </a:r>
            <a:r>
              <a:rPr lang="pt-BR" dirty="0" smtClean="0"/>
              <a:t>que a </a:t>
            </a:r>
            <a:r>
              <a:rPr lang="pt-BR" dirty="0" err="1" smtClean="0"/>
              <a:t>alodinia</a:t>
            </a:r>
            <a:r>
              <a:rPr lang="pt-BR" dirty="0" smtClean="0"/>
              <a:t> já esteja </a:t>
            </a:r>
            <a:r>
              <a:rPr lang="pt-BR" dirty="0"/>
              <a:t>estabelecida durante as crises de enxaqueca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Limitações </a:t>
            </a:r>
            <a:r>
              <a:rPr lang="pt-BR" dirty="0" smtClean="0"/>
              <a:t>de uso </a:t>
            </a:r>
            <a:r>
              <a:rPr lang="pt-BR" dirty="0"/>
              <a:t>- Os </a:t>
            </a:r>
            <a:r>
              <a:rPr lang="pt-BR" dirty="0" err="1"/>
              <a:t>triptanos</a:t>
            </a:r>
            <a:r>
              <a:rPr lang="pt-BR" dirty="0"/>
              <a:t> têm provado ser </a:t>
            </a:r>
            <a:r>
              <a:rPr lang="pt-BR" dirty="0" smtClean="0"/>
              <a:t>seguro </a:t>
            </a:r>
            <a:r>
              <a:rPr lang="pt-BR" dirty="0"/>
              <a:t>e eficaz para a maioria dos pacientes com </a:t>
            </a:r>
            <a:r>
              <a:rPr lang="pt-BR" dirty="0" smtClean="0"/>
              <a:t>enxaqueca. </a:t>
            </a:r>
            <a:r>
              <a:rPr lang="pt-BR" dirty="0"/>
              <a:t>Em um estudo de coorte de 63.575 pacientes com enxaqueca, 13.664 dos quais foram tratados com um dos </a:t>
            </a:r>
            <a:r>
              <a:rPr lang="pt-BR" dirty="0" err="1"/>
              <a:t>triptanos</a:t>
            </a:r>
            <a:r>
              <a:rPr lang="pt-BR" dirty="0"/>
              <a:t>, não houve associação entre os </a:t>
            </a:r>
            <a:r>
              <a:rPr lang="pt-BR" dirty="0" err="1"/>
              <a:t>triptanos</a:t>
            </a:r>
            <a:r>
              <a:rPr lang="pt-BR" dirty="0"/>
              <a:t> </a:t>
            </a:r>
            <a:r>
              <a:rPr lang="pt-BR" dirty="0" smtClean="0"/>
              <a:t>prescritos </a:t>
            </a:r>
            <a:r>
              <a:rPr lang="pt-BR" dirty="0"/>
              <a:t>e acidente vascular cerebral, outros eventos cardiovasculares ou </a:t>
            </a:r>
            <a:r>
              <a:rPr lang="pt-BR" dirty="0" smtClean="0"/>
              <a:t>morte. </a:t>
            </a:r>
            <a:r>
              <a:rPr lang="pt-BR" dirty="0"/>
              <a:t>No entanto, </a:t>
            </a:r>
            <a:r>
              <a:rPr lang="pt-BR" dirty="0" smtClean="0"/>
              <a:t>deve-se notar </a:t>
            </a:r>
            <a:r>
              <a:rPr lang="pt-BR" dirty="0"/>
              <a:t>que nesta coorte </a:t>
            </a:r>
            <a:r>
              <a:rPr lang="pt-BR" dirty="0" err="1"/>
              <a:t>triptanos</a:t>
            </a:r>
            <a:r>
              <a:rPr lang="pt-BR" dirty="0"/>
              <a:t> foram prescritos para aqueles com menor risco </a:t>
            </a:r>
            <a:r>
              <a:rPr lang="pt-BR" dirty="0" smtClean="0"/>
              <a:t>para </a:t>
            </a:r>
            <a:r>
              <a:rPr lang="pt-BR" dirty="0"/>
              <a:t>estes eventos. Da mesma forma, um </a:t>
            </a:r>
            <a:r>
              <a:rPr lang="pt-BR" dirty="0" smtClean="0"/>
              <a:t>estudo menor, de caso-controle, constatou </a:t>
            </a:r>
            <a:r>
              <a:rPr lang="pt-BR" dirty="0"/>
              <a:t>que </a:t>
            </a:r>
            <a:r>
              <a:rPr lang="pt-BR" dirty="0" smtClean="0"/>
              <a:t>uso excessivo de </a:t>
            </a:r>
            <a:r>
              <a:rPr lang="pt-BR" dirty="0" err="1" smtClean="0"/>
              <a:t>triptanos</a:t>
            </a:r>
            <a:r>
              <a:rPr lang="pt-BR" dirty="0" smtClean="0"/>
              <a:t>  </a:t>
            </a:r>
            <a:r>
              <a:rPr lang="pt-BR" dirty="0"/>
              <a:t>não foi associado com </a:t>
            </a:r>
            <a:r>
              <a:rPr lang="pt-BR" dirty="0" smtClean="0"/>
              <a:t>risco </a:t>
            </a:r>
            <a:r>
              <a:rPr lang="pt-BR" dirty="0"/>
              <a:t>aumentado de complicações cerebrovasculares, cardiovasculares, ou </a:t>
            </a:r>
            <a:r>
              <a:rPr lang="pt-BR" dirty="0" smtClean="0"/>
              <a:t>isquêmicas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050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Tratamento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ergots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uma </a:t>
            </a:r>
            <a:r>
              <a:rPr lang="pt-BR" dirty="0"/>
              <a:t>variedade de preparações de ergotamina, isoladamente e em combinação com a cafeína e outros analgésicos, têm sido utilizados para o tratamento abortivo de </a:t>
            </a:r>
            <a:r>
              <a:rPr lang="pt-BR" dirty="0" smtClean="0"/>
              <a:t>enxaqueca. Tanto a ergotamina e a  </a:t>
            </a:r>
            <a:r>
              <a:rPr lang="pt-BR" dirty="0" err="1" smtClean="0"/>
              <a:t>diidroergotamina</a:t>
            </a:r>
            <a:r>
              <a:rPr lang="pt-BR" dirty="0" smtClean="0"/>
              <a:t> </a:t>
            </a:r>
            <a:r>
              <a:rPr lang="pt-BR" dirty="0"/>
              <a:t>(DHE 45) </a:t>
            </a:r>
            <a:r>
              <a:rPr lang="pt-BR" dirty="0" smtClean="0"/>
              <a:t>ligam-se a receptores </a:t>
            </a:r>
            <a:r>
              <a:rPr lang="en-US" dirty="0" smtClean="0"/>
              <a:t>5HT</a:t>
            </a:r>
            <a:r>
              <a:rPr lang="en-US" dirty="0"/>
              <a:t> </a:t>
            </a:r>
            <a:r>
              <a:rPr lang="en-US" dirty="0" smtClean="0"/>
              <a:t>1b/d</a:t>
            </a:r>
            <a:r>
              <a:rPr lang="pt-BR" dirty="0" smtClean="0"/>
              <a:t>, (da mesma maneira que </a:t>
            </a:r>
            <a:r>
              <a:rPr lang="pt-BR" dirty="0"/>
              <a:t>os </a:t>
            </a:r>
            <a:r>
              <a:rPr lang="pt-BR" dirty="0" err="1"/>
              <a:t>triptanos</a:t>
            </a:r>
            <a:r>
              <a:rPr lang="pt-BR" dirty="0"/>
              <a:t> </a:t>
            </a:r>
            <a:r>
              <a:rPr lang="pt-BR" dirty="0" smtClean="0"/>
              <a:t>fazem).</a:t>
            </a:r>
          </a:p>
          <a:p>
            <a:pPr algn="just"/>
            <a:endParaRPr lang="en-US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Um painel de consenso </a:t>
            </a:r>
            <a:r>
              <a:rPr lang="pt-BR" dirty="0" smtClean="0"/>
              <a:t>Europeu fez uma avaliação </a:t>
            </a:r>
            <a:r>
              <a:rPr lang="pt-BR" dirty="0"/>
              <a:t>do uso de ergotamina para o tratamento agudo da enxaqueca, e concluiu que a ergotamina é a droga de escolha em </a:t>
            </a:r>
            <a:r>
              <a:rPr lang="pt-BR" dirty="0" smtClean="0"/>
              <a:t>RELATIVAMENTE POUCOS </a:t>
            </a:r>
            <a:r>
              <a:rPr lang="pt-BR" dirty="0"/>
              <a:t>pacientes com enxaqueca por causa de problemas de eficácia e efeitos colaterais </a:t>
            </a:r>
            <a:r>
              <a:rPr lang="pt-BR" dirty="0" smtClean="0"/>
              <a:t>(</a:t>
            </a:r>
            <a:r>
              <a:rPr lang="pt-BR" dirty="0"/>
              <a:t>o uso excessivo de ergotamina tem sido associado com um aumento do risco de complicações </a:t>
            </a:r>
            <a:r>
              <a:rPr lang="pt-BR" dirty="0" smtClean="0"/>
              <a:t>isquêmicas </a:t>
            </a:r>
            <a:r>
              <a:rPr lang="pt-BR" dirty="0"/>
              <a:t>cerebrovasculares, doenças </a:t>
            </a:r>
            <a:r>
              <a:rPr lang="pt-BR" dirty="0" smtClean="0"/>
              <a:t>cardiovasculares </a:t>
            </a:r>
            <a:r>
              <a:rPr lang="pt-BR" dirty="0"/>
              <a:t>e </a:t>
            </a:r>
            <a:r>
              <a:rPr lang="pt-BR" dirty="0" smtClean="0"/>
              <a:t>periféricas - </a:t>
            </a:r>
            <a:r>
              <a:rPr lang="pt-BR" dirty="0"/>
              <a:t>particularmente entre aqueles que utilizam drogas </a:t>
            </a:r>
            <a:r>
              <a:rPr lang="pt-BR" dirty="0" smtClean="0"/>
              <a:t>cardiovasculares)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5652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enxaqueca é um distúrbio comum, com uma taxa de prevalência, em um ano, em americanos de aproximadamente 13% (18% das mulheres e 6 - 7% dos homens) </a:t>
            </a:r>
          </a:p>
          <a:p>
            <a:pPr algn="just"/>
            <a:endParaRPr lang="pt-BR" dirty="0"/>
          </a:p>
        </p:txBody>
      </p:sp>
      <p:sp>
        <p:nvSpPr>
          <p:cNvPr id="1026" name="AutoShape 2" descr="data:image/jpeg;base64,/9j/4AAQSkZJRgABAQAAAQABAAD/2wCEAAkGBhQSERQUExQVFBUWFxgXGBcYFxUXGBcWFRQYFhcUGBUXHCYeFxkjGhUYHy8gIycpLCwsFx4xNTAqNSYrLCkBCQoKDgwOGg8PGiwkHyUvLCopLCwsKSwsNCwsLCwsLCwsLCwsLCwpLCwpLCksLCwsLCwpLCwsLCwsLCwsLCwsLP/AABEIANIA0QMBIgACEQEDEQH/xAAbAAACAgMBAAAAAAAAAAAAAAAFBgMEAAIHAf/EAEgQAAECAwUEBgcGAwUIAwAAAAECEQADIQQFEjFBIlFhcQYTMoGRoSNCUnKxwdEUM2KCsvCS4fEHJFOzwhVDY3ODoqPDFjRE/8QAGgEAAgMBAQAAAAAAAAAAAAAAAwQBAgUABv/EADMRAAIBAgQDBgUEAwEBAAAAAAABAgMRBBIhMUFRcRMiYYGRwRQyobHwBSMz0UJy4VI0/9oADAMBAAIRAxEAPwBWtR2jziHFG9p7R5xFGA2PpHpMDbZMZSvfV8BBGBtv7Sq+soeQgtJ6kMoY8o2xgikRrV3njHksF6Ad0NWKGywd0e9ZEoZWihES5ZBypHXOMnScURSZKhr3xZKjupzjJZ4R2Z2OIkODmY2Sogguc4lVKSa8OMaCSY7MjjcrcunD3xsUknJMZKRz8IlMs54H4vFGyT1Eo6t4xOEAaecRpGWy3jEhYGrB95aAu7ZJ6ljqYlQaaxkiyKX2EEgagGL6bonpDmRMAOSlMgf91T4QGTS0b+qLRTexrYrOTV6f0y4weslhAtCgkEnE6j6x4RpYLuUhlTSlO5Iqx0USQNobsotXcrrFnErBLBrqSe6M6tVzXs9DZwuHdOEpy3aDMudoEmmpNB3iJJKGVjWXCeFA+r6xiZ6AnDLSpZejjCI0mylTCEqNGxBCcmFM92ndGRFd4UkkvD7g6zpxKWs5M3NznEtolYJ4f2XHLIRbtU7AVIcNhDgZJ4PFO8JgOBW6WBx2Va+MPQl3X9CU7y6o0KsTvHoUMIA0isVxopREEVRp3RzoJqzLjx5FHrzGQX4mZT4aItTVOTGgjaZmY0Jh+4mero0Creo4le+r4CC0CLwVtK95XwEHo7kMpIqcjE6g2TiKsuZvpxidc52AMN2ZQ9lL7+cbLVSIwpjkDSJUSyrweKs48KSa1PKJJMkvn4gfEmGW5+h02YgTFNJlHJa3xK9xAzOjcYcbu6NSZLAS8S98zCubzKOxKHOsZ9fH06Wi16BIwbRzixXJNmEBCFniQAPHWDdn6BzlHbmSZe8E4lA7iAQ3hHRjY2S6lIlp1dWM+D9WOQBMZZUBY9DLmT9HLoQOVEhuUZb/AFKtVdqMfRX+uxfJFbidZ+g8oD0loU+5MuWPOYQfKLcroVZVZqnkb8UoOO7KHGVYZySyjIs4OQYFXc9IjVaZZJlpVNtK00UcRTLSd2490Vl8XbPOWXq0vsiLwvpqLQ6I2BNChRPGYFfBXyglYLls6A8uyp94pHmTnBxNiQANhIOb5l+ZrGW21YUOGdWyl/aOsZFTGTqPKpSfmw6jZXsDbwvkSUDqkpTvOg4ADWFoWuZNOJTgmrk+rvJzbhF++2EzCrshi+8DZ/UxgaLSDjdwk0BDOXyz+UOYenGMLpaviOYZR1k/JFGfNBV7e4PkOWgi5ZGPZTiIAJfsoHGtYhVKly2UpIBWdhLlI95b5vuG6L96KwWeaU4cQHqhmcsT8Ydk1olx0C4mu4LxIpV/rDiXhZPaUMJCWzLuS0FkInrS6pqQCGSEhtk1zamcLV1plGXNM0EmXNZKUmZthSAZcvCM8iTuqYsT70XNCUKCZSXcpSsqmEAcNkDSGKuBlKWWitnaUna3kZLxEm+HoGkWAB32tWrU7zGT5MtCdt1q9kEAADR2jXo/iXKKi4CE4HUzqJJrTRoqWlTkJAo9OTRmZXGbi3cboJuWu5CtQWqiSkZtiKvlEi0ACIrHOqX5eEezqnhDC3sXxDamo8CLGIyPepj2CZfAHePMU580AgVdTjJ8qmkSBBbJf8B+kS2NA6+U9Rt0O/AYP6tpu/ZjUlZWENRWWr3u9CvpAq1BySD624jLhD4qSC/73DfxhGvEgEjiuvItBaLvsQwYtLx6hw8SmWCNIyVKZ6Fm5/CHLkE1nsZLMHLhgBUnRiOcdO6M9C0yMMyakTJqmKZeSEk7zE3QTop1aUzlp2lAYU54AcmHn3wwXioKCpYUyXCZsxNSoH/88vidSKx53F4yVZuEHaK0k/ZBVFRV3uVPtGJZCNpac1hglIyKUvRI/FmXYVMTWbo3MmMUsQS7nEJSeKUZzDxXBe6ujaEhJWkBIGzKGQq7rL1POkTW7pVKlnq5XpF+ymqE8C3yg+HwCavU0XLj5v2X1Bzra6E0ro9JlgrmekOqpjEflT2UiIbwv5KEejKUoFOsV2G3IA+9PAUhSvLpWZiimsxeWFKcaRuGE7Bb8btuGZ0s/R6dPImWtakofsYiVEcSc+QA5wzWxVHCxsrLkl/RSNKUtWeqtEy2zCmSFJlA7U1VVkimIH2vZGQz0hnstjRKSEpACU+R1Uo5FRzKooT7aZMhSpaUy5aAwcVUSQlIHMkZxQugzJ+Pr8RSlKfwpdVcITkWGrx5/F9tiU6lVqMFwvr6cxqGWLsi3eHSGWCwUFEbq91IFXf106eFkEISCySeynVtxVBg3TZ0Vwp4OpIfueNVXtLQRKlmUV6IBZCeK1H4QnTcYpxoxbfNhX4gjpPYsa1F/upYWTuUF0PMJMVbAmUpJKTsCiXDEgAVPM1ipft8gvZpKsZUoddM1UXBKE/hpEk5PVSkITVSsgdN6jyEaMYSVOMG99unM0MNTtByfHYD9KpJtIUH2lLGH8IAzL5QKuizEBUuXOXMHrgP1QHrFRBqxgnbrrAAxzzLKy0xQDsk5h8g7ecA5V5faJgs9nT1VmQXI9oJ1WdHaPS4CEXRy2vryM/H/wAtlyQYkS8a1mTjVjJwsxoEhBV4PBS67QuSoSWmozfGlKgaUIUkOSe+An+05n24TJAC0SwEdlklxtJ0dt8MVst6wkKVsqrlnXJI3DlC/wCo17z7Kyyv1uVw+FnV1tZcwgLYmTJKHqtRKvdwkYO8wKE/ESTVVeTceMVpqS2JTh8hu4RJYpwScStNN8Y+XeRtKnGnG+7ZMZLKTyHhBhFnQzqOEbqwNs6FTFFZ2Ro+g+EbW28UJ9crJIGTf1iac3GWiuzPxcczWZhLqpG8xkAft/CPIf7Wp/5EckeYEsx/vMn8/wCj+cH0CsArCP7xK/P+g/SGEQSf+K8AZqqj/vUQgXidpT+0rzUY6A1f3+9I5/bRV9SVv4wbDvVnFOVK1Z4Z+it1ddaEIowOJXBIrXmaQAsqmr3ni1Wh+/sysDzFE5lIxbwC6j5N4R2MqOFKUlvt6nJK4/2qaZaEoRSZNHaHqSxmpuIoOUS2OzS5AQSFFTESpYqz5r4E6qPZjeSQjrJ8wAlmSnUJFEI5qr5wJmpXNcrWEJUdtbgOn/BQdwjJpOlh+9L/AB2XN8X467EO8/co3tfU2erCCWq+Fwn3UNtTB+IsIhk9GlqAMw9TKbVgSNzUHjBmXPkSw0tQfUh1n+IEDxMRTJcsnFMJWd6tsBvwJHVj8yjBc2LxGyyR5vc79uC5lexLly2FlluScIWp/BIbaOrClc4sybOSsBbrWkvMxdmW+SGSdpZ3A0iGXbVzlFMgFCWZc5wVlI9VGGkscBFe13sJMsy7MkYUBRVMVUPrh9o/iNN0J1OypNwo96fGT4f95BVmestFyK/9o3SOVJkiWpW3jQcA0AUC54EA0zhb/wBqWmelPVTJc+UkbMpTppo7EYyOJEA+kkpU6dJsqCFLUEzJqlZmdM2mJPqpQpNOMRfZJCJgs8gGYqoXNUpQTiTVWBAyAYgExvYPBUqNJQqLNLe/iwEp3ehcXeVpUsomywAO0ES0S1tuC1lhzDxGm2oCiDYyn3pxL8y21ziGwL+0IQVKxHGtKSsKVglkApJZJGpblDNY7us4StSrQFng6fiK+EXxLp0dMrsOYeN1mb8ijZ1qStGCzpQVGhKiaAOTkIIy5vWzgknEEln0bNXjFGfZCSUy6EBgCUoKUqLYyRkS7hGorBaRZ0ypZwqxFgnEQzFqgJ9YvGXiYqDXP6687+BqUKmfNKWy25AO9bZ1hUD2SapFNkUBitdVg2erlpCQs13n8L8I3tVlIdznQk5tu4GDly2fC6siNdEj6xft3Qp/tscnTp1O/JbF6w3amXhCQ9Kni2TREbOCpU1WQUoJ0oks9Tm8aW+/kppLr81bx+HWF6fe1MKyVVJYAkAkuQG4wlSo1Kl5MHKLbTm7LrYNEdcvPZFSaFt2UaypAqpVBpup84CyulaJRZQKeBSR/XlBO6rz+0rLBQQjCA4bESHdtBB3hqq4WXMWrV4wT7yfTUvzUFbEnRgnQDkIpW6SAEt7QpBiYnJoF3ofujvV8lfyhqlBRaRizm5asiYxkbYoyN/slzX0BAewD06Pz/pEH8EArCGnIO7H+kQwPGBPgXMQnfCBbnNc6q+MP+X18vnCHbSzDm/8RguH3ZxWlodwzPTxpHUv7MpeJEyaRhGNsW9KUMc+UcqkqJy1plvz8oe+j3SJUqQZaA5NMRyoKU1MWxrkqehKjmdkPNuty5+DqkHAgk4lB8ZHZIQWBA48aR4buqFGQqarfMnUHckMO4QtfZ7VNAV1iwGGreWQjFWWYD6RUxXNasPgIw81SOqkvS4V04xDs60rSWSbJI35LV4mKpmS1n0s+ZaSKhCAyPNg0VJGBNMAD7gPnFuROSzCnhA6uIqyWsn9EUVlsieetS04C0uX/hp9b31a8vrFC8UBUpcvIFJSKZaxJaZ6UB1qCRvJpCdePSObaVGXYZalh2M1iA/AmgjsLQnVd1olrfh6lZSXE2tM1Mm2zZp2sVnxI4KVKShm5vChct4y5U8rnYmwqGyA5UoZF8hpB+T/AGfWgrxTp6ATmxKj9IYLB0WCAUnqZoOfWSgSeRSoER6NY6hSesrvwuCabQmjpOaBJwAUSlIThA0B45xIrpGpWSlPvASPNn74cbN0Ps6TiNmlkijY14K6gFy/lGt/zk2aSvYlIwhJWmUkILKUyEldSTrQZRb4yjVmlBtthY1ZRVrIXLo+8DPtKBJWXUSSzPuhtWolQGWFxwAGkJdzTCqYmYrtKUFkDLN2EMIvBpi39p+46Rn4yDc/I3cPNTgtLLkWLVZiZksZpUseURX/AH3gPVpOFKC1GDr74JWtQ6pRDPLwrB4GkJ/Saz4p6Xri2m3lSqEcIFhYKpKOfbUirUcby9Avc1mxyJlstBKpUsNLS59JMJYE70vRjnAi87WSWWRi1wjZc1ZIySAGDCHW/wC7ym6UIAYI6pwNSFgqMc5vC0ErPM03VhrCTVdylwTaXgl/fEy69ScneZtLnh9fAQ09Eu1OPuDvEtT/ABHjCdIljEH3w49FSPSsfWH+WIZrK0WLBwpyHExSvhAeW/tNm3qmL6tIoXpUy/fB/wC1UAo/MupD2B7J3HxjIjeMj03ZLmipTsivTy+IX+kQxgwu2Mf3iXyX+kQyFDR5ersi5HaBsnl/P5QgWxWyOR81GH+eHSr3THPLXMoOXzMFwurZx7YScQht6PSkpAx0LlTAYjU7hChdqtr97oeLsvZKWASAMIy3xOLvayQWlvuOFl6TpQkBUkhApoVge0oaCDCpMuejEhSVoVQFOXInSEYX0mjB9/OJbLeKpausl7D5pbZVzGUZ901aa9AkqF9YMMLsQxFIo1eY4RStOFBKiQAkOSdAMzB2ZbhNkImpAqCM8inMQm31ZzPQEvgQ+JZGZSMkjvhedCMZqLegGLvG4HtRVbFYpjiSOzL9saKV8maCssFIZICAMqMOdMzzitZycWCTLUpqaFhm5JprBD7DNAdQXTdhPewhyVOrJWhHu8C3ZpfO0iH7XMAzeLMm1zCNw1p/KIpE8JbEyknJYjW97YMK8L4JYCmr6QqLJQWzDwpGm5zyWInDKrlgdJJcvtLYEdo7IPKlYR+lvSOXOSZcsYiqYVlVQVUwhISXJbfHo6PWi0suYrCjQMSshzsypQ2lAOamkWJdwiQCpFnWtQ9eaoeSE08axu4fB0qHfirsXbuVej1gKdpVDQsT2Uivjp3wXTdq5ylKQklBNCWFOJJrC4u1TJqikkhyAwAo50ekF1y5kxJSoqQuXstkA2WVC4iKtOX8jNPAyd8sd9wxNWUIWgKC5kxODAkhWFOqiRQNG12Xf19pMwEGXZ0JQ+YWvck61hSscqfMX1KQQ6tpg3N1buEdX6J3KJVmQFJwolgq9+YzKWd4ByhLFyjh6dk9Xp6lZTc53lol7BHpDZlfYp6aUQ3glJjhV7rPWmusdzmyyuRtFzMlqd9SlQQSfCOMXvJ9KWbPTmR8oB+kdyVSL5/n2FqksyuUrIo4oduh0txNP4x+hH1hQRLIaHDoWGTNeu2Mvclxq19YuwMYpgFIFXuvalN7f+lUE1Z1gXeqHVLP4/8A1rhWlrI4Fd5jIKfY07hHsbN4kWAtiH96le7M8wIYyIW7CtrTL12F/pTDKFa8IxK2y6Emto7JGhBB8I5neOQ5fBRjpswOnmPrHNLUmlf26jBsHuyGjWw0qdIaOil3qnTFu+BDMliXKq1bSFWyhyX8q8qc4ZLLZ1oqFqQspD4XruChuEHr2s1fVl6ae44224XSQU6VpRtGMAbMsoJToMgcw5ZgYxV92rC2NBpuru05RY6MXdMnWmTiAOKYkqGmFKnMZkKbWkn9RlyaV0dHXdIlWNMoUKEueKjmY5vfdrwsgByz9+kdJ6QW0YFVqaU3ARy+9rOVTXFHZu6KycZV9eAtTvlGmzSxYbKmiesmJJUVHKgLhIqT9Il6M9MFT5gSTiSolLsEFJTvzDcBEsmTLt8iWFL6tYYFmdKhQuDm4Ay3xLdXR2TYymbMnh0As6UpSh/WCfWjSnmcrrZWBN8GDelF2BE9eEDDMTjpQBRLFhxNYT7Ysy5gcslS0P8Akcw0XpehtM5cwdlkpl6OlL7baEvFG8bjE2XtOCC4G8whUxEY123sNKDjSSluCryNsWVCUEiSWKSTKdmAYY1Ozg+cVLutc+XORLnYhioCQmhIcMqXQvzMQJlWmTspUFJByUab2cjygpY7x67CkuiYghQTQt+JP4Y9BQqKSShIE6cks1iqi8rOVqK5OJaXB2AS+LPGFAHvEbptipi0lSUyws1cYmSMiSAS5iGVZzLK3G2palYRq+XdF2dKUk4VZgsdwO6EsRiZqTVtLmxgsHTnbNLvNX6f9DfROw41PUgFm4qyfiQmOgWsdtKexLAxDQlmSjnr3QudEAUy5aZaQZiiuZXIDCEpUo7u1By22tMtAAJKEOXOc2Yc66xhTjFz7WXDVLx4CWOqOdVxW2xRvuaJMhbZS5GB96llgfBLtHFrzTgmMTUULZPmfjHSelF5UQhanzmrG/DQE8zhAHs4jHMprqUSdS/jn5w9gKThdy3e/wBRRsnlgUhr6Idmb/zPglD/AAMKyBXuENfRRWxMYf7xX6Uj5werpFlQtNMDby7Ukb1qbulLeCkxoG3svCZJ/Ev/AClQOk7yOJMXGMiP7MrhGR6vPT5nAOwD+8I9xfwTDMEeEK9jPp5fur+CYaEqzjyVXh0ONZygAe9vCOa2s5cQP1GOkWk7JyFD8I51bR2eQ/UYPhNyGWbnsoKwDUCvhDpdNmClVBIZRP8ACW84SLotISoHLQw9XVbDLxFOFTjDV6PrTOIrNRrRc/l4jdNSdKSjuRWKQCkKIDsO6kNvRiw4QZ5DYgUy+/tEwrSJVUys0ntEAgmuyA+jvDneVrEtQlJFJYDDmhz5xn5srdT0Ord6KprzBd8W5yzGlIF2qxCYgFJqNImvyxLmLwoIGWbnSuUVZt1zbJhUVFaKOSEpIJ5UbzgLp5u/F6gflsC1gJV6QKTxTQ8wYkXeEgnaXNU2h2u4uawzBUuY2IJI3sDEybrkioQkeEC+MSVpJ+TCdrL8Qsf7VekmWU07SgS/GopFiRZJq+0Tn++AhhEhGgKucVLbaZSQcUzDwT2jwfSBqupO0I+7JhGdWWibF28SkIKdBNOR/Cly8ULEUp6yaoEplpIJpVSuynN6cIlvG0CYrZQEIFEjXiVfiP0jRB9GUKS+3iLHDXQne0bmGlGDvJm1PD1I4dUuL3IpVomqQl5qqgOGS/J2cCCN2XcZqwEh9rixJPE5xUsViXMWmWjaWqgJyDVJPAAEw+WKyoljCg4ZcpO0s6n1jxJNBwhetWk7X1uUr14YSOSmu9bVl9M5FmkhDlqJJAdUxVfRpHA6a1qIpTldUhU60FKcAxYQypdnSabR9aafB9IrKvBKR9pnrElFUyn+8L+wnQn2oRuk/SVVp2Ep6qQg7Es1KlHJc47200iacHN2iur/AK5s8+23qyv0kvYTZhUnJgEgu5SHqeZL9wZhSAHWNExVizJfXjyiMyi+TxowioKxxNYlknvhy6LhkzKf7xflgEKljlF3qKjSHDo1L2Jh3zZny+gheu9ybaoJHjA6+Zb9VuClV/6aoKLygVfCzhS/tUb/AJa4BTdmQW2G8/vujIh6zlGRpfEstYXJA9PK5L+CYZk1MLli+/l8Av8ASmGWUfP6Rn1dbFSG0HYU+4xzy8GwpOjfMx0W09lQ4GOdXgo4AOfxg+F3ONbtTUvrDddFocJfPLwr8BChLS2ukN3R6yYpFoWxPVoJceqSmh82gtaj2zSCQrdleQaTLKzQlJrUZ8GiS037MSsdYkrwsCtDZmgcUaN7InDKUt22Q3ckPHtrUEWLCgPNmHGd+yp2jFpRzXTG6skpJop33fE/GDLlJQc8S3YscwBHlo6RTbUmWhcrqykbagp0rU+aU6DnBHpZKTsDVKUpyOgqOJihYJQAHlB6lRQg1ZCeW+oasUpk1GnCK9ttGyWcsKDjF8/dBooJAqdBU8eAjFptSbbLw1YGvG8JiUhIUXFCRqrUDhApSDq751gneaT1iXLpShJI3KOQ5xZu+6So41gqJPZ/fwjWUo04XN+lioU4ZmtNvz3A0uWSUlqEgP8AnTBm+EjAojNE1SeYO2PMxvakhcwYKIQwFKFWJ1EbwzDm+6Kt5WgBOD2pilngCGEcqmZo6nWeIqxaWy1/Oha6NkpMxQZ8IQlWqeyomnAxt0xvk2ZMmRKAUo+lWk5B+xi93dq8WuiFlaUFzBRRXMbLZASEjvw+cKF/3gZk+dMUraUsigoyQwA4NBaMYyrN8tPZmDiajq1HJ8WDLdb1EmYqYqbNUC6y+y57KEmiRyikZpJyjybNJEbynjW6gD0pPw0HyidEpR/f1jJOsThEBlIlEspJB35boZ+j69hY/wCIvyUYW7KiukM/R1PolHL0kzzmKHyheptclhEGB18CiOKj+hf1ghA2+j937xPgG+cBh4nPci69O/4xkVOpO+PI7tEXuVbBSfL5L/SIYZe+F2x/fS/z/pEMYglTgCNbQHB3mkc2tyjsvx+Jjo89NHFY51a0O1M314mD4TdnEYUGcF4M3NaFDZxEJUwUAaKqM98ClSqCJrLOIUAHf6QzNXWh0dHqdMM95Ib91i8rrp0sGVZkLAD1KQQBqKO3DOF26bwxyh+6xNJ6Q2uU/V9WuWN6igp4kjMRhU4d5xl97D1RPSUS8pKwMM6yYGyKUgkVd8Wm7vihjALhxXIhmEEJXSmctO1JD5v1uJxwiAr69W2jCOBZvzRWolFvl6kqSy2mvzoFLHaQUYTFabKAJfm2kaypJSRUq+PN9RxiWcCTXWM6yjLQWW5QFhGIK0BJPFR15DSLFoqmhKQTUh8RGqU7ufwicSfCIbdOCJallyRRI0eCxm5yQSClVkoLYq2pfVB1BixCEc9fBvOACJZnLYGqsz8e6NJ1pVMmaqWdBU9+4DfDFcFzFJKjUjMjX8KeUaEmqEMz3Nuc4Yam6cdXxCizhlsMkJw9yf6Ry20l0gkhziUc/XUT4R1m9kgSzqyGPekxya1oDsnLL+Ud+lSupP8AOJ52WpVEp9HiyizUDCsaIl8hEstTd0bMmyhuA0SJdqxqmcDmI1lkE0TAyUWbIpyH36Q43In0A4qWf/KqFSyyRiAwsXENdyTXkJOVVjP/AIkz6CF5u5LLhEB74VWX+fywwYXlAi+h93/1P9EBiiCHDGR7GQvcJYGXcprRL91f6UwxKELFnW1pk8pg8kw0K+fyh2qtF0BHk07J5Rzm2h0jeH+Jjos1LjuIjnVpTRnah+Jg2FIuV5s1xpHlmn1HAxEuZESVxoKOhW473JaGRTNy/lByzWJagTiKUkVAALtzhLuy8koWh6JJY6sd58o6zdi5arNhxJxB1DiDujBxUJQnpxNCFVZNABKdBZ330gkmo5mJJFmGZ10jFSm4CMedRSYCcrsyUQXBGWvCJUyt0ULReKJZCScSz6gz790ULSZ04YSTLT7KaE8z9ImNFy1eiIjCUtgvarcgesDoWq/BIgfbbHMtJGIGXLAoHq3HjFu7rAmWzAPxY14RenKYOfD4RCqdm7Q9QylKLtEHyLtRLCQhIc5byN6jug3d9lYOchk2pgdLTVJ1UQPHdBqWwWlO6nhC9ecnxIqO2iAfSVTSZp/CodzGOaTkDyGh3M0dB6YrV9mWAaKKE/xLH0jndvnnGe/9R+sb36VH9pvxFSDFWNurNKGKK7XXNoxNqzdXHKNrI7EXLpSRGJVUfyiqm2A0cRuJldPhFcjWhZMPWBYJTrUcu1DJ0fPoE81/5qj8DCrdJcpy0yP4hDP0bH92l/m+MJVItJ+R1wiqBV8r20DTCo/pgsDAe9w0xPuL8lAQKO5yN8Bj2J8Q3RkVuXFqzp9PJ5L80iGYCFqy1tEvkv8ASIZDB6uyXgCRuquuh8hHN7Wk/t9VHhHQ1DhFBNwSTmnz+UTQqKG5Fjmk2QW1iSRY3joo6NytA2+qolPRuS3rP762hx42NiMvE5/LspaL8q0zEpwdYoJNGf8AZEOf/wAZktko/nXGiujUksCF5+2fnAHioS3+xazB9337aUJAxpWHA2gXqWzB47ovW28bYomWeqlMWJclTHIh41nXChIJSV9knPUVHmIY7fdAnyLPPSGK0AkClUhnhSfZ2zpK/QsgRdlgEtyCVKV2lnNX8oJSgxeK/VFIrG0msZdSTm7s1bZaegRsqKxvajiKj7NBz4xtZAw7njVKGQVby8JX1uIwlbUs2KS8xAHPvCRFmzH0o4vFe7FkTAeOX4SP6xbso9MA4cEwGrxKy3FvpcPRgHLEl+4KI82jmtuKnLab46d0oTiQke0oDwSs7xuhStHQlai+Kh4fVcej/TZRjSvJgRMIJzHx+QjZNmf+v8oc5XQYjJZ70pb9cTI6Eqw9tP8ACfrGs8VHgyLcxJTZjEiZJBenjDeroYtxtjLcdecejoet+2mlKh/gYq8RHmcgNdrgorTEOOqdYb+jlLMjv+MCz0dmpLhUshJByUP5boMXRKKJSUHNOIFsnJeFak00SW1Bx+98B76+9SB7K/1QYVAq+AOtG/Cf1mAx2JRvjMZEuGPYVuy4uXf/APYlt7C/gBDEYB3dY1/aJZKFgYVjsq38oYEylV2T/CfpD9XhcAjwCNCOMTGURofA/SNepJ0PgfpCzaLXNAI2bKrxh5HwMehJOQyz4RzRJsM4kUqkRFxmCI9SX4cIg43WgKDHuhyumUkWOz4Q6RLAAJ3u/nCaJZ0Z/rSGToVPxSZsk9qXMcD8Cw48K+MRNNwZ19gff1gCVBQFFUI3GsCJcNV/yAJX5g0LC01MISTWhr0f3KbQQsXPSLIDobu8c4H2RdIJSfm+kI1FZmY002mR2BLTEjiPJ4uyC0xSvZc+dYiskr0nIFWmjxiVNKJ1WptMh9YpJXIkDr2mB5VHBXrn93MMalTxBeq2Ml9ZpDUp6GZ8jEqRwPlp3xs4dWprz+5QxQ4x6IxSf3T6x5i4HyhhanGsYRzjEl49MccRhG+NTLbKJwmNTLiyJIpgp4fGBF5jbHun/MVBmYmnh8YE3yllD3f/AGKiyV0QnqEmj2IHMeQvcJY6ZI7CeURL15x7GR1T+NdEJR3M3RvIFYyMhJfMgxPbZKR1bAdtWg9hUDbFJT1goKitBWsZGRqVPlfVexant5e7Ib1ljEaDMacYL2uyo6snCl6aCMjInBf/AEP/AG9mVxX8a6P7nlvsyMcvZTU7hEdgs6U2mdhSkOEZAD1DujIyGcWtaf8AsBo7T6ElklBSFOAa6h4H9G7IgiY6EnbTmkGMjIFiEu2j5jVBvsJeQamWGX/ho/hT9I0tVjQ3YT/CIyMhasl2cgLZLKsiG7Cez7IjWZYpeyMCP4R9IyMiVFcuHsUkwPe1hl9ZL2EZP2U55Plm1I8n2RGBWwnI+qIyMhymllfmS+BDLsqGOwnLcN0eIsqMI2E5eyN0ZGQPC/xvqXrfOB7UgOig/Yj275SSFOAa6gGMjItD5vzkXZvOlgGgA7orKSN0exkGkiIlOekPlAq9kjrPy/6zGRkKy2J4hjCN0ZGRkMi5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http://www.whitetigernaturalmedicine.com/wp-content/uploads/2011/04/mig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643314"/>
            <a:ext cx="2495550" cy="2505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err="1" smtClean="0"/>
              <a:t>Dihidroergotamina</a:t>
            </a:r>
            <a:r>
              <a:rPr lang="pt-BR" dirty="0" smtClean="0"/>
              <a:t> </a:t>
            </a:r>
            <a:r>
              <a:rPr lang="pt-BR" dirty="0"/>
              <a:t>(DHE 45) é um bloqueador alfa-adrenérgico que é um </a:t>
            </a:r>
            <a:r>
              <a:rPr lang="pt-BR" dirty="0" smtClean="0"/>
              <a:t>fraco vasoconstritor </a:t>
            </a:r>
            <a:r>
              <a:rPr lang="pt-BR" dirty="0"/>
              <a:t>arterial </a:t>
            </a:r>
            <a:r>
              <a:rPr lang="pt-BR" dirty="0" smtClean="0"/>
              <a:t>e </a:t>
            </a:r>
            <a:r>
              <a:rPr lang="pt-BR" dirty="0"/>
              <a:t>mais </a:t>
            </a:r>
            <a:r>
              <a:rPr lang="pt-BR" dirty="0" smtClean="0"/>
              <a:t>potente </a:t>
            </a:r>
            <a:r>
              <a:rPr lang="pt-BR" dirty="0" err="1" smtClean="0"/>
              <a:t>venoconstrictor</a:t>
            </a:r>
            <a:r>
              <a:rPr lang="pt-BR" dirty="0" smtClean="0"/>
              <a:t> do que a ergotamina. </a:t>
            </a:r>
            <a:r>
              <a:rPr lang="pt-BR" dirty="0"/>
              <a:t>É também um </a:t>
            </a:r>
            <a:r>
              <a:rPr lang="pt-BR" dirty="0" smtClean="0"/>
              <a:t>agonista potente </a:t>
            </a:r>
            <a:r>
              <a:rPr lang="pt-BR" dirty="0"/>
              <a:t>do </a:t>
            </a:r>
            <a:r>
              <a:rPr lang="pt-BR" dirty="0" smtClean="0"/>
              <a:t>receptor 5-HT 1b/1d. </a:t>
            </a:r>
            <a:r>
              <a:rPr lang="pt-BR" dirty="0"/>
              <a:t>DHE 45 tem menos efeitos secundários do que a </a:t>
            </a:r>
            <a:r>
              <a:rPr lang="pt-BR" dirty="0" smtClean="0"/>
              <a:t>ergotamina (não </a:t>
            </a:r>
            <a:r>
              <a:rPr lang="pt-BR" dirty="0"/>
              <a:t>provoca o desenvolvimento de dependência física ou </a:t>
            </a:r>
            <a:r>
              <a:rPr lang="pt-BR" dirty="0" smtClean="0"/>
              <a:t>rebote). </a:t>
            </a:r>
            <a:r>
              <a:rPr lang="pt-BR" dirty="0"/>
              <a:t>Ele está disponível para administração </a:t>
            </a:r>
            <a:r>
              <a:rPr lang="pt-BR" dirty="0" smtClean="0"/>
              <a:t>intravenosa</a:t>
            </a:r>
            <a:r>
              <a:rPr lang="pt-BR" dirty="0"/>
              <a:t>, intramuscular, subcutânea, </a:t>
            </a:r>
            <a:r>
              <a:rPr lang="pt-BR" dirty="0" smtClean="0"/>
              <a:t>e intranasal.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03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Tratamento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err="1" smtClean="0"/>
              <a:t>antieméticos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pt-BR" dirty="0"/>
              <a:t>ANTIEMÉTICOS </a:t>
            </a:r>
            <a:r>
              <a:rPr lang="pt-BR" dirty="0" smtClean="0"/>
              <a:t>– </a:t>
            </a:r>
            <a:r>
              <a:rPr lang="pt-BR" dirty="0" err="1" smtClean="0"/>
              <a:t>metoclopramida</a:t>
            </a:r>
            <a:r>
              <a:rPr lang="pt-BR" dirty="0" smtClean="0"/>
              <a:t> (IV); </a:t>
            </a:r>
            <a:r>
              <a:rPr lang="pt-BR" dirty="0" err="1" smtClean="0"/>
              <a:t>clorpromazina</a:t>
            </a:r>
            <a:r>
              <a:rPr lang="pt-BR" dirty="0" smtClean="0"/>
              <a:t> (</a:t>
            </a:r>
            <a:r>
              <a:rPr lang="pt-BR" dirty="0"/>
              <a:t>IV)/(IM)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/>
              <a:t>prochlorperazine</a:t>
            </a:r>
            <a:r>
              <a:rPr lang="pt-BR" dirty="0"/>
              <a:t>, pode ser utilizado como </a:t>
            </a:r>
            <a:r>
              <a:rPr lang="pt-BR" dirty="0" err="1"/>
              <a:t>monoterapia</a:t>
            </a:r>
            <a:r>
              <a:rPr lang="pt-BR" dirty="0"/>
              <a:t> para enxaquecas agudas. </a:t>
            </a:r>
            <a:endParaRPr lang="pt-BR" dirty="0" smtClean="0"/>
          </a:p>
          <a:p>
            <a:pPr algn="just"/>
            <a:endParaRPr lang="en-US" dirty="0"/>
          </a:p>
          <a:p>
            <a:pPr algn="just"/>
            <a:r>
              <a:rPr lang="pt-BR" dirty="0"/>
              <a:t>Os revisores concluíram que a </a:t>
            </a:r>
            <a:r>
              <a:rPr lang="pt-BR" dirty="0" err="1"/>
              <a:t>metoclopramida</a:t>
            </a:r>
            <a:r>
              <a:rPr lang="pt-BR" dirty="0"/>
              <a:t> deve ser </a:t>
            </a:r>
            <a:r>
              <a:rPr lang="pt-BR" dirty="0" smtClean="0"/>
              <a:t>considerada </a:t>
            </a:r>
            <a:r>
              <a:rPr lang="pt-BR" dirty="0"/>
              <a:t>um agente primário para o tratamento da enxaqueca aguda nos serviços de </a:t>
            </a:r>
            <a:r>
              <a:rPr lang="pt-BR" dirty="0" smtClean="0"/>
              <a:t>EMERGÊNCIA.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6607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Tratamento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 </a:t>
            </a:r>
            <a:r>
              <a:rPr lang="en-US" sz="3100" dirty="0" err="1" smtClean="0"/>
              <a:t>outros</a:t>
            </a:r>
            <a:r>
              <a:rPr lang="en-US" sz="3100" dirty="0" smtClean="0"/>
              <a:t> </a:t>
            </a:r>
            <a:r>
              <a:rPr lang="en-US" sz="3100" dirty="0" err="1" smtClean="0"/>
              <a:t>medicamentos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Uma </a:t>
            </a:r>
            <a:r>
              <a:rPr lang="pt-BR" dirty="0"/>
              <a:t>pequena porcentagem de pacientes com enxaqueca intratável não respondem aos tratamentos abortivos </a:t>
            </a:r>
            <a:r>
              <a:rPr lang="pt-BR" dirty="0" smtClean="0"/>
              <a:t>de rotina </a:t>
            </a:r>
            <a:r>
              <a:rPr lang="pt-BR" dirty="0"/>
              <a:t>e podem exigir analgésicos </a:t>
            </a:r>
            <a:r>
              <a:rPr lang="pt-BR" dirty="0" smtClean="0"/>
              <a:t>adicionais. Benzodiazepínicos</a:t>
            </a:r>
            <a:r>
              <a:rPr lang="pt-BR" dirty="0"/>
              <a:t>, </a:t>
            </a:r>
            <a:r>
              <a:rPr lang="pt-BR" dirty="0" err="1"/>
              <a:t>opióides</a:t>
            </a:r>
            <a:r>
              <a:rPr lang="pt-BR" dirty="0"/>
              <a:t>, e barbitúricos </a:t>
            </a:r>
            <a:r>
              <a:rPr lang="pt-BR" dirty="0" smtClean="0"/>
              <a:t>são </a:t>
            </a:r>
            <a:r>
              <a:rPr lang="pt-BR" dirty="0"/>
              <a:t>opções, mas eles não devem ser utilizados de forma crônica, uma vez que </a:t>
            </a:r>
            <a:r>
              <a:rPr lang="pt-BR" dirty="0" smtClean="0"/>
              <a:t>podem causar dependência e </a:t>
            </a:r>
            <a:r>
              <a:rPr lang="pt-BR" dirty="0"/>
              <a:t>pode contribuir para o desenvolvimento de </a:t>
            </a:r>
            <a:r>
              <a:rPr lang="pt-BR" dirty="0" smtClean="0"/>
              <a:t>efeito rebote </a:t>
            </a:r>
            <a:r>
              <a:rPr lang="pt-BR" dirty="0"/>
              <a:t>e dores de cabeça </a:t>
            </a:r>
            <a:r>
              <a:rPr lang="pt-BR" dirty="0" smtClean="0"/>
              <a:t>crônicas.</a:t>
            </a:r>
          </a:p>
          <a:p>
            <a:pPr algn="just"/>
            <a:endParaRPr lang="pt-BR" dirty="0" smtClean="0"/>
          </a:p>
          <a:p>
            <a:pPr algn="just"/>
            <a:r>
              <a:rPr lang="pt-BR" u="sng" dirty="0"/>
              <a:t>O </a:t>
            </a:r>
            <a:r>
              <a:rPr lang="pt-BR" u="sng" dirty="0" err="1"/>
              <a:t>sumatriptano</a:t>
            </a:r>
            <a:r>
              <a:rPr lang="pt-BR" u="sng" dirty="0"/>
              <a:t> combinado com </a:t>
            </a:r>
            <a:r>
              <a:rPr lang="pt-BR" u="sng" dirty="0" err="1"/>
              <a:t>naproxeno</a:t>
            </a:r>
            <a:r>
              <a:rPr lang="pt-BR" u="sng" dirty="0"/>
              <a:t> sódico </a:t>
            </a:r>
            <a:r>
              <a:rPr lang="pt-BR" dirty="0"/>
              <a:t>- Uma formulação proprietária de </a:t>
            </a:r>
            <a:r>
              <a:rPr lang="pt-BR" dirty="0" err="1"/>
              <a:t>succinato</a:t>
            </a:r>
            <a:r>
              <a:rPr lang="pt-BR" dirty="0"/>
              <a:t> de </a:t>
            </a:r>
            <a:r>
              <a:rPr lang="pt-BR" dirty="0" err="1"/>
              <a:t>sumatriptano</a:t>
            </a:r>
            <a:r>
              <a:rPr lang="pt-BR" dirty="0"/>
              <a:t> </a:t>
            </a:r>
            <a:r>
              <a:rPr lang="pt-BR" dirty="0" smtClean="0"/>
              <a:t>85mg + </a:t>
            </a:r>
            <a:r>
              <a:rPr lang="pt-BR" dirty="0" err="1"/>
              <a:t>naproxeno</a:t>
            </a:r>
            <a:r>
              <a:rPr lang="pt-BR" dirty="0"/>
              <a:t> sódico 500 mg </a:t>
            </a:r>
            <a:r>
              <a:rPr lang="pt-BR" dirty="0" smtClean="0"/>
              <a:t>(</a:t>
            </a:r>
            <a:r>
              <a:rPr lang="pt-BR" dirty="0" err="1"/>
              <a:t>Treximet</a:t>
            </a:r>
            <a:r>
              <a:rPr lang="pt-BR" dirty="0"/>
              <a:t>) parece ser mais eficaz do que qualquer agente em </a:t>
            </a:r>
            <a:r>
              <a:rPr lang="pt-BR" dirty="0" err="1"/>
              <a:t>monoterapia</a:t>
            </a:r>
            <a:r>
              <a:rPr lang="pt-BR" dirty="0"/>
              <a:t>, para o tratamento de enxaquecas agudas, como mostrado em dois ensaios </a:t>
            </a:r>
            <a:r>
              <a:rPr lang="pt-BR" dirty="0" smtClean="0"/>
              <a:t>controlados.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531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313" y="863596"/>
            <a:ext cx="6671071" cy="4951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0847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Abordagem para o tratamento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Um diário de dor ajuda </a:t>
            </a:r>
            <a:r>
              <a:rPr lang="pt-BR" b="1" dirty="0" smtClean="0"/>
              <a:t>a identificar os fatores que precipitam a enxaqueca</a:t>
            </a:r>
            <a:r>
              <a:rPr lang="pt-BR" dirty="0" smtClean="0"/>
              <a:t>, para que possam ser evitados. No entanto, a maioria dos sofredores de enxaqueca ainda necessitam de tratamento farmacológico.</a:t>
            </a:r>
          </a:p>
          <a:p>
            <a:pPr algn="just"/>
            <a:r>
              <a:rPr lang="pt-BR" dirty="0" smtClean="0"/>
              <a:t>A terapia abortiva (sintomático) da enxaqueca abrange desde a utilização de analgésicos simples, tais como fármacos anti-inflamatórios não </a:t>
            </a:r>
            <a:r>
              <a:rPr lang="pt-BR" dirty="0" err="1" smtClean="0"/>
              <a:t>esteroidais</a:t>
            </a:r>
            <a:r>
              <a:rPr lang="pt-BR" dirty="0" smtClean="0"/>
              <a:t> (</a:t>
            </a:r>
            <a:r>
              <a:rPr lang="pt-BR" dirty="0" err="1" smtClean="0"/>
              <a:t>AINEs</a:t>
            </a:r>
            <a:r>
              <a:rPr lang="pt-BR" dirty="0" smtClean="0"/>
              <a:t>), ou  PARACETAMOL, até TRIPTANOS (ou o menos utilizado, DIHIDROERGOTAMINA).</a:t>
            </a:r>
          </a:p>
          <a:p>
            <a:pPr algn="just"/>
            <a:r>
              <a:rPr lang="pt-BR" dirty="0" smtClean="0"/>
              <a:t>Tratamentos abortivos são geralmente mais eficazes se forem dadas no início do curso da dor de cabeça, uma grande dose única tende a funcionar melhor do que pequenas doses repetitivas. Muitos agentes orais são ineficazes devido à má absorção secundária à enxaqueca induzida pela estase gástrica.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94122"/>
          </a:xfrm>
        </p:spPr>
        <p:txBody>
          <a:bodyPr>
            <a:normAutofit/>
          </a:bodyPr>
          <a:lstStyle/>
          <a:p>
            <a:r>
              <a:rPr lang="pt-BR" sz="3000" dirty="0" smtClean="0"/>
              <a:t>Recomendações do “ </a:t>
            </a:r>
            <a:r>
              <a:rPr lang="pt-BR" sz="3000" dirty="0" err="1" smtClean="0"/>
              <a:t>The</a:t>
            </a:r>
            <a:r>
              <a:rPr lang="pt-BR" sz="3000" dirty="0" smtClean="0"/>
              <a:t> </a:t>
            </a:r>
            <a:r>
              <a:rPr lang="en-US" sz="3000" dirty="0" err="1" smtClean="0"/>
              <a:t>USHeadache</a:t>
            </a:r>
            <a:r>
              <a:rPr lang="en-US" sz="3000" dirty="0" smtClean="0"/>
              <a:t> Consortium”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Educar os sofredores de enxaqueca sobre sua condição e seu tratamento e incentivá-los a participar na sua própria gestão.</a:t>
            </a:r>
          </a:p>
          <a:p>
            <a:pPr algn="just"/>
            <a:r>
              <a:rPr lang="pt-BR" dirty="0" smtClean="0"/>
              <a:t>Use agentes específicos de enxaqueca (por ex., os </a:t>
            </a:r>
            <a:r>
              <a:rPr lang="pt-BR" dirty="0" err="1" smtClean="0"/>
              <a:t>triptanos</a:t>
            </a:r>
            <a:r>
              <a:rPr lang="pt-BR" dirty="0" smtClean="0"/>
              <a:t>, DHE, ergotamina) em pacientes com enxaqueca mais grave e naqueles cujas dores de cabeça respondem mal aos </a:t>
            </a:r>
            <a:r>
              <a:rPr lang="pt-BR" dirty="0" err="1" smtClean="0"/>
              <a:t>AINEs</a:t>
            </a:r>
            <a:r>
              <a:rPr lang="pt-BR" dirty="0" smtClean="0"/>
              <a:t> ou combinação analgésicos.</a:t>
            </a:r>
          </a:p>
          <a:p>
            <a:pPr algn="just"/>
            <a:r>
              <a:rPr lang="pt-BR" dirty="0" smtClean="0"/>
              <a:t>Selecione uma via não-oral de administração para pacientes cuja enxaqueca apresente náuseas ou vômitos significativos (indometacina – supositório).</a:t>
            </a:r>
          </a:p>
          <a:p>
            <a:pPr algn="just"/>
            <a:r>
              <a:rPr lang="pt-BR" dirty="0" smtClean="0"/>
              <a:t>Considere uma medicação de resgate de auto-administração para pacientes com enxaquecas graves que não respondem bem a outros tratamentos.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6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Tratamentos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Analgésicos leves</a:t>
            </a:r>
          </a:p>
          <a:p>
            <a:r>
              <a:rPr lang="pt-BR" dirty="0" err="1" smtClean="0"/>
              <a:t>Triptanos</a:t>
            </a:r>
            <a:endParaRPr lang="pt-BR" dirty="0" smtClean="0"/>
          </a:p>
          <a:p>
            <a:r>
              <a:rPr lang="pt-BR" dirty="0" err="1" smtClean="0"/>
              <a:t>Ergots</a:t>
            </a:r>
            <a:endParaRPr lang="pt-BR" dirty="0" smtClean="0"/>
          </a:p>
          <a:p>
            <a:r>
              <a:rPr lang="pt-BR" dirty="0" err="1" smtClean="0"/>
              <a:t>Antieméticos</a:t>
            </a:r>
            <a:endParaRPr lang="pt-BR" dirty="0" smtClean="0"/>
          </a:p>
          <a:p>
            <a:r>
              <a:rPr lang="pt-BR" dirty="0" smtClean="0"/>
              <a:t>Outras medicações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As crises devem ser tratadas precocemente, altura </a:t>
            </a:r>
            <a:r>
              <a:rPr lang="pt-BR" dirty="0" smtClean="0"/>
              <a:t>em que </a:t>
            </a:r>
            <a:r>
              <a:rPr lang="pt-BR" dirty="0"/>
              <a:t>a terapêutica é mais eficaz</a:t>
            </a:r>
            <a:r>
              <a:rPr lang="pt-BR" dirty="0" smtClean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dirty="0"/>
              <a:t>Contudo, quando a enxaqueca é muito </a:t>
            </a:r>
            <a:r>
              <a:rPr lang="pt-BR" dirty="0" smtClean="0"/>
              <a:t>frequente</a:t>
            </a:r>
            <a:r>
              <a:rPr lang="pt-BR" dirty="0"/>
              <a:t>, esta medida deve ser ponderada</a:t>
            </a:r>
            <a:r>
              <a:rPr lang="pt-BR" dirty="0" smtClean="0"/>
              <a:t>, pois </a:t>
            </a:r>
            <a:r>
              <a:rPr lang="pt-BR" dirty="0"/>
              <a:t>pode induzir o abuso medicamentoso</a:t>
            </a:r>
          </a:p>
        </p:txBody>
      </p:sp>
    </p:spTree>
    <p:extLst>
      <p:ext uri="{BB962C8B-B14F-4D97-AF65-F5344CB8AC3E}">
        <p14:creationId xmlns:p14="http://schemas.microsoft.com/office/powerpoint/2010/main" xmlns="" val="33626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Tratamentos 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2800" dirty="0" smtClean="0"/>
              <a:t>analgésicos leves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u="sng" dirty="0" smtClean="0"/>
              <a:t>Analgésicos leves </a:t>
            </a:r>
            <a:r>
              <a:rPr lang="pt-BR" dirty="0" smtClean="0"/>
              <a:t>- alguns pacientes com enxaqueca têm uma resposta ótima com analgésicos leves, incluindo aspirina, outros medicamentos anti-inflamatórios não-esteróides (</a:t>
            </a:r>
            <a:r>
              <a:rPr lang="pt-BR" dirty="0" err="1" smtClean="0"/>
              <a:t>AINEs</a:t>
            </a:r>
            <a:r>
              <a:rPr lang="pt-BR" dirty="0" smtClean="0"/>
              <a:t>) e </a:t>
            </a:r>
            <a:r>
              <a:rPr lang="pt-BR" dirty="0" err="1" smtClean="0"/>
              <a:t>paracetamol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u="sng" dirty="0" err="1" smtClean="0"/>
              <a:t>AINEs</a:t>
            </a:r>
            <a:r>
              <a:rPr lang="pt-BR" dirty="0" smtClean="0"/>
              <a:t> - com eficácia relatada em estudos randomizados, para terapia de enxaqueca incluem a aspirina (650 a 1000 </a:t>
            </a:r>
            <a:r>
              <a:rPr lang="pt-BR" dirty="0" err="1" smtClean="0"/>
              <a:t>mg</a:t>
            </a:r>
            <a:r>
              <a:rPr lang="pt-BR" dirty="0" smtClean="0"/>
              <a:t>), o </a:t>
            </a:r>
            <a:r>
              <a:rPr lang="pt-BR" dirty="0" err="1" smtClean="0"/>
              <a:t>ibuprofeno</a:t>
            </a:r>
            <a:r>
              <a:rPr lang="pt-BR" dirty="0" smtClean="0"/>
              <a:t> (400 a 1200 </a:t>
            </a:r>
            <a:r>
              <a:rPr lang="pt-BR" dirty="0" err="1" smtClean="0"/>
              <a:t>mg</a:t>
            </a:r>
            <a:r>
              <a:rPr lang="pt-BR" dirty="0" smtClean="0"/>
              <a:t>),  </a:t>
            </a:r>
            <a:r>
              <a:rPr lang="pt-BR" dirty="0" err="1" smtClean="0"/>
              <a:t>naproxeno</a:t>
            </a:r>
            <a:r>
              <a:rPr lang="pt-BR" dirty="0" smtClean="0"/>
              <a:t> ( 750 até 1250 </a:t>
            </a:r>
            <a:r>
              <a:rPr lang="pt-BR" dirty="0" err="1" smtClean="0"/>
              <a:t>mg</a:t>
            </a:r>
            <a:r>
              <a:rPr lang="pt-BR" dirty="0" smtClean="0"/>
              <a:t>), o </a:t>
            </a:r>
            <a:r>
              <a:rPr lang="pt-BR" dirty="0" err="1" smtClean="0"/>
              <a:t>diclofenaco</a:t>
            </a:r>
            <a:r>
              <a:rPr lang="pt-BR" dirty="0" smtClean="0"/>
              <a:t> (50 a 100 </a:t>
            </a:r>
            <a:r>
              <a:rPr lang="pt-BR" dirty="0" err="1" smtClean="0"/>
              <a:t>mg</a:t>
            </a:r>
            <a:r>
              <a:rPr lang="pt-BR" dirty="0" smtClean="0"/>
              <a:t>), e o ácido  </a:t>
            </a:r>
            <a:r>
              <a:rPr lang="pt-BR" dirty="0" err="1" smtClean="0"/>
              <a:t>tolfenâmico</a:t>
            </a:r>
            <a:r>
              <a:rPr lang="pt-BR" dirty="0" smtClean="0"/>
              <a:t> (200 </a:t>
            </a:r>
            <a:r>
              <a:rPr lang="pt-BR" dirty="0" err="1" smtClean="0"/>
              <a:t>mg</a:t>
            </a:r>
            <a:r>
              <a:rPr lang="pt-BR" dirty="0" smtClean="0"/>
              <a:t>). Alguns destes estudos são limitados pela variação medidas e definições de enxaqueca dos resultados, mas todos os </a:t>
            </a:r>
            <a:r>
              <a:rPr lang="pt-BR" dirty="0" err="1" smtClean="0"/>
              <a:t>AINEs</a:t>
            </a:r>
            <a:r>
              <a:rPr lang="pt-BR" dirty="0" smtClean="0"/>
              <a:t> podem ser benéficos em pacientes que têm enxaqueca, com ou sem aura.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mo">
  <a:themeElements>
    <a:clrScheme name="Colmo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m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168</TotalTime>
  <Words>1301</Words>
  <Application>Microsoft Office PowerPoint</Application>
  <PresentationFormat>Apresentação na tela (4:3)</PresentationFormat>
  <Paragraphs>69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Colmo</vt:lpstr>
      <vt:lpstr>Tratamento agudo de enxaqueca</vt:lpstr>
      <vt:lpstr>Introdução</vt:lpstr>
      <vt:lpstr>Slide 3</vt:lpstr>
      <vt:lpstr>Abordagem para o tratamento</vt:lpstr>
      <vt:lpstr>Recomendações do “ The USHeadache Consortium”</vt:lpstr>
      <vt:lpstr>Slide 6</vt:lpstr>
      <vt:lpstr>Tratamentos</vt:lpstr>
      <vt:lpstr>Slide 8</vt:lpstr>
      <vt:lpstr>  Tratamentos   analgésicos leves</vt:lpstr>
      <vt:lpstr>Slide 10</vt:lpstr>
      <vt:lpstr>Slide 11</vt:lpstr>
      <vt:lpstr>  Tratamentos   triptanos</vt:lpstr>
      <vt:lpstr>Slide 13</vt:lpstr>
      <vt:lpstr>Slide 14</vt:lpstr>
      <vt:lpstr>Slide 15</vt:lpstr>
      <vt:lpstr>Slide 16</vt:lpstr>
      <vt:lpstr>Slide 17</vt:lpstr>
      <vt:lpstr>Slide 18</vt:lpstr>
      <vt:lpstr> Tratamento  ergots</vt:lpstr>
      <vt:lpstr>Slide 20</vt:lpstr>
      <vt:lpstr> Tratamento  antieméticos</vt:lpstr>
      <vt:lpstr>  Tratamento   outros medicamentos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Tratamento agudo de enxaqueca</dc:title>
  <dc:creator>User</dc:creator>
  <cp:lastModifiedBy>Dr Milton</cp:lastModifiedBy>
  <cp:revision>18</cp:revision>
  <dcterms:created xsi:type="dcterms:W3CDTF">2013-05-22T23:21:35Z</dcterms:created>
  <dcterms:modified xsi:type="dcterms:W3CDTF">2013-05-24T02:57:46Z</dcterms:modified>
</cp:coreProperties>
</file>