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70" r:id="rId26"/>
    <p:sldId id="271" r:id="rId27"/>
    <p:sldId id="272" r:id="rId28"/>
    <p:sldId id="273" r:id="rId2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00" autoAdjust="0"/>
  </p:normalViewPr>
  <p:slideViewPr>
    <p:cSldViewPr>
      <p:cViewPr varScale="1">
        <p:scale>
          <a:sx n="90" d="100"/>
          <a:sy n="90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A98A1-A2EA-4234-999E-77F4A7A71DCC}" type="datetimeFigureOut">
              <a:rPr lang="pt-BR" smtClean="0"/>
              <a:pPr/>
              <a:t>23/5/2013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FE08D3-4ED8-4D05-9F60-9126C0927B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pt.wikipedia.org/wiki/Sertralina" TargetMode="External"/><Relationship Id="rId3" Type="http://schemas.openxmlformats.org/officeDocument/2006/relationships/hyperlink" Target="http://pt.wikipedia.org/wiki/Citalopram" TargetMode="External"/><Relationship Id="rId7" Type="http://schemas.openxmlformats.org/officeDocument/2006/relationships/hyperlink" Target="http://pt.wikipedia.org/wiki/Paroxetina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pt.wikipedia.org/wiki/Fluvoxamina" TargetMode="External"/><Relationship Id="rId5" Type="http://schemas.openxmlformats.org/officeDocument/2006/relationships/hyperlink" Target="http://pt.wikipedia.org/wiki/Fluoxetina" TargetMode="External"/><Relationship Id="rId4" Type="http://schemas.openxmlformats.org/officeDocument/2006/relationships/hyperlink" Target="http://pt.wikipedia.org/wiki/Escitalopram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pt-BR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Reconhecer o impacto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§ A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cefaleia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incapacitante recorrente não só constituiu um peso para quem a sofre,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como também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afecta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 outras pessoas, incluindo a família, os colegas de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trabalho ou os empregadores.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§ As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cefaleias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recorrentes e incapacitantes poderão comprometer o estilo de vida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 doente, não só durante as crises, mas também ao tentar evitá-las. Assim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sendo, as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cefaleias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episódicas podem provocar um impacto contínuo da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qualidade de vida dos indivíduos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afectados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pt-BR" sz="1200" b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Objectivos</a:t>
            </a:r>
            <a:r>
              <a:rPr lang="pt-BR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abordagem realistas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§ As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cefaleias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não têm cura, mas, na maioria dos casos, podem ser abordadas</a:t>
            </a:r>
          </a:p>
          <a:p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efectivamente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§ Tendem a melhorar ao longo da vida.</a:t>
            </a:r>
          </a:p>
          <a:p>
            <a:r>
              <a:rPr lang="pt-BR" sz="1200" b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Tranquilização</a:t>
            </a:r>
            <a:r>
              <a:rPr lang="pt-BR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 educação do doente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§ Muitos dos indivíduos com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cefaleias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recorrentes receiam, erradamente, a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existência de uma doença subjacente. Nunca se deve omitir a devida</a:t>
            </a:r>
          </a:p>
          <a:p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tranquilização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 esse respeito.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§ O aconselhamento é um elemento crucial da abordagem preventiva nos doentes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 enxaqueca ou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cefaleias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tipo tensão episódica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frequentes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em risco de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aumentar, cada vez mais, o consumo de medicação abortiva das crises.</a:t>
            </a:r>
          </a:p>
          <a:p>
            <a:r>
              <a:rPr lang="pt-BR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Causas e elementos desencadeantes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§ Por mais que os pacientes desejem conhecer a causa das suas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cefaleias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por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vezes, tal não é possível.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Factores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genéticos e ambientais que contribuem para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processos fisiopatológicos ainda pouco conhecidos.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§ Muitos indivíduos procuram ajuda para identificar os elementos desencadeantes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das suas crises. No que respeita à enxaqueca, atribui-se demasiada relevância a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esses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factores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Sempre que são relevantes para determinado indivíduo, os</a:t>
            </a:r>
          </a:p>
          <a:p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factores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desencadeantes tendem a ser auto-evidentes. Alguns poderão ser mais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difíceis de identificar, por terem um efeito cumulativo, contribuindo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conjuntamente para um “limiar” acima do qual surgem as crises. Mesmo sendo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identificados, os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factores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desencadeantes nem sempre podem ser evitados.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Contrariamente à crença popular, não existe uma “dieta da enxaqueca”. Os únicos</a:t>
            </a:r>
          </a:p>
          <a:p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factores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desencadeantes da dieta que consistentemente se associam à enxaqueca são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álcool e o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glutamato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monossódico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pt-BR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Acompanhamento Médico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Todos os doentes a quem se oferece tratamento, ou cujo tratamento é alterado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requerem acompanhamento para assegurar a obtenção de um resultado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óptimo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Recomenda-se o uso de critérios de avaliação. A </a:t>
            </a:r>
            <a:r>
              <a:rPr lang="pt-BR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Lifting </a:t>
            </a:r>
            <a:r>
              <a:rPr lang="pt-BR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pt-BR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Burden</a:t>
            </a:r>
            <a:r>
              <a:rPr lang="pt-BR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está a desenvolver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índice HURT como guia expressamente indicado para o acompanhamento dos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indivíduos com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cefaleias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nos cuidados de saúde primários.</a:t>
            </a:r>
          </a:p>
          <a:p>
            <a:r>
              <a:rPr lang="pt-BR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Diários e calendários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Recomenda-se a utilização de diários para: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§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registar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os sintomas e os padrões temporais que contribuem para o diagnóstico</a:t>
            </a:r>
          </a:p>
          <a:p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correcto</a:t>
            </a:r>
            <a:endParaRPr lang="pt-B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§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registar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uso e a utilização excessiva de medicação abortiva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§ revelar associações com o ciclo menstrual ou outros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factores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desencadeantes</a:t>
            </a:r>
          </a:p>
          <a:p>
            <a:r>
              <a:rPr lang="pt-BR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Recomenda-se a utilização de calendários para: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§ encorajar o cumprimento da medicação profilática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§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registar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efeito do tratamento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§ controlar o uso ou utilização excessiva da medicação para as crises agudas,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durante o acompanhamento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§ traçar o progresso dos resultados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E08D3-4ED8-4D05-9F60-9126C0927B82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</a:t>
            </a:r>
            <a:r>
              <a:rPr lang="pt-BR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terapias de </a:t>
            </a:r>
            <a:r>
              <a:rPr lang="pt-BR" sz="1200" b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biofeedback</a:t>
            </a:r>
            <a:r>
              <a:rPr lang="pt-BR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 relaxamento podem ajudar, sendo opções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potencialmente úteis nos casos em que se deve evitar os tratamentos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farmacológicos. Estas terapias devem ser aplicadas apenas por terapeutas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qualificados, que são muito escassos, na maioria dos países.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A </a:t>
            </a:r>
            <a:r>
              <a:rPr lang="pt-BR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fisioterapia já demonstrou proporcionar vários benefícios a alguns doentes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cefaleia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tipo tensão. Requer uma terapia especializada e personalizada,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pouco acessível em muitos países.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A </a:t>
            </a:r>
            <a:r>
              <a:rPr lang="pt-BR" sz="1200" b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acupunctura</a:t>
            </a:r>
            <a:r>
              <a:rPr lang="pt-BR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é benéfica para algumas pessoas que sofrem de enxaqueca ou</a:t>
            </a:r>
          </a:p>
          <a:p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cefaleia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tipo tensão, embora vários testes clínicos não tenham conseguido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distinguir a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acupunctura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falsas intervenções. A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acupunctura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exige uma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terapia especializada e personalizada.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pt-BR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estimulação nervosa </a:t>
            </a:r>
            <a:r>
              <a:rPr lang="pt-BR" sz="1200" b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eléctrica</a:t>
            </a:r>
            <a:r>
              <a:rPr lang="pt-BR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1200" b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transcutânea</a:t>
            </a:r>
            <a:r>
              <a:rPr lang="pt-BR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(TENS) pode aliviar a dor</a:t>
            </a:r>
          </a:p>
          <a:p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crónica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mas ainda não foi provado o seu valor no tratamento de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cefaleias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O </a:t>
            </a:r>
            <a:r>
              <a:rPr lang="pt-BR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tratamento dentário, incluindo a placa oclusiva e aparelhos para aumento de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oclusão vertical, não tem um valor comprovado no tratamento das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cefaleias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 ser desencorajado.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Os </a:t>
            </a:r>
            <a:r>
              <a:rPr lang="pt-BR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óculos devem ser prescritos por profissionais dessa área e apenas utilizados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caso de serem necessários, mas os erros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refractivos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raramente são causa de</a:t>
            </a:r>
          </a:p>
          <a:p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cefaleias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mais complicadas.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Em geral, não se recomenda o uso de </a:t>
            </a:r>
            <a:r>
              <a:rPr lang="pt-BR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plantas medicinais. A </a:t>
            </a:r>
            <a:r>
              <a:rPr lang="pt-BR" sz="1200" b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batterbur</a:t>
            </a:r>
            <a:r>
              <a:rPr lang="pt-BR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ou</a:t>
            </a:r>
          </a:p>
          <a:p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bardana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pt-BR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Petasites</a:t>
            </a:r>
            <a:r>
              <a:rPr lang="pt-BR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hybridus</a:t>
            </a:r>
            <a:r>
              <a:rPr lang="pt-BR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demonstra alguma eficácia, comprovada por testes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clínicos, sendo utilizada nalguns países, mas os preparados à venda variam em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conteúdo de país para país, apresentando assim um grau indeterminado de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toxicidade. Os preparados à base de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matricária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pt-BR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Tenacetum</a:t>
            </a:r>
            <a:r>
              <a:rPr lang="pt-BR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parthenium</a:t>
            </a:r>
            <a:r>
              <a:rPr lang="pt-BR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à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venda globalmente, variam bastante de conteúdo entre países e desconhece-se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sua toxicidade.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A </a:t>
            </a:r>
            <a:r>
              <a:rPr lang="pt-BR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homeopatia não tem um valor comprovado. Não existem argumentos válidos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 sustentem a venda livre de tratamentos homeopáticos.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A </a:t>
            </a:r>
            <a:r>
              <a:rPr lang="pt-BR" sz="1200" b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reflexologia</a:t>
            </a:r>
            <a:r>
              <a:rPr lang="pt-BR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não tem base científica.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trabalho conjunto com </a:t>
            </a:r>
            <a:r>
              <a:rPr lang="pt-BR" sz="1200" b="1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Lifting </a:t>
            </a:r>
            <a:r>
              <a:rPr lang="pt-BR" sz="1200" b="1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pt-BR" sz="1200" b="1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1200" b="1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Burde</a:t>
            </a:r>
            <a:r>
              <a:rPr lang="pt-BR" sz="1200" b="1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</a:t>
            </a:r>
          </a:p>
          <a:p>
            <a:r>
              <a:rPr lang="pt-BR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Princípios europeus de abordagem de</a:t>
            </a:r>
          </a:p>
          <a:p>
            <a:r>
              <a:rPr lang="pt-BR" sz="1200" b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cefaleias</a:t>
            </a:r>
            <a:r>
              <a:rPr lang="pt-BR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comuns nos cuidados de saúde</a:t>
            </a:r>
          </a:p>
          <a:p>
            <a:r>
              <a:rPr lang="pt-BR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primários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16 19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pt-BR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Aparelhos: há muitos no mercado, alguns dispendiosos e promovidos com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promessas de eficácia, sem qualquer evidência científica. Os “testemunhos de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sucesso” podem ser atribuídos ao efeito placebo, devendo ser ignorados.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pt-BR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Encerramento do </a:t>
            </a:r>
            <a:r>
              <a:rPr lang="pt-BR" sz="1200" b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foramen</a:t>
            </a:r>
            <a:r>
              <a:rPr lang="pt-BR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oval patente (FOP): existem poucas provas para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sustentar a hipótese de melhoria da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frequência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 enxaqueca pelo encerramento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 FOP – uma intervenção com um reduzido, mas relevante risco de produzir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graves efeitos adversos, incluindo AVC, tamponamento pericárdico,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fibrilhação</a:t>
            </a:r>
            <a:endParaRPr lang="pt-B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arterial e morte. Decorrem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actualmente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testes prospectivos, fora do âmbito dos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quais não se deverá realizar o encerramento do FOP para a profilaxia da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enxaqueca.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pt-BR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Outras intervenções cirúrgicas no rosto ou no pescoço não produzem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quaisquer benefícios e são potencialmente prejudiciais.</a:t>
            </a:r>
          </a:p>
          <a:p>
            <a:r>
              <a:rPr lang="pt-BR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Contracepção oral e a Terapêutica Hormonal de Substituição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cefaleia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é, amiúde, um efeito secundário dos contraceptivos orais combinados (COC)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 muitas mulheres queixam-se do início ou do agravamento da enxaqueca, com a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instituição dessa terapêutica.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Recomenda-se o seguinte aconselhamento às mulheres com enxaqueca: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tanto a enxaqueca com aura, como a componente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estrogénica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dos COC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constituem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factores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risco independentes para a ocorrência de AVC em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mulheres jovens.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recomenda-se alternativas aos COC em mulheres que sofram de enxaqueca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 aura e que apresentem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factores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adicionais de risco de AVC (incluindo o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hábito de fumar)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a contracepção unicamente à base de progesterona é aceitável para mulheres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 qualquer subtipo de enxaqueca.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Terapia Hormonal de Substituição (THS) não é contra-indicada para doentes com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enxaqueca – a decisão de começar ou continuar a THS deve ser tomada segundo 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E08D3-4ED8-4D05-9F60-9126C0927B82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Citalopram"/>
              </a:rPr>
              <a:t>Citalopram</a:t>
            </a:r>
            <a:endParaRPr lang="pt-B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Escitalopram"/>
              </a:rPr>
              <a:t>Escitalopram</a:t>
            </a:r>
            <a:endParaRPr lang="pt-B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Fluoxetina"/>
              </a:rPr>
              <a:t>Fluoxetina</a:t>
            </a:r>
            <a:endParaRPr lang="pt-B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Fluvoxamina"/>
              </a:rPr>
              <a:t>Fluvoxamina</a:t>
            </a:r>
            <a:endParaRPr lang="pt-B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 tooltip="Paroxetina"/>
              </a:rPr>
              <a:t>Paroxetina</a:t>
            </a:r>
            <a:endParaRPr lang="pt-B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 tooltip="Sertralina"/>
              </a:rPr>
              <a:t>Sertralina</a:t>
            </a:r>
            <a:endParaRPr lang="pt-B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E08D3-4ED8-4D05-9F60-9126C0927B82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inibição da </a:t>
            </a:r>
            <a:r>
              <a:rPr lang="pt-BR" dirty="0" err="1" smtClean="0"/>
              <a:t>firing</a:t>
            </a:r>
            <a:r>
              <a:rPr lang="pt-BR" dirty="0" smtClean="0"/>
              <a:t> rate dos neurônios serotoninérgicos do núcleo dorsal da </a:t>
            </a:r>
            <a:r>
              <a:rPr lang="pt-BR" dirty="0" err="1" smtClean="0"/>
              <a:t>raphe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E08D3-4ED8-4D05-9F60-9126C0927B82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5290-CF68-4216-807D-24BBC267429C}" type="datetimeFigureOut">
              <a:rPr lang="pt-BR" smtClean="0"/>
              <a:pPr/>
              <a:t>23/5/2013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1252-C0A6-42E4-9869-D726BEF9D2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5290-CF68-4216-807D-24BBC267429C}" type="datetimeFigureOut">
              <a:rPr lang="pt-BR" smtClean="0"/>
              <a:pPr/>
              <a:t>23/5/2013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1252-C0A6-42E4-9869-D726BEF9D2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5290-CF68-4216-807D-24BBC267429C}" type="datetimeFigureOut">
              <a:rPr lang="pt-BR" smtClean="0"/>
              <a:pPr/>
              <a:t>23/5/2013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1252-C0A6-42E4-9869-D726BEF9D2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5290-CF68-4216-807D-24BBC267429C}" type="datetimeFigureOut">
              <a:rPr lang="pt-BR" smtClean="0"/>
              <a:pPr/>
              <a:t>23/5/2013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1252-C0A6-42E4-9869-D726BEF9D2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5290-CF68-4216-807D-24BBC267429C}" type="datetimeFigureOut">
              <a:rPr lang="pt-BR" smtClean="0"/>
              <a:pPr/>
              <a:t>23/5/2013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1252-C0A6-42E4-9869-D726BEF9D2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5290-CF68-4216-807D-24BBC267429C}" type="datetimeFigureOut">
              <a:rPr lang="pt-BR" smtClean="0"/>
              <a:pPr/>
              <a:t>23/5/2013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1252-C0A6-42E4-9869-D726BEF9D2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5290-CF68-4216-807D-24BBC267429C}" type="datetimeFigureOut">
              <a:rPr lang="pt-BR" smtClean="0"/>
              <a:pPr/>
              <a:t>23/5/2013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1252-C0A6-42E4-9869-D726BEF9D2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5290-CF68-4216-807D-24BBC267429C}" type="datetimeFigureOut">
              <a:rPr lang="pt-BR" smtClean="0"/>
              <a:pPr/>
              <a:t>23/5/2013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1252-C0A6-42E4-9869-D726BEF9D2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5290-CF68-4216-807D-24BBC267429C}" type="datetimeFigureOut">
              <a:rPr lang="pt-BR" smtClean="0"/>
              <a:pPr/>
              <a:t>23/5/2013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1252-C0A6-42E4-9869-D726BEF9D2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5290-CF68-4216-807D-24BBC267429C}" type="datetimeFigureOut">
              <a:rPr lang="pt-BR" smtClean="0"/>
              <a:pPr/>
              <a:t>23/5/2013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1252-C0A6-42E4-9869-D726BEF9D2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5290-CF68-4216-807D-24BBC267429C}" type="datetimeFigureOut">
              <a:rPr lang="pt-BR" smtClean="0"/>
              <a:pPr/>
              <a:t>23/5/2013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FE81252-C0A6-42E4-9869-D726BEF9D2B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785290-CF68-4216-807D-24BBC267429C}" type="datetimeFigureOut">
              <a:rPr lang="pt-BR" smtClean="0"/>
              <a:pPr/>
              <a:t>23/5/2013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E81252-C0A6-42E4-9869-D726BEF9D2B5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Tratamento de Cefaléias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Caroline </a:t>
            </a:r>
            <a:r>
              <a:rPr lang="pt-BR" dirty="0" err="1" smtClean="0"/>
              <a:t>Fornaciari</a:t>
            </a:r>
            <a:endParaRPr lang="pt-BR" dirty="0" smtClean="0"/>
          </a:p>
          <a:p>
            <a:r>
              <a:rPr lang="pt-BR" dirty="0" smtClean="0"/>
              <a:t>Daniella Gimenez</a:t>
            </a:r>
          </a:p>
          <a:p>
            <a:r>
              <a:rPr lang="pt-BR" dirty="0" smtClean="0"/>
              <a:t>Caio </a:t>
            </a:r>
            <a:r>
              <a:rPr lang="pt-BR" dirty="0" err="1" smtClean="0"/>
              <a:t>Esper</a:t>
            </a:r>
            <a:endParaRPr lang="pt-BR" dirty="0" smtClean="0"/>
          </a:p>
          <a:p>
            <a:r>
              <a:rPr lang="pt-BR" dirty="0" smtClean="0"/>
              <a:t>Prof. Dr. Milton </a:t>
            </a:r>
            <a:r>
              <a:rPr lang="pt-BR" smtClean="0"/>
              <a:t>Marchioli</a:t>
            </a:r>
            <a:endParaRPr lang="pt-BR" dirty="0" smtClean="0"/>
          </a:p>
          <a:p>
            <a:r>
              <a:rPr lang="pt-BR" dirty="0" smtClean="0"/>
              <a:t>4ª série Medicina - FAMEMA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Efeitos colaterais mais observados são síndrome vertiginosa, ganho ponderal, aumento do apetite, sonolência, boca seca, constipação intestinal, bexiga neurogênica, visão borrada, tremor, diminuição do limiar de convulsões, taquicardia e acatisia</a:t>
            </a:r>
          </a:p>
          <a:p>
            <a:pPr>
              <a:buNone/>
            </a:pPr>
            <a:r>
              <a:rPr lang="pt-BR" dirty="0" smtClean="0"/>
              <a:t>Contraindicações destacamos as arritmias cardíacas, glaucoma, retenção urinária e hipotensão arterial moderada a severa.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Antagonistas canais de cálcio </a:t>
            </a:r>
          </a:p>
          <a:p>
            <a:pPr>
              <a:buNone/>
            </a:pPr>
            <a:r>
              <a:rPr lang="pt-BR" dirty="0" smtClean="0"/>
              <a:t>Ação: bloqueio da liberação de </a:t>
            </a:r>
            <a:r>
              <a:rPr lang="pt-BR" dirty="0" err="1" smtClean="0"/>
              <a:t>serotonina</a:t>
            </a:r>
            <a:r>
              <a:rPr lang="pt-BR" dirty="0" smtClean="0"/>
              <a:t> </a:t>
            </a:r>
            <a:r>
              <a:rPr lang="pt-BR" dirty="0" err="1" smtClean="0"/>
              <a:t>plaquetária</a:t>
            </a:r>
            <a:r>
              <a:rPr lang="pt-BR" dirty="0" smtClean="0"/>
              <a:t>, da interferência na inflamação </a:t>
            </a:r>
            <a:r>
              <a:rPr lang="pt-BR" dirty="0" err="1" smtClean="0"/>
              <a:t>neurovascular</a:t>
            </a:r>
            <a:r>
              <a:rPr lang="pt-BR" dirty="0" smtClean="0"/>
              <a:t>, no início e propagação do fenômeno da depressão </a:t>
            </a:r>
            <a:r>
              <a:rPr lang="pt-BR" dirty="0" err="1" smtClean="0"/>
              <a:t>alastrante</a:t>
            </a:r>
            <a:r>
              <a:rPr lang="pt-BR" dirty="0" smtClean="0"/>
              <a:t>, da inibição das enzimas </a:t>
            </a:r>
            <a:r>
              <a:rPr lang="pt-BR" dirty="0" err="1" smtClean="0"/>
              <a:t>cálcio-dependentes</a:t>
            </a:r>
            <a:r>
              <a:rPr lang="pt-BR" dirty="0" smtClean="0"/>
              <a:t> empregadas na síntese de </a:t>
            </a:r>
            <a:r>
              <a:rPr lang="pt-BR" dirty="0" err="1" smtClean="0"/>
              <a:t>prostaglandinas</a:t>
            </a:r>
            <a:r>
              <a:rPr lang="pt-BR" dirty="0" smtClean="0"/>
              <a:t> e finalmente, da inibição da contração do músculo liso da parede vascular.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 smtClean="0"/>
              <a:t>Efeitos colaterais mais </a:t>
            </a:r>
            <a:r>
              <a:rPr lang="pt-BR" dirty="0" err="1" smtClean="0"/>
              <a:t>frequentes</a:t>
            </a:r>
            <a:r>
              <a:rPr lang="pt-BR" dirty="0" smtClean="0"/>
              <a:t> são a constipação, bloqueio A-V, insuficiência cardíaca congestiva e hipotensão com o </a:t>
            </a:r>
            <a:r>
              <a:rPr lang="pt-BR" dirty="0" err="1" smtClean="0"/>
              <a:t>verapamil</a:t>
            </a:r>
            <a:r>
              <a:rPr lang="pt-BR" dirty="0" smtClean="0"/>
              <a:t>; hipotensão, taquicardia reflexa, náusea e vômitos e cefaléia com a </a:t>
            </a:r>
            <a:r>
              <a:rPr lang="pt-BR" dirty="0" err="1" smtClean="0"/>
              <a:t>nifedipina</a:t>
            </a:r>
            <a:r>
              <a:rPr lang="pt-BR" dirty="0" smtClean="0"/>
              <a:t>; hipotensão, bloqueio A-V e cefaléia com o </a:t>
            </a:r>
            <a:r>
              <a:rPr lang="pt-BR" dirty="0" err="1" smtClean="0"/>
              <a:t>diltiazem</a:t>
            </a:r>
            <a:r>
              <a:rPr lang="pt-BR" dirty="0" smtClean="0"/>
              <a:t>, e ganho ponderal, sonolência, tonteira, hipotensão e reações extrapiramidais com a </a:t>
            </a:r>
            <a:r>
              <a:rPr lang="pt-BR" dirty="0" err="1" smtClean="0"/>
              <a:t>flunarizina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Contraindicações mais importantes são a insuficiência cardíaca congestiva, bloqueio cardíaco, </a:t>
            </a:r>
            <a:r>
              <a:rPr lang="pt-BR" dirty="0" err="1" smtClean="0"/>
              <a:t>bradicardia</a:t>
            </a:r>
            <a:r>
              <a:rPr lang="pt-BR" dirty="0" smtClean="0"/>
              <a:t> moderada a severa, hipotensão, </a:t>
            </a:r>
            <a:r>
              <a:rPr lang="pt-BR" dirty="0" err="1" smtClean="0"/>
              <a:t>flutter</a:t>
            </a:r>
            <a:r>
              <a:rPr lang="pt-BR" dirty="0" smtClean="0"/>
              <a:t> ou </a:t>
            </a:r>
            <a:r>
              <a:rPr lang="pt-BR" dirty="0" err="1" smtClean="0"/>
              <a:t>fibrilação</a:t>
            </a:r>
            <a:r>
              <a:rPr lang="pt-BR" dirty="0" smtClean="0"/>
              <a:t> atrial e constipação severa.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Anticonvulsivante (</a:t>
            </a:r>
            <a:r>
              <a:rPr lang="pt-BR" dirty="0" err="1" smtClean="0"/>
              <a:t>topiramato</a:t>
            </a:r>
            <a:r>
              <a:rPr lang="pt-BR" dirty="0" smtClean="0"/>
              <a:t>)</a:t>
            </a:r>
          </a:p>
          <a:p>
            <a:pPr>
              <a:buNone/>
            </a:pPr>
            <a:r>
              <a:rPr lang="pt-BR" dirty="0" smtClean="0"/>
              <a:t>Ação: aumento dos níveis do ácido </a:t>
            </a:r>
            <a:r>
              <a:rPr lang="pt-BR" dirty="0" err="1" smtClean="0"/>
              <a:t>gama-aminobutírico</a:t>
            </a:r>
            <a:r>
              <a:rPr lang="pt-BR" dirty="0" smtClean="0"/>
              <a:t> nas vesículas pré-sinápticas, melhora da resposta pós-sináptica ao GABA, elevação da condutância ao potássio produzindo </a:t>
            </a:r>
            <a:r>
              <a:rPr lang="pt-BR" dirty="0" err="1" smtClean="0"/>
              <a:t>hiperpolarização</a:t>
            </a:r>
            <a:r>
              <a:rPr lang="pt-BR" dirty="0" smtClean="0"/>
              <a:t> neuronal,, e ação de modulação nos receptores GABAA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Efeitos colaterais mais comuns são náusea e desconforto gástrico(por vezes pirose), sedação, perda de cabelo, disfunções </a:t>
            </a:r>
            <a:r>
              <a:rPr lang="pt-BR" dirty="0" err="1" smtClean="0"/>
              <a:t>plaquetárias</a:t>
            </a:r>
            <a:r>
              <a:rPr lang="pt-BR" dirty="0" smtClean="0"/>
              <a:t>, tremor, distúrbios da cognição, ganho ponderal e </a:t>
            </a:r>
            <a:r>
              <a:rPr lang="pt-BR" dirty="0" err="1" smtClean="0"/>
              <a:t>hepatotoxicidade</a:t>
            </a:r>
            <a:r>
              <a:rPr lang="pt-BR" dirty="0" smtClean="0"/>
              <a:t>.</a:t>
            </a:r>
          </a:p>
          <a:p>
            <a:pPr>
              <a:buNone/>
            </a:pPr>
            <a:r>
              <a:rPr lang="pt-BR" dirty="0" smtClean="0"/>
              <a:t>Contraindicações mais importantes são a gravidez, doença hepática e uso concomitante de benzodiazepínicos e barbitúricos.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71546"/>
            <a:ext cx="8435280" cy="54292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2800" b="1" dirty="0" smtClean="0"/>
              <a:t>Fármacos profiláticos com comprovada eficácia</a:t>
            </a:r>
          </a:p>
          <a:p>
            <a:r>
              <a:rPr lang="pt-BR" dirty="0" smtClean="0"/>
              <a:t>bloqueadores beta-adrenérgicos sem </a:t>
            </a:r>
            <a:r>
              <a:rPr lang="pt-BR" dirty="0" err="1" smtClean="0"/>
              <a:t>agonismo</a:t>
            </a:r>
            <a:r>
              <a:rPr lang="pt-BR" dirty="0" smtClean="0"/>
              <a:t> parcial</a:t>
            </a:r>
          </a:p>
          <a:p>
            <a:pPr>
              <a:buNone/>
            </a:pPr>
            <a:r>
              <a:rPr lang="pt-BR" dirty="0" smtClean="0"/>
              <a:t>   </a:t>
            </a:r>
            <a:r>
              <a:rPr lang="pt-BR" dirty="0" err="1" smtClean="0"/>
              <a:t>atenolol</a:t>
            </a:r>
            <a:r>
              <a:rPr lang="pt-BR" dirty="0" smtClean="0"/>
              <a:t> 25-100mg 2x/dia </a:t>
            </a:r>
            <a:r>
              <a:rPr lang="pt-BR" i="1" dirty="0" smtClean="0"/>
              <a:t>ou</a:t>
            </a:r>
          </a:p>
          <a:p>
            <a:pPr>
              <a:buNone/>
            </a:pPr>
            <a:r>
              <a:rPr lang="pt-BR" dirty="0" smtClean="0"/>
              <a:t>   </a:t>
            </a:r>
            <a:r>
              <a:rPr lang="pt-BR" dirty="0" err="1" smtClean="0"/>
              <a:t>bisoprolol</a:t>
            </a:r>
            <a:r>
              <a:rPr lang="pt-BR" dirty="0" smtClean="0"/>
              <a:t> 5-10mg 1x/dia </a:t>
            </a:r>
            <a:r>
              <a:rPr lang="pt-BR" i="1" dirty="0" smtClean="0"/>
              <a:t>ou</a:t>
            </a:r>
          </a:p>
          <a:p>
            <a:pPr>
              <a:buNone/>
            </a:pPr>
            <a:r>
              <a:rPr lang="pt-BR" dirty="0" smtClean="0"/>
              <a:t>   </a:t>
            </a:r>
            <a:r>
              <a:rPr lang="pt-BR" dirty="0" err="1" smtClean="0"/>
              <a:t>metoprolol</a:t>
            </a:r>
            <a:r>
              <a:rPr lang="pt-BR" dirty="0" smtClean="0"/>
              <a:t> 50-100mg 2x/dia </a:t>
            </a:r>
            <a:r>
              <a:rPr lang="pt-BR" i="1" dirty="0" smtClean="0"/>
              <a:t>ou</a:t>
            </a:r>
          </a:p>
          <a:p>
            <a:pPr>
              <a:buNone/>
            </a:pPr>
            <a:r>
              <a:rPr lang="pt-BR" dirty="0" smtClean="0"/>
              <a:t>   propranolol  80mg 1x/dia -160mg 2x/dia</a:t>
            </a:r>
          </a:p>
          <a:p>
            <a:r>
              <a:rPr lang="pt-BR" dirty="0" err="1" smtClean="0"/>
              <a:t>topiramato</a:t>
            </a:r>
            <a:r>
              <a:rPr lang="pt-BR" dirty="0" smtClean="0"/>
              <a:t> 25mg </a:t>
            </a:r>
            <a:r>
              <a:rPr lang="pt-BR" dirty="0" err="1" smtClean="0"/>
              <a:t>od</a:t>
            </a:r>
            <a:r>
              <a:rPr lang="pt-BR" dirty="0" smtClean="0"/>
              <a:t>-50mg 2x/dia</a:t>
            </a:r>
          </a:p>
          <a:p>
            <a:r>
              <a:rPr lang="pt-BR" dirty="0" err="1" smtClean="0"/>
              <a:t>flunarizina</a:t>
            </a:r>
            <a:r>
              <a:rPr lang="pt-BR" dirty="0" smtClean="0"/>
              <a:t> 5-10mg 1x/dia</a:t>
            </a:r>
          </a:p>
          <a:p>
            <a:r>
              <a:rPr lang="pt-BR" dirty="0" err="1" smtClean="0"/>
              <a:t>valproato</a:t>
            </a:r>
            <a:r>
              <a:rPr lang="pt-BR" dirty="0" smtClean="0"/>
              <a:t> de sódio 600-1500mg diariamente</a:t>
            </a:r>
          </a:p>
          <a:p>
            <a:r>
              <a:rPr lang="pt-BR" dirty="0" err="1" smtClean="0"/>
              <a:t>amitriptilina</a:t>
            </a:r>
            <a:r>
              <a:rPr lang="pt-BR" dirty="0" smtClean="0"/>
              <a:t> 10-100mg à noite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t-BR" sz="3600" dirty="0" smtClean="0"/>
              <a:t>Princípios</a:t>
            </a:r>
          </a:p>
          <a:p>
            <a:r>
              <a:rPr lang="pt-BR" dirty="0" smtClean="0"/>
              <a:t>Uso irregular  reduz eficácia</a:t>
            </a:r>
          </a:p>
          <a:p>
            <a:r>
              <a:rPr lang="pt-BR" dirty="0" smtClean="0"/>
              <a:t>Dosagem baixa inicial</a:t>
            </a:r>
          </a:p>
          <a:p>
            <a:r>
              <a:rPr lang="pt-BR" dirty="0" smtClean="0"/>
              <a:t>2 a 3 meses mínimo para eficácia, se não houver suspender </a:t>
            </a:r>
          </a:p>
          <a:p>
            <a:r>
              <a:rPr lang="pt-BR" dirty="0" smtClean="0"/>
              <a:t>Retirada progressiva: após 6 meses de controle  e acabar com 1 ano </a:t>
            </a:r>
          </a:p>
          <a:p>
            <a:r>
              <a:rPr lang="pt-BR" dirty="0" err="1" smtClean="0"/>
              <a:t>Amitriptilina</a:t>
            </a:r>
            <a:r>
              <a:rPr lang="pt-BR" dirty="0" smtClean="0"/>
              <a:t> preferencialmente  quando  com cefaléia tensional,  com depressão  ou distúrbio do sono </a:t>
            </a:r>
          </a:p>
          <a:p>
            <a:r>
              <a:rPr lang="pt-BR" dirty="0" err="1" smtClean="0"/>
              <a:t>Propranol</a:t>
            </a:r>
            <a:r>
              <a:rPr lang="pt-BR" dirty="0" smtClean="0"/>
              <a:t> mais seguro na gravidez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t-BR" sz="3600" dirty="0" smtClean="0"/>
              <a:t>Em crianças</a:t>
            </a:r>
          </a:p>
          <a:p>
            <a:r>
              <a:rPr lang="pt-BR" dirty="0" smtClean="0"/>
              <a:t>Os </a:t>
            </a:r>
            <a:r>
              <a:rPr lang="pt-BR" dirty="0" err="1" smtClean="0"/>
              <a:t>betabloqueantes</a:t>
            </a:r>
            <a:r>
              <a:rPr lang="pt-BR" dirty="0" smtClean="0"/>
              <a:t> (a dosagem deve ser ajustada mediante o peso corporal) ou a </a:t>
            </a:r>
            <a:r>
              <a:rPr lang="pt-BR" dirty="0" err="1" smtClean="0"/>
              <a:t>flunarizina</a:t>
            </a:r>
            <a:r>
              <a:rPr lang="pt-BR" dirty="0" smtClean="0"/>
              <a:t> (a dosagem deve ser ajustada mediante a idade)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38912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pt-BR" sz="3600" dirty="0" smtClean="0"/>
              <a:t>Falha no tratamento</a:t>
            </a:r>
          </a:p>
          <a:p>
            <a:r>
              <a:rPr lang="pt-BR" dirty="0" smtClean="0"/>
              <a:t>Dosagem </a:t>
            </a:r>
            <a:r>
              <a:rPr lang="pt-BR" dirty="0" err="1" smtClean="0"/>
              <a:t>subterapêutica</a:t>
            </a:r>
            <a:r>
              <a:rPr lang="pt-BR" dirty="0" smtClean="0"/>
              <a:t> ou a um tratamento de duração insuficiente</a:t>
            </a:r>
          </a:p>
          <a:p>
            <a:r>
              <a:rPr lang="pt-BR" dirty="0" smtClean="0"/>
              <a:t>Rever o diagnóstico</a:t>
            </a:r>
          </a:p>
          <a:p>
            <a:r>
              <a:rPr lang="pt-BR" dirty="0" smtClean="0"/>
              <a:t>Tratamento não cumprido </a:t>
            </a:r>
          </a:p>
          <a:p>
            <a:r>
              <a:rPr lang="pt-BR" dirty="0" smtClean="0"/>
              <a:t>Rever a ingestão de outros medicamentos, especialmente o seu uso excessivo</a:t>
            </a:r>
          </a:p>
          <a:p>
            <a:r>
              <a:rPr lang="pt-BR" dirty="0" smtClean="0"/>
              <a:t>Se tratamento profilático não apresentar resultado melhor descontinuá-lo.</a:t>
            </a:r>
          </a:p>
          <a:p>
            <a:r>
              <a:rPr lang="pt-BR" dirty="0" smtClean="0"/>
              <a:t>Toxina botulínica:  não recomendada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200" dirty="0" smtClean="0"/>
              <a:t>ABORDAGEM CLÍNICA DA CEFALEIA </a:t>
            </a:r>
            <a:br>
              <a:rPr lang="pt-BR" sz="3200" dirty="0" smtClean="0"/>
            </a:br>
            <a:r>
              <a:rPr lang="pt-BR" sz="3200" dirty="0" smtClean="0"/>
              <a:t>TIPO TENSÃO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u="sng" dirty="0" smtClean="0"/>
              <a:t>Profilática </a:t>
            </a:r>
          </a:p>
          <a:p>
            <a:pPr algn="just"/>
            <a:r>
              <a:rPr lang="pt-BR" dirty="0" smtClean="0"/>
              <a:t>A </a:t>
            </a:r>
            <a:r>
              <a:rPr lang="pt-BR" dirty="0" err="1" smtClean="0"/>
              <a:t>amitriptilina</a:t>
            </a:r>
            <a:r>
              <a:rPr lang="pt-BR" dirty="0" smtClean="0"/>
              <a:t>, 10-100 </a:t>
            </a:r>
            <a:r>
              <a:rPr lang="pt-BR" dirty="0" err="1" smtClean="0"/>
              <a:t>mg</a:t>
            </a:r>
            <a:r>
              <a:rPr lang="pt-BR" dirty="0" smtClean="0"/>
              <a:t> à noite, é o fármaco de eleição para a </a:t>
            </a:r>
            <a:r>
              <a:rPr lang="pt-BR" dirty="0" err="1" smtClean="0"/>
              <a:t>cefaleia</a:t>
            </a:r>
            <a:r>
              <a:rPr lang="pt-BR" dirty="0" smtClean="0"/>
              <a:t> tipo tensão episódica </a:t>
            </a:r>
            <a:r>
              <a:rPr lang="pt-BR" dirty="0" err="1" smtClean="0"/>
              <a:t>frequente</a:t>
            </a:r>
            <a:r>
              <a:rPr lang="pt-BR" dirty="0" smtClean="0"/>
              <a:t> ou crônica. </a:t>
            </a:r>
          </a:p>
          <a:p>
            <a:pPr algn="just"/>
            <a:r>
              <a:rPr lang="pt-BR" dirty="0" smtClean="0"/>
              <a:t>A </a:t>
            </a:r>
            <a:r>
              <a:rPr lang="pt-BR" dirty="0" err="1" smtClean="0"/>
              <a:t>nortriptilina</a:t>
            </a:r>
            <a:r>
              <a:rPr lang="pt-BR" dirty="0" smtClean="0"/>
              <a:t> provoca menos efeitos secundários anticolinérgicos, mas demonstra menos provas de eficácia (a </a:t>
            </a:r>
            <a:r>
              <a:rPr lang="pt-BR" dirty="0" err="1" smtClean="0"/>
              <a:t>amitriptilina</a:t>
            </a:r>
            <a:r>
              <a:rPr lang="pt-BR" dirty="0" smtClean="0"/>
              <a:t> pode ser substituída pela </a:t>
            </a:r>
            <a:r>
              <a:rPr lang="pt-BR" dirty="0" err="1" smtClean="0"/>
              <a:t>nortriptilina</a:t>
            </a:r>
            <a:r>
              <a:rPr lang="pt-BR" dirty="0" smtClean="0"/>
              <a:t>, na mesma dosagem).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b="1" dirty="0" smtClean="0"/>
              <a:t>ASPECTOS GERAIS DA ABORDAGEM DE INDIVÍDUOS COM CEFALEIAS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Reconhecer o impacto</a:t>
            </a:r>
          </a:p>
          <a:p>
            <a:r>
              <a:rPr lang="pt-BR" dirty="0" smtClean="0"/>
              <a:t>Abordagem realista</a:t>
            </a:r>
          </a:p>
          <a:p>
            <a:r>
              <a:rPr lang="pt-BR" dirty="0" err="1" smtClean="0"/>
              <a:t>Tranquilização</a:t>
            </a:r>
            <a:r>
              <a:rPr lang="pt-BR" dirty="0" smtClean="0"/>
              <a:t> e educação do doente</a:t>
            </a:r>
          </a:p>
          <a:p>
            <a:r>
              <a:rPr lang="pt-BR" dirty="0" smtClean="0"/>
              <a:t>Causas e elementos desencadeantes </a:t>
            </a:r>
          </a:p>
          <a:p>
            <a:r>
              <a:rPr lang="pt-BR" dirty="0" smtClean="0"/>
              <a:t>Acompanhamento médico </a:t>
            </a:r>
          </a:p>
          <a:p>
            <a:r>
              <a:rPr lang="pt-BR" dirty="0" smtClean="0"/>
              <a:t>Diários e calendários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pt-BR" sz="3900" dirty="0" smtClean="0"/>
              <a:t>Princípios da profilaxia</a:t>
            </a:r>
          </a:p>
          <a:p>
            <a:pPr algn="just"/>
            <a:r>
              <a:rPr lang="pt-BR" dirty="0" smtClean="0"/>
              <a:t>Reduz-se a intolerância começando com uma dosagem baixa (10 </a:t>
            </a:r>
            <a:r>
              <a:rPr lang="pt-BR" dirty="0" err="1" smtClean="0"/>
              <a:t>mg</a:t>
            </a:r>
            <a:r>
              <a:rPr lang="pt-BR" dirty="0" smtClean="0"/>
              <a:t>) e aumentando-a 10-25 </a:t>
            </a:r>
            <a:r>
              <a:rPr lang="pt-BR" dirty="0" err="1" smtClean="0"/>
              <a:t>mg</a:t>
            </a:r>
            <a:r>
              <a:rPr lang="pt-BR" dirty="0" smtClean="0"/>
              <a:t>, em intervalos de uma a duas semanas.</a:t>
            </a:r>
          </a:p>
          <a:p>
            <a:pPr algn="just"/>
            <a:r>
              <a:rPr lang="pt-BR" dirty="0" smtClean="0"/>
              <a:t>Deve-se manter um calendário para avaliar a eficácia e promover o cumprimento da medicação. </a:t>
            </a:r>
          </a:p>
          <a:p>
            <a:pPr algn="just"/>
            <a:r>
              <a:rPr lang="pt-BR" dirty="0" smtClean="0"/>
              <a:t>A profilaxia que parece ineficaz não deve ser descontinuada prematuramente; 2-3 meses poderá ser o prazo mínimo para se alcançar e observar a eficácia. </a:t>
            </a:r>
          </a:p>
          <a:p>
            <a:pPr algn="just"/>
            <a:r>
              <a:rPr lang="pt-BR" dirty="0" smtClean="0"/>
              <a:t>O desmame progressivo poderá ser ponderado após 6 meses de bom controle, mas, por vezes, é indicado um tratamento mais prolongado. </a:t>
            </a:r>
          </a:p>
          <a:p>
            <a:pPr>
              <a:buNone/>
            </a:pP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5864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pt-BR" sz="3900" dirty="0" smtClean="0"/>
              <a:t>Acompanhamento</a:t>
            </a:r>
          </a:p>
          <a:p>
            <a:pPr algn="just"/>
            <a:r>
              <a:rPr lang="pt-BR" dirty="0" smtClean="0"/>
              <a:t>Todos os doentes a quem se oferece tratamento, ou cujo tratamento é alterado requerem acompanhamento para assegurar o estabelecimento de um tratamento otimizado. </a:t>
            </a:r>
          </a:p>
          <a:p>
            <a:pPr algn="just"/>
            <a:r>
              <a:rPr lang="pt-BR" dirty="0" smtClean="0"/>
              <a:t>Recomenda-se o uso de um calendário para controlar o uso ou o abuso de medicação para as crises agudas, ou para encorajar o cumprimento da medicação profilática, bem como para registrar o efeito do tratamento. </a:t>
            </a:r>
          </a:p>
          <a:p>
            <a:pPr algn="just"/>
            <a:r>
              <a:rPr lang="pt-BR" dirty="0" smtClean="0"/>
              <a:t>Recomenda-se o uso de critérios de avaliação.                      A Lifting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Burden</a:t>
            </a:r>
            <a:r>
              <a:rPr lang="pt-BR" dirty="0" smtClean="0"/>
              <a:t> está desenvolvendo o índice HURT, expressamente indicado para orientar o acompanhamento nos cuidados de saúde primários. </a:t>
            </a:r>
          </a:p>
          <a:p>
            <a:pPr>
              <a:buFont typeface="Wingdings" pitchFamily="2" charset="2"/>
              <a:buChar char="Ø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pt-BR" sz="3900" dirty="0" smtClean="0"/>
              <a:t>Se o tratamento profilático falha..</a:t>
            </a:r>
          </a:p>
          <a:p>
            <a:r>
              <a:rPr lang="pt-BR" dirty="0" smtClean="0"/>
              <a:t>O insucesso poderá dever-se a uma dose </a:t>
            </a:r>
            <a:r>
              <a:rPr lang="pt-BR" dirty="0" err="1" smtClean="0"/>
              <a:t>subterapêutica</a:t>
            </a:r>
            <a:r>
              <a:rPr lang="pt-BR" dirty="0" smtClean="0"/>
              <a:t> ou a um tratamento de duração insuficiente </a:t>
            </a:r>
          </a:p>
          <a:p>
            <a:r>
              <a:rPr lang="pt-BR" dirty="0" smtClean="0"/>
              <a:t>Rever o diagnóstico</a:t>
            </a:r>
          </a:p>
          <a:p>
            <a:r>
              <a:rPr lang="pt-BR" dirty="0" smtClean="0"/>
              <a:t>Apurar em que medida o tratamento não foi cumprido (os doentes que desconhecem conhecer que  estão recebendo medicação frequentemente usada como antidepressiva e a razão pela qual esta lhe é prescrita, poderão não cumprir quando se apercebem disso) </a:t>
            </a:r>
          </a:p>
          <a:p>
            <a:r>
              <a:rPr lang="pt-BR" dirty="0" smtClean="0"/>
              <a:t>Rever a tomada de outros medicamentos, especialmente o uso excessivo de analgésicos</a:t>
            </a:r>
          </a:p>
          <a:p>
            <a:r>
              <a:rPr lang="pt-BR" dirty="0" smtClean="0"/>
              <a:t>Quando um tratamento profilático não apresenta benefício   será melhor descontinuá-lo. 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600" dirty="0" smtClean="0"/>
              <a:t>ABORDAGEM CLÍNICA DA CEFALEIA EM </a:t>
            </a:r>
            <a:br>
              <a:rPr lang="pt-BR" sz="3600" dirty="0" smtClean="0"/>
            </a:br>
            <a:r>
              <a:rPr lang="pt-BR" sz="3600" dirty="0" smtClean="0"/>
              <a:t>SALVAS 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38912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pt-BR" sz="4200" dirty="0" smtClean="0"/>
              <a:t>Princípios</a:t>
            </a:r>
            <a:r>
              <a:rPr lang="pt-BR" dirty="0" smtClean="0"/>
              <a:t> </a:t>
            </a:r>
          </a:p>
          <a:p>
            <a:pPr algn="just"/>
            <a:r>
              <a:rPr lang="pt-BR" dirty="0" smtClean="0"/>
              <a:t>Os fármacos apresentados são usados por especialistas que avaliam a eficácia versus toxicidade </a:t>
            </a:r>
          </a:p>
          <a:p>
            <a:pPr algn="just"/>
            <a:r>
              <a:rPr lang="pt-BR" dirty="0" smtClean="0"/>
              <a:t>A profilaxia da Cefaleia em Salvas Episódica deverá começar o mais cedo possível, no início de uma nova salva de cefaleia e descontinuada, por redução progressiva, duas semanas após a total remissão da dor (exceto para a </a:t>
            </a:r>
            <a:r>
              <a:rPr lang="pt-BR" dirty="0" err="1" smtClean="0"/>
              <a:t>prednisolona</a:t>
            </a:r>
            <a:r>
              <a:rPr lang="pt-BR" dirty="0" smtClean="0"/>
              <a:t>, que só é utilizada em curtos períodos de tempo). </a:t>
            </a:r>
          </a:p>
          <a:p>
            <a:pPr algn="just"/>
            <a:r>
              <a:rPr lang="pt-BR" dirty="0" smtClean="0"/>
              <a:t>Para a </a:t>
            </a:r>
            <a:r>
              <a:rPr lang="pt-BR" dirty="0" err="1" smtClean="0"/>
              <a:t>cefaleia</a:t>
            </a:r>
            <a:r>
              <a:rPr lang="pt-BR" dirty="0" smtClean="0"/>
              <a:t> em salvas crônica, os tratamentos poderão ter de ser feitos a longo prazo </a:t>
            </a:r>
          </a:p>
          <a:p>
            <a:pPr algn="just"/>
            <a:r>
              <a:rPr lang="pt-BR" dirty="0" smtClean="0"/>
              <a:t>A ineficácia de um fármaco não implica a ineficácia de outros </a:t>
            </a:r>
          </a:p>
          <a:p>
            <a:pPr algn="just"/>
            <a:r>
              <a:rPr lang="pt-BR" dirty="0" smtClean="0"/>
              <a:t>É possível fazer combinações, mas o risco potencial de toxicidade é claramente elevado.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23931" t="25879" r="26209" b="24661"/>
          <a:stretch>
            <a:fillRect/>
          </a:stretch>
        </p:blipFill>
        <p:spPr bwMode="auto">
          <a:xfrm>
            <a:off x="0" y="1313385"/>
            <a:ext cx="8942927" cy="554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200" b="1" dirty="0" smtClean="0"/>
              <a:t>ABORDAGEM DA CEFALEIA NOS CUIDADOS</a:t>
            </a:r>
            <a:br>
              <a:rPr lang="pt-BR" sz="3200" b="1" dirty="0" smtClean="0"/>
            </a:br>
            <a:r>
              <a:rPr lang="pt-BR" sz="3200" b="1" dirty="0" smtClean="0"/>
              <a:t>PRIMÁRIOS: QUANDO REFERENCIAR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dúvidas de diagnóstico, após a </a:t>
            </a:r>
            <a:r>
              <a:rPr lang="pt-BR" dirty="0" err="1" smtClean="0"/>
              <a:t>anamnese</a:t>
            </a:r>
            <a:endParaRPr lang="pt-BR" dirty="0" smtClean="0"/>
          </a:p>
          <a:p>
            <a:r>
              <a:rPr lang="pt-BR" dirty="0" smtClean="0"/>
              <a:t>diagnóstico de </a:t>
            </a:r>
            <a:r>
              <a:rPr lang="pt-BR" dirty="0" err="1" smtClean="0"/>
              <a:t>cefaleia</a:t>
            </a:r>
            <a:r>
              <a:rPr lang="pt-BR" dirty="0" smtClean="0"/>
              <a:t> em salvas (a maioria dos casos deve ser acompanhada por especialistas)</a:t>
            </a:r>
          </a:p>
          <a:p>
            <a:r>
              <a:rPr lang="pt-BR" dirty="0" smtClean="0"/>
              <a:t> suspeita de uma grave </a:t>
            </a:r>
            <a:r>
              <a:rPr lang="pt-BR" dirty="0" err="1" smtClean="0"/>
              <a:t>cefaleia</a:t>
            </a:r>
            <a:r>
              <a:rPr lang="pt-BR" dirty="0" smtClean="0"/>
              <a:t> secundária, ou casos que exijam uma investigação para excluir patologias graves (poderá ser necessário a </a:t>
            </a:r>
            <a:r>
              <a:rPr lang="pt-BR" dirty="0" err="1" smtClean="0"/>
              <a:t>referenciação</a:t>
            </a:r>
            <a:r>
              <a:rPr lang="pt-BR" dirty="0" smtClean="0"/>
              <a:t> imediata):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pt-BR" dirty="0" smtClean="0"/>
              <a:t>qualquer </a:t>
            </a:r>
            <a:r>
              <a:rPr lang="pt-BR" dirty="0" err="1" smtClean="0"/>
              <a:t>cefaleia</a:t>
            </a:r>
            <a:r>
              <a:rPr lang="pt-BR" dirty="0" smtClean="0"/>
              <a:t> nova ou inesperada num determinado doente, mas muito em particular:</a:t>
            </a:r>
          </a:p>
          <a:p>
            <a:r>
              <a:rPr lang="pt-BR" dirty="0" smtClean="0"/>
              <a:t>cefaleia explosiva que ocorre pela primeira vez (cefaleia intensa com um início súbito ou “explosivo”)</a:t>
            </a:r>
          </a:p>
          <a:p>
            <a:r>
              <a:rPr lang="pt-BR" dirty="0" smtClean="0"/>
              <a:t>cefaleia de novo num doente com idade superior a 50 anos</a:t>
            </a:r>
          </a:p>
          <a:p>
            <a:r>
              <a:rPr lang="pt-BR" dirty="0" smtClean="0"/>
              <a:t> </a:t>
            </a:r>
            <a:r>
              <a:rPr lang="pt-BR" dirty="0" err="1" smtClean="0"/>
              <a:t>cefaleia</a:t>
            </a:r>
            <a:r>
              <a:rPr lang="pt-BR" dirty="0" smtClean="0"/>
              <a:t> de novo numa criança antes da puberdade</a:t>
            </a:r>
          </a:p>
          <a:p>
            <a:r>
              <a:rPr lang="pt-BR" dirty="0" smtClean="0"/>
              <a:t>cefaleia de novo num doente com história de cancro, infecção ou imunodeficiência por HIV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t-BR" dirty="0" smtClean="0"/>
              <a:t> aura de enxaqueca clássica, especialmente:</a:t>
            </a:r>
          </a:p>
          <a:p>
            <a:r>
              <a:rPr lang="pt-BR" dirty="0" smtClean="0"/>
              <a:t> aura com duração superior a 1 hora</a:t>
            </a:r>
          </a:p>
          <a:p>
            <a:r>
              <a:rPr lang="pt-BR" dirty="0" smtClean="0"/>
              <a:t>aura associada a </a:t>
            </a:r>
            <a:r>
              <a:rPr lang="pt-BR" dirty="0" err="1" smtClean="0"/>
              <a:t>paresia</a:t>
            </a:r>
            <a:endParaRPr lang="pt-BR" dirty="0" smtClean="0"/>
          </a:p>
          <a:p>
            <a:r>
              <a:rPr lang="pt-BR" dirty="0" smtClean="0"/>
              <a:t>aura não acompanhada de </a:t>
            </a:r>
            <a:r>
              <a:rPr lang="pt-BR" dirty="0" err="1" smtClean="0"/>
              <a:t>cefaleia</a:t>
            </a:r>
            <a:r>
              <a:rPr lang="pt-BR" dirty="0" smtClean="0"/>
              <a:t>, sem uma história prévia de enxaqueca com aura</a:t>
            </a:r>
          </a:p>
          <a:p>
            <a:r>
              <a:rPr lang="pt-BR" dirty="0" smtClean="0"/>
              <a:t> primeira ocorrência de aura com o uso de contraceptivos orais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t-BR" dirty="0" err="1" smtClean="0"/>
              <a:t>cefaleia</a:t>
            </a:r>
            <a:r>
              <a:rPr lang="pt-BR" dirty="0" smtClean="0"/>
              <a:t> que piora progressivamente, ao longo de semanas ou mais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 </a:t>
            </a:r>
            <a:r>
              <a:rPr lang="pt-BR" dirty="0" err="1" smtClean="0"/>
              <a:t>cefaleia</a:t>
            </a:r>
            <a:r>
              <a:rPr lang="pt-BR" dirty="0" smtClean="0"/>
              <a:t> associada a mudanças posturais, indicativas de pressão intracraniana elevada ou reduzida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 </a:t>
            </a:r>
            <a:r>
              <a:rPr lang="pt-BR" dirty="0" err="1" smtClean="0"/>
              <a:t>cefaleia</a:t>
            </a:r>
            <a:r>
              <a:rPr lang="pt-BR" dirty="0" smtClean="0"/>
              <a:t> associada a febre inexplicável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 </a:t>
            </a:r>
            <a:r>
              <a:rPr lang="pt-BR" dirty="0" err="1" smtClean="0"/>
              <a:t>cefaleia</a:t>
            </a:r>
            <a:r>
              <a:rPr lang="pt-BR" dirty="0" smtClean="0"/>
              <a:t> associada a sinais físicos inexplicáveis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ACONSELHAMENTO AOS DOENTES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Tratamento não farmacológico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Terapias de </a:t>
            </a:r>
            <a:r>
              <a:rPr lang="pt-BR" dirty="0" err="1" smtClean="0"/>
              <a:t>biofeedback</a:t>
            </a:r>
            <a:r>
              <a:rPr lang="pt-BR" dirty="0" smtClean="0"/>
              <a:t> e relaxamento: úteis nos casos em que se deve evitar os tratamentos farmacológicos.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Fisioterapia: no tipo tensão 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Acupuntura: ex. </a:t>
            </a:r>
            <a:r>
              <a:rPr lang="pt-BR" dirty="0" err="1" smtClean="0"/>
              <a:t>Yintang</a:t>
            </a:r>
            <a:r>
              <a:rPr lang="pt-BR" dirty="0" smtClean="0"/>
              <a:t>, TA-16, VC 21, VG 20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Plantas medicinais: A </a:t>
            </a:r>
            <a:r>
              <a:rPr lang="pt-BR" dirty="0" err="1" smtClean="0"/>
              <a:t>batterbur</a:t>
            </a:r>
            <a:r>
              <a:rPr lang="pt-BR" dirty="0" smtClean="0"/>
              <a:t> ou </a:t>
            </a:r>
            <a:r>
              <a:rPr lang="pt-BR" dirty="0" err="1" smtClean="0"/>
              <a:t>bardana</a:t>
            </a:r>
            <a:r>
              <a:rPr lang="pt-BR" dirty="0" smtClean="0"/>
              <a:t> </a:t>
            </a:r>
            <a:r>
              <a:rPr lang="pt-BR" i="1" dirty="0" smtClean="0"/>
              <a:t>(</a:t>
            </a:r>
            <a:r>
              <a:rPr lang="pt-BR" i="1" dirty="0" err="1" smtClean="0"/>
              <a:t>Petasites</a:t>
            </a:r>
            <a:r>
              <a:rPr lang="pt-BR" i="1" dirty="0" smtClean="0"/>
              <a:t> </a:t>
            </a:r>
            <a:r>
              <a:rPr lang="pt-BR" i="1" dirty="0" err="1" smtClean="0"/>
              <a:t>hybridus</a:t>
            </a:r>
            <a:r>
              <a:rPr lang="pt-BR" i="1" dirty="0" smtClean="0"/>
              <a:t>) </a:t>
            </a:r>
            <a:r>
              <a:rPr lang="pt-BR" dirty="0" smtClean="0"/>
              <a:t>demonstra alguma eficácia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Enxaqueca após início de COC: substituir por contracepção a base de progesterona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600" b="1" dirty="0" smtClean="0"/>
              <a:t>ABORDAGEM PROFILÁTICA DA ENXAQUECA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t-BR" dirty="0" smtClean="0"/>
              <a:t>Indicações</a:t>
            </a:r>
          </a:p>
          <a:p>
            <a:r>
              <a:rPr lang="pt-BR" dirty="0" smtClean="0"/>
              <a:t> quando as crises provocam incapacidade durante dois ou mais dias por mês, </a:t>
            </a:r>
            <a:r>
              <a:rPr lang="pt-BR" i="1" dirty="0" smtClean="0"/>
              <a:t>e</a:t>
            </a:r>
          </a:p>
          <a:p>
            <a:r>
              <a:rPr lang="pt-BR" dirty="0" smtClean="0"/>
              <a:t> quando a terapêutica para as crises agudas não as previne, </a:t>
            </a:r>
            <a:r>
              <a:rPr lang="pt-BR" i="1" dirty="0" smtClean="0"/>
              <a:t>e</a:t>
            </a:r>
          </a:p>
          <a:p>
            <a:r>
              <a:rPr lang="pt-BR" dirty="0" smtClean="0"/>
              <a:t>quando o doente se dispõe a tomar </a:t>
            </a:r>
            <a:r>
              <a:rPr lang="pt-BR" dirty="0" err="1" smtClean="0"/>
              <a:t>diáriamente</a:t>
            </a:r>
            <a:r>
              <a:rPr lang="pt-BR" dirty="0" smtClean="0"/>
              <a:t> de medicamentos.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t-BR" dirty="0" smtClean="0"/>
              <a:t>Medicamentos</a:t>
            </a:r>
          </a:p>
          <a:p>
            <a:r>
              <a:rPr lang="pt-BR" dirty="0" smtClean="0"/>
              <a:t>beta bloqueadores</a:t>
            </a:r>
          </a:p>
          <a:p>
            <a:r>
              <a:rPr lang="pt-BR" dirty="0" smtClean="0"/>
              <a:t>antagonistas da </a:t>
            </a:r>
            <a:r>
              <a:rPr lang="pt-BR" dirty="0" err="1" smtClean="0"/>
              <a:t>serotonina</a:t>
            </a:r>
            <a:r>
              <a:rPr lang="pt-BR" dirty="0" smtClean="0"/>
              <a:t>, </a:t>
            </a:r>
          </a:p>
          <a:p>
            <a:r>
              <a:rPr lang="pt-BR" dirty="0" smtClean="0"/>
              <a:t> antidepressivos</a:t>
            </a:r>
          </a:p>
          <a:p>
            <a:r>
              <a:rPr lang="pt-BR" dirty="0" smtClean="0"/>
              <a:t>antagonistas dos canais de cálcio</a:t>
            </a:r>
          </a:p>
          <a:p>
            <a:r>
              <a:rPr lang="pt-BR" dirty="0" smtClean="0"/>
              <a:t> anticonvulsivantes,</a:t>
            </a:r>
          </a:p>
          <a:p>
            <a:pPr>
              <a:buFont typeface="Wingdings" pitchFamily="2" charset="2"/>
              <a:buChar char="Ø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Beta bloqueadores</a:t>
            </a:r>
          </a:p>
          <a:p>
            <a:pPr>
              <a:buNone/>
            </a:pPr>
            <a:r>
              <a:rPr lang="pt-BR" dirty="0" smtClean="0"/>
              <a:t>Ação: Sistemas serotoninérgico e </a:t>
            </a:r>
            <a:r>
              <a:rPr lang="pt-BR" dirty="0" err="1" smtClean="0"/>
              <a:t>noradrenérgico</a:t>
            </a:r>
            <a:r>
              <a:rPr lang="pt-BR" dirty="0" smtClean="0"/>
              <a:t> inibindo a liberação de noradrenalina através do bloqueio de beta-receptores </a:t>
            </a:r>
            <a:r>
              <a:rPr lang="pt-BR" dirty="0" err="1" smtClean="0"/>
              <a:t>pré-juncionais</a:t>
            </a:r>
            <a:r>
              <a:rPr lang="pt-BR" dirty="0" smtClean="0"/>
              <a:t>, reduzindo a função de disparos neuronais do </a:t>
            </a:r>
            <a:r>
              <a:rPr lang="pt-BR" dirty="0" err="1" smtClean="0"/>
              <a:t>locus</a:t>
            </a:r>
            <a:r>
              <a:rPr lang="pt-BR" dirty="0" smtClean="0"/>
              <a:t> </a:t>
            </a:r>
            <a:r>
              <a:rPr lang="pt-BR" dirty="0" err="1" smtClean="0"/>
              <a:t>ceruleus</a:t>
            </a:r>
            <a:r>
              <a:rPr lang="pt-BR" dirty="0" smtClean="0"/>
              <a:t>, reduzindo a síntese de noradrenalina pela redução da tirosina </a:t>
            </a:r>
            <a:r>
              <a:rPr lang="pt-BR" dirty="0" err="1" smtClean="0"/>
              <a:t>hidroxilase</a:t>
            </a:r>
            <a:r>
              <a:rPr lang="pt-BR" dirty="0" smtClean="0"/>
              <a:t> e interagindo com os receptores serotoninérgicos 5-HT2b e c, e promovendo uma </a:t>
            </a:r>
            <a:r>
              <a:rPr lang="pt-BR" i="1" dirty="0" err="1" smtClean="0"/>
              <a:t>downregulation</a:t>
            </a:r>
            <a:r>
              <a:rPr lang="pt-BR" i="1" dirty="0" smtClean="0"/>
              <a:t> </a:t>
            </a:r>
            <a:r>
              <a:rPr lang="pt-BR" dirty="0" smtClean="0"/>
              <a:t>deles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 smtClean="0"/>
              <a:t>Efeitos colaterais :fadiga, depressão e distúrbios de memória, impotência sexual, tolerância reduzida para atividades físicas, </a:t>
            </a:r>
            <a:r>
              <a:rPr lang="pt-BR" dirty="0" err="1" smtClean="0"/>
              <a:t>bradicardia</a:t>
            </a:r>
            <a:r>
              <a:rPr lang="pt-BR" dirty="0" smtClean="0"/>
              <a:t> e hipotensão, ganho ponderal, </a:t>
            </a:r>
            <a:r>
              <a:rPr lang="pt-BR" dirty="0" err="1" smtClean="0"/>
              <a:t>vasoconstricção</a:t>
            </a:r>
            <a:r>
              <a:rPr lang="pt-BR" dirty="0" smtClean="0"/>
              <a:t> periférica, </a:t>
            </a:r>
            <a:r>
              <a:rPr lang="pt-BR" dirty="0" err="1" smtClean="0"/>
              <a:t>broncoespasmo</a:t>
            </a:r>
            <a:r>
              <a:rPr lang="pt-BR" dirty="0" smtClean="0"/>
              <a:t> e influências negativas no metabolismo glicídico e do colesterol.</a:t>
            </a:r>
          </a:p>
          <a:p>
            <a:pPr>
              <a:buNone/>
            </a:pPr>
            <a:r>
              <a:rPr lang="pt-BR" dirty="0" smtClean="0"/>
              <a:t>Contraindicações destas substâncias são insuficiência cardíaca congestiva, asma, diabetes descompensado, </a:t>
            </a:r>
            <a:r>
              <a:rPr lang="pt-BR" dirty="0" err="1" smtClean="0"/>
              <a:t>bradicardia</a:t>
            </a:r>
            <a:r>
              <a:rPr lang="pt-BR" dirty="0" smtClean="0"/>
              <a:t>, hipotensão, </a:t>
            </a:r>
            <a:r>
              <a:rPr lang="pt-BR" dirty="0" err="1" smtClean="0"/>
              <a:t>hiperlipidemias</a:t>
            </a:r>
            <a:r>
              <a:rPr lang="pt-BR" dirty="0" smtClean="0"/>
              <a:t> moderadas ou severas, doença </a:t>
            </a:r>
            <a:r>
              <a:rPr lang="pt-BR" dirty="0" err="1" smtClean="0"/>
              <a:t>vertebrobasilar</a:t>
            </a:r>
            <a:r>
              <a:rPr lang="pt-BR" dirty="0" smtClean="0"/>
              <a:t>, </a:t>
            </a:r>
            <a:r>
              <a:rPr lang="pt-BR" dirty="0" err="1" smtClean="0"/>
              <a:t>migrânea</a:t>
            </a:r>
            <a:r>
              <a:rPr lang="pt-BR" dirty="0" smtClean="0"/>
              <a:t> basilar ou hemiplégica e doença </a:t>
            </a:r>
            <a:r>
              <a:rPr lang="pt-BR" dirty="0" err="1" smtClean="0"/>
              <a:t>cerebro</a:t>
            </a:r>
            <a:r>
              <a:rPr lang="pt-BR" dirty="0" smtClean="0"/>
              <a:t> vascular 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Antagonista de </a:t>
            </a:r>
            <a:r>
              <a:rPr lang="pt-BR" dirty="0" err="1" smtClean="0"/>
              <a:t>Serotonina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Ação: exercer os seus efeitos de prevenção das </a:t>
            </a:r>
            <a:r>
              <a:rPr lang="pt-BR" dirty="0" err="1" smtClean="0"/>
              <a:t>migrâneas</a:t>
            </a:r>
            <a:r>
              <a:rPr lang="pt-BR" dirty="0" smtClean="0"/>
              <a:t> através do antagonismo 5-HT2, de influência inibitória nos receptores H-1 e </a:t>
            </a:r>
            <a:r>
              <a:rPr lang="pt-BR" dirty="0" err="1" smtClean="0"/>
              <a:t>muscarínicos</a:t>
            </a:r>
            <a:r>
              <a:rPr lang="pt-BR" dirty="0" smtClean="0"/>
              <a:t> e até por possível efeito analgésico primário</a:t>
            </a:r>
          </a:p>
          <a:p>
            <a:pPr>
              <a:buNone/>
            </a:pPr>
            <a:r>
              <a:rPr lang="pt-BR" dirty="0" smtClean="0"/>
              <a:t>Efeitos colaterais mais comuns são a sedação e sonolência intensas, ganho ponderal acentuado e efeitos anticolinérgicos, e as contra-indicações principais são o glaucoma de angulo agudo e a hipertrofia prostática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Antidepressivo</a:t>
            </a:r>
          </a:p>
          <a:p>
            <a:pPr>
              <a:buNone/>
            </a:pPr>
            <a:r>
              <a:rPr lang="pt-BR" dirty="0" smtClean="0"/>
              <a:t>Ação: </a:t>
            </a:r>
            <a:r>
              <a:rPr lang="pt-BR" dirty="0" err="1" smtClean="0"/>
              <a:t>downregulation</a:t>
            </a:r>
            <a:r>
              <a:rPr lang="pt-BR" dirty="0" smtClean="0"/>
              <a:t> e antagonismo 5-HT2, diminuição da densidade dos receptores beta, inibição da </a:t>
            </a:r>
            <a:r>
              <a:rPr lang="pt-BR" dirty="0" err="1" smtClean="0"/>
              <a:t>recaptação</a:t>
            </a:r>
            <a:r>
              <a:rPr lang="pt-BR" dirty="0" smtClean="0"/>
              <a:t> sináptica de </a:t>
            </a:r>
            <a:r>
              <a:rPr lang="pt-BR" dirty="0" err="1" smtClean="0"/>
              <a:t>serotonina</a:t>
            </a:r>
            <a:r>
              <a:rPr lang="pt-BR" dirty="0" smtClean="0"/>
              <a:t> e noradrenalina aumentando a disponibilidade destes neurotransmissores na fenda, e melhora da </a:t>
            </a:r>
            <a:r>
              <a:rPr lang="pt-BR" dirty="0" err="1" smtClean="0"/>
              <a:t>antinocicepção</a:t>
            </a:r>
            <a:r>
              <a:rPr lang="pt-BR" dirty="0" smtClean="0"/>
              <a:t> central através de um incremento dos mecanismos </a:t>
            </a:r>
            <a:r>
              <a:rPr lang="pt-BR" dirty="0" err="1" smtClean="0"/>
              <a:t>opióides</a:t>
            </a:r>
            <a:r>
              <a:rPr lang="pt-BR" dirty="0" smtClean="0"/>
              <a:t> endógenos</a:t>
            </a:r>
            <a:r>
              <a:rPr lang="pt-BR" baseline="30000" dirty="0" smtClean="0"/>
              <a:t>2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761</TotalTime>
  <Words>2664</Words>
  <Application>Microsoft Office PowerPoint</Application>
  <PresentationFormat>Apresentação na tela (4:3)</PresentationFormat>
  <Paragraphs>247</Paragraphs>
  <Slides>28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29" baseType="lpstr">
      <vt:lpstr>Fluxo</vt:lpstr>
      <vt:lpstr>Tratamento de Cefaléias</vt:lpstr>
      <vt:lpstr>ASPECTOS GERAIS DA ABORDAGEM DE INDIVÍDUOS COM CEFALEIAS</vt:lpstr>
      <vt:lpstr>ACONSELHAMENTO AOS DOENTES</vt:lpstr>
      <vt:lpstr>ABORDAGEM PROFILÁTICA DA ENXAQUECA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ABORDAGEM CLÍNICA DA CEFALEIA  TIPO TENSÃO</vt:lpstr>
      <vt:lpstr>Slide 20</vt:lpstr>
      <vt:lpstr>Slide 21</vt:lpstr>
      <vt:lpstr>Slide 22</vt:lpstr>
      <vt:lpstr>ABORDAGEM CLÍNICA DA CEFALEIA EM  SALVAS </vt:lpstr>
      <vt:lpstr>Slide 24</vt:lpstr>
      <vt:lpstr>ABORDAGEM DA CEFALEIA NOS CUIDADOS PRIMÁRIOS: QUANDO REFERENCIAR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Tratamento de Cefaléias</dc:title>
  <dc:creator>Professor</dc:creator>
  <cp:lastModifiedBy>Dr Milton</cp:lastModifiedBy>
  <cp:revision>34</cp:revision>
  <dcterms:created xsi:type="dcterms:W3CDTF">2013-05-23T02:41:24Z</dcterms:created>
  <dcterms:modified xsi:type="dcterms:W3CDTF">2013-05-24T03:00:07Z</dcterms:modified>
</cp:coreProperties>
</file>