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71" r:id="rId16"/>
    <p:sldId id="269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008DE22-5FD1-4E79-9851-F035EE75A6D8}" type="datetimeFigureOut">
              <a:rPr lang="pt-BR" smtClean="0"/>
              <a:pPr/>
              <a:t>21/12/2013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4CDE09D-564F-470D-929B-7406E68B70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Trombolíticos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07704" y="4437112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Lucas Pena </a:t>
            </a:r>
            <a:r>
              <a:rPr lang="pt-BR" dirty="0" err="1" smtClean="0">
                <a:solidFill>
                  <a:schemeClr val="tx2">
                    <a:lumMod val="90000"/>
                  </a:schemeClr>
                </a:solidFill>
              </a:rPr>
              <a:t>Daraio</a:t>
            </a:r>
            <a:endParaRPr lang="pt-BR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Maíra Freire Cardoso</a:t>
            </a:r>
          </a:p>
          <a:p>
            <a:pPr algn="ctr"/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Marcela Baldo </a:t>
            </a:r>
            <a:r>
              <a:rPr lang="pt-BR" dirty="0" err="1" smtClean="0">
                <a:solidFill>
                  <a:schemeClr val="tx2">
                    <a:lumMod val="90000"/>
                  </a:schemeClr>
                </a:solidFill>
              </a:rPr>
              <a:t>Seixlack</a:t>
            </a:r>
            <a:endParaRPr lang="pt-BR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Marília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Perissoto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Scholl</a:t>
            </a:r>
          </a:p>
          <a:p>
            <a:pPr algn="ctr"/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Rui </a:t>
            </a:r>
            <a:r>
              <a:rPr lang="pt-BR" dirty="0" err="1" smtClean="0">
                <a:solidFill>
                  <a:schemeClr val="tx2">
                    <a:lumMod val="90000"/>
                  </a:schemeClr>
                </a:solidFill>
              </a:rPr>
              <a:t>Pieri</a:t>
            </a:r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 Neto</a:t>
            </a:r>
          </a:p>
          <a:p>
            <a:pPr algn="ctr"/>
            <a:endParaRPr lang="pt-BR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Ambulatório Neurovascular </a:t>
            </a:r>
            <a:r>
              <a:rPr lang="pt-BR" dirty="0" err="1" smtClean="0">
                <a:solidFill>
                  <a:schemeClr val="tx2">
                    <a:lumMod val="90000"/>
                  </a:schemeClr>
                </a:solidFill>
              </a:rPr>
              <a:t>Famema</a:t>
            </a:r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 2013</a:t>
            </a:r>
          </a:p>
          <a:p>
            <a:pPr algn="ctr"/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Prof. Dr.  Milton </a:t>
            </a:r>
            <a:r>
              <a:rPr lang="pt-BR" dirty="0" err="1" smtClean="0">
                <a:solidFill>
                  <a:schemeClr val="tx2">
                    <a:lumMod val="90000"/>
                  </a:schemeClr>
                </a:solidFill>
              </a:rPr>
              <a:t>Marchiolli</a:t>
            </a:r>
            <a:endParaRPr lang="pt-BR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Ativador</a:t>
            </a:r>
            <a:r>
              <a:rPr lang="en-US" dirty="0" smtClean="0"/>
              <a:t> do </a:t>
            </a:r>
            <a:r>
              <a:rPr lang="en-US" dirty="0" err="1" smtClean="0"/>
              <a:t>plasminogênio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Tissular</a:t>
            </a:r>
            <a:r>
              <a:rPr lang="en-US" dirty="0" smtClean="0"/>
              <a:t> (TPA)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Protease </a:t>
            </a:r>
            <a:r>
              <a:rPr lang="en-US" dirty="0" err="1" smtClean="0"/>
              <a:t>produzida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biotecnologia</a:t>
            </a:r>
            <a:r>
              <a:rPr lang="en-US" dirty="0" smtClean="0"/>
              <a:t> </a:t>
            </a:r>
            <a:r>
              <a:rPr lang="en-US" dirty="0" err="1" smtClean="0"/>
              <a:t>recombinate</a:t>
            </a:r>
            <a:r>
              <a:rPr lang="en-US" dirty="0" smtClean="0"/>
              <a:t> do DNA;</a:t>
            </a:r>
          </a:p>
          <a:p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caracteristica</a:t>
            </a:r>
            <a:r>
              <a:rPr lang="en-US" dirty="0" smtClean="0"/>
              <a:t> do TPA </a:t>
            </a:r>
            <a:r>
              <a:rPr lang="en-US" dirty="0" err="1" smtClean="0"/>
              <a:t>produzido</a:t>
            </a:r>
            <a:r>
              <a:rPr lang="en-US" dirty="0" smtClean="0"/>
              <a:t> </a:t>
            </a:r>
            <a:r>
              <a:rPr lang="en-US" dirty="0" err="1" smtClean="0"/>
              <a:t>pelas</a:t>
            </a:r>
            <a:r>
              <a:rPr lang="en-US" dirty="0" smtClean="0"/>
              <a:t> </a:t>
            </a:r>
            <a:r>
              <a:rPr lang="en-US" dirty="0" err="1" smtClean="0"/>
              <a:t>celulas</a:t>
            </a:r>
            <a:r>
              <a:rPr lang="en-US" dirty="0" smtClean="0"/>
              <a:t> </a:t>
            </a:r>
            <a:r>
              <a:rPr lang="en-US" dirty="0" err="1" smtClean="0"/>
              <a:t>endoteliais</a:t>
            </a:r>
            <a:r>
              <a:rPr lang="en-US" dirty="0" smtClean="0"/>
              <a:t>;</a:t>
            </a:r>
          </a:p>
          <a:p>
            <a:r>
              <a:rPr lang="en-US" dirty="0" smtClean="0"/>
              <a:t>Grande </a:t>
            </a:r>
            <a:r>
              <a:rPr lang="en-US" dirty="0" err="1" smtClean="0"/>
              <a:t>afinidade</a:t>
            </a:r>
            <a:r>
              <a:rPr lang="en-US" dirty="0" smtClean="0"/>
              <a:t> a </a:t>
            </a:r>
            <a:r>
              <a:rPr lang="en-US" dirty="0" err="1" smtClean="0"/>
              <a:t>fibrina</a:t>
            </a:r>
            <a:r>
              <a:rPr lang="en-US" dirty="0" smtClean="0"/>
              <a:t> – </a:t>
            </a:r>
            <a:r>
              <a:rPr lang="en-US" dirty="0" err="1" smtClean="0"/>
              <a:t>ativa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plasminogenio</a:t>
            </a:r>
            <a:r>
              <a:rPr lang="en-US" dirty="0" smtClean="0"/>
              <a:t> </a:t>
            </a:r>
            <a:r>
              <a:rPr lang="en-US" dirty="0" err="1" smtClean="0"/>
              <a:t>ligado</a:t>
            </a:r>
            <a:r>
              <a:rPr lang="en-US" dirty="0" smtClean="0"/>
              <a:t> a </a:t>
            </a:r>
            <a:r>
              <a:rPr lang="en-US" dirty="0" err="1" smtClean="0"/>
              <a:t>fibrina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circulante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Utiliza</a:t>
            </a:r>
            <a:r>
              <a:rPr lang="en-US" dirty="0" smtClean="0"/>
              <a:t>-se o </a:t>
            </a:r>
            <a:r>
              <a:rPr lang="en-US" dirty="0" err="1" smtClean="0"/>
              <a:t>Alteplase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terapeutica</a:t>
            </a:r>
            <a:r>
              <a:rPr lang="en-US" dirty="0" smtClean="0"/>
              <a:t> do </a:t>
            </a:r>
            <a:r>
              <a:rPr lang="en-US" dirty="0" err="1" smtClean="0"/>
              <a:t>AVCi</a:t>
            </a:r>
            <a:r>
              <a:rPr lang="en-US" dirty="0" smtClean="0"/>
              <a:t>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objetivo</a:t>
            </a:r>
            <a:r>
              <a:rPr lang="en-US" dirty="0" smtClean="0"/>
              <a:t> primordial é </a:t>
            </a:r>
            <a:r>
              <a:rPr lang="en-US" dirty="0" err="1" smtClean="0"/>
              <a:t>proteger</a:t>
            </a:r>
            <a:r>
              <a:rPr lang="en-US" dirty="0" smtClean="0"/>
              <a:t> e </a:t>
            </a:r>
            <a:r>
              <a:rPr lang="en-US" dirty="0" err="1" smtClean="0"/>
              <a:t>preservar</a:t>
            </a:r>
            <a:r>
              <a:rPr lang="en-US" dirty="0" smtClean="0"/>
              <a:t> a </a:t>
            </a:r>
            <a:r>
              <a:rPr lang="en-US" dirty="0" err="1" smtClean="0"/>
              <a:t>área</a:t>
            </a:r>
            <a:r>
              <a:rPr lang="en-US" dirty="0" smtClean="0"/>
              <a:t> de penumbra – </a:t>
            </a:r>
            <a:r>
              <a:rPr lang="en-US" dirty="0" err="1" smtClean="0"/>
              <a:t>tecido</a:t>
            </a:r>
            <a:r>
              <a:rPr lang="en-US" dirty="0" smtClean="0"/>
              <a:t> </a:t>
            </a:r>
            <a:r>
              <a:rPr lang="en-US" dirty="0" err="1" smtClean="0"/>
              <a:t>viavel</a:t>
            </a:r>
            <a:r>
              <a:rPr lang="en-US" dirty="0" smtClean="0"/>
              <a:t> marginal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infarto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ativador</a:t>
            </a:r>
            <a:r>
              <a:rPr lang="en-US" dirty="0" smtClean="0"/>
              <a:t> do </a:t>
            </a:r>
            <a:r>
              <a:rPr lang="en-US" dirty="0" err="1" smtClean="0"/>
              <a:t>plasminogenio</a:t>
            </a:r>
            <a:r>
              <a:rPr lang="en-US" dirty="0" smtClean="0"/>
              <a:t> </a:t>
            </a:r>
            <a:r>
              <a:rPr lang="en-US" dirty="0" err="1" smtClean="0"/>
              <a:t>tecidual</a:t>
            </a:r>
            <a:r>
              <a:rPr lang="en-US" dirty="0" smtClean="0"/>
              <a:t> </a:t>
            </a:r>
            <a:r>
              <a:rPr lang="en-US" dirty="0" err="1" smtClean="0"/>
              <a:t>recombinante</a:t>
            </a:r>
            <a:r>
              <a:rPr lang="en-US" dirty="0" smtClean="0"/>
              <a:t>(</a:t>
            </a:r>
            <a:r>
              <a:rPr lang="en-US" dirty="0" err="1" smtClean="0"/>
              <a:t>rt</a:t>
            </a:r>
            <a:r>
              <a:rPr lang="en-US" dirty="0" smtClean="0"/>
              <a:t>-PA) </a:t>
            </a:r>
            <a:r>
              <a:rPr lang="en-US" dirty="0" err="1" smtClean="0"/>
              <a:t>endovenoso</a:t>
            </a:r>
            <a:r>
              <a:rPr lang="en-US" dirty="0" smtClean="0"/>
              <a:t> é o </a:t>
            </a:r>
            <a:r>
              <a:rPr lang="en-US" dirty="0" err="1" smtClean="0"/>
              <a:t>unico</a:t>
            </a:r>
            <a:r>
              <a:rPr lang="en-US" dirty="0" smtClean="0"/>
              <a:t> </a:t>
            </a:r>
            <a:r>
              <a:rPr lang="en-US" dirty="0" err="1" smtClean="0"/>
              <a:t>agente</a:t>
            </a:r>
            <a:r>
              <a:rPr lang="en-US" dirty="0" smtClean="0"/>
              <a:t> </a:t>
            </a:r>
            <a:r>
              <a:rPr lang="en-US" dirty="0" err="1" smtClean="0"/>
              <a:t>farmacologico</a:t>
            </a:r>
            <a:r>
              <a:rPr lang="en-US" dirty="0" smtClean="0"/>
              <a:t> com </a:t>
            </a:r>
            <a:r>
              <a:rPr lang="en-US" dirty="0" err="1" smtClean="0"/>
              <a:t>eficacia</a:t>
            </a:r>
            <a:r>
              <a:rPr lang="en-US" dirty="0" smtClean="0"/>
              <a:t> </a:t>
            </a:r>
            <a:r>
              <a:rPr lang="en-US" dirty="0" err="1" smtClean="0"/>
              <a:t>comprovada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AVCi</a:t>
            </a:r>
            <a:r>
              <a:rPr lang="en-US" dirty="0" smtClean="0"/>
              <a:t> </a:t>
            </a:r>
            <a:r>
              <a:rPr lang="en-US" dirty="0" err="1" smtClean="0"/>
              <a:t>agudo</a:t>
            </a:r>
            <a:r>
              <a:rPr lang="en-US" dirty="0" smtClean="0"/>
              <a:t>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628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Pacientes</a:t>
            </a:r>
            <a:r>
              <a:rPr lang="en-US" dirty="0" smtClean="0"/>
              <a:t> com </a:t>
            </a:r>
            <a:r>
              <a:rPr lang="en-US" dirty="0" err="1" smtClean="0"/>
              <a:t>AVCi</a:t>
            </a:r>
            <a:r>
              <a:rPr lang="en-US" dirty="0" smtClean="0"/>
              <a:t> com </a:t>
            </a:r>
            <a:r>
              <a:rPr lang="en-US" dirty="0" err="1" smtClean="0"/>
              <a:t>inicio</a:t>
            </a:r>
            <a:r>
              <a:rPr lang="en-US" dirty="0" smtClean="0"/>
              <a:t> dos </a:t>
            </a:r>
            <a:r>
              <a:rPr lang="en-US" dirty="0" err="1" smtClean="0"/>
              <a:t>sintomas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de 4,5 </a:t>
            </a:r>
            <a:r>
              <a:rPr lang="en-US" dirty="0" err="1" smtClean="0"/>
              <a:t>horas</a:t>
            </a:r>
            <a:r>
              <a:rPr lang="en-US" dirty="0" smtClean="0"/>
              <a:t> e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contraindicações</a:t>
            </a:r>
            <a:r>
              <a:rPr lang="en-US" dirty="0" smtClean="0"/>
              <a:t> 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candidatos</a:t>
            </a:r>
            <a:r>
              <a:rPr lang="en-US" dirty="0" smtClean="0"/>
              <a:t> à </a:t>
            </a:r>
            <a:r>
              <a:rPr lang="en-US" dirty="0" err="1" smtClean="0"/>
              <a:t>trombolise</a:t>
            </a:r>
            <a:r>
              <a:rPr lang="en-US" dirty="0" smtClean="0"/>
              <a:t> </a:t>
            </a:r>
            <a:r>
              <a:rPr lang="en-US" dirty="0" err="1" smtClean="0"/>
              <a:t>intravenosa</a:t>
            </a:r>
            <a:r>
              <a:rPr lang="en-US" dirty="0" smtClean="0"/>
              <a:t> com </a:t>
            </a:r>
            <a:r>
              <a:rPr lang="en-US" dirty="0" err="1" smtClean="0"/>
              <a:t>rt</a:t>
            </a:r>
            <a:r>
              <a:rPr lang="en-US" dirty="0" smtClean="0"/>
              <a:t>-PA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Critérios</a:t>
            </a:r>
            <a:r>
              <a:rPr lang="en-US" dirty="0" smtClean="0"/>
              <a:t> de </a:t>
            </a:r>
            <a:r>
              <a:rPr lang="en-US" dirty="0" err="1" smtClean="0"/>
              <a:t>inclusão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	-</a:t>
            </a:r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18 </a:t>
            </a:r>
            <a:r>
              <a:rPr lang="en-US" dirty="0" err="1" smtClean="0"/>
              <a:t>anos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		-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 err="1" smtClean="0"/>
              <a:t>clinico</a:t>
            </a:r>
            <a:r>
              <a:rPr lang="en-US" dirty="0" smtClean="0"/>
              <a:t> </a:t>
            </a:r>
            <a:r>
              <a:rPr lang="en-US" dirty="0" err="1" smtClean="0"/>
              <a:t>AVCi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4,5 </a:t>
            </a:r>
            <a:r>
              <a:rPr lang="en-US" dirty="0" err="1" smtClean="0"/>
              <a:t>horas</a:t>
            </a:r>
            <a:r>
              <a:rPr lang="en-US" dirty="0" smtClean="0"/>
              <a:t> de </a:t>
            </a:r>
            <a:r>
              <a:rPr lang="en-US" dirty="0" err="1" smtClean="0"/>
              <a:t>instalaçao</a:t>
            </a:r>
            <a:r>
              <a:rPr lang="en-US" dirty="0" smtClean="0"/>
              <a:t> do </a:t>
            </a:r>
            <a:r>
              <a:rPr lang="en-US" dirty="0" err="1" smtClean="0"/>
              <a:t>quadro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		-Deficit </a:t>
            </a:r>
            <a:r>
              <a:rPr lang="en-US" dirty="0" err="1" smtClean="0"/>
              <a:t>neurologico</a:t>
            </a:r>
            <a:r>
              <a:rPr lang="en-US" dirty="0" smtClean="0"/>
              <a:t> de </a:t>
            </a:r>
            <a:r>
              <a:rPr lang="en-US" dirty="0" err="1" smtClean="0"/>
              <a:t>intensidade</a:t>
            </a:r>
            <a:r>
              <a:rPr lang="en-US" dirty="0" smtClean="0"/>
              <a:t> </a:t>
            </a:r>
            <a:r>
              <a:rPr lang="en-US" dirty="0" err="1" smtClean="0"/>
              <a:t>significativa</a:t>
            </a:r>
            <a:r>
              <a:rPr lang="en-US" dirty="0" smtClean="0"/>
              <a:t> (NIHSS&gt;3);</a:t>
            </a:r>
          </a:p>
          <a:p>
            <a:pPr>
              <a:buNone/>
            </a:pPr>
            <a:r>
              <a:rPr lang="en-US" dirty="0" smtClean="0"/>
              <a:t>		-</a:t>
            </a:r>
            <a:r>
              <a:rPr lang="en-US" dirty="0" err="1" smtClean="0"/>
              <a:t>Tomografia</a:t>
            </a:r>
            <a:r>
              <a:rPr lang="en-US" dirty="0" smtClean="0"/>
              <a:t> de </a:t>
            </a:r>
            <a:r>
              <a:rPr lang="en-US" dirty="0" err="1" smtClean="0"/>
              <a:t>cranio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 de  </a:t>
            </a:r>
            <a:r>
              <a:rPr lang="en-US" dirty="0" err="1" smtClean="0"/>
              <a:t>hemorragia</a:t>
            </a:r>
            <a:r>
              <a:rPr lang="en-US" dirty="0" smtClean="0"/>
              <a:t>, </a:t>
            </a:r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, edema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sinais</a:t>
            </a:r>
            <a:r>
              <a:rPr lang="en-US" dirty="0" smtClean="0"/>
              <a:t> de </a:t>
            </a:r>
            <a:r>
              <a:rPr lang="en-US" dirty="0" err="1" smtClean="0"/>
              <a:t>isquemia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1/3 do </a:t>
            </a:r>
            <a:r>
              <a:rPr lang="en-US" dirty="0" err="1" smtClean="0"/>
              <a:t>territorio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arteria</a:t>
            </a:r>
            <a:r>
              <a:rPr lang="en-US" dirty="0" smtClean="0"/>
              <a:t> cerebral </a:t>
            </a:r>
            <a:r>
              <a:rPr lang="en-US" dirty="0" err="1" smtClean="0"/>
              <a:t>média</a:t>
            </a:r>
            <a:r>
              <a:rPr lang="en-US" dirty="0" smtClean="0"/>
              <a:t>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Trombólise</a:t>
            </a:r>
            <a:endParaRPr lang="pt-BR" dirty="0"/>
          </a:p>
        </p:txBody>
      </p:sp>
      <p:pic>
        <p:nvPicPr>
          <p:cNvPr id="6" name="Picture 2" descr="C:\Users\Tatiane Lopez\Desktop\AVCI\IMG_28072013_0027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5"/>
            <a:ext cx="375536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Tatiane Lopez\Desktop\AVCI\IMG_28072013_0027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420888"/>
            <a:ext cx="4208473" cy="267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Após</a:t>
            </a:r>
            <a:r>
              <a:rPr lang="en-US" dirty="0" smtClean="0"/>
              <a:t> 3 </a:t>
            </a:r>
            <a:r>
              <a:rPr lang="en-US" dirty="0" err="1" smtClean="0"/>
              <a:t>horas</a:t>
            </a:r>
            <a:r>
              <a:rPr lang="en-US" dirty="0" smtClean="0"/>
              <a:t> do </a:t>
            </a:r>
            <a:r>
              <a:rPr lang="en-US" dirty="0" err="1" smtClean="0"/>
              <a:t>início</a:t>
            </a:r>
            <a:r>
              <a:rPr lang="en-US" dirty="0" smtClean="0"/>
              <a:t> dos </a:t>
            </a:r>
            <a:r>
              <a:rPr lang="en-US" dirty="0" err="1" smtClean="0"/>
              <a:t>sintomas</a:t>
            </a:r>
            <a:r>
              <a:rPr lang="en-US" dirty="0" smtClean="0"/>
              <a:t>:</a:t>
            </a:r>
            <a:endParaRPr lang="pt-BR" dirty="0"/>
          </a:p>
        </p:txBody>
      </p:sp>
      <p:pic>
        <p:nvPicPr>
          <p:cNvPr id="4" name="Picture 3" descr="C:\Users\Tatiane Lopez\Desktop\AVCI\IMG_28072013_0028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265181" cy="31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Administra</a:t>
            </a:r>
            <a:r>
              <a:rPr lang="en-US" dirty="0" smtClean="0"/>
              <a:t>-se </a:t>
            </a:r>
            <a:r>
              <a:rPr lang="en-US" dirty="0" err="1" smtClean="0"/>
              <a:t>rt</a:t>
            </a:r>
            <a:r>
              <a:rPr lang="en-US" dirty="0" smtClean="0"/>
              <a:t>-Pa </a:t>
            </a:r>
            <a:r>
              <a:rPr lang="en-US" dirty="0" err="1" smtClean="0"/>
              <a:t>na</a:t>
            </a:r>
            <a:r>
              <a:rPr lang="en-US" dirty="0" smtClean="0"/>
              <a:t> dose total de 0,9mg/Kg ( dose </a:t>
            </a:r>
            <a:r>
              <a:rPr lang="en-US" dirty="0" err="1" smtClean="0"/>
              <a:t>máxima</a:t>
            </a:r>
            <a:r>
              <a:rPr lang="en-US" dirty="0" smtClean="0"/>
              <a:t> 90mg);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Injeta</a:t>
            </a:r>
            <a:r>
              <a:rPr lang="en-US" dirty="0" smtClean="0"/>
              <a:t>-se 10% </a:t>
            </a:r>
            <a:r>
              <a:rPr lang="en-US" dirty="0" err="1" smtClean="0"/>
              <a:t>da</a:t>
            </a:r>
            <a:r>
              <a:rPr lang="en-US" dirty="0" smtClean="0"/>
              <a:t> dose </a:t>
            </a:r>
            <a:r>
              <a:rPr lang="en-US" dirty="0" err="1" smtClean="0"/>
              <a:t>em</a:t>
            </a:r>
            <a:r>
              <a:rPr lang="en-US" dirty="0" smtClean="0"/>
              <a:t> bolus EV, e o </a:t>
            </a:r>
            <a:r>
              <a:rPr lang="en-US" dirty="0" err="1" smtClean="0"/>
              <a:t>restante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60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bomba</a:t>
            </a:r>
            <a:r>
              <a:rPr lang="en-US" dirty="0" smtClean="0"/>
              <a:t> de </a:t>
            </a:r>
            <a:r>
              <a:rPr lang="en-US" dirty="0" err="1" smtClean="0"/>
              <a:t>infusão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Durante a </a:t>
            </a:r>
            <a:r>
              <a:rPr lang="en-US" dirty="0" err="1" smtClean="0"/>
              <a:t>infusao</a:t>
            </a:r>
            <a:r>
              <a:rPr lang="en-US" dirty="0" smtClean="0"/>
              <a:t> o </a:t>
            </a:r>
            <a:r>
              <a:rPr lang="en-US" dirty="0" err="1" smtClean="0"/>
              <a:t>paciente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monitorizado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mudanças</a:t>
            </a:r>
            <a:r>
              <a:rPr lang="en-US" dirty="0" smtClean="0"/>
              <a:t> do </a:t>
            </a:r>
            <a:r>
              <a:rPr lang="en-US" dirty="0" err="1" smtClean="0"/>
              <a:t>quadro</a:t>
            </a:r>
            <a:r>
              <a:rPr lang="en-US" dirty="0" smtClean="0"/>
              <a:t> </a:t>
            </a:r>
            <a:r>
              <a:rPr lang="en-US" dirty="0" err="1" smtClean="0"/>
              <a:t>neurologico</a:t>
            </a:r>
            <a:r>
              <a:rPr lang="en-US" dirty="0" smtClean="0"/>
              <a:t>, </a:t>
            </a:r>
            <a:r>
              <a:rPr lang="en-US" dirty="0" err="1" smtClean="0"/>
              <a:t>sinais</a:t>
            </a:r>
            <a:r>
              <a:rPr lang="en-US" dirty="0" smtClean="0"/>
              <a:t> </a:t>
            </a:r>
            <a:r>
              <a:rPr lang="en-US" dirty="0" err="1" smtClean="0"/>
              <a:t>vitais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evidencia</a:t>
            </a:r>
            <a:r>
              <a:rPr lang="en-US" dirty="0" smtClean="0"/>
              <a:t> de </a:t>
            </a:r>
            <a:r>
              <a:rPr lang="en-US" dirty="0" err="1" smtClean="0"/>
              <a:t>sangramento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/>
              <a:t>Cuidados</a:t>
            </a:r>
            <a:r>
              <a:rPr lang="en-US" b="1" dirty="0" smtClean="0"/>
              <a:t> </a:t>
            </a:r>
            <a:r>
              <a:rPr lang="en-US" b="1" dirty="0" err="1" smtClean="0"/>
              <a:t>pós</a:t>
            </a:r>
            <a:r>
              <a:rPr lang="en-US" b="1" dirty="0" smtClean="0"/>
              <a:t> </a:t>
            </a:r>
            <a:r>
              <a:rPr lang="en-US" b="1" dirty="0" err="1" smtClean="0"/>
              <a:t>trombólise</a:t>
            </a:r>
            <a:r>
              <a:rPr lang="en-US" b="1" dirty="0" smtClean="0"/>
              <a:t>: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Manter</a:t>
            </a:r>
            <a:r>
              <a:rPr lang="en-US" b="1" dirty="0" smtClean="0"/>
              <a:t> o </a:t>
            </a:r>
            <a:r>
              <a:rPr lang="en-US" b="1" dirty="0" err="1" smtClean="0"/>
              <a:t>paciente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UTI </a:t>
            </a:r>
            <a:r>
              <a:rPr lang="en-US" b="1" dirty="0" err="1" smtClean="0"/>
              <a:t>durante</a:t>
            </a:r>
            <a:r>
              <a:rPr lang="en-US" b="1" dirty="0" smtClean="0"/>
              <a:t> as </a:t>
            </a:r>
            <a:r>
              <a:rPr lang="en-US" b="1" dirty="0" err="1" smtClean="0"/>
              <a:t>primeiras</a:t>
            </a:r>
            <a:r>
              <a:rPr lang="en-US" b="1" dirty="0" smtClean="0"/>
              <a:t> 24h,</a:t>
            </a:r>
          </a:p>
          <a:p>
            <a:r>
              <a:rPr lang="en-US" b="1" dirty="0" err="1" smtClean="0"/>
              <a:t>Monitorização</a:t>
            </a:r>
            <a:r>
              <a:rPr lang="en-US" b="1" dirty="0" smtClean="0"/>
              <a:t> SSVV, </a:t>
            </a:r>
            <a:r>
              <a:rPr lang="en-US" b="1" dirty="0" err="1" smtClean="0"/>
              <a:t>nivel</a:t>
            </a:r>
            <a:r>
              <a:rPr lang="en-US" b="1" dirty="0" smtClean="0"/>
              <a:t> </a:t>
            </a:r>
            <a:r>
              <a:rPr lang="en-US" b="1" dirty="0" err="1" smtClean="0"/>
              <a:t>consciencia</a:t>
            </a:r>
            <a:r>
              <a:rPr lang="en-US" b="1" dirty="0" smtClean="0"/>
              <a:t> e </a:t>
            </a:r>
            <a:r>
              <a:rPr lang="en-US" b="1" dirty="0" err="1" smtClean="0"/>
              <a:t>forca</a:t>
            </a:r>
            <a:r>
              <a:rPr lang="en-US" b="1" dirty="0" smtClean="0"/>
              <a:t> muscular 30/30 min </a:t>
            </a:r>
            <a:r>
              <a:rPr lang="en-US" b="1" dirty="0" err="1" smtClean="0"/>
              <a:t>nas</a:t>
            </a:r>
            <a:r>
              <a:rPr lang="en-US" b="1" dirty="0" smtClean="0"/>
              <a:t> </a:t>
            </a:r>
            <a:r>
              <a:rPr lang="en-US" b="1" dirty="0" err="1" smtClean="0"/>
              <a:t>primeiras</a:t>
            </a:r>
            <a:r>
              <a:rPr lang="en-US" b="1" dirty="0" smtClean="0"/>
              <a:t> 6h. Depois60/60min;</a:t>
            </a:r>
          </a:p>
          <a:p>
            <a:r>
              <a:rPr lang="en-US" b="1" dirty="0" err="1" smtClean="0"/>
              <a:t>Monitorização</a:t>
            </a:r>
            <a:r>
              <a:rPr lang="en-US" b="1" dirty="0" smtClean="0"/>
              <a:t> PA – 15/15min </a:t>
            </a:r>
            <a:r>
              <a:rPr lang="en-US" b="1" dirty="0" err="1" smtClean="0"/>
              <a:t>nas</a:t>
            </a:r>
            <a:r>
              <a:rPr lang="en-US" b="1" dirty="0" smtClean="0"/>
              <a:t> </a:t>
            </a:r>
            <a:r>
              <a:rPr lang="en-US" b="1" dirty="0" err="1" smtClean="0"/>
              <a:t>primeiras</a:t>
            </a:r>
            <a:r>
              <a:rPr lang="en-US" b="1" dirty="0" smtClean="0"/>
              <a:t> 2h, 30/30 </a:t>
            </a:r>
            <a:r>
              <a:rPr lang="en-US" b="1" dirty="0" err="1" smtClean="0"/>
              <a:t>nas</a:t>
            </a:r>
            <a:r>
              <a:rPr lang="en-US" b="1" dirty="0" smtClean="0"/>
              <a:t> </a:t>
            </a:r>
            <a:r>
              <a:rPr lang="en-US" b="1" dirty="0" err="1" smtClean="0"/>
              <a:t>proximas</a:t>
            </a:r>
            <a:r>
              <a:rPr lang="en-US" b="1" dirty="0" smtClean="0"/>
              <a:t> 6h, 60/60 </a:t>
            </a:r>
            <a:r>
              <a:rPr lang="en-US" b="1" dirty="0" err="1" smtClean="0"/>
              <a:t>até</a:t>
            </a:r>
            <a:r>
              <a:rPr lang="en-US" b="1" dirty="0" smtClean="0"/>
              <a:t> </a:t>
            </a:r>
            <a:r>
              <a:rPr lang="en-US" b="1" dirty="0" err="1" smtClean="0"/>
              <a:t>completar</a:t>
            </a:r>
            <a:r>
              <a:rPr lang="en-US" b="1" dirty="0" smtClean="0"/>
              <a:t> 24h;</a:t>
            </a:r>
          </a:p>
          <a:p>
            <a:r>
              <a:rPr lang="en-US" b="1" dirty="0" err="1" smtClean="0"/>
              <a:t>Evitar</a:t>
            </a:r>
            <a:r>
              <a:rPr lang="en-US" b="1" dirty="0" smtClean="0"/>
              <a:t> </a:t>
            </a:r>
            <a:r>
              <a:rPr lang="en-US" b="1" dirty="0" err="1" smtClean="0"/>
              <a:t>acessos</a:t>
            </a:r>
            <a:r>
              <a:rPr lang="en-US" b="1" dirty="0" smtClean="0"/>
              <a:t> </a:t>
            </a:r>
            <a:r>
              <a:rPr lang="en-US" b="1" dirty="0" err="1" smtClean="0"/>
              <a:t>venosos</a:t>
            </a:r>
            <a:r>
              <a:rPr lang="en-US" b="1" dirty="0" smtClean="0"/>
              <a:t> </a:t>
            </a:r>
            <a:r>
              <a:rPr lang="en-US" b="1" dirty="0" err="1" smtClean="0"/>
              <a:t>centrais</a:t>
            </a:r>
            <a:r>
              <a:rPr lang="en-US" b="1" dirty="0" smtClean="0"/>
              <a:t> e </a:t>
            </a:r>
            <a:r>
              <a:rPr lang="en-US" b="1" dirty="0" err="1" smtClean="0"/>
              <a:t>puncoes</a:t>
            </a:r>
            <a:r>
              <a:rPr lang="en-US" b="1" dirty="0" smtClean="0"/>
              <a:t> </a:t>
            </a:r>
            <a:r>
              <a:rPr lang="en-US" b="1" dirty="0" err="1" smtClean="0"/>
              <a:t>arteriais</a:t>
            </a:r>
            <a:r>
              <a:rPr lang="en-US" b="1" dirty="0" smtClean="0"/>
              <a:t> </a:t>
            </a:r>
            <a:r>
              <a:rPr lang="en-US" b="1" dirty="0" err="1" smtClean="0"/>
              <a:t>nas</a:t>
            </a:r>
            <a:r>
              <a:rPr lang="en-US" b="1" dirty="0" smtClean="0"/>
              <a:t> </a:t>
            </a:r>
            <a:r>
              <a:rPr lang="en-US" b="1" dirty="0" err="1" smtClean="0"/>
              <a:t>primeiras</a:t>
            </a:r>
            <a:r>
              <a:rPr lang="en-US" b="1" dirty="0" smtClean="0"/>
              <a:t> 24h;</a:t>
            </a:r>
          </a:p>
          <a:p>
            <a:r>
              <a:rPr lang="en-US" b="1" dirty="0" err="1" smtClean="0"/>
              <a:t>Evitar</a:t>
            </a:r>
            <a:r>
              <a:rPr lang="en-US" b="1" dirty="0" smtClean="0"/>
              <a:t> </a:t>
            </a:r>
            <a:r>
              <a:rPr lang="en-US" b="1" dirty="0" err="1" smtClean="0"/>
              <a:t>sonda</a:t>
            </a:r>
            <a:r>
              <a:rPr lang="en-US" b="1" dirty="0" smtClean="0"/>
              <a:t> </a:t>
            </a:r>
            <a:r>
              <a:rPr lang="en-US" b="1" dirty="0" err="1" smtClean="0"/>
              <a:t>enteral</a:t>
            </a:r>
            <a:r>
              <a:rPr lang="en-US" b="1" dirty="0" smtClean="0"/>
              <a:t> </a:t>
            </a:r>
            <a:r>
              <a:rPr lang="en-US" b="1" dirty="0" err="1" smtClean="0"/>
              <a:t>nas</a:t>
            </a:r>
            <a:r>
              <a:rPr lang="en-US" b="1" dirty="0" smtClean="0"/>
              <a:t> </a:t>
            </a:r>
            <a:r>
              <a:rPr lang="en-US" b="1" dirty="0" err="1" smtClean="0"/>
              <a:t>primeiras</a:t>
            </a:r>
            <a:r>
              <a:rPr lang="en-US" b="1" dirty="0" smtClean="0"/>
              <a:t> 24h;</a:t>
            </a:r>
          </a:p>
          <a:p>
            <a:r>
              <a:rPr lang="en-US" b="1" dirty="0" err="1" smtClean="0"/>
              <a:t>Evitar</a:t>
            </a:r>
            <a:r>
              <a:rPr lang="en-US" b="1" dirty="0" smtClean="0"/>
              <a:t> </a:t>
            </a:r>
            <a:r>
              <a:rPr lang="en-US" b="1" dirty="0" err="1" smtClean="0"/>
              <a:t>sonda</a:t>
            </a:r>
            <a:r>
              <a:rPr lang="en-US" b="1" dirty="0" smtClean="0"/>
              <a:t> </a:t>
            </a:r>
            <a:r>
              <a:rPr lang="en-US" b="1" dirty="0" err="1" smtClean="0"/>
              <a:t>vesical</a:t>
            </a:r>
            <a:r>
              <a:rPr lang="en-US" b="1" dirty="0" smtClean="0"/>
              <a:t>, </a:t>
            </a:r>
            <a:r>
              <a:rPr lang="en-US" b="1" dirty="0" err="1" smtClean="0"/>
              <a:t>pelo</a:t>
            </a:r>
            <a:r>
              <a:rPr lang="en-US" b="1" dirty="0" smtClean="0"/>
              <a:t> </a:t>
            </a:r>
            <a:r>
              <a:rPr lang="en-US" b="1" dirty="0" err="1" smtClean="0"/>
              <a:t>menos</a:t>
            </a:r>
            <a:r>
              <a:rPr lang="en-US" b="1" dirty="0" smtClean="0"/>
              <a:t>, </a:t>
            </a:r>
            <a:r>
              <a:rPr lang="en-US" b="1" dirty="0" err="1" smtClean="0"/>
              <a:t>até</a:t>
            </a:r>
            <a:r>
              <a:rPr lang="en-US" b="1" dirty="0" smtClean="0"/>
              <a:t> 30 min </a:t>
            </a:r>
            <a:r>
              <a:rPr lang="en-US" b="1" dirty="0" err="1" smtClean="0"/>
              <a:t>após</a:t>
            </a:r>
            <a:r>
              <a:rPr lang="en-US" b="1" dirty="0" smtClean="0"/>
              <a:t> </a:t>
            </a:r>
            <a:r>
              <a:rPr lang="en-US" b="1" dirty="0" err="1" smtClean="0"/>
              <a:t>termino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infusao</a:t>
            </a:r>
            <a:r>
              <a:rPr lang="en-US" b="1" dirty="0" smtClean="0"/>
              <a:t>;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Fibrinólise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Cascata</a:t>
            </a:r>
            <a:r>
              <a:rPr lang="en-US" dirty="0" smtClean="0"/>
              <a:t> </a:t>
            </a:r>
            <a:r>
              <a:rPr lang="en-US" dirty="0" err="1" smtClean="0"/>
              <a:t>fibrinolítica</a:t>
            </a:r>
            <a:r>
              <a:rPr lang="en-US" dirty="0" smtClean="0"/>
              <a:t> é </a:t>
            </a:r>
            <a:r>
              <a:rPr lang="en-US" dirty="0" err="1" smtClean="0"/>
              <a:t>iniciada</a:t>
            </a:r>
            <a:r>
              <a:rPr lang="en-US" dirty="0" smtClean="0"/>
              <a:t> </a:t>
            </a:r>
            <a:r>
              <a:rPr lang="en-US" dirty="0" err="1" smtClean="0"/>
              <a:t>concomitante</a:t>
            </a:r>
            <a:r>
              <a:rPr lang="en-US" dirty="0" smtClean="0"/>
              <a:t> com a </a:t>
            </a:r>
            <a:r>
              <a:rPr lang="en-US" dirty="0" err="1" smtClean="0"/>
              <a:t>cascata</a:t>
            </a:r>
            <a:r>
              <a:rPr lang="en-US" dirty="0" smtClean="0"/>
              <a:t> de </a:t>
            </a:r>
            <a:r>
              <a:rPr lang="en-US" dirty="0" err="1" smtClean="0"/>
              <a:t>coagulação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Resulta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formação</a:t>
            </a:r>
            <a:r>
              <a:rPr lang="en-US" dirty="0" smtClean="0"/>
              <a:t>, </a:t>
            </a:r>
            <a:r>
              <a:rPr lang="en-US" dirty="0" err="1" smtClean="0"/>
              <a:t>dentro</a:t>
            </a:r>
            <a:r>
              <a:rPr lang="en-US" dirty="0" smtClean="0"/>
              <a:t> do </a:t>
            </a:r>
            <a:r>
              <a:rPr lang="en-US" dirty="0" err="1" smtClean="0"/>
              <a:t>coágulo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plasmina</a:t>
            </a:r>
            <a:r>
              <a:rPr lang="en-US" dirty="0" smtClean="0"/>
              <a:t>, a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digere</a:t>
            </a:r>
            <a:r>
              <a:rPr lang="en-US" dirty="0" smtClean="0"/>
              <a:t> a </a:t>
            </a:r>
            <a:r>
              <a:rPr lang="en-US" dirty="0" err="1" smtClean="0"/>
              <a:t>fibrina</a:t>
            </a:r>
            <a:r>
              <a:rPr lang="en-US" dirty="0" smtClean="0"/>
              <a:t>, </a:t>
            </a:r>
            <a:r>
              <a:rPr lang="en-US" dirty="0" err="1" smtClean="0"/>
              <a:t>fibrinogênio</a:t>
            </a:r>
            <a:r>
              <a:rPr lang="en-US" dirty="0" smtClean="0"/>
              <a:t>, </a:t>
            </a:r>
            <a:r>
              <a:rPr lang="en-US" dirty="0" err="1" smtClean="0"/>
              <a:t>fatores</a:t>
            </a:r>
            <a:r>
              <a:rPr lang="en-US" dirty="0" smtClean="0"/>
              <a:t> de </a:t>
            </a:r>
            <a:r>
              <a:rPr lang="en-US" dirty="0" err="1" smtClean="0"/>
              <a:t>coagulação</a:t>
            </a:r>
            <a:r>
              <a:rPr lang="en-US" dirty="0" smtClean="0"/>
              <a:t> II, V, VII;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ília\Desktop\IMG_20131203_193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32440" cy="639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Trombolíticos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Ativam o </a:t>
            </a:r>
            <a:r>
              <a:rPr lang="pt-BR" b="1" dirty="0" err="1" smtClean="0"/>
              <a:t>plasminogênio</a:t>
            </a:r>
            <a:r>
              <a:rPr lang="pt-BR" b="1" dirty="0" smtClean="0"/>
              <a:t> em sua transformação em </a:t>
            </a:r>
            <a:r>
              <a:rPr lang="pt-BR" b="1" dirty="0" err="1" smtClean="0"/>
              <a:t>plasmina</a:t>
            </a:r>
            <a:r>
              <a:rPr lang="pt-BR" b="1" dirty="0" smtClean="0"/>
              <a:t>, que tem capacidade de degradar fibrina, o maior componente do trombo, em compostos solúveis;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b="1" dirty="0" smtClean="0"/>
              <a:t>São fibrinolíticos;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Trombolíticos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Atualmente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existem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mundo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agentes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fibrinolíticos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disponíveis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clínico</a:t>
            </a:r>
            <a:r>
              <a:rPr lang="en-US" sz="2400" b="1" dirty="0" smtClean="0"/>
              <a:t>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619672" y="2564904"/>
          <a:ext cx="590465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</a:tblGrid>
              <a:tr h="339439">
                <a:tc>
                  <a:txBody>
                    <a:bodyPr/>
                    <a:lstStyle/>
                    <a:p>
                      <a:r>
                        <a:rPr lang="pt-BR" b="1" dirty="0" err="1" smtClean="0"/>
                        <a:t>Fibrino</a:t>
                      </a:r>
                      <a:r>
                        <a:rPr lang="pt-BR" b="1" dirty="0" smtClean="0"/>
                        <a:t> específicos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 smtClean="0"/>
                        <a:t>Não-fibrino</a:t>
                      </a:r>
                      <a:r>
                        <a:rPr lang="pt-BR" b="1" dirty="0" smtClean="0"/>
                        <a:t> específicos </a:t>
                      </a:r>
                      <a:endParaRPr lang="pt-BR" dirty="0"/>
                    </a:p>
                  </a:txBody>
                  <a:tcPr/>
                </a:tc>
              </a:tr>
              <a:tr h="5940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Ativador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tecidual</a:t>
                      </a:r>
                      <a:r>
                        <a:rPr lang="en-US" b="1" dirty="0" smtClean="0"/>
                        <a:t> do </a:t>
                      </a:r>
                      <a:r>
                        <a:rPr lang="en-US" b="1" dirty="0" err="1" smtClean="0"/>
                        <a:t>plasminogênio</a:t>
                      </a:r>
                      <a:r>
                        <a:rPr lang="en-US" b="1" dirty="0" smtClean="0"/>
                        <a:t>       (t-PA)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Estreptoquinase</a:t>
                      </a:r>
                      <a:r>
                        <a:rPr lang="en-US" b="1" dirty="0" smtClean="0"/>
                        <a:t> (SK), </a:t>
                      </a:r>
                      <a:endParaRPr lang="pt-BR" dirty="0"/>
                    </a:p>
                  </a:txBody>
                  <a:tcPr/>
                </a:tc>
              </a:tr>
              <a:tr h="161233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r>
                        <a:rPr lang="en-US" b="1" dirty="0" err="1" smtClean="0"/>
                        <a:t>Alteplase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.</a:t>
                      </a:r>
                      <a:r>
                        <a:rPr lang="en-US" b="1" dirty="0" err="1" smtClean="0"/>
                        <a:t>Tenecteplase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.</a:t>
                      </a:r>
                      <a:r>
                        <a:rPr lang="en-US" b="1" dirty="0" err="1" smtClean="0"/>
                        <a:t>Reteplase</a:t>
                      </a:r>
                      <a:r>
                        <a:rPr lang="en-US" b="1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Ativador</a:t>
                      </a:r>
                      <a:r>
                        <a:rPr lang="en-US" b="1" dirty="0" smtClean="0"/>
                        <a:t> do </a:t>
                      </a:r>
                      <a:r>
                        <a:rPr lang="en-US" b="1" dirty="0" err="1" smtClean="0"/>
                        <a:t>complexo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plasminogênio-estreptoquinase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sem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acilação</a:t>
                      </a:r>
                      <a:r>
                        <a:rPr lang="en-US" b="1" dirty="0" smtClean="0"/>
                        <a:t> (APSAC </a:t>
                      </a:r>
                      <a:r>
                        <a:rPr lang="en-US" b="1" dirty="0" err="1" smtClean="0"/>
                        <a:t>ou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anistreplase</a:t>
                      </a:r>
                      <a:r>
                        <a:rPr lang="en-US" b="1" dirty="0" smtClean="0"/>
                        <a:t>)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1103176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Ativador</a:t>
                      </a:r>
                      <a:r>
                        <a:rPr lang="en-US" b="1" dirty="0" smtClean="0"/>
                        <a:t> do </a:t>
                      </a:r>
                      <a:r>
                        <a:rPr lang="en-US" b="1" dirty="0" err="1" smtClean="0"/>
                        <a:t>plasminogênio</a:t>
                      </a:r>
                      <a:r>
                        <a:rPr lang="en-US" b="1" dirty="0" smtClean="0"/>
                        <a:t> do </a:t>
                      </a:r>
                      <a:r>
                        <a:rPr lang="en-US" b="1" dirty="0" err="1" smtClean="0"/>
                        <a:t>tipo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uroquinase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cadeia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única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err="1" smtClean="0"/>
                        <a:t>scu</a:t>
                      </a:r>
                      <a:r>
                        <a:rPr lang="en-US" b="1" dirty="0" smtClean="0"/>
                        <a:t>-PA)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Estreptoquinase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Extraida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cultura</a:t>
            </a:r>
            <a:r>
              <a:rPr lang="en-US" dirty="0" smtClean="0"/>
              <a:t> de </a:t>
            </a:r>
            <a:r>
              <a:rPr lang="en-US" dirty="0" err="1" smtClean="0"/>
              <a:t>estreptococos</a:t>
            </a:r>
            <a:r>
              <a:rPr lang="en-US" dirty="0" smtClean="0"/>
              <a:t>  beta </a:t>
            </a:r>
            <a:r>
              <a:rPr lang="en-US" dirty="0" err="1" smtClean="0"/>
              <a:t>hemolíticos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Propriedade</a:t>
            </a:r>
            <a:r>
              <a:rPr lang="en-US" dirty="0" smtClean="0"/>
              <a:t>  </a:t>
            </a:r>
            <a:r>
              <a:rPr lang="en-US" dirty="0" err="1" smtClean="0"/>
              <a:t>Antigênica</a:t>
            </a:r>
            <a:r>
              <a:rPr lang="en-US" dirty="0" smtClean="0"/>
              <a:t> – </a:t>
            </a:r>
            <a:r>
              <a:rPr lang="en-US" dirty="0" err="1" smtClean="0"/>
              <a:t>reações</a:t>
            </a:r>
            <a:r>
              <a:rPr lang="en-US" dirty="0" smtClean="0"/>
              <a:t> </a:t>
            </a:r>
            <a:r>
              <a:rPr lang="en-US" dirty="0" err="1" smtClean="0"/>
              <a:t>piogenicas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alergicas</a:t>
            </a:r>
            <a:r>
              <a:rPr lang="en-US" dirty="0" smtClean="0"/>
              <a:t> </a:t>
            </a:r>
            <a:r>
              <a:rPr lang="en-US" dirty="0" err="1" smtClean="0"/>
              <a:t>raras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Meia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bifásica</a:t>
            </a:r>
            <a:r>
              <a:rPr lang="en-US" dirty="0" smtClean="0"/>
              <a:t> – </a:t>
            </a:r>
            <a:r>
              <a:rPr lang="en-US" dirty="0" err="1" smtClean="0"/>
              <a:t>Rápida</a:t>
            </a:r>
            <a:r>
              <a:rPr lang="en-US" dirty="0" smtClean="0"/>
              <a:t> (13min) e </a:t>
            </a:r>
            <a:r>
              <a:rPr lang="en-US" dirty="0" err="1" smtClean="0"/>
              <a:t>Lenta</a:t>
            </a:r>
            <a:r>
              <a:rPr lang="en-US" dirty="0" smtClean="0"/>
              <a:t> (80min);</a:t>
            </a:r>
          </a:p>
          <a:p>
            <a:r>
              <a:rPr lang="en-US" dirty="0" err="1" smtClean="0"/>
              <a:t>Ativa</a:t>
            </a:r>
            <a:r>
              <a:rPr lang="en-US" dirty="0" smtClean="0"/>
              <a:t> </a:t>
            </a:r>
            <a:r>
              <a:rPr lang="en-US" dirty="0" err="1" smtClean="0"/>
              <a:t>plasminogenio</a:t>
            </a:r>
            <a:r>
              <a:rPr lang="en-US" dirty="0" smtClean="0"/>
              <a:t> – </a:t>
            </a:r>
            <a:r>
              <a:rPr lang="en-US" dirty="0" err="1" smtClean="0"/>
              <a:t>alteração</a:t>
            </a:r>
            <a:r>
              <a:rPr lang="en-US" dirty="0" smtClean="0"/>
              <a:t> </a:t>
            </a:r>
            <a:r>
              <a:rPr lang="en-US" dirty="0" err="1" smtClean="0"/>
              <a:t>conformacional</a:t>
            </a:r>
            <a:r>
              <a:rPr lang="en-US" dirty="0" smtClean="0"/>
              <a:t> , </a:t>
            </a:r>
            <a:r>
              <a:rPr lang="en-US" dirty="0" err="1" smtClean="0"/>
              <a:t>conversão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complexo</a:t>
            </a:r>
            <a:r>
              <a:rPr lang="en-US" dirty="0" smtClean="0"/>
              <a:t> </a:t>
            </a:r>
            <a:r>
              <a:rPr lang="en-US" dirty="0" err="1" smtClean="0"/>
              <a:t>plasmina</a:t>
            </a:r>
            <a:r>
              <a:rPr lang="en-US" dirty="0" smtClean="0"/>
              <a:t>- </a:t>
            </a:r>
            <a:r>
              <a:rPr lang="en-US" dirty="0" err="1" smtClean="0"/>
              <a:t>estreptoquinase</a:t>
            </a:r>
            <a:r>
              <a:rPr lang="en-US" dirty="0" smtClean="0"/>
              <a:t>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Estreptoquinase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 Estudos com </a:t>
            </a:r>
            <a:r>
              <a:rPr lang="pt-BR" dirty="0" err="1" smtClean="0"/>
              <a:t>estreptoquinase</a:t>
            </a:r>
            <a:r>
              <a:rPr lang="pt-BR" dirty="0" smtClean="0"/>
              <a:t> não demonstraram bons resultados, tendo sido suspensos prematuramente. Contudo, tais trabalhos utilizaram </a:t>
            </a:r>
            <a:r>
              <a:rPr lang="pt-BR" dirty="0" err="1" smtClean="0"/>
              <a:t>estreptoquinase</a:t>
            </a:r>
            <a:r>
              <a:rPr lang="pt-BR" dirty="0" smtClean="0"/>
              <a:t> na dose de1,5 milhão de UI (considerada alta para o tratamento de AVC), incluíram pacientes com até 6 horas do início dos sintomas e pacientes com alto risco para sangramento intracerebral.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Apesar desses fatores, que podem ter mascarado eventual benefício da </a:t>
            </a:r>
            <a:r>
              <a:rPr lang="pt-BR" dirty="0" err="1" smtClean="0"/>
              <a:t>estreptoquinase</a:t>
            </a:r>
            <a:r>
              <a:rPr lang="pt-BR" dirty="0" smtClean="0"/>
              <a:t> em menores doses ou em até 3 horas do início dos sintomas, não há evidência para substanciar o tratamento de AVC isquêmico com este medicamento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Uroquinase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Enzima</a:t>
            </a:r>
            <a:r>
              <a:rPr lang="en-US" dirty="0" smtClean="0"/>
              <a:t> </a:t>
            </a:r>
            <a:r>
              <a:rPr lang="en-US" dirty="0" err="1" smtClean="0"/>
              <a:t>proteolítica</a:t>
            </a:r>
            <a:r>
              <a:rPr lang="en-US" dirty="0" smtClean="0"/>
              <a:t> – </a:t>
            </a:r>
            <a:r>
              <a:rPr lang="en-US" dirty="0" err="1" smtClean="0"/>
              <a:t>isolada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urina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 smtClean="0"/>
              <a:t>tecido</a:t>
            </a:r>
            <a:r>
              <a:rPr lang="en-US" dirty="0" smtClean="0"/>
              <a:t> renal;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Ativador</a:t>
            </a:r>
            <a:r>
              <a:rPr lang="en-US" dirty="0" smtClean="0"/>
              <a:t> </a:t>
            </a:r>
            <a:r>
              <a:rPr lang="en-US" dirty="0" err="1" smtClean="0"/>
              <a:t>direto</a:t>
            </a:r>
            <a:r>
              <a:rPr lang="en-US" dirty="0" smtClean="0"/>
              <a:t>  do </a:t>
            </a:r>
            <a:r>
              <a:rPr lang="en-US" dirty="0" err="1" smtClean="0"/>
              <a:t>plasminogenio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antigenico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pirogenico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descrito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AVCi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Ativador</a:t>
            </a:r>
            <a:r>
              <a:rPr lang="en-US" sz="3200" dirty="0" smtClean="0"/>
              <a:t> do </a:t>
            </a:r>
            <a:r>
              <a:rPr lang="en-US" sz="3200" dirty="0" err="1" smtClean="0"/>
              <a:t>complexo</a:t>
            </a:r>
            <a:r>
              <a:rPr lang="en-US" sz="3200" dirty="0" smtClean="0"/>
              <a:t> </a:t>
            </a:r>
            <a:r>
              <a:rPr lang="en-US" sz="3200" dirty="0" err="1" smtClean="0"/>
              <a:t>plasminogenio</a:t>
            </a:r>
            <a:r>
              <a:rPr lang="en-US" sz="3200" dirty="0" smtClean="0"/>
              <a:t> </a:t>
            </a:r>
            <a:r>
              <a:rPr lang="en-US" sz="3200" dirty="0" err="1" smtClean="0"/>
              <a:t>estreptoquinase</a:t>
            </a:r>
            <a:r>
              <a:rPr lang="en-US" sz="3200" dirty="0" smtClean="0"/>
              <a:t> </a:t>
            </a:r>
            <a:r>
              <a:rPr lang="en-US" sz="3200" dirty="0" err="1" smtClean="0"/>
              <a:t>sem</a:t>
            </a:r>
            <a:r>
              <a:rPr lang="en-US" sz="3200" dirty="0" smtClean="0"/>
              <a:t> </a:t>
            </a:r>
            <a:r>
              <a:rPr lang="en-US" sz="3200" dirty="0" err="1" smtClean="0"/>
              <a:t>acilação</a:t>
            </a:r>
            <a:r>
              <a:rPr lang="en-US" sz="3200" dirty="0" smtClean="0"/>
              <a:t> (APSAC)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</a:t>
            </a:r>
            <a:r>
              <a:rPr lang="en-US" dirty="0" smtClean="0"/>
              <a:t>- </a:t>
            </a:r>
            <a:r>
              <a:rPr lang="en-US" dirty="0" err="1" smtClean="0"/>
              <a:t>enzima</a:t>
            </a:r>
            <a:r>
              <a:rPr lang="en-US" dirty="0" smtClean="0"/>
              <a:t> </a:t>
            </a:r>
            <a:r>
              <a:rPr lang="en-US" dirty="0" err="1" smtClean="0"/>
              <a:t>ativada</a:t>
            </a:r>
            <a:r>
              <a:rPr lang="en-US" dirty="0" smtClean="0"/>
              <a:t> in vivo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hidrolise</a:t>
            </a:r>
            <a:r>
              <a:rPr lang="en-US" dirty="0" smtClean="0"/>
              <a:t>;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deposição</a:t>
            </a:r>
            <a:r>
              <a:rPr lang="en-US" dirty="0" smtClean="0"/>
              <a:t> de APSAC no </a:t>
            </a:r>
            <a:r>
              <a:rPr lang="en-US" dirty="0" err="1" smtClean="0"/>
              <a:t>trombo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e </a:t>
            </a:r>
            <a:r>
              <a:rPr lang="en-US" dirty="0" err="1" smtClean="0"/>
              <a:t>exerce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fibrinolítica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remoção</a:t>
            </a:r>
            <a:r>
              <a:rPr lang="en-US" dirty="0" smtClean="0"/>
              <a:t> do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acil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Relativa</a:t>
            </a:r>
            <a:r>
              <a:rPr lang="en-US" dirty="0" smtClean="0"/>
              <a:t> </a:t>
            </a:r>
            <a:r>
              <a:rPr lang="en-US" dirty="0" err="1" smtClean="0"/>
              <a:t>seletividade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fibrina</a:t>
            </a:r>
            <a:r>
              <a:rPr lang="en-US" dirty="0" smtClean="0"/>
              <a:t> do </a:t>
            </a:r>
            <a:r>
              <a:rPr lang="en-US" dirty="0" err="1" smtClean="0"/>
              <a:t>coágulo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Meia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 de 40 min –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prolongada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descrito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AVCi</a:t>
            </a:r>
            <a:r>
              <a:rPr lang="en-US" dirty="0" smtClean="0"/>
              <a:t>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2195</TotalTime>
  <Words>649</Words>
  <Application>Microsoft Office PowerPoint</Application>
  <PresentationFormat>Apresentação na tela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Fundição</vt:lpstr>
      <vt:lpstr>Trombolíticos</vt:lpstr>
      <vt:lpstr>Fibrinólise</vt:lpstr>
      <vt:lpstr>Slide 3</vt:lpstr>
      <vt:lpstr>Trombolíticos</vt:lpstr>
      <vt:lpstr>Trombolíticos</vt:lpstr>
      <vt:lpstr>Estreptoquinase</vt:lpstr>
      <vt:lpstr>Estreptoquinase</vt:lpstr>
      <vt:lpstr>Uroquinase</vt:lpstr>
      <vt:lpstr>Ativador do complexo plasminogenio estreptoquinase sem acilação (APSAC)</vt:lpstr>
      <vt:lpstr>Ativador do plasminogênio tipo Tissular (TPA)</vt:lpstr>
      <vt:lpstr>Trombólise</vt:lpstr>
      <vt:lpstr>Trombólise</vt:lpstr>
      <vt:lpstr>Trombólise</vt:lpstr>
      <vt:lpstr>Trombólise</vt:lpstr>
      <vt:lpstr>Trombólise</vt:lpstr>
      <vt:lpstr>Trombólise</vt:lpstr>
      <vt:lpstr>Trombólise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Trombolíticos</dc:title>
  <dc:creator>Marília</dc:creator>
  <cp:lastModifiedBy>Dr Milton</cp:lastModifiedBy>
  <cp:revision>8</cp:revision>
  <dcterms:created xsi:type="dcterms:W3CDTF">2013-12-03T22:13:38Z</dcterms:created>
  <dcterms:modified xsi:type="dcterms:W3CDTF">2013-12-21T11:58:08Z</dcterms:modified>
</cp:coreProperties>
</file>