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72" r:id="rId5"/>
    <p:sldId id="259" r:id="rId6"/>
    <p:sldId id="264" r:id="rId7"/>
    <p:sldId id="265" r:id="rId8"/>
    <p:sldId id="266" r:id="rId9"/>
    <p:sldId id="271" r:id="rId10"/>
    <p:sldId id="274" r:id="rId11"/>
    <p:sldId id="269" r:id="rId12"/>
    <p:sldId id="275" r:id="rId13"/>
    <p:sldId id="267" r:id="rId14"/>
    <p:sldId id="276" r:id="rId15"/>
    <p:sldId id="263" r:id="rId16"/>
    <p:sldId id="262" r:id="rId17"/>
    <p:sldId id="273" r:id="rId18"/>
    <p:sldId id="261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5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6604A28-DE32-4538-8151-52F22A21BEB2}" type="datetimeFigureOut">
              <a:rPr lang="pt-BR" smtClean="0"/>
              <a:t>02/03/2016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9A27-ED74-46E1-A4C3-0E32EB86C2D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04A28-DE32-4538-8151-52F22A21BEB2}" type="datetimeFigureOut">
              <a:rPr lang="pt-BR" smtClean="0"/>
              <a:t>02/03/2016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9A27-ED74-46E1-A4C3-0E32EB86C2D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04A28-DE32-4538-8151-52F22A21BEB2}" type="datetimeFigureOut">
              <a:rPr lang="pt-BR" smtClean="0"/>
              <a:t>02/03/2016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9A27-ED74-46E1-A4C3-0E32EB86C2D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04A28-DE32-4538-8151-52F22A21BEB2}" type="datetimeFigureOut">
              <a:rPr lang="pt-BR" smtClean="0"/>
              <a:t>02/03/2016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9A27-ED74-46E1-A4C3-0E32EB86C2D7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04A28-DE32-4538-8151-52F22A21BEB2}" type="datetimeFigureOut">
              <a:rPr lang="pt-BR" smtClean="0"/>
              <a:t>02/03/2016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9A27-ED74-46E1-A4C3-0E32EB86C2D7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04A28-DE32-4538-8151-52F22A21BEB2}" type="datetimeFigureOut">
              <a:rPr lang="pt-BR" smtClean="0"/>
              <a:t>02/03/2016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9A27-ED74-46E1-A4C3-0E32EB86C2D7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04A28-DE32-4538-8151-52F22A21BEB2}" type="datetimeFigureOut">
              <a:rPr lang="pt-BR" smtClean="0"/>
              <a:t>02/03/2016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9A27-ED74-46E1-A4C3-0E32EB86C2D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04A28-DE32-4538-8151-52F22A21BEB2}" type="datetimeFigureOut">
              <a:rPr lang="pt-BR" smtClean="0"/>
              <a:t>02/03/2016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9A27-ED74-46E1-A4C3-0E32EB86C2D7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04A28-DE32-4538-8151-52F22A21BEB2}" type="datetimeFigureOut">
              <a:rPr lang="pt-BR" smtClean="0"/>
              <a:t>02/03/2016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9A27-ED74-46E1-A4C3-0E32EB86C2D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04A28-DE32-4538-8151-52F22A21BEB2}" type="datetimeFigureOut">
              <a:rPr lang="pt-BR" smtClean="0"/>
              <a:t>02/03/2016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9A27-ED74-46E1-A4C3-0E32EB86C2D7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04A28-DE32-4538-8151-52F22A21BEB2}" type="datetimeFigureOut">
              <a:rPr lang="pt-BR" smtClean="0"/>
              <a:t>02/03/2016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9A27-ED74-46E1-A4C3-0E32EB86C2D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6604A28-DE32-4538-8151-52F22A21BEB2}" type="datetimeFigureOut">
              <a:rPr lang="pt-BR" smtClean="0"/>
              <a:t>02/03/2016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8FD9A27-ED74-46E1-A4C3-0E32EB86C2D7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mxqAA7mbKk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pc5rRZ-lNQ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4400" b="1" dirty="0" smtClean="0"/>
              <a:t>EUTANÁSIA</a:t>
            </a:r>
            <a:endParaRPr lang="pt-BR" sz="44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39752" y="3933056"/>
            <a:ext cx="5760640" cy="1872208"/>
          </a:xfrm>
        </p:spPr>
        <p:txBody>
          <a:bodyPr>
            <a:normAutofit fontScale="25000" lnSpcReduction="20000"/>
          </a:bodyPr>
          <a:lstStyle/>
          <a:p>
            <a:pPr algn="r"/>
            <a:endParaRPr lang="pt-BR" dirty="0" smtClean="0"/>
          </a:p>
          <a:p>
            <a:pPr algn="r"/>
            <a:endParaRPr lang="pt-BR" dirty="0"/>
          </a:p>
          <a:p>
            <a:pPr algn="r"/>
            <a:r>
              <a:rPr lang="pt-BR" sz="56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Discente: Gabriela da Silva </a:t>
            </a:r>
            <a:r>
              <a:rPr lang="pt-BR" sz="5600" i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Faccini</a:t>
            </a:r>
            <a:endParaRPr lang="pt-BR" sz="5600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pt-BR" sz="56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RA: 131064941</a:t>
            </a:r>
          </a:p>
          <a:p>
            <a:pPr algn="r"/>
            <a:r>
              <a:rPr lang="pt-BR" sz="56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Docente: </a:t>
            </a:r>
            <a:r>
              <a:rPr lang="pt-BR" sz="5600" i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Profº</a:t>
            </a:r>
            <a:r>
              <a:rPr lang="pt-BR" sz="56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5600" i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Drº</a:t>
            </a:r>
            <a:r>
              <a:rPr lang="pt-BR" sz="56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Milton Marchioli</a:t>
            </a:r>
          </a:p>
          <a:p>
            <a:pPr algn="r"/>
            <a:r>
              <a:rPr lang="pt-BR" sz="56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Disciplina: Ética </a:t>
            </a:r>
            <a:r>
              <a:rPr lang="pt-BR" sz="56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Profissional</a:t>
            </a:r>
          </a:p>
          <a:p>
            <a:pPr algn="r"/>
            <a:r>
              <a:rPr lang="pt-BR" sz="56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2015</a:t>
            </a:r>
            <a:endParaRPr lang="pt-BR" sz="5600" i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80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31640" y="1268760"/>
            <a:ext cx="669674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pt-BR" sz="2400" dirty="0"/>
              <a:t>Paciente não tem autonomia sobre sua própria vida</a:t>
            </a:r>
            <a:r>
              <a:rPr lang="pt-BR" sz="2400" dirty="0" smtClean="0"/>
              <a:t>.</a:t>
            </a:r>
          </a:p>
          <a:p>
            <a:pPr marL="342900" indent="-342900">
              <a:buFont typeface="Wingdings" pitchFamily="2" charset="2"/>
              <a:buChar char="v"/>
            </a:pPr>
            <a:endParaRPr lang="pt-BR" sz="2400" dirty="0"/>
          </a:p>
          <a:p>
            <a:pPr marL="342900" indent="-342900">
              <a:buFont typeface="Wingdings" pitchFamily="2" charset="2"/>
              <a:buChar char="v"/>
            </a:pPr>
            <a:r>
              <a:rPr lang="pt-BR" sz="2400" dirty="0"/>
              <a:t>Não podemos dizer que a decisão do paciente sobre a eutanásia é livre</a:t>
            </a:r>
            <a:r>
              <a:rPr lang="pt-BR" sz="2400" dirty="0" smtClean="0"/>
              <a:t>.</a:t>
            </a:r>
          </a:p>
          <a:p>
            <a:pPr marL="342900" indent="-342900">
              <a:buFont typeface="Wingdings" pitchFamily="2" charset="2"/>
              <a:buChar char="v"/>
            </a:pPr>
            <a:endParaRPr lang="pt-BR" sz="2400" dirty="0"/>
          </a:p>
          <a:p>
            <a:pPr marL="342900" indent="-342900">
              <a:buFont typeface="Wingdings" pitchFamily="2" charset="2"/>
              <a:buChar char="v"/>
            </a:pPr>
            <a:r>
              <a:rPr lang="pt-BR" sz="2400" dirty="0"/>
              <a:t>Idade média processo de morte era visto como algo </a:t>
            </a:r>
            <a:r>
              <a:rPr lang="pt-BR" sz="2400" dirty="0" smtClean="0"/>
              <a:t>natural</a:t>
            </a:r>
          </a:p>
          <a:p>
            <a:pPr marL="342900" indent="-342900">
              <a:buFont typeface="Wingdings" pitchFamily="2" charset="2"/>
              <a:buChar char="v"/>
            </a:pPr>
            <a:endParaRPr lang="pt-BR" sz="2400" dirty="0"/>
          </a:p>
          <a:p>
            <a:pPr marL="342900" indent="-342900">
              <a:buFont typeface="Wingdings" pitchFamily="2" charset="2"/>
              <a:buChar char="v"/>
            </a:pPr>
            <a:r>
              <a:rPr lang="pt-BR" sz="2400" dirty="0"/>
              <a:t>A partir do século XVIII e XIX no Brasil, o medo de morrer tornou-se maior no ser humano; processo de desumanização.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7226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CATOLICISMO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pt-BR" sz="3800" dirty="0"/>
              <a:t>“Os cristãos devem ser contra decisões judiciais e leis que autorizem o aborto e a eutanásia, considerados pecados graves.” (Papa Bento XVI</a:t>
            </a:r>
            <a:r>
              <a:rPr lang="pt-BR" sz="3800" dirty="0" smtClean="0"/>
              <a:t>)</a:t>
            </a:r>
          </a:p>
          <a:p>
            <a:endParaRPr lang="pt-BR" sz="3800" dirty="0"/>
          </a:p>
          <a:p>
            <a:r>
              <a:rPr lang="pt-BR" sz="3800" dirty="0"/>
              <a:t>“Um católico será considerado culpado por cooperar com o mal, e não poderá receber a comunhão, se votar em um </a:t>
            </a:r>
            <a:r>
              <a:rPr lang="pt-BR" sz="3800" dirty="0" smtClean="0"/>
              <a:t>candidato</a:t>
            </a:r>
          </a:p>
          <a:p>
            <a:pPr indent="0">
              <a:buNone/>
            </a:pPr>
            <a:r>
              <a:rPr lang="pt-BR" sz="3800" dirty="0" smtClean="0"/>
              <a:t>político </a:t>
            </a:r>
            <a:r>
              <a:rPr lang="pt-BR" sz="3800" dirty="0"/>
              <a:t>por ele ser a favor da eutanásia ou do aborto</a:t>
            </a:r>
            <a:r>
              <a:rPr lang="pt-BR" sz="3800" dirty="0" smtClean="0"/>
              <a:t>.”</a:t>
            </a:r>
          </a:p>
          <a:p>
            <a:pPr indent="0">
              <a:buNone/>
            </a:pPr>
            <a:r>
              <a:rPr lang="pt-BR" sz="3800" dirty="0" smtClean="0"/>
              <a:t>(</a:t>
            </a:r>
            <a:r>
              <a:rPr lang="pt-BR" sz="3800" dirty="0"/>
              <a:t>Papa Bento XVI)</a:t>
            </a:r>
          </a:p>
          <a:p>
            <a:endParaRPr lang="pt-BR" dirty="0" smtClean="0"/>
          </a:p>
          <a:p>
            <a:pPr indent="0">
              <a:buNone/>
            </a:pP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0" b="13260"/>
          <a:stretch/>
        </p:blipFill>
        <p:spPr>
          <a:xfrm>
            <a:off x="5796136" y="3793782"/>
            <a:ext cx="2473221" cy="2046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090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1412776"/>
            <a:ext cx="6400800" cy="64807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Eutanásia x suicídio assistido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dirty="0" smtClean="0"/>
              <a:t>Eutanásia: ato de provocar a morte sem sofrimento do paciente, em que uma pessoa tira a vida da outra diretamente.</a:t>
            </a:r>
          </a:p>
          <a:p>
            <a:endParaRPr lang="pt-BR" sz="2000" dirty="0" smtClean="0"/>
          </a:p>
          <a:p>
            <a:r>
              <a:rPr lang="pt-BR" sz="2000" dirty="0" smtClean="0"/>
              <a:t>Suicídio assistido: ato realizado pela própria pessoa, em que uma ajuda a outra a tirar sua própria vida.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13012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Caso </a:t>
            </a:r>
            <a:r>
              <a:rPr lang="pt-BR" dirty="0" err="1" smtClean="0"/>
              <a:t>virgínia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pt-BR" dirty="0" smtClean="0"/>
              <a:t>Em fevereiro de 2013, a polícia de Curitiba (PR) indicou Virgínia </a:t>
            </a:r>
            <a:r>
              <a:rPr lang="pt-BR" dirty="0"/>
              <a:t>Helena Soares de </a:t>
            </a:r>
            <a:r>
              <a:rPr lang="pt-BR" dirty="0" smtClean="0"/>
              <a:t>Souza, por praticar eutanásia em pacientes internados em estado grave;</a:t>
            </a:r>
          </a:p>
          <a:p>
            <a:pPr marL="285750" indent="-285750"/>
            <a:r>
              <a:rPr lang="pt-BR" dirty="0" smtClean="0"/>
              <a:t>Prática realizada desde 2006;</a:t>
            </a:r>
          </a:p>
          <a:p>
            <a:pPr marL="285750" indent="-285750"/>
            <a:r>
              <a:rPr lang="pt-BR" dirty="0" smtClean="0"/>
              <a:t>Interrompia ventilação mecânica</a:t>
            </a:r>
          </a:p>
          <a:p>
            <a:pPr indent="0">
              <a:buNone/>
            </a:pPr>
            <a:r>
              <a:rPr lang="pt-BR" dirty="0" smtClean="0"/>
              <a:t>e medicamentos.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227" b="13027"/>
          <a:stretch/>
        </p:blipFill>
        <p:spPr>
          <a:xfrm>
            <a:off x="5148064" y="3284983"/>
            <a:ext cx="3097591" cy="2629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155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ctr">
              <a:buNone/>
            </a:pPr>
            <a:endParaRPr lang="pt-BR" dirty="0" smtClean="0">
              <a:hlinkClick r:id="rId2"/>
            </a:endParaRPr>
          </a:p>
          <a:p>
            <a:pPr indent="0" algn="ctr">
              <a:buNone/>
            </a:pPr>
            <a:endParaRPr lang="pt-BR" dirty="0">
              <a:hlinkClick r:id="rId2"/>
            </a:endParaRPr>
          </a:p>
          <a:p>
            <a:pPr indent="0" algn="ctr">
              <a:buNone/>
            </a:pPr>
            <a:r>
              <a:rPr lang="pt-BR" dirty="0" smtClean="0">
                <a:hlinkClick r:id="rId2"/>
              </a:rPr>
              <a:t>https</a:t>
            </a:r>
            <a:r>
              <a:rPr lang="pt-BR" dirty="0">
                <a:hlinkClick r:id="rId2"/>
              </a:rPr>
              <a:t>://</a:t>
            </a:r>
            <a:r>
              <a:rPr lang="pt-BR" dirty="0" smtClean="0">
                <a:hlinkClick r:id="rId2"/>
              </a:rPr>
              <a:t>www.youtube.com/watch?v=JmxqAA7mbKk</a:t>
            </a:r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576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Caso </a:t>
            </a:r>
            <a:r>
              <a:rPr lang="pt-BR" dirty="0" err="1" smtClean="0"/>
              <a:t>mynard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“Adeus </a:t>
            </a:r>
            <a:r>
              <a:rPr lang="pt-BR" dirty="0"/>
              <a:t>a todos os meus amigos e </a:t>
            </a:r>
            <a:r>
              <a:rPr lang="pt-BR" dirty="0" smtClean="0"/>
              <a:t>familiares.</a:t>
            </a:r>
          </a:p>
          <a:p>
            <a:pPr indent="0">
              <a:buNone/>
            </a:pPr>
            <a:r>
              <a:rPr lang="pt-BR" dirty="0" smtClean="0"/>
              <a:t>Hoje </a:t>
            </a:r>
            <a:r>
              <a:rPr lang="pt-BR" dirty="0"/>
              <a:t>foi o dia que escolhi para morrer com dignidade, enfrentando a minha doença incurável, este terrível cancro no cérebro que me roubou tanto... mas que me iria roubar </a:t>
            </a:r>
            <a:r>
              <a:rPr lang="pt-BR" dirty="0" smtClean="0"/>
              <a:t>ainda</a:t>
            </a:r>
          </a:p>
          <a:p>
            <a:pPr indent="0">
              <a:buNone/>
            </a:pPr>
            <a:r>
              <a:rPr lang="pt-BR" dirty="0" smtClean="0"/>
              <a:t>mais</a:t>
            </a:r>
            <a:r>
              <a:rPr lang="pt-BR" dirty="0"/>
              <a:t>. O mundo é um lugar belo.(...) </a:t>
            </a:r>
            <a:r>
              <a:rPr lang="pt-BR" dirty="0" smtClean="0"/>
              <a:t>Adeus,</a:t>
            </a:r>
          </a:p>
          <a:p>
            <a:pPr indent="0">
              <a:buNone/>
            </a:pPr>
            <a:r>
              <a:rPr lang="pt-BR" dirty="0" smtClean="0"/>
              <a:t>Mundo.” (</a:t>
            </a:r>
            <a:r>
              <a:rPr lang="pt-BR" dirty="0" err="1" smtClean="0"/>
              <a:t>Brittany</a:t>
            </a:r>
            <a:r>
              <a:rPr lang="pt-BR" dirty="0" smtClean="0"/>
              <a:t> </a:t>
            </a:r>
            <a:r>
              <a:rPr lang="pt-BR" dirty="0" err="1" smtClean="0"/>
              <a:t>Mynard</a:t>
            </a:r>
            <a:r>
              <a:rPr lang="pt-BR" dirty="0" smtClean="0"/>
              <a:t>, 2014) 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789040"/>
            <a:ext cx="288032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980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ctr">
              <a:buNone/>
            </a:pPr>
            <a:endParaRPr lang="pt-BR" dirty="0" smtClean="0">
              <a:hlinkClick r:id="rId2"/>
            </a:endParaRPr>
          </a:p>
          <a:p>
            <a:pPr indent="0" algn="ctr">
              <a:buNone/>
            </a:pPr>
            <a:endParaRPr lang="pt-BR" dirty="0">
              <a:hlinkClick r:id="rId2"/>
            </a:endParaRPr>
          </a:p>
          <a:p>
            <a:pPr indent="0" algn="ctr">
              <a:buNone/>
            </a:pPr>
            <a:r>
              <a:rPr lang="pt-BR" dirty="0" smtClean="0">
                <a:hlinkClick r:id="rId2"/>
              </a:rPr>
              <a:t>https</a:t>
            </a:r>
            <a:r>
              <a:rPr lang="pt-BR" dirty="0">
                <a:hlinkClick r:id="rId2"/>
              </a:rPr>
              <a:t>://</a:t>
            </a:r>
            <a:r>
              <a:rPr lang="pt-BR" dirty="0" smtClean="0">
                <a:hlinkClick r:id="rId2"/>
              </a:rPr>
              <a:t>www.youtube.com/watch?v=Ypc5rRZ-lNQ</a:t>
            </a:r>
            <a:endParaRPr lang="pt-BR" dirty="0" smtClean="0"/>
          </a:p>
          <a:p>
            <a:pPr indent="0" algn="ctr">
              <a:buNone/>
            </a:pPr>
            <a:endParaRPr lang="pt-BR" dirty="0" smtClean="0"/>
          </a:p>
          <a:p>
            <a:pPr indent="0">
              <a:buNone/>
            </a:pPr>
            <a:endParaRPr lang="pt-BR" dirty="0"/>
          </a:p>
          <a:p>
            <a:pPr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851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686" y="1137676"/>
            <a:ext cx="3816424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550" y="3942006"/>
            <a:ext cx="6264696" cy="1809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1436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indent="0" algn="ctr">
              <a:buNone/>
            </a:pPr>
            <a:endParaRPr lang="pt-BR" b="1" dirty="0" smtClean="0"/>
          </a:p>
          <a:p>
            <a:pPr indent="0" algn="ctr">
              <a:buNone/>
            </a:pPr>
            <a:r>
              <a:rPr lang="pt-BR" sz="6900" b="1" dirty="0" smtClean="0"/>
              <a:t>Obrigada!</a:t>
            </a:r>
          </a:p>
          <a:p>
            <a:pPr indent="0" algn="just">
              <a:buNone/>
            </a:pPr>
            <a:endParaRPr lang="pt-BR" b="1" i="1" dirty="0" smtClean="0"/>
          </a:p>
          <a:p>
            <a:pPr algn="just"/>
            <a:endParaRPr lang="pt-BR" b="1" i="1" dirty="0"/>
          </a:p>
          <a:p>
            <a:pPr algn="just"/>
            <a:endParaRPr lang="pt-BR" b="1" i="1" dirty="0" smtClean="0"/>
          </a:p>
          <a:p>
            <a:pPr indent="0" algn="ctr">
              <a:buNone/>
            </a:pPr>
            <a:r>
              <a:rPr lang="pt-BR" sz="2300" b="1" i="1" dirty="0"/>
              <a:t> </a:t>
            </a:r>
            <a:r>
              <a:rPr lang="pt-BR" sz="2300" b="1" i="1" dirty="0" smtClean="0"/>
              <a:t>                          “</a:t>
            </a:r>
            <a:r>
              <a:rPr lang="pt-BR" sz="2300" b="1" i="1" dirty="0"/>
              <a:t>Viver é um </a:t>
            </a:r>
            <a:r>
              <a:rPr lang="pt-BR" sz="2300" b="1" i="1" dirty="0" smtClean="0"/>
              <a:t>direito, </a:t>
            </a:r>
            <a:r>
              <a:rPr lang="pt-BR" sz="2300" b="1" i="1" dirty="0"/>
              <a:t>não uma </a:t>
            </a:r>
            <a:r>
              <a:rPr lang="pt-BR" sz="2300" b="1" i="1" dirty="0" smtClean="0"/>
              <a:t>obrigação.”</a:t>
            </a:r>
            <a:r>
              <a:rPr lang="pt-BR" sz="2300" dirty="0" smtClean="0"/>
              <a:t>  </a:t>
            </a:r>
            <a:r>
              <a:rPr lang="pt-BR" sz="2300" dirty="0" smtClean="0"/>
              <a:t>                          </a:t>
            </a:r>
          </a:p>
          <a:p>
            <a:pPr indent="0" algn="ctr">
              <a:buNone/>
            </a:pPr>
            <a:r>
              <a:rPr lang="pt-BR" sz="2300" dirty="0" smtClean="0"/>
              <a:t>(Ramon </a:t>
            </a:r>
            <a:r>
              <a:rPr lang="pt-BR" sz="2300" dirty="0" err="1" smtClean="0"/>
              <a:t>Sampedro</a:t>
            </a:r>
            <a:r>
              <a:rPr lang="pt-BR" sz="2300" dirty="0" smtClean="0"/>
              <a:t> </a:t>
            </a:r>
            <a:r>
              <a:rPr lang="pt-BR" sz="2300" dirty="0"/>
              <a:t>no filme </a:t>
            </a:r>
            <a:r>
              <a:rPr lang="pt-BR" sz="2300" dirty="0" smtClean="0"/>
              <a:t>“Mar Adentro”).</a:t>
            </a:r>
            <a:endParaRPr lang="pt-BR" sz="2300" dirty="0"/>
          </a:p>
        </p:txBody>
      </p:sp>
    </p:spTree>
    <p:extLst>
      <p:ext uri="{BB962C8B-B14F-4D97-AF65-F5344CB8AC3E}">
        <p14:creationId xmlns:p14="http://schemas.microsoft.com/office/powerpoint/2010/main" val="314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Definição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pt-BR" sz="2200" dirty="0">
                <a:cs typeface="Arial" pitchFamily="34" charset="0"/>
              </a:rPr>
              <a:t>A eutanásia é a ação ou omissão que acelera a morte de um paciente condenado com o intuito de evitar e prolongar o seu sofrimento. O conceito está associado a morte sem sofrimento físico.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4334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etimologia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000" dirty="0" smtClean="0"/>
              <a:t>A palavra eutanásia tem origem grega e significa:</a:t>
            </a:r>
          </a:p>
          <a:p>
            <a:pPr indent="0">
              <a:buNone/>
            </a:pPr>
            <a:r>
              <a:rPr lang="pt-BR" sz="2000" dirty="0" smtClean="0"/>
              <a:t>                                  Eu → bom, verdadeiro</a:t>
            </a:r>
          </a:p>
          <a:p>
            <a:pPr indent="0">
              <a:buNone/>
            </a:pPr>
            <a:r>
              <a:rPr lang="pt-BR" sz="2000" dirty="0" smtClean="0"/>
              <a:t>                                  </a:t>
            </a:r>
            <a:r>
              <a:rPr lang="pt-BR" sz="2000" dirty="0" err="1" smtClean="0"/>
              <a:t>Thanatos</a:t>
            </a:r>
            <a:r>
              <a:rPr lang="pt-BR" sz="2000" dirty="0" smtClean="0"/>
              <a:t> → morte</a:t>
            </a:r>
          </a:p>
          <a:p>
            <a:pPr indent="0">
              <a:buNone/>
            </a:pPr>
            <a:endParaRPr lang="pt-BR" sz="2000" dirty="0" smtClean="0"/>
          </a:p>
          <a:p>
            <a:r>
              <a:rPr lang="pt-BR" sz="2000" dirty="0" smtClean="0"/>
              <a:t>Em sentido literal, a eutanásia significa “boa morte”, ou seja, uma morte sem sofrimento, humanitária.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75185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Código penal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Homicídio – Art. </a:t>
            </a:r>
            <a:r>
              <a:rPr lang="pt-BR" dirty="0"/>
              <a:t>121. Matar </a:t>
            </a:r>
            <a:r>
              <a:rPr lang="pt-BR" dirty="0" smtClean="0"/>
              <a:t>alguém</a:t>
            </a:r>
            <a:r>
              <a:rPr lang="pt-BR" dirty="0"/>
              <a:t>:  </a:t>
            </a:r>
            <a:endParaRPr lang="pt-BR" dirty="0" smtClean="0"/>
          </a:p>
          <a:p>
            <a:pPr indent="0">
              <a:buNone/>
            </a:pPr>
            <a:r>
              <a:rPr lang="pt-BR" dirty="0" smtClean="0"/>
              <a:t>Pena </a:t>
            </a:r>
            <a:r>
              <a:rPr lang="pt-BR" dirty="0"/>
              <a:t>- reclusão, de seis a vinte anos. </a:t>
            </a:r>
          </a:p>
          <a:p>
            <a:r>
              <a:rPr lang="pt-BR" dirty="0"/>
              <a:t>Caso de diminuição de pena </a:t>
            </a:r>
          </a:p>
          <a:p>
            <a:r>
              <a:rPr lang="pt-BR" dirty="0" smtClean="0"/>
              <a:t>§ </a:t>
            </a:r>
            <a:r>
              <a:rPr lang="pt-BR" dirty="0"/>
              <a:t>1º </a:t>
            </a:r>
            <a:r>
              <a:rPr lang="pt-BR" dirty="0" smtClean="0"/>
              <a:t>“Se </a:t>
            </a:r>
            <a:r>
              <a:rPr lang="pt-BR" dirty="0"/>
              <a:t>o agente comete o crime impelido por motivo de relevante valor social ou moral, ou sob o domínio de violenta emoção, logo em seguida a injusta provocação da vítima, </a:t>
            </a:r>
            <a:r>
              <a:rPr lang="pt-BR" dirty="0" smtClean="0"/>
              <a:t>o </a:t>
            </a:r>
            <a:r>
              <a:rPr lang="pt-BR" dirty="0"/>
              <a:t>juiz pode reduzir a pena de um sexto a um terço.” 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/>
              <a:t>O</a:t>
            </a:r>
            <a:r>
              <a:rPr lang="pt-BR" dirty="0" smtClean="0"/>
              <a:t> </a:t>
            </a:r>
            <a:r>
              <a:rPr lang="pt-BR" dirty="0"/>
              <a:t>atual </a:t>
            </a:r>
            <a:r>
              <a:rPr lang="pt-BR" dirty="0"/>
              <a:t>C</a:t>
            </a:r>
            <a:r>
              <a:rPr lang="pt-BR" dirty="0" smtClean="0"/>
              <a:t>ódigo </a:t>
            </a:r>
            <a:r>
              <a:rPr lang="pt-BR" dirty="0"/>
              <a:t>P</a:t>
            </a:r>
            <a:r>
              <a:rPr lang="pt-BR" dirty="0" smtClean="0"/>
              <a:t>enal </a:t>
            </a:r>
            <a:r>
              <a:rPr lang="pt-BR" dirty="0"/>
              <a:t>não </a:t>
            </a:r>
            <a:r>
              <a:rPr lang="pt-BR" dirty="0" smtClean="0"/>
              <a:t>especifica </a:t>
            </a:r>
            <a:r>
              <a:rPr lang="pt-BR" dirty="0"/>
              <a:t>o crime de eutanásia. O médico que mata seu doente alegando compaixão comete crime de homicídio </a:t>
            </a:r>
            <a:r>
              <a:rPr lang="pt-BR" dirty="0" smtClean="0"/>
              <a:t>privilegiado (art</a:t>
            </a:r>
            <a:r>
              <a:rPr lang="pt-BR" dirty="0"/>
              <a:t>. 121).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5872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distinções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sz="2800" dirty="0" smtClean="0"/>
              <a:t> Existem dois tipos de eutanásia:</a:t>
            </a:r>
          </a:p>
          <a:p>
            <a:endParaRPr lang="pt-BR" dirty="0"/>
          </a:p>
          <a:p>
            <a:pPr indent="0">
              <a:buNone/>
            </a:pPr>
            <a:r>
              <a:rPr lang="pt-BR" sz="2800" dirty="0" smtClean="0"/>
              <a:t>→  Ativa (tomar uma ação; fazer algo para abreviar a vida)</a:t>
            </a:r>
          </a:p>
          <a:p>
            <a:pPr indent="0">
              <a:buNone/>
            </a:pPr>
            <a:r>
              <a:rPr lang="pt-BR" sz="2800" dirty="0" smtClean="0"/>
              <a:t>→  Passiva (suspender tratamento que poderia ser útil)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3593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Cultura e religião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dirty="0">
                <a:cs typeface="Arial" pitchFamily="34" charset="0"/>
              </a:rPr>
              <a:t>O nazismo era a favor da eutanásia nos deficientes ou incapacitados por </a:t>
            </a:r>
            <a:r>
              <a:rPr lang="pt-BR" sz="2000" dirty="0" smtClean="0">
                <a:cs typeface="Arial" pitchFamily="34" charset="0"/>
              </a:rPr>
              <a:t>considerá-los </a:t>
            </a:r>
            <a:r>
              <a:rPr lang="pt-BR" sz="2000" dirty="0">
                <a:cs typeface="Arial" pitchFamily="34" charset="0"/>
              </a:rPr>
              <a:t>inferiores.</a:t>
            </a:r>
          </a:p>
          <a:p>
            <a:endParaRPr lang="pt-BR" sz="2000" dirty="0">
              <a:cs typeface="Arial" pitchFamily="34" charset="0"/>
            </a:endParaRPr>
          </a:p>
          <a:p>
            <a:r>
              <a:rPr lang="pt-BR" sz="2000" dirty="0">
                <a:cs typeface="Arial" pitchFamily="34" charset="0"/>
              </a:rPr>
              <a:t>A </a:t>
            </a:r>
            <a:r>
              <a:rPr lang="pt-BR" sz="2000" dirty="0" smtClean="0">
                <a:cs typeface="Arial" pitchFamily="34" charset="0"/>
              </a:rPr>
              <a:t>Igreja ao </a:t>
            </a:r>
            <a:r>
              <a:rPr lang="pt-BR" sz="2000" dirty="0">
                <a:cs typeface="Arial" pitchFamily="34" charset="0"/>
              </a:rPr>
              <a:t>longo da história, </a:t>
            </a:r>
            <a:r>
              <a:rPr lang="pt-BR" sz="2000" dirty="0" smtClean="0">
                <a:cs typeface="Arial" pitchFamily="34" charset="0"/>
              </a:rPr>
              <a:t>aderiu-se </a:t>
            </a:r>
            <a:r>
              <a:rPr lang="pt-BR" sz="2000" dirty="0">
                <a:cs typeface="Arial" pitchFamily="34" charset="0"/>
              </a:rPr>
              <a:t>contrária à eutanásia, pois a antecipação da morte está em desacordo com as leis de Deus, a lei </a:t>
            </a:r>
            <a:r>
              <a:rPr lang="pt-BR" sz="2000" dirty="0" smtClean="0">
                <a:cs typeface="Arial" pitchFamily="34" charset="0"/>
              </a:rPr>
              <a:t>natural.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02582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Proposta negada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 No </a:t>
            </a:r>
            <a:r>
              <a:rPr lang="pt-BR" sz="2400" dirty="0"/>
              <a:t>Brasil, em 1996, foi proposto um projeto de lei no Senado Federal (projeto de lei 125/96), instituindo a possibilidade de realização de procedimentos de eutanásia no Brasil. Tal projeto como é </a:t>
            </a:r>
            <a:r>
              <a:rPr lang="pt-BR" sz="2400" dirty="0" smtClean="0"/>
              <a:t>cediço, </a:t>
            </a:r>
            <a:r>
              <a:rPr lang="pt-BR" sz="2400" dirty="0"/>
              <a:t>não </a:t>
            </a:r>
            <a:r>
              <a:rPr lang="pt-BR" sz="2400" dirty="0" smtClean="0"/>
              <a:t>prosperou.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38666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17502" y="1227375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1800" dirty="0" smtClean="0">
                <a:latin typeface="Arial" pitchFamily="34" charset="0"/>
                <a:cs typeface="Arial" pitchFamily="34" charset="0"/>
              </a:rPr>
            </a:br>
            <a:r>
              <a:rPr lang="pt-BR" sz="1800" dirty="0">
                <a:latin typeface="Arial" pitchFamily="34" charset="0"/>
                <a:cs typeface="Arial" pitchFamily="34" charset="0"/>
              </a:rPr>
              <a:t/>
            </a:r>
            <a:br>
              <a:rPr lang="pt-BR" sz="1800" dirty="0">
                <a:latin typeface="Arial" pitchFamily="34" charset="0"/>
                <a:cs typeface="Arial" pitchFamily="34" charset="0"/>
              </a:rPr>
            </a:br>
            <a:r>
              <a:rPr lang="pt-BR" sz="1800" dirty="0" smtClean="0">
                <a:latin typeface="Arial" pitchFamily="34" charset="0"/>
                <a:cs typeface="Arial" pitchFamily="34" charset="0"/>
              </a:rPr>
              <a:t>As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pessoas que defendem a eutanásia utilizam os seguintes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argumentos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000" dirty="0">
                <a:cs typeface="Arial" pitchFamily="34" charset="0"/>
              </a:rPr>
              <a:t>Há quadros clínicos que são irreversíveis, onde prolongar o sofrimento do paciente não lhe trará nenhum bem, apenas se prolongará o seu </a:t>
            </a:r>
            <a:r>
              <a:rPr lang="pt-BR" sz="2000" dirty="0" smtClean="0">
                <a:cs typeface="Arial" pitchFamily="34" charset="0"/>
              </a:rPr>
              <a:t>sofrimento;</a:t>
            </a:r>
            <a:endParaRPr lang="pt-BR" sz="2000" dirty="0">
              <a:cs typeface="Arial" pitchFamily="34" charset="0"/>
            </a:endParaRPr>
          </a:p>
          <a:p>
            <a:pPr marL="342900" indent="-342900" algn="just"/>
            <a:r>
              <a:rPr lang="pt-BR" sz="2000" dirty="0" smtClean="0">
                <a:cs typeface="Arial" pitchFamily="34" charset="0"/>
              </a:rPr>
              <a:t>Se </a:t>
            </a:r>
            <a:r>
              <a:rPr lang="pt-BR" sz="2000" dirty="0">
                <a:cs typeface="Arial" pitchFamily="34" charset="0"/>
              </a:rPr>
              <a:t>a situação é irreversível, não há porque lutar contra </a:t>
            </a:r>
            <a:r>
              <a:rPr lang="pt-BR" sz="2000" dirty="0" smtClean="0">
                <a:cs typeface="Arial" pitchFamily="34" charset="0"/>
              </a:rPr>
              <a:t>o</a:t>
            </a:r>
          </a:p>
          <a:p>
            <a:pPr indent="0" algn="just">
              <a:buNone/>
            </a:pPr>
            <a:r>
              <a:rPr lang="pt-BR" sz="2000" dirty="0" smtClean="0">
                <a:cs typeface="Arial" pitchFamily="34" charset="0"/>
              </a:rPr>
              <a:t>que </a:t>
            </a:r>
            <a:r>
              <a:rPr lang="pt-BR" sz="2000" dirty="0">
                <a:cs typeface="Arial" pitchFamily="34" charset="0"/>
              </a:rPr>
              <a:t>as próprias forças da ciência revelam-se imponentes;</a:t>
            </a:r>
          </a:p>
          <a:p>
            <a:pPr marL="342900" indent="-342900" algn="just"/>
            <a:r>
              <a:rPr lang="pt-BR" sz="2000" dirty="0" smtClean="0">
                <a:cs typeface="Arial" pitchFamily="34" charset="0"/>
              </a:rPr>
              <a:t>O </a:t>
            </a:r>
            <a:r>
              <a:rPr lang="pt-BR" sz="2000" dirty="0">
                <a:cs typeface="Arial" pitchFamily="34" charset="0"/>
              </a:rPr>
              <a:t>interessado tem direito à morte </a:t>
            </a:r>
            <a:r>
              <a:rPr lang="pt-BR" sz="2000" dirty="0" smtClean="0">
                <a:cs typeface="Arial" pitchFamily="34" charset="0"/>
              </a:rPr>
              <a:t>condigna.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42311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1600" dirty="0">
                <a:latin typeface="Arial" pitchFamily="34" charset="0"/>
                <a:cs typeface="Arial" pitchFamily="34" charset="0"/>
              </a:rPr>
              <a:t>As pessoas que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são contra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a eutanásia utilizam os seguintes argumentos</a:t>
            </a:r>
            <a:endParaRPr lang="pt-BR" sz="1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1600" y="2348880"/>
            <a:ext cx="6400800" cy="3137521"/>
          </a:xfrm>
        </p:spPr>
        <p:txBody>
          <a:bodyPr>
            <a:normAutofit fontScale="55000" lnSpcReduction="20000"/>
          </a:bodyPr>
          <a:lstStyle/>
          <a:p>
            <a:pPr marL="285750" indent="-285750"/>
            <a:r>
              <a:rPr lang="pt-BR" sz="2300" dirty="0">
                <a:latin typeface="Arial" pitchFamily="34" charset="0"/>
                <a:cs typeface="Arial" pitchFamily="34" charset="0"/>
              </a:rPr>
              <a:t>A</a:t>
            </a:r>
            <a:r>
              <a:rPr lang="pt-BR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300" dirty="0">
                <a:latin typeface="Arial" pitchFamily="34" charset="0"/>
                <a:cs typeface="Arial" pitchFamily="34" charset="0"/>
              </a:rPr>
              <a:t>santidade da vida humana, sob os aspectos religiosos e da convivência </a:t>
            </a:r>
            <a:r>
              <a:rPr lang="pt-BR" sz="2300" dirty="0" smtClean="0">
                <a:latin typeface="Arial" pitchFamily="34" charset="0"/>
                <a:cs typeface="Arial" pitchFamily="34" charset="0"/>
              </a:rPr>
              <a:t>social</a:t>
            </a:r>
          </a:p>
          <a:p>
            <a:endParaRPr lang="pt-BR" sz="2300" dirty="0" smtClean="0">
              <a:latin typeface="Arial" pitchFamily="34" charset="0"/>
              <a:cs typeface="Arial" pitchFamily="34" charset="0"/>
            </a:endParaRPr>
          </a:p>
          <a:p>
            <a:pPr marL="395478" indent="-285750" algn="just"/>
            <a:r>
              <a:rPr lang="pt-BR" sz="2300" dirty="0">
                <a:latin typeface="Arial" pitchFamily="34" charset="0"/>
                <a:cs typeface="Arial" pitchFamily="34" charset="0"/>
              </a:rPr>
              <a:t>P</a:t>
            </a:r>
            <a:r>
              <a:rPr lang="pt-BR" sz="2300" dirty="0" smtClean="0">
                <a:latin typeface="Arial" pitchFamily="34" charset="0"/>
                <a:cs typeface="Arial" pitchFamily="34" charset="0"/>
              </a:rPr>
              <a:t>oderia </a:t>
            </a:r>
            <a:r>
              <a:rPr lang="pt-BR" sz="2300" dirty="0">
                <a:latin typeface="Arial" pitchFamily="34" charset="0"/>
                <a:cs typeface="Arial" pitchFamily="34" charset="0"/>
              </a:rPr>
              <a:t>haver abuso de médicos e familiares, por interesses escusos;</a:t>
            </a:r>
          </a:p>
          <a:p>
            <a:pPr marL="109728" indent="0" algn="just">
              <a:buNone/>
            </a:pPr>
            <a:endParaRPr lang="pt-BR" sz="2300" dirty="0">
              <a:latin typeface="Arial" pitchFamily="34" charset="0"/>
              <a:cs typeface="Arial" pitchFamily="34" charset="0"/>
            </a:endParaRPr>
          </a:p>
          <a:p>
            <a:pPr marL="395478" indent="-285750" algn="just"/>
            <a:r>
              <a:rPr lang="pt-BR" sz="2300" dirty="0">
                <a:latin typeface="Arial" pitchFamily="34" charset="0"/>
                <a:cs typeface="Arial" pitchFamily="34" charset="0"/>
              </a:rPr>
              <a:t>P</a:t>
            </a:r>
            <a:r>
              <a:rPr lang="pt-BR" sz="2300" dirty="0" smtClean="0">
                <a:latin typeface="Arial" pitchFamily="34" charset="0"/>
                <a:cs typeface="Arial" pitchFamily="34" charset="0"/>
              </a:rPr>
              <a:t>ode </a:t>
            </a:r>
            <a:r>
              <a:rPr lang="pt-BR" sz="2300" dirty="0">
                <a:latin typeface="Arial" pitchFamily="34" charset="0"/>
                <a:cs typeface="Arial" pitchFamily="34" charset="0"/>
              </a:rPr>
              <a:t>ter havido erro no diagnóstico;</a:t>
            </a:r>
          </a:p>
          <a:p>
            <a:pPr marL="109728" indent="0" algn="just">
              <a:buNone/>
            </a:pPr>
            <a:endParaRPr lang="pt-BR" sz="2300" dirty="0">
              <a:latin typeface="Arial" pitchFamily="34" charset="0"/>
              <a:cs typeface="Arial" pitchFamily="34" charset="0"/>
            </a:endParaRPr>
          </a:p>
          <a:p>
            <a:pPr marL="395478" indent="-285750" algn="just"/>
            <a:r>
              <a:rPr lang="pt-BR" sz="2300" dirty="0">
                <a:latin typeface="Arial" pitchFamily="34" charset="0"/>
                <a:cs typeface="Arial" pitchFamily="34" charset="0"/>
              </a:rPr>
              <a:t>P</a:t>
            </a:r>
            <a:r>
              <a:rPr lang="pt-BR" sz="2300" dirty="0" smtClean="0">
                <a:latin typeface="Arial" pitchFamily="34" charset="0"/>
                <a:cs typeface="Arial" pitchFamily="34" charset="0"/>
              </a:rPr>
              <a:t>ossibilidade </a:t>
            </a:r>
            <a:r>
              <a:rPr lang="pt-BR" sz="2300" dirty="0">
                <a:latin typeface="Arial" pitchFamily="34" charset="0"/>
                <a:cs typeface="Arial" pitchFamily="34" charset="0"/>
              </a:rPr>
              <a:t>de surgimento de novos medicamentos para combater o mal;</a:t>
            </a:r>
          </a:p>
          <a:p>
            <a:pPr marL="109728" indent="0" algn="just">
              <a:buNone/>
            </a:pPr>
            <a:endParaRPr lang="pt-BR" sz="2300" dirty="0">
              <a:latin typeface="Arial" pitchFamily="34" charset="0"/>
              <a:cs typeface="Arial" pitchFamily="34" charset="0"/>
            </a:endParaRPr>
          </a:p>
          <a:p>
            <a:pPr marL="395478" indent="-285750" algn="just"/>
            <a:r>
              <a:rPr lang="pt-BR" sz="2300" dirty="0">
                <a:latin typeface="Arial" pitchFamily="34" charset="0"/>
                <a:cs typeface="Arial" pitchFamily="34" charset="0"/>
              </a:rPr>
              <a:t>P</a:t>
            </a:r>
            <a:r>
              <a:rPr lang="pt-BR" sz="2300" dirty="0" smtClean="0">
                <a:latin typeface="Arial" pitchFamily="34" charset="0"/>
                <a:cs typeface="Arial" pitchFamily="34" charset="0"/>
              </a:rPr>
              <a:t>ossibilidade </a:t>
            </a:r>
            <a:r>
              <a:rPr lang="pt-BR" sz="2300" dirty="0">
                <a:latin typeface="Arial" pitchFamily="34" charset="0"/>
                <a:cs typeface="Arial" pitchFamily="34" charset="0"/>
              </a:rPr>
              <a:t>de reações orgânicas do paciente (tidas como milagres) que restabeleçam o enfermo</a:t>
            </a:r>
            <a:r>
              <a:rPr lang="pt-BR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688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stura">
  <a:themeElements>
    <a:clrScheme name="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Traje Formal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1650</TotalTime>
  <Words>709</Words>
  <Application>Microsoft Office PowerPoint</Application>
  <PresentationFormat>Apresentação na tela (4:3)</PresentationFormat>
  <Paragraphs>92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2" baseType="lpstr">
      <vt:lpstr>Arial</vt:lpstr>
      <vt:lpstr>Garamond</vt:lpstr>
      <vt:lpstr>Wingdings</vt:lpstr>
      <vt:lpstr>Costura</vt:lpstr>
      <vt:lpstr>EUTANÁSIA</vt:lpstr>
      <vt:lpstr>Definição</vt:lpstr>
      <vt:lpstr>etimologia</vt:lpstr>
      <vt:lpstr>Código penal</vt:lpstr>
      <vt:lpstr>distinções</vt:lpstr>
      <vt:lpstr>Cultura e religião</vt:lpstr>
      <vt:lpstr>Proposta negada</vt:lpstr>
      <vt:lpstr>  As pessoas que defendem a eutanásia utilizam os seguintes argumentos</vt:lpstr>
      <vt:lpstr>As pessoas que são contra a eutanásia utilizam os seguintes argumentos</vt:lpstr>
      <vt:lpstr>Apresentação do PowerPoint</vt:lpstr>
      <vt:lpstr>CATOLICISMO</vt:lpstr>
      <vt:lpstr>Eutanásia x suicídio assistido</vt:lpstr>
      <vt:lpstr>Caso virgínia</vt:lpstr>
      <vt:lpstr>Apresentação do PowerPoint</vt:lpstr>
      <vt:lpstr>Caso mynard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EUTANÁSIA NO CÓDIGO PENAL</dc:title>
  <dc:creator>Gabriela Faccini</dc:creator>
  <cp:lastModifiedBy>MILTON MARCHIOLI</cp:lastModifiedBy>
  <cp:revision>39</cp:revision>
  <dcterms:created xsi:type="dcterms:W3CDTF">2015-12-08T14:27:49Z</dcterms:created>
  <dcterms:modified xsi:type="dcterms:W3CDTF">2016-03-03T01:11:12Z</dcterms:modified>
</cp:coreProperties>
</file>