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8"/>
  </p:notesMasterIdLst>
  <p:sldIdLst>
    <p:sldId id="256" r:id="rId2"/>
    <p:sldId id="260" r:id="rId3"/>
    <p:sldId id="257" r:id="rId4"/>
    <p:sldId id="258" r:id="rId5"/>
    <p:sldId id="259" r:id="rId6"/>
    <p:sldId id="261" r:id="rId7"/>
    <p:sldId id="268" r:id="rId8"/>
    <p:sldId id="269" r:id="rId9"/>
    <p:sldId id="270" r:id="rId10"/>
    <p:sldId id="263" r:id="rId11"/>
    <p:sldId id="266" r:id="rId12"/>
    <p:sldId id="272" r:id="rId13"/>
    <p:sldId id="264" r:id="rId14"/>
    <p:sldId id="265" r:id="rId15"/>
    <p:sldId id="267" r:id="rId16"/>
    <p:sldId id="271" r:id="rId17"/>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6" d="100"/>
          <a:sy n="106" d="100"/>
        </p:scale>
        <p:origin x="6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4F8FE2-A696-4597-A2F8-6A116BACADF9}" type="datetimeFigureOut">
              <a:rPr lang="pt-BR" smtClean="0"/>
              <a:t>02/03/2016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13B3B-D687-4117-8AD6-46BDF862BB11}" type="slidenum">
              <a:rPr lang="pt-BR" smtClean="0"/>
              <a:t>‹nº›</a:t>
            </a:fld>
            <a:endParaRPr lang="pt-BR"/>
          </a:p>
        </p:txBody>
      </p:sp>
    </p:spTree>
    <p:extLst>
      <p:ext uri="{BB962C8B-B14F-4D97-AF65-F5344CB8AC3E}">
        <p14:creationId xmlns:p14="http://schemas.microsoft.com/office/powerpoint/2010/main" val="1450505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Minhas</a:t>
            </a:r>
            <a:r>
              <a:rPr lang="pt-BR" baseline="0" dirty="0" smtClean="0"/>
              <a:t> palavras quanto a definição</a:t>
            </a:r>
            <a:endParaRPr lang="pt-BR" dirty="0"/>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3</a:t>
            </a:fld>
            <a:endParaRPr lang="pt-BR"/>
          </a:p>
        </p:txBody>
      </p:sp>
    </p:spTree>
    <p:extLst>
      <p:ext uri="{BB962C8B-B14F-4D97-AF65-F5344CB8AC3E}">
        <p14:creationId xmlns:p14="http://schemas.microsoft.com/office/powerpoint/2010/main" val="1218608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Dar exemplo do meu avô</a:t>
            </a:r>
            <a:endParaRPr lang="pt-BR" dirty="0"/>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4</a:t>
            </a:fld>
            <a:endParaRPr lang="pt-BR"/>
          </a:p>
        </p:txBody>
      </p:sp>
    </p:spTree>
    <p:extLst>
      <p:ext uri="{BB962C8B-B14F-4D97-AF65-F5344CB8AC3E}">
        <p14:creationId xmlns:p14="http://schemas.microsoft.com/office/powerpoint/2010/main" val="1303735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Falar</a:t>
            </a:r>
            <a:r>
              <a:rPr lang="pt-BR" baseline="0" dirty="0" smtClean="0"/>
              <a:t> do dever com o médico com a família </a:t>
            </a:r>
            <a:r>
              <a:rPr lang="pt-BR" baseline="0" smtClean="0"/>
              <a:t>do paciente</a:t>
            </a:r>
            <a:endParaRPr lang="pt-BR"/>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6</a:t>
            </a:fld>
            <a:endParaRPr lang="pt-BR"/>
          </a:p>
        </p:txBody>
      </p:sp>
    </p:spTree>
    <p:extLst>
      <p:ext uri="{BB962C8B-B14F-4D97-AF65-F5344CB8AC3E}">
        <p14:creationId xmlns:p14="http://schemas.microsoft.com/office/powerpoint/2010/main" val="1118280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Citar exemplos de</a:t>
            </a:r>
            <a:r>
              <a:rPr lang="pt-BR" baseline="0" dirty="0" smtClean="0"/>
              <a:t> quimioterapia e radioterapia</a:t>
            </a:r>
            <a:endParaRPr lang="pt-BR" dirty="0"/>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7</a:t>
            </a:fld>
            <a:endParaRPr lang="pt-BR"/>
          </a:p>
        </p:txBody>
      </p:sp>
    </p:spTree>
    <p:extLst>
      <p:ext uri="{BB962C8B-B14F-4D97-AF65-F5344CB8AC3E}">
        <p14:creationId xmlns:p14="http://schemas.microsoft.com/office/powerpoint/2010/main" val="572803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err="1" smtClean="0"/>
              <a:t>Saude</a:t>
            </a:r>
            <a:r>
              <a:rPr lang="pt-BR" dirty="0" smtClean="0"/>
              <a:t>?</a:t>
            </a:r>
            <a:endParaRPr lang="pt-BR" dirty="0"/>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8</a:t>
            </a:fld>
            <a:endParaRPr lang="pt-BR"/>
          </a:p>
        </p:txBody>
      </p:sp>
    </p:spTree>
    <p:extLst>
      <p:ext uri="{BB962C8B-B14F-4D97-AF65-F5344CB8AC3E}">
        <p14:creationId xmlns:p14="http://schemas.microsoft.com/office/powerpoint/2010/main" val="3328589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smtClean="0"/>
              <a:t>Falar sobre cuidados paliativos – não se preocupa com os dias que o paciente tem de vida, e sim trazer</a:t>
            </a:r>
            <a:r>
              <a:rPr lang="pt-BR" baseline="0" dirty="0" smtClean="0"/>
              <a:t> a vida pra esses dias </a:t>
            </a:r>
            <a:r>
              <a:rPr lang="pt-BR" baseline="0" smtClean="0"/>
              <a:t>que restam</a:t>
            </a:r>
            <a:endParaRPr lang="pt-BR" dirty="0"/>
          </a:p>
        </p:txBody>
      </p:sp>
      <p:sp>
        <p:nvSpPr>
          <p:cNvPr id="4" name="Espaço Reservado para Número de Slide 3"/>
          <p:cNvSpPr>
            <a:spLocks noGrp="1"/>
          </p:cNvSpPr>
          <p:nvPr>
            <p:ph type="sldNum" sz="quarter" idx="10"/>
          </p:nvPr>
        </p:nvSpPr>
        <p:spPr/>
        <p:txBody>
          <a:bodyPr/>
          <a:lstStyle/>
          <a:p>
            <a:fld id="{B8613B3B-D687-4117-8AD6-46BDF862BB11}" type="slidenum">
              <a:rPr lang="pt-BR" smtClean="0"/>
              <a:t>10</a:t>
            </a:fld>
            <a:endParaRPr lang="pt-BR"/>
          </a:p>
        </p:txBody>
      </p:sp>
    </p:spTree>
    <p:extLst>
      <p:ext uri="{BB962C8B-B14F-4D97-AF65-F5344CB8AC3E}">
        <p14:creationId xmlns:p14="http://schemas.microsoft.com/office/powerpoint/2010/main" val="289883218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EC42737A-CFBE-4C02-8841-49D1C8CDF008}" type="datetimeFigureOut">
              <a:rPr lang="pt-BR" smtClean="0"/>
              <a:t>02/03/2016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40DF9EA-C370-4DB6-B72F-5538DDE9B9B4}" type="slidenum">
              <a:rPr lang="pt-BR" smtClean="0"/>
              <a:t>‹nº›</a:t>
            </a:fld>
            <a:endParaRPr lang="pt-BR"/>
          </a:p>
        </p:txBody>
      </p:sp>
    </p:spTree>
    <p:extLst>
      <p:ext uri="{BB962C8B-B14F-4D97-AF65-F5344CB8AC3E}">
        <p14:creationId xmlns:p14="http://schemas.microsoft.com/office/powerpoint/2010/main" val="350176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EC42737A-CFBE-4C02-8841-49D1C8CDF008}" type="datetimeFigureOut">
              <a:rPr lang="pt-BR" smtClean="0"/>
              <a:t>02/03/2016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853474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EC42737A-CFBE-4C02-8841-49D1C8CDF008}" type="datetimeFigureOut">
              <a:rPr lang="pt-BR" smtClean="0"/>
              <a:t>02/03/2016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140545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EC42737A-CFBE-4C02-8841-49D1C8CDF008}" type="datetimeFigureOut">
              <a:rPr lang="pt-BR" smtClean="0"/>
              <a:t>02/03/2016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352859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pt-BR" smtClean="0"/>
              <a:t>Clique para editar o título mestre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a:xfrm>
            <a:off x="8593667" y="6272784"/>
            <a:ext cx="2644309" cy="365125"/>
          </a:xfrm>
        </p:spPr>
        <p:txBody>
          <a:bodyPr/>
          <a:lstStyle/>
          <a:p>
            <a:fld id="{EC42737A-CFBE-4C02-8841-49D1C8CDF008}" type="datetimeFigureOut">
              <a:rPr lang="pt-BR" smtClean="0"/>
              <a:t>02/03/2016</a:t>
            </a:fld>
            <a:endParaRPr lang="pt-BR"/>
          </a:p>
        </p:txBody>
      </p:sp>
      <p:sp>
        <p:nvSpPr>
          <p:cNvPr id="5" name="Footer Placeholder 4"/>
          <p:cNvSpPr>
            <a:spLocks noGrp="1"/>
          </p:cNvSpPr>
          <p:nvPr>
            <p:ph type="ftr" sz="quarter" idx="11"/>
          </p:nvPr>
        </p:nvSpPr>
        <p:spPr>
          <a:xfrm>
            <a:off x="2182708" y="6272784"/>
            <a:ext cx="6327648" cy="365125"/>
          </a:xfrm>
        </p:spPr>
        <p:txBody>
          <a:bodyPr/>
          <a:lstStyle/>
          <a:p>
            <a:endParaRPr lang="pt-B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40DF9EA-C370-4DB6-B72F-5538DDE9B9B4}" type="slidenum">
              <a:rPr lang="pt-BR" smtClean="0"/>
              <a:t>‹nº›</a:t>
            </a:fld>
            <a:endParaRPr lang="pt-BR"/>
          </a:p>
        </p:txBody>
      </p:sp>
    </p:spTree>
    <p:extLst>
      <p:ext uri="{BB962C8B-B14F-4D97-AF65-F5344CB8AC3E}">
        <p14:creationId xmlns:p14="http://schemas.microsoft.com/office/powerpoint/2010/main" val="4247060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EC42737A-CFBE-4C02-8841-49D1C8CDF008}" type="datetimeFigureOut">
              <a:rPr lang="pt-BR" smtClean="0"/>
              <a:t>02/03/2016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3705296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EC42737A-CFBE-4C02-8841-49D1C8CDF008}" type="datetimeFigureOut">
              <a:rPr lang="pt-BR" smtClean="0"/>
              <a:t>02/03/2016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1468736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EC42737A-CFBE-4C02-8841-49D1C8CDF008}" type="datetimeFigureOut">
              <a:rPr lang="pt-BR" smtClean="0"/>
              <a:t>02/03/2016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94964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42737A-CFBE-4C02-8841-49D1C8CDF008}" type="datetimeFigureOut">
              <a:rPr lang="pt-BR" smtClean="0"/>
              <a:t>02/03/2016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28354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EC42737A-CFBE-4C02-8841-49D1C8CDF008}" type="datetimeFigureOut">
              <a:rPr lang="pt-BR" smtClean="0"/>
              <a:t>02/03/2016</a:t>
            </a:fld>
            <a:endParaRPr lang="pt-BR"/>
          </a:p>
        </p:txBody>
      </p:sp>
      <p:sp>
        <p:nvSpPr>
          <p:cNvPr id="6" name="Footer Placeholder 5"/>
          <p:cNvSpPr>
            <a:spLocks noGrp="1"/>
          </p:cNvSpPr>
          <p:nvPr>
            <p:ph type="ftr" sz="quarter" idx="11"/>
          </p:nvPr>
        </p:nvSpPr>
        <p:spPr/>
        <p:txBody>
          <a:bodyPr/>
          <a:lstStyle/>
          <a:p>
            <a:endParaRPr lang="pt-B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734910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EC42737A-CFBE-4C02-8841-49D1C8CDF008}" type="datetimeFigureOut">
              <a:rPr lang="pt-BR" smtClean="0"/>
              <a:t>02/03/2016</a:t>
            </a:fld>
            <a:endParaRPr lang="pt-B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40DF9EA-C370-4DB6-B72F-5538DDE9B9B4}" type="slidenum">
              <a:rPr lang="pt-BR" smtClean="0"/>
              <a:t>‹nº›</a:t>
            </a:fld>
            <a:endParaRPr lang="pt-BR"/>
          </a:p>
        </p:txBody>
      </p:sp>
    </p:spTree>
    <p:extLst>
      <p:ext uri="{BB962C8B-B14F-4D97-AF65-F5344CB8AC3E}">
        <p14:creationId xmlns:p14="http://schemas.microsoft.com/office/powerpoint/2010/main" val="128575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C42737A-CFBE-4C02-8841-49D1C8CDF008}" type="datetimeFigureOut">
              <a:rPr lang="pt-BR" smtClean="0"/>
              <a:t>02/03/2016</a:t>
            </a:fld>
            <a:endParaRPr lang="pt-B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pt-B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40DF9EA-C370-4DB6-B72F-5538DDE9B9B4}" type="slidenum">
              <a:rPr lang="pt-BR" smtClean="0"/>
              <a:t>‹nº›</a:t>
            </a:fld>
            <a:endParaRPr lang="pt-BR"/>
          </a:p>
        </p:txBody>
      </p:sp>
    </p:spTree>
    <p:extLst>
      <p:ext uri="{BB962C8B-B14F-4D97-AF65-F5344CB8AC3E}">
        <p14:creationId xmlns:p14="http://schemas.microsoft.com/office/powerpoint/2010/main" val="9930627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err="1" smtClean="0"/>
              <a:t>ortotanásia</a:t>
            </a:r>
            <a:endParaRPr lang="pt-BR" dirty="0"/>
          </a:p>
        </p:txBody>
      </p:sp>
      <p:sp>
        <p:nvSpPr>
          <p:cNvPr id="3" name="Subtítulo 2"/>
          <p:cNvSpPr>
            <a:spLocks noGrp="1"/>
          </p:cNvSpPr>
          <p:nvPr>
            <p:ph type="subTitle" idx="1"/>
          </p:nvPr>
        </p:nvSpPr>
        <p:spPr>
          <a:xfrm>
            <a:off x="1051560" y="4584879"/>
            <a:ext cx="7891272" cy="1887639"/>
          </a:xfrm>
        </p:spPr>
        <p:txBody>
          <a:bodyPr>
            <a:noAutofit/>
          </a:bodyPr>
          <a:lstStyle/>
          <a:p>
            <a:r>
              <a:rPr lang="pt-BR" sz="2400" dirty="0" smtClean="0"/>
              <a:t>Discente: Viviane Lopes Garcia</a:t>
            </a:r>
          </a:p>
          <a:p>
            <a:r>
              <a:rPr lang="pt-BR" sz="2400" dirty="0" smtClean="0"/>
              <a:t>Docente</a:t>
            </a:r>
            <a:r>
              <a:rPr lang="pt-BR" sz="2400" dirty="0"/>
              <a:t>: </a:t>
            </a:r>
            <a:r>
              <a:rPr lang="pt-BR" sz="2400" dirty="0" smtClean="0"/>
              <a:t>Prof. Dr. Milton Marchioli</a:t>
            </a:r>
          </a:p>
          <a:p>
            <a:r>
              <a:rPr lang="pt-BR" sz="2400" dirty="0" smtClean="0"/>
              <a:t>Unesp </a:t>
            </a:r>
            <a:r>
              <a:rPr lang="pt-BR" sz="2400" dirty="0" smtClean="0"/>
              <a:t>Marília</a:t>
            </a:r>
          </a:p>
          <a:p>
            <a:r>
              <a:rPr lang="pt-BR" sz="2400" dirty="0" smtClean="0"/>
              <a:t>2015</a:t>
            </a:r>
            <a:endParaRPr lang="pt-BR" sz="2400" dirty="0" smtClean="0"/>
          </a:p>
        </p:txBody>
      </p:sp>
    </p:spTree>
    <p:extLst>
      <p:ext uri="{BB962C8B-B14F-4D97-AF65-F5344CB8AC3E}">
        <p14:creationId xmlns:p14="http://schemas.microsoft.com/office/powerpoint/2010/main" val="2971486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Ortotanásia</a:t>
            </a:r>
            <a:r>
              <a:rPr lang="pt-BR" dirty="0" smtClean="0"/>
              <a:t> </a:t>
            </a:r>
            <a:r>
              <a:rPr lang="pt-BR" dirty="0" smtClean="0"/>
              <a:t>X igreja</a:t>
            </a:r>
            <a:endParaRPr lang="pt-BR" dirty="0"/>
          </a:p>
        </p:txBody>
      </p:sp>
      <p:sp>
        <p:nvSpPr>
          <p:cNvPr id="3" name="Espaço Reservado para Conteúdo 2"/>
          <p:cNvSpPr>
            <a:spLocks noGrp="1"/>
          </p:cNvSpPr>
          <p:nvPr>
            <p:ph idx="1"/>
          </p:nvPr>
        </p:nvSpPr>
        <p:spPr>
          <a:xfrm>
            <a:off x="1069848" y="2494895"/>
            <a:ext cx="10058400" cy="4050792"/>
          </a:xfrm>
        </p:spPr>
        <p:txBody>
          <a:bodyPr>
            <a:normAutofit/>
          </a:bodyPr>
          <a:lstStyle/>
          <a:p>
            <a:pPr algn="just"/>
            <a:r>
              <a:rPr lang="pt-BR" sz="2400" dirty="0"/>
              <a:t>O papa Bento XVI, por ocasião do Dia Mundial do Enfermo de 2007, disse que “é necessário promover políticas que criem condições em que os seres humanos possam suportar as doenças incuráveis e enfrentar a morte com dignidade”. </a:t>
            </a:r>
            <a:endParaRPr lang="pt-BR" sz="2400" dirty="0" smtClean="0"/>
          </a:p>
          <a:p>
            <a:pPr algn="just"/>
            <a:r>
              <a:rPr lang="pt-BR" sz="2400" dirty="0" smtClean="0"/>
              <a:t>Neste </a:t>
            </a:r>
            <a:r>
              <a:rPr lang="pt-BR" sz="2400" dirty="0"/>
              <a:t>sentido, o papa enfatiza que é necessário criar centros de cuidados paliativos que proporcionem assistência integral, garantindo aos enfermos ajuda humana e acompanhamento espiritual. </a:t>
            </a:r>
          </a:p>
        </p:txBody>
      </p:sp>
    </p:spTree>
    <p:extLst>
      <p:ext uri="{BB962C8B-B14F-4D97-AF65-F5344CB8AC3E}">
        <p14:creationId xmlns:p14="http://schemas.microsoft.com/office/powerpoint/2010/main" val="3802810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Opinião religiosa </a:t>
            </a:r>
            <a:r>
              <a:rPr lang="pt-BR" dirty="0" smtClean="0"/>
              <a:t>                             a </a:t>
            </a:r>
            <a:r>
              <a:rPr lang="pt-BR" dirty="0" smtClean="0"/>
              <a:t>respeito da </a:t>
            </a:r>
            <a:r>
              <a:rPr lang="pt-BR" dirty="0" err="1" smtClean="0"/>
              <a:t>ortotanÁsia</a:t>
            </a:r>
            <a:endParaRPr lang="pt-BR" dirty="0"/>
          </a:p>
        </p:txBody>
      </p:sp>
      <p:sp>
        <p:nvSpPr>
          <p:cNvPr id="3" name="Espaço Reservado para Conteúdo 2"/>
          <p:cNvSpPr>
            <a:spLocks noGrp="1"/>
          </p:cNvSpPr>
          <p:nvPr>
            <p:ph idx="1"/>
          </p:nvPr>
        </p:nvSpPr>
        <p:spPr/>
        <p:txBody>
          <a:bodyPr/>
          <a:lstStyle/>
          <a:p>
            <a:endParaRPr lang="pt-BR" dirty="0" smtClean="0"/>
          </a:p>
          <a:p>
            <a:endParaRPr lang="pt-BR" dirty="0"/>
          </a:p>
          <a:p>
            <a:r>
              <a:rPr lang="pt-BR" dirty="0" smtClean="0"/>
              <a:t>vídeo</a:t>
            </a:r>
            <a:endParaRPr lang="pt-BR" dirty="0"/>
          </a:p>
        </p:txBody>
      </p:sp>
      <p:sp>
        <p:nvSpPr>
          <p:cNvPr id="4" name="Retângulo 3"/>
          <p:cNvSpPr/>
          <p:nvPr/>
        </p:nvSpPr>
        <p:spPr>
          <a:xfrm>
            <a:off x="1069848" y="3437517"/>
            <a:ext cx="5606471" cy="369332"/>
          </a:xfrm>
          <a:prstGeom prst="rect">
            <a:avLst/>
          </a:prstGeom>
        </p:spPr>
        <p:txBody>
          <a:bodyPr wrap="none">
            <a:spAutoFit/>
          </a:bodyPr>
          <a:lstStyle/>
          <a:p>
            <a:r>
              <a:rPr lang="pt-BR" dirty="0"/>
              <a:t>https://www.youtube.com/watch?v=aCQodqNDfzU</a:t>
            </a:r>
          </a:p>
        </p:txBody>
      </p:sp>
    </p:spTree>
    <p:extLst>
      <p:ext uri="{BB962C8B-B14F-4D97-AF65-F5344CB8AC3E}">
        <p14:creationId xmlns:p14="http://schemas.microsoft.com/office/powerpoint/2010/main" val="1018380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depoimento de uma mulher </a:t>
            </a:r>
            <a:r>
              <a:rPr lang="pt-BR" dirty="0" smtClean="0"/>
              <a:t>                    em </a:t>
            </a:r>
            <a:r>
              <a:rPr lang="pt-BR" dirty="0" smtClean="0"/>
              <a:t>estado terminal</a:t>
            </a:r>
            <a:endParaRPr lang="pt-BR" dirty="0"/>
          </a:p>
        </p:txBody>
      </p:sp>
      <p:sp>
        <p:nvSpPr>
          <p:cNvPr id="3" name="Espaço Reservado para Conteúdo 2"/>
          <p:cNvSpPr>
            <a:spLocks noGrp="1"/>
          </p:cNvSpPr>
          <p:nvPr>
            <p:ph idx="1"/>
          </p:nvPr>
        </p:nvSpPr>
        <p:spPr/>
        <p:txBody>
          <a:bodyPr/>
          <a:lstStyle/>
          <a:p>
            <a:endParaRPr lang="pt-BR" dirty="0" smtClean="0"/>
          </a:p>
          <a:p>
            <a:endParaRPr lang="pt-BR" dirty="0"/>
          </a:p>
          <a:p>
            <a:r>
              <a:rPr lang="pt-BR" dirty="0" smtClean="0"/>
              <a:t>Vídeo</a:t>
            </a:r>
          </a:p>
          <a:p>
            <a:r>
              <a:rPr lang="pt-BR" dirty="0" smtClean="0"/>
              <a:t>https</a:t>
            </a:r>
            <a:r>
              <a:rPr lang="pt-BR" dirty="0"/>
              <a:t>://www.youtube.com/watch?v=B9uJHo0yq0E</a:t>
            </a:r>
          </a:p>
        </p:txBody>
      </p:sp>
    </p:spTree>
    <p:extLst>
      <p:ext uri="{BB962C8B-B14F-4D97-AF65-F5344CB8AC3E}">
        <p14:creationId xmlns:p14="http://schemas.microsoft.com/office/powerpoint/2010/main" val="288645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Motivos a favor da </a:t>
            </a:r>
            <a:r>
              <a:rPr lang="pt-BR" dirty="0" err="1" smtClean="0"/>
              <a:t>ortotanásia</a:t>
            </a:r>
            <a:endParaRPr lang="pt-BR" dirty="0"/>
          </a:p>
        </p:txBody>
      </p:sp>
      <p:sp>
        <p:nvSpPr>
          <p:cNvPr id="3" name="Espaço Reservado para Conteúdo 2"/>
          <p:cNvSpPr>
            <a:spLocks noGrp="1"/>
          </p:cNvSpPr>
          <p:nvPr>
            <p:ph idx="1"/>
          </p:nvPr>
        </p:nvSpPr>
        <p:spPr/>
        <p:txBody>
          <a:bodyPr/>
          <a:lstStyle/>
          <a:p>
            <a:r>
              <a:rPr lang="pt-BR" dirty="0" smtClean="0"/>
              <a:t>Privar o paciente de sofrimento em consequência da doença</a:t>
            </a:r>
            <a:endParaRPr lang="pt-BR" dirty="0"/>
          </a:p>
          <a:p>
            <a:r>
              <a:rPr lang="pt-BR" dirty="0" smtClean="0"/>
              <a:t>E</a:t>
            </a:r>
            <a:r>
              <a:rPr lang="pt-BR" dirty="0" smtClean="0"/>
              <a:t>conomia para a família</a:t>
            </a:r>
            <a:endParaRPr lang="pt-BR" dirty="0" smtClean="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0928" y="2931463"/>
            <a:ext cx="7128993" cy="3619416"/>
          </a:xfrm>
          <a:prstGeom prst="rect">
            <a:avLst/>
          </a:prstGeom>
        </p:spPr>
      </p:pic>
    </p:spTree>
    <p:extLst>
      <p:ext uri="{BB962C8B-B14F-4D97-AF65-F5344CB8AC3E}">
        <p14:creationId xmlns:p14="http://schemas.microsoft.com/office/powerpoint/2010/main" val="3255562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Motivos contra a </a:t>
            </a:r>
            <a:r>
              <a:rPr lang="pt-BR" dirty="0" err="1" smtClean="0"/>
              <a:t>ortotanásia</a:t>
            </a:r>
            <a:endParaRPr lang="pt-BR" dirty="0"/>
          </a:p>
        </p:txBody>
      </p:sp>
      <p:sp>
        <p:nvSpPr>
          <p:cNvPr id="3" name="Espaço Reservado para Conteúdo 2"/>
          <p:cNvSpPr>
            <a:spLocks noGrp="1"/>
          </p:cNvSpPr>
          <p:nvPr>
            <p:ph idx="1"/>
          </p:nvPr>
        </p:nvSpPr>
        <p:spPr/>
        <p:txBody>
          <a:bodyPr/>
          <a:lstStyle/>
          <a:p>
            <a:r>
              <a:rPr lang="pt-BR" dirty="0" smtClean="0"/>
              <a:t>Espera do milagre de cura</a:t>
            </a:r>
          </a:p>
          <a:p>
            <a:r>
              <a:rPr lang="pt-BR" dirty="0" smtClean="0"/>
              <a:t>Espera para despedida</a:t>
            </a:r>
          </a:p>
          <a:p>
            <a:r>
              <a:rPr lang="pt-BR" dirty="0" smtClean="0"/>
              <a:t>Medo de ser julgado (médico)</a:t>
            </a:r>
          </a:p>
          <a:p>
            <a:endParaRPr lang="pt-BR" dirty="0"/>
          </a:p>
        </p:txBody>
      </p:sp>
    </p:spTree>
    <p:extLst>
      <p:ext uri="{BB962C8B-B14F-4D97-AF65-F5344CB8AC3E}">
        <p14:creationId xmlns:p14="http://schemas.microsoft.com/office/powerpoint/2010/main" val="1614759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conclusão</a:t>
            </a:r>
            <a:endParaRPr lang="pt-BR" dirty="0"/>
          </a:p>
        </p:txBody>
      </p:sp>
      <p:sp>
        <p:nvSpPr>
          <p:cNvPr id="3" name="Espaço Reservado para Conteúdo 2"/>
          <p:cNvSpPr>
            <a:spLocks noGrp="1"/>
          </p:cNvSpPr>
          <p:nvPr>
            <p:ph idx="1"/>
          </p:nvPr>
        </p:nvSpPr>
        <p:spPr>
          <a:xfrm>
            <a:off x="580450" y="1979496"/>
            <a:ext cx="4120337" cy="4050792"/>
          </a:xfrm>
        </p:spPr>
        <p:txBody>
          <a:bodyPr/>
          <a:lstStyle/>
          <a:p>
            <a:pPr algn="just"/>
            <a:r>
              <a:rPr lang="pt-BR" dirty="0" smtClean="0"/>
              <a:t>A </a:t>
            </a:r>
            <a:r>
              <a:rPr lang="pt-BR" dirty="0" err="1" smtClean="0"/>
              <a:t>ortotanásia</a:t>
            </a:r>
            <a:r>
              <a:rPr lang="pt-BR" dirty="0" smtClean="0"/>
              <a:t> </a:t>
            </a:r>
            <a:r>
              <a:rPr lang="pt-BR" dirty="0" smtClean="0"/>
              <a:t>é bem vista por diferentes  olhares, sendo ele religioso e ou </a:t>
            </a:r>
            <a:r>
              <a:rPr lang="pt-BR" dirty="0" err="1" smtClean="0"/>
              <a:t>bioético</a:t>
            </a:r>
            <a:r>
              <a:rPr lang="pt-BR" dirty="0" smtClean="0"/>
              <a:t>, cujo benefício visa aliviar o sofrimento do paciente e familiares em decorrência de uma doença com um quadro irreversível.</a:t>
            </a:r>
          </a:p>
          <a:p>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32607" y="1219874"/>
            <a:ext cx="7034756" cy="4686906"/>
          </a:xfrm>
          <a:prstGeom prst="rect">
            <a:avLst/>
          </a:prstGeom>
        </p:spPr>
      </p:pic>
    </p:spTree>
    <p:extLst>
      <p:ext uri="{BB962C8B-B14F-4D97-AF65-F5344CB8AC3E}">
        <p14:creationId xmlns:p14="http://schemas.microsoft.com/office/powerpoint/2010/main" val="2634673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pt-BR" sz="13800" dirty="0" smtClean="0"/>
              <a:t>Obrigada!</a:t>
            </a:r>
            <a:endParaRPr lang="pt-BR" sz="13800" dirty="0"/>
          </a:p>
        </p:txBody>
      </p:sp>
    </p:spTree>
    <p:extLst>
      <p:ext uri="{BB962C8B-B14F-4D97-AF65-F5344CB8AC3E}">
        <p14:creationId xmlns:p14="http://schemas.microsoft.com/office/powerpoint/2010/main" val="2976891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etimologia</a:t>
            </a:r>
            <a:endParaRPr lang="pt-BR" dirty="0"/>
          </a:p>
        </p:txBody>
      </p:sp>
      <p:sp>
        <p:nvSpPr>
          <p:cNvPr id="4" name="Espaço Reservado para Conteúdo 3"/>
          <p:cNvSpPr>
            <a:spLocks noGrp="1"/>
          </p:cNvSpPr>
          <p:nvPr>
            <p:ph idx="1"/>
          </p:nvPr>
        </p:nvSpPr>
        <p:spPr>
          <a:xfrm>
            <a:off x="1069848" y="2093976"/>
            <a:ext cx="10058400" cy="930885"/>
          </a:xfrm>
        </p:spPr>
        <p:txBody>
          <a:bodyPr>
            <a:noAutofit/>
          </a:bodyPr>
          <a:lstStyle/>
          <a:p>
            <a:pPr algn="just"/>
            <a:r>
              <a:rPr lang="pt-BR" sz="2400" dirty="0"/>
              <a:t>A </a:t>
            </a:r>
            <a:r>
              <a:rPr lang="pt-BR" sz="2400" i="1" dirty="0" err="1"/>
              <a:t>ortotanásia</a:t>
            </a:r>
            <a:r>
              <a:rPr lang="pt-BR" sz="2400" i="1" dirty="0"/>
              <a:t> </a:t>
            </a:r>
            <a:r>
              <a:rPr lang="pt-BR" sz="2400" dirty="0"/>
              <a:t>tem seu nome </a:t>
            </a:r>
            <a:r>
              <a:rPr lang="pt-BR" sz="2400" dirty="0" smtClean="0"/>
              <a:t>proveniente dos </a:t>
            </a:r>
            <a:r>
              <a:rPr lang="pt-BR" sz="2400" dirty="0"/>
              <a:t>radicais gregos: </a:t>
            </a:r>
            <a:r>
              <a:rPr lang="pt-BR" sz="2400" i="1" dirty="0" err="1"/>
              <a:t>orthos</a:t>
            </a:r>
            <a:r>
              <a:rPr lang="pt-BR" sz="2400" i="1" dirty="0"/>
              <a:t> </a:t>
            </a:r>
            <a:r>
              <a:rPr lang="pt-BR" sz="2400" dirty="0"/>
              <a:t>(reto, correto) </a:t>
            </a:r>
            <a:r>
              <a:rPr lang="pt-BR" sz="2400" dirty="0" smtClean="0"/>
              <a:t>e </a:t>
            </a:r>
            <a:r>
              <a:rPr lang="pt-BR" sz="2400" i="1" dirty="0" err="1" smtClean="0"/>
              <a:t>thanatos</a:t>
            </a:r>
            <a:r>
              <a:rPr lang="pt-BR" sz="2400" i="1" dirty="0" smtClean="0"/>
              <a:t> </a:t>
            </a:r>
            <a:r>
              <a:rPr lang="pt-BR" sz="2400" dirty="0"/>
              <a:t>(morte). Indica, então, a morte </a:t>
            </a:r>
            <a:r>
              <a:rPr lang="pt-BR" sz="2400" dirty="0" smtClean="0"/>
              <a:t>a seu </a:t>
            </a:r>
            <a:r>
              <a:rPr lang="pt-BR" sz="2400" dirty="0"/>
              <a:t>tempo, correto, nem antes nem depois.</a:t>
            </a:r>
          </a:p>
        </p:txBody>
      </p:sp>
      <p:pic>
        <p:nvPicPr>
          <p:cNvPr id="3" name="Image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2747" y="3414575"/>
            <a:ext cx="5916554" cy="3320904"/>
          </a:xfrm>
          <a:prstGeom prst="rect">
            <a:avLst/>
          </a:prstGeom>
        </p:spPr>
      </p:pic>
    </p:spTree>
    <p:extLst>
      <p:ext uri="{BB962C8B-B14F-4D97-AF65-F5344CB8AC3E}">
        <p14:creationId xmlns:p14="http://schemas.microsoft.com/office/powerpoint/2010/main" val="420414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definição</a:t>
            </a:r>
            <a:endParaRPr lang="pt-BR" dirty="0"/>
          </a:p>
        </p:txBody>
      </p:sp>
      <p:sp>
        <p:nvSpPr>
          <p:cNvPr id="4" name="Espaço Reservado para Conteúdo 2"/>
          <p:cNvSpPr>
            <a:spLocks noGrp="1"/>
          </p:cNvSpPr>
          <p:nvPr>
            <p:ph idx="1"/>
          </p:nvPr>
        </p:nvSpPr>
        <p:spPr>
          <a:xfrm>
            <a:off x="1069848" y="2121408"/>
            <a:ext cx="10058400" cy="1549071"/>
          </a:xfrm>
        </p:spPr>
        <p:txBody>
          <a:bodyPr>
            <a:normAutofit/>
          </a:bodyPr>
          <a:lstStyle/>
          <a:p>
            <a:r>
              <a:rPr lang="pt-BR" sz="2400" dirty="0" smtClean="0"/>
              <a:t>Não </a:t>
            </a:r>
            <a:r>
              <a:rPr lang="pt-BR" sz="2400" dirty="0" smtClean="0"/>
              <a:t>é um prolongamento </a:t>
            </a:r>
            <a:r>
              <a:rPr lang="pt-BR" sz="2400" dirty="0"/>
              <a:t>artificial do processo </a:t>
            </a:r>
            <a:r>
              <a:rPr lang="pt-BR" sz="2400"/>
              <a:t>natural </a:t>
            </a:r>
            <a:r>
              <a:rPr lang="pt-BR" sz="2400" smtClean="0"/>
              <a:t>da </a:t>
            </a:r>
            <a:r>
              <a:rPr lang="pt-BR" sz="2400" dirty="0"/>
              <a:t>morte, </a:t>
            </a:r>
            <a:r>
              <a:rPr lang="pt-BR" sz="2400" dirty="0" smtClean="0"/>
              <a:t>na qual o </a:t>
            </a:r>
            <a:r>
              <a:rPr lang="pt-BR" sz="2400" dirty="0"/>
              <a:t>médico, sem provocar diretamente a morte do indivíduo, suspende os tratamentos extraordinários que apenas trariam mais desconforto e sofrimento ao doente, sem melhorias práticas.</a:t>
            </a:r>
          </a:p>
        </p:txBody>
      </p:sp>
    </p:spTree>
    <p:extLst>
      <p:ext uri="{BB962C8B-B14F-4D97-AF65-F5344CB8AC3E}">
        <p14:creationId xmlns:p14="http://schemas.microsoft.com/office/powerpoint/2010/main" val="31254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069848" y="537593"/>
            <a:ext cx="10058400" cy="160934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kern="1200" cap="all"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pt-BR" dirty="0" smtClean="0"/>
              <a:t>Objetivo da </a:t>
            </a:r>
            <a:r>
              <a:rPr lang="pt-BR" dirty="0" err="1" smtClean="0"/>
              <a:t>ortotanásia</a:t>
            </a:r>
            <a:endParaRPr lang="pt-BR" dirty="0"/>
          </a:p>
        </p:txBody>
      </p:sp>
      <p:sp>
        <p:nvSpPr>
          <p:cNvPr id="6" name="Retângulo 5"/>
          <p:cNvSpPr/>
          <p:nvPr/>
        </p:nvSpPr>
        <p:spPr>
          <a:xfrm>
            <a:off x="1069848" y="5276961"/>
            <a:ext cx="9174051" cy="310341"/>
          </a:xfrm>
          <a:prstGeom prst="rect">
            <a:avLst/>
          </a:prstGeom>
        </p:spPr>
        <p:txBody>
          <a:bodyPr wrap="square">
            <a:spAutoFit/>
          </a:bodyPr>
          <a:lstStyle/>
          <a:p>
            <a:pPr>
              <a:lnSpc>
                <a:spcPts val="1680"/>
              </a:lnSpc>
              <a:spcAft>
                <a:spcPts val="1465"/>
              </a:spcAft>
            </a:pPr>
            <a:r>
              <a:rPr lang="pt-BR" sz="2400" dirty="0" smtClean="0"/>
              <a:t>Legalmente, apenas o médico pode promover a </a:t>
            </a:r>
            <a:r>
              <a:rPr lang="pt-BR" sz="2400" dirty="0" err="1" smtClean="0"/>
              <a:t>ortotanásia</a:t>
            </a:r>
            <a:r>
              <a:rPr lang="pt-BR" sz="2400" dirty="0" smtClean="0"/>
              <a:t>.</a:t>
            </a:r>
            <a:endParaRPr lang="pt-BR" sz="2400" dirty="0">
              <a:effectLst/>
              <a:latin typeface="Rockwell (Corpo)"/>
              <a:ea typeface="Times New Roman" panose="02020603050405020304" pitchFamily="18" charset="0"/>
            </a:endParaRPr>
          </a:p>
        </p:txBody>
      </p:sp>
      <p:sp>
        <p:nvSpPr>
          <p:cNvPr id="7" name="Espaço Reservado para Conteúdo 2"/>
          <p:cNvSpPr>
            <a:spLocks noGrp="1"/>
          </p:cNvSpPr>
          <p:nvPr>
            <p:ph idx="1"/>
          </p:nvPr>
        </p:nvSpPr>
        <p:spPr>
          <a:xfrm>
            <a:off x="1069848" y="2314591"/>
            <a:ext cx="10058400" cy="1381646"/>
          </a:xfrm>
        </p:spPr>
        <p:txBody>
          <a:bodyPr>
            <a:noAutofit/>
          </a:bodyPr>
          <a:lstStyle/>
          <a:p>
            <a:pPr algn="just"/>
            <a:r>
              <a:rPr lang="pt-BR" sz="2400" dirty="0" smtClean="0"/>
              <a:t>Prover </a:t>
            </a:r>
            <a:r>
              <a:rPr lang="pt-BR" sz="2400" dirty="0"/>
              <a:t>o conforto ao </a:t>
            </a:r>
            <a:r>
              <a:rPr lang="pt-BR" sz="2400" dirty="0" smtClean="0"/>
              <a:t>paciente, sem </a:t>
            </a:r>
            <a:r>
              <a:rPr lang="pt-BR" sz="2400" dirty="0"/>
              <a:t>interferir no momento da </a:t>
            </a:r>
            <a:r>
              <a:rPr lang="pt-BR" sz="2400" dirty="0" smtClean="0"/>
              <a:t>morte, sem </a:t>
            </a:r>
            <a:r>
              <a:rPr lang="pt-BR" sz="2400" dirty="0"/>
              <a:t>encurtar o tempo natural de </a:t>
            </a:r>
            <a:r>
              <a:rPr lang="pt-BR" sz="2400" dirty="0" smtClean="0"/>
              <a:t>vida nem </a:t>
            </a:r>
            <a:r>
              <a:rPr lang="pt-BR" sz="2400" dirty="0"/>
              <a:t>adiá-lo indevida e </a:t>
            </a:r>
            <a:r>
              <a:rPr lang="pt-BR" sz="2400" dirty="0" smtClean="0"/>
              <a:t>artificialmente, possibilitando </a:t>
            </a:r>
            <a:r>
              <a:rPr lang="pt-BR" sz="2400" dirty="0"/>
              <a:t>que a morte chegue </a:t>
            </a:r>
            <a:r>
              <a:rPr lang="pt-BR" sz="2400" dirty="0" smtClean="0"/>
              <a:t>na hora </a:t>
            </a:r>
            <a:r>
              <a:rPr lang="pt-BR" sz="2400" dirty="0"/>
              <a:t>certa, quando o organismo </a:t>
            </a:r>
            <a:r>
              <a:rPr lang="pt-BR" sz="2400" dirty="0" smtClean="0"/>
              <a:t>efetivamente alcançou </a:t>
            </a:r>
            <a:r>
              <a:rPr lang="pt-BR" sz="2400" dirty="0"/>
              <a:t>um grau de </a:t>
            </a:r>
            <a:r>
              <a:rPr lang="pt-BR" sz="2400" dirty="0" smtClean="0"/>
              <a:t>deterioração incontornável</a:t>
            </a:r>
            <a:r>
              <a:rPr lang="pt-BR" sz="2400" dirty="0"/>
              <a:t>.</a:t>
            </a:r>
          </a:p>
        </p:txBody>
      </p:sp>
    </p:spTree>
    <p:extLst>
      <p:ext uri="{BB962C8B-B14F-4D97-AF65-F5344CB8AC3E}">
        <p14:creationId xmlns:p14="http://schemas.microsoft.com/office/powerpoint/2010/main" val="3366841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8640822" cy="1511593"/>
          </a:xfrm>
        </p:spPr>
        <p:txBody>
          <a:bodyPr/>
          <a:lstStyle/>
          <a:p>
            <a:r>
              <a:rPr lang="pt-BR" dirty="0" smtClean="0"/>
              <a:t>No brasil</a:t>
            </a:r>
            <a:endParaRPr lang="pt-BR" dirty="0"/>
          </a:p>
        </p:txBody>
      </p:sp>
      <p:sp>
        <p:nvSpPr>
          <p:cNvPr id="3" name="Espaço Reservado para Conteúdo 2"/>
          <p:cNvSpPr>
            <a:spLocks noGrp="1"/>
          </p:cNvSpPr>
          <p:nvPr>
            <p:ph idx="1"/>
          </p:nvPr>
        </p:nvSpPr>
        <p:spPr>
          <a:xfrm>
            <a:off x="1069848" y="2121408"/>
            <a:ext cx="10058400" cy="2141499"/>
          </a:xfrm>
        </p:spPr>
        <p:txBody>
          <a:bodyPr>
            <a:normAutofit fontScale="92500" lnSpcReduction="10000"/>
          </a:bodyPr>
          <a:lstStyle/>
          <a:p>
            <a:pPr algn="just"/>
            <a:r>
              <a:rPr lang="pt-BR" sz="2400" dirty="0" smtClean="0"/>
              <a:t>O reconhecimento </a:t>
            </a:r>
            <a:r>
              <a:rPr lang="pt-BR" sz="2400" dirty="0"/>
              <a:t>da </a:t>
            </a:r>
            <a:r>
              <a:rPr lang="pt-BR" sz="2400" dirty="0" err="1"/>
              <a:t>ortotanásia</a:t>
            </a:r>
            <a:r>
              <a:rPr lang="pt-BR" sz="2400" dirty="0"/>
              <a:t> </a:t>
            </a:r>
            <a:r>
              <a:rPr lang="pt-BR" sz="2400" dirty="0" smtClean="0"/>
              <a:t>teve </a:t>
            </a:r>
            <a:r>
              <a:rPr lang="pt-BR" sz="2400" dirty="0"/>
              <a:t>recente comemoração pelo CFM pela aprovação, em decisão terminativa, em 2 de dezembro de 2009 pela Comissão de Constituição e Justiça (CCJ) do Senado do projeto elaborado pelo Senador Gerson Camata que a legaliza, excluindo-a como ilicitude no Código </a:t>
            </a:r>
            <a:r>
              <a:rPr lang="pt-BR" sz="2400" dirty="0" smtClean="0"/>
              <a:t>Penal</a:t>
            </a:r>
            <a:r>
              <a:rPr lang="pt-BR" sz="2400" dirty="0"/>
              <a:t>.</a:t>
            </a:r>
            <a:endParaRPr lang="pt-BR" sz="2400" dirty="0" smtClean="0"/>
          </a:p>
          <a:p>
            <a:pPr algn="just"/>
            <a:r>
              <a:rPr lang="pt-BR" sz="2400" dirty="0" smtClean="0"/>
              <a:t>O Projeto está paralisado e ainda não se tornou lei  no Brasil  no atual Código Penal.</a:t>
            </a:r>
            <a:endParaRPr lang="pt-BR" sz="2400" dirty="0"/>
          </a:p>
        </p:txBody>
      </p:sp>
    </p:spTree>
    <p:extLst>
      <p:ext uri="{BB962C8B-B14F-4D97-AF65-F5344CB8AC3E}">
        <p14:creationId xmlns:p14="http://schemas.microsoft.com/office/powerpoint/2010/main" val="2957775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smtClean="0"/>
              <a:t>ortotanásia</a:t>
            </a:r>
            <a:r>
              <a:rPr lang="pt-BR" dirty="0" smtClean="0"/>
              <a:t> </a:t>
            </a:r>
            <a:r>
              <a:rPr lang="pt-BR" dirty="0" smtClean="0"/>
              <a:t>X </a:t>
            </a:r>
            <a:r>
              <a:rPr lang="pt-BR" dirty="0" smtClean="0"/>
              <a:t>direito penal</a:t>
            </a:r>
            <a:endParaRPr lang="pt-BR" dirty="0"/>
          </a:p>
        </p:txBody>
      </p:sp>
      <p:sp>
        <p:nvSpPr>
          <p:cNvPr id="3" name="Espaço Reservado para Conteúdo 2"/>
          <p:cNvSpPr>
            <a:spLocks noGrp="1"/>
          </p:cNvSpPr>
          <p:nvPr>
            <p:ph idx="1"/>
          </p:nvPr>
        </p:nvSpPr>
        <p:spPr/>
        <p:txBody>
          <a:bodyPr>
            <a:normAutofit/>
          </a:bodyPr>
          <a:lstStyle/>
          <a:p>
            <a:pPr algn="just"/>
            <a:r>
              <a:rPr lang="pt-BR" sz="2400" dirty="0" smtClean="0"/>
              <a:t>Proposta em se inserir um parágrafo no artigo 121 assim:</a:t>
            </a:r>
          </a:p>
          <a:p>
            <a:pPr algn="just"/>
            <a:r>
              <a:rPr lang="pt-BR" sz="2400" dirty="0" smtClean="0"/>
              <a:t>§ </a:t>
            </a:r>
            <a:r>
              <a:rPr lang="pt-BR" sz="2400" dirty="0"/>
              <a:t>4º. Não constitui crime deixar de manter a vida de alguém por meio artificial, se previamente atestada por dois médicos a morte como iminente e inevitável, e desde que haja consentimento do paciente ou, em sua impossibilidade, de cônjuge, companheiro, ascendente, descendente ou irmão </a:t>
            </a:r>
            <a:r>
              <a:rPr lang="pt-BR" sz="2400" dirty="0" smtClean="0"/>
              <a:t>. </a:t>
            </a:r>
            <a:endParaRPr lang="pt-BR" sz="2400" dirty="0"/>
          </a:p>
        </p:txBody>
      </p:sp>
    </p:spTree>
    <p:extLst>
      <p:ext uri="{BB962C8B-B14F-4D97-AF65-F5344CB8AC3E}">
        <p14:creationId xmlns:p14="http://schemas.microsoft.com/office/powerpoint/2010/main" val="14128453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princípio da beneficência</a:t>
            </a:r>
            <a:endParaRPr lang="pt-BR" dirty="0"/>
          </a:p>
        </p:txBody>
      </p:sp>
      <p:sp>
        <p:nvSpPr>
          <p:cNvPr id="3" name="Espaço Reservado para Conteúdo 2"/>
          <p:cNvSpPr>
            <a:spLocks noGrp="1"/>
          </p:cNvSpPr>
          <p:nvPr>
            <p:ph idx="1"/>
          </p:nvPr>
        </p:nvSpPr>
        <p:spPr/>
        <p:txBody>
          <a:bodyPr>
            <a:normAutofit/>
          </a:bodyPr>
          <a:lstStyle/>
          <a:p>
            <a:pPr algn="just"/>
            <a:r>
              <a:rPr lang="pt-BR" sz="2400" dirty="0" smtClean="0"/>
              <a:t>É intuitivo </a:t>
            </a:r>
            <a:r>
              <a:rPr lang="pt-BR" sz="2400" dirty="0"/>
              <a:t>concluir que compete ao médico </a:t>
            </a:r>
            <a:r>
              <a:rPr lang="pt-BR" sz="2400" dirty="0" smtClean="0"/>
              <a:t>fazer tudo </a:t>
            </a:r>
            <a:r>
              <a:rPr lang="pt-BR" sz="2400" dirty="0"/>
              <a:t>quanto estiver ao seu alcance para melhorar as condições de vida do paciente. Mesmo </a:t>
            </a:r>
            <a:r>
              <a:rPr lang="pt-BR" sz="2400" dirty="0" smtClean="0"/>
              <a:t>que determinado </a:t>
            </a:r>
            <a:r>
              <a:rPr lang="pt-BR" sz="2400" dirty="0"/>
              <a:t>tratamento possa lhe causar sofrimento, se houver chance de cura e possibilidade </a:t>
            </a:r>
            <a:r>
              <a:rPr lang="pt-BR" sz="2400" dirty="0" smtClean="0"/>
              <a:t>de êxito</a:t>
            </a:r>
            <a:r>
              <a:rPr lang="pt-BR" sz="2400" dirty="0"/>
              <a:t>, deverá o médico procurar beneficiar o paciente.</a:t>
            </a:r>
          </a:p>
        </p:txBody>
      </p:sp>
    </p:spTree>
    <p:extLst>
      <p:ext uri="{BB962C8B-B14F-4D97-AF65-F5344CB8AC3E}">
        <p14:creationId xmlns:p14="http://schemas.microsoft.com/office/powerpoint/2010/main" val="608932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princípio da </a:t>
            </a:r>
            <a:r>
              <a:rPr lang="pt-BR" b="1" dirty="0" smtClean="0"/>
              <a:t>não maleficência</a:t>
            </a:r>
            <a:endParaRPr lang="pt-BR" dirty="0"/>
          </a:p>
        </p:txBody>
      </p:sp>
      <p:sp>
        <p:nvSpPr>
          <p:cNvPr id="3" name="Espaço Reservado para Conteúdo 2"/>
          <p:cNvSpPr>
            <a:spLocks noGrp="1"/>
          </p:cNvSpPr>
          <p:nvPr>
            <p:ph idx="1"/>
          </p:nvPr>
        </p:nvSpPr>
        <p:spPr/>
        <p:txBody>
          <a:bodyPr>
            <a:normAutofit/>
          </a:bodyPr>
          <a:lstStyle/>
          <a:p>
            <a:pPr algn="just"/>
            <a:r>
              <a:rPr lang="pt-BR" sz="2400" dirty="0" smtClean="0"/>
              <a:t>Propugna </a:t>
            </a:r>
            <a:r>
              <a:rPr lang="pt-BR" sz="2400" dirty="0"/>
              <a:t>que as atividades médicas, tanto </a:t>
            </a:r>
            <a:r>
              <a:rPr lang="pt-BR" sz="2400" dirty="0" smtClean="0"/>
              <a:t>quanto possível</a:t>
            </a:r>
            <a:r>
              <a:rPr lang="pt-BR" sz="2400" dirty="0"/>
              <a:t>, não devem causar mal ao paciente ou devem causar-lhes apenas o mal necessário para </a:t>
            </a:r>
            <a:r>
              <a:rPr lang="pt-BR" sz="2400" dirty="0" smtClean="0"/>
              <a:t>que se restabeleça </a:t>
            </a:r>
            <a:r>
              <a:rPr lang="pt-BR" sz="2400" dirty="0"/>
              <a:t>a sua saúde.</a:t>
            </a:r>
          </a:p>
        </p:txBody>
      </p:sp>
    </p:spTree>
    <p:extLst>
      <p:ext uri="{BB962C8B-B14F-4D97-AF65-F5344CB8AC3E}">
        <p14:creationId xmlns:p14="http://schemas.microsoft.com/office/powerpoint/2010/main" val="388306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47875" y="833522"/>
            <a:ext cx="10675686" cy="4050792"/>
          </a:xfrm>
        </p:spPr>
        <p:txBody>
          <a:bodyPr>
            <a:normAutofit/>
          </a:bodyPr>
          <a:lstStyle/>
          <a:p>
            <a:pPr algn="just"/>
            <a:r>
              <a:rPr lang="pt-BR" sz="2400" dirty="0" smtClean="0"/>
              <a:t>Pode-se </a:t>
            </a:r>
            <a:r>
              <a:rPr lang="pt-BR" sz="2400" dirty="0"/>
              <a:t>concluir </a:t>
            </a:r>
            <a:r>
              <a:rPr lang="pt-BR" sz="2400" dirty="0" smtClean="0"/>
              <a:t>que, nessa </a:t>
            </a:r>
            <a:r>
              <a:rPr lang="pt-BR" sz="2400" dirty="0"/>
              <a:t>fase, sendo o quadro irreversível</a:t>
            </a:r>
            <a:r>
              <a:rPr lang="pt-BR" sz="2400" dirty="0" smtClean="0"/>
              <a:t>, o </a:t>
            </a:r>
            <a:r>
              <a:rPr lang="pt-BR" sz="2400" dirty="0"/>
              <a:t>princípio da não-maleficência assume uma posição privilegiada em relação ao </a:t>
            </a:r>
            <a:r>
              <a:rPr lang="pt-BR" sz="2400" dirty="0" smtClean="0"/>
              <a:t>princípio da </a:t>
            </a:r>
            <a:r>
              <a:rPr lang="pt-BR" sz="2400" dirty="0"/>
              <a:t>beneficência – visto que nenhuma medida terapêutica poderá realmente fazer bem ao paciente.</a:t>
            </a:r>
          </a:p>
        </p:txBody>
      </p:sp>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453" y="2614412"/>
            <a:ext cx="6075610" cy="4050406"/>
          </a:xfrm>
          <a:prstGeom prst="rect">
            <a:avLst/>
          </a:prstGeom>
        </p:spPr>
      </p:pic>
    </p:spTree>
    <p:extLst>
      <p:ext uri="{BB962C8B-B14F-4D97-AF65-F5344CB8AC3E}">
        <p14:creationId xmlns:p14="http://schemas.microsoft.com/office/powerpoint/2010/main" val="25502765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ira">
  <a:themeElements>
    <a:clrScheme name="Tipo de Madei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ipo de Madei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i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TM03090434[[fn=Tipo de Madeira]]</Template>
  <TotalTime>167</TotalTime>
  <Words>657</Words>
  <Application>Microsoft Office PowerPoint</Application>
  <PresentationFormat>Widescreen</PresentationFormat>
  <Paragraphs>58</Paragraphs>
  <Slides>16</Slides>
  <Notes>6</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16</vt:i4>
      </vt:variant>
    </vt:vector>
  </HeadingPairs>
  <TitlesOfParts>
    <vt:vector size="23" baseType="lpstr">
      <vt:lpstr>Calibri</vt:lpstr>
      <vt:lpstr>Rockwell</vt:lpstr>
      <vt:lpstr>Rockwell (Corpo)</vt:lpstr>
      <vt:lpstr>Rockwell Condensed</vt:lpstr>
      <vt:lpstr>Times New Roman</vt:lpstr>
      <vt:lpstr>Wingdings</vt:lpstr>
      <vt:lpstr>Tipo de Madeira</vt:lpstr>
      <vt:lpstr>ortotanásia</vt:lpstr>
      <vt:lpstr>etimologia</vt:lpstr>
      <vt:lpstr>definição</vt:lpstr>
      <vt:lpstr>Apresentação do PowerPoint</vt:lpstr>
      <vt:lpstr>No brasil</vt:lpstr>
      <vt:lpstr>ortotanásia X direito penal</vt:lpstr>
      <vt:lpstr>princípio da beneficência</vt:lpstr>
      <vt:lpstr>princípio da não maleficência</vt:lpstr>
      <vt:lpstr>Apresentação do PowerPoint</vt:lpstr>
      <vt:lpstr>Ortotanásia X igreja</vt:lpstr>
      <vt:lpstr>Opinião religiosa                              a respeito da ortotanÁsia</vt:lpstr>
      <vt:lpstr>depoimento de uma mulher                     em estado terminal</vt:lpstr>
      <vt:lpstr>Motivos a favor da ortotanásia</vt:lpstr>
      <vt:lpstr>Motivos contra a ortotanásia</vt:lpstr>
      <vt:lpstr>conclusão</vt:lpstr>
      <vt:lpstr>Obrigada!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ortotanasia</dc:title>
  <dc:creator>Viviane Garcia</dc:creator>
  <cp:lastModifiedBy>MILTON MARCHIOLI</cp:lastModifiedBy>
  <cp:revision>65</cp:revision>
  <dcterms:created xsi:type="dcterms:W3CDTF">2015-12-09T16:47:05Z</dcterms:created>
  <dcterms:modified xsi:type="dcterms:W3CDTF">2016-03-03T01:17:45Z</dcterms:modified>
</cp:coreProperties>
</file>